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39"/>
  </p:notesMasterIdLst>
  <p:sldIdLst>
    <p:sldId id="270" r:id="rId2"/>
    <p:sldId id="271" r:id="rId3"/>
    <p:sldId id="272" r:id="rId4"/>
    <p:sldId id="273" r:id="rId5"/>
    <p:sldId id="274" r:id="rId6"/>
    <p:sldId id="275" r:id="rId7"/>
    <p:sldId id="277" r:id="rId8"/>
    <p:sldId id="278" r:id="rId9"/>
    <p:sldId id="261" r:id="rId10"/>
    <p:sldId id="300" r:id="rId11"/>
    <p:sldId id="263" r:id="rId12"/>
    <p:sldId id="279" r:id="rId13"/>
    <p:sldId id="280" r:id="rId14"/>
    <p:sldId id="282" r:id="rId15"/>
    <p:sldId id="284" r:id="rId16"/>
    <p:sldId id="285" r:id="rId17"/>
    <p:sldId id="287" r:id="rId18"/>
    <p:sldId id="288" r:id="rId19"/>
    <p:sldId id="289" r:id="rId20"/>
    <p:sldId id="299" r:id="rId21"/>
    <p:sldId id="290" r:id="rId22"/>
    <p:sldId id="295" r:id="rId23"/>
    <p:sldId id="294" r:id="rId24"/>
    <p:sldId id="293" r:id="rId25"/>
    <p:sldId id="291" r:id="rId26"/>
    <p:sldId id="296" r:id="rId27"/>
    <p:sldId id="297" r:id="rId28"/>
    <p:sldId id="301" r:id="rId29"/>
    <p:sldId id="302" r:id="rId30"/>
    <p:sldId id="304" r:id="rId31"/>
    <p:sldId id="305" r:id="rId32"/>
    <p:sldId id="306" r:id="rId33"/>
    <p:sldId id="303" r:id="rId34"/>
    <p:sldId id="308" r:id="rId35"/>
    <p:sldId id="309" r:id="rId36"/>
    <p:sldId id="310" r:id="rId37"/>
    <p:sldId id="31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07" autoAdjust="0"/>
  </p:normalViewPr>
  <p:slideViewPr>
    <p:cSldViewPr>
      <p:cViewPr varScale="1">
        <p:scale>
          <a:sx n="47" d="100"/>
          <a:sy n="47" d="100"/>
        </p:scale>
        <p:origin x="-11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.wmf"/><Relationship Id="rId1" Type="http://schemas.openxmlformats.org/officeDocument/2006/relationships/image" Target="../media/image8.wmf"/><Relationship Id="rId4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1.wmf"/><Relationship Id="rId4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883B5-8571-4CBB-B649-F6E0882E73EC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CF9B9-501A-4CE2-8135-E420B1815A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CF9B9-501A-4CE2-8135-E420B1815A9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CF9B9-501A-4CE2-8135-E420B1815A9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B5206-618D-4B18-A7A9-C60FBDE2636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040F9-C374-4585-80C5-DEFF977AF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1214446"/>
          </a:xfrm>
        </p:spPr>
        <p:txBody>
          <a:bodyPr>
            <a:normAutofit fontScale="90000"/>
          </a:bodyPr>
          <a:lstStyle/>
          <a:p>
            <a:pPr rtl="1"/>
            <a:r>
              <a:rPr lang="ar-SA" u="sng" dirty="0" smtClean="0"/>
              <a:t>المحاضرة الثالثة</a:t>
            </a:r>
            <a:br>
              <a:rPr lang="ar-SA" u="sng" dirty="0" smtClean="0"/>
            </a:br>
            <a:r>
              <a:rPr lang="ar-SA" b="1" u="sng" dirty="0" smtClean="0">
                <a:solidFill>
                  <a:srgbClr val="FF0000"/>
                </a:solidFill>
              </a:rPr>
              <a:t>الثقالة والحركة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533400" y="1714488"/>
            <a:ext cx="7854696" cy="3857652"/>
          </a:xfrm>
        </p:spPr>
        <p:txBody>
          <a:bodyPr>
            <a:normAutofit/>
          </a:bodyPr>
          <a:lstStyle/>
          <a:p>
            <a:pPr algn="ctr" rtl="1"/>
            <a:r>
              <a:rPr lang="ar-SA" sz="4000" b="1" dirty="0" smtClean="0">
                <a:solidFill>
                  <a:schemeClr val="tx1"/>
                </a:solidFill>
              </a:rPr>
              <a:t>الثقالة </a:t>
            </a:r>
            <a:r>
              <a:rPr lang="ar-SA" sz="4000" b="1" dirty="0" err="1" smtClean="0">
                <a:solidFill>
                  <a:schemeClr val="tx1"/>
                </a:solidFill>
              </a:rPr>
              <a:t>هى</a:t>
            </a:r>
            <a:r>
              <a:rPr lang="ar-SA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</a:rPr>
              <a:t>:</a:t>
            </a:r>
            <a:r>
              <a:rPr lang="ar-SA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ar-SA" sz="4000" b="1" dirty="0" smtClean="0">
                <a:solidFill>
                  <a:schemeClr val="tx1"/>
                </a:solidFill>
              </a:rPr>
              <a:t> عملية جذب </a:t>
            </a:r>
            <a:r>
              <a:rPr lang="ar-SA" sz="4000" b="1" dirty="0" err="1" smtClean="0">
                <a:solidFill>
                  <a:schemeClr val="tx1"/>
                </a:solidFill>
              </a:rPr>
              <a:t>الاجسام</a:t>
            </a:r>
            <a:r>
              <a:rPr lang="ar-SA" sz="4000" b="1" dirty="0" smtClean="0">
                <a:solidFill>
                  <a:schemeClr val="tx1"/>
                </a:solidFill>
              </a:rPr>
              <a:t> نحو بعضها  بفعل قوة جذبه. </a:t>
            </a:r>
          </a:p>
          <a:p>
            <a:pPr algn="ctr" rtl="1"/>
            <a:endParaRPr lang="ar-SA" sz="4000" b="1" dirty="0" smtClean="0">
              <a:solidFill>
                <a:schemeClr val="tx1"/>
              </a:solidFill>
            </a:endParaRPr>
          </a:p>
          <a:p>
            <a:pPr algn="ctr" rtl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chemeClr val="tx1"/>
                </a:solidFill>
              </a:rPr>
              <a:t> الثقالة تلم الاجرام الفلكية مهما كانت حجومها ابتداء من الارض و انتهاء بالكون نفسه.</a:t>
            </a:r>
            <a:endParaRPr lang="en-US" sz="4000" b="1" dirty="0" smtClean="0">
              <a:solidFill>
                <a:schemeClr val="tx1"/>
              </a:solidFill>
            </a:endParaRPr>
          </a:p>
          <a:p>
            <a:pPr algn="ctr" rtl="1"/>
            <a:endParaRPr lang="en-US" dirty="0" smtClean="0"/>
          </a:p>
          <a:p>
            <a:pPr algn="ctr" rtl="1"/>
            <a:endParaRPr lang="en-US" dirty="0" smtClean="0"/>
          </a:p>
          <a:p>
            <a:pPr algn="ctr" rtl="1"/>
            <a:endParaRPr lang="en-US" dirty="0" smtClean="0"/>
          </a:p>
          <a:p>
            <a:pPr algn="ctr" rtl="1"/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472" y="5715016"/>
          <a:ext cx="80010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5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</a:t>
                      </a:r>
                      <a:r>
                        <a:rPr lang="ar-SA" sz="1400" baseline="0" dirty="0" smtClean="0"/>
                        <a:t>  </a:t>
                      </a:r>
                      <a:r>
                        <a:rPr lang="en-US" sz="1400" baseline="0" dirty="0" smtClean="0"/>
                        <a:t>                                                                 </a:t>
                      </a:r>
                      <a:r>
                        <a:rPr lang="ar-SA" sz="1400" baseline="0" dirty="0" smtClean="0"/>
                        <a:t>              </a:t>
                      </a:r>
                      <a:r>
                        <a:rPr lang="ar-SA" sz="1200" baseline="0" dirty="0" smtClean="0"/>
                        <a:t>د/ ايمان احمد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357322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ما سبب دوران الكواكب الدائم دون الانفلات و التناثرفى الفضاء  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endParaRPr lang="ar-SA" u="sng" dirty="0" smtClean="0"/>
          </a:p>
          <a:p>
            <a:pPr algn="r" rtl="1"/>
            <a:r>
              <a:rPr lang="ar-SA" u="sng" dirty="0" smtClean="0"/>
              <a:t>  </a:t>
            </a:r>
            <a:r>
              <a:rPr lang="ar-SA" u="sng" dirty="0" smtClean="0">
                <a:solidFill>
                  <a:srgbClr val="FF0000"/>
                </a:solidFill>
              </a:rPr>
              <a:t>ما معنى العطالة  (</a:t>
            </a:r>
            <a:r>
              <a:rPr lang="ar-SA" u="sng" dirty="0" err="1" smtClean="0">
                <a:solidFill>
                  <a:srgbClr val="FF0000"/>
                </a:solidFill>
              </a:rPr>
              <a:t>او</a:t>
            </a:r>
            <a:r>
              <a:rPr lang="ar-SA" u="sng" dirty="0" smtClean="0">
                <a:solidFill>
                  <a:srgbClr val="FF0000"/>
                </a:solidFill>
              </a:rPr>
              <a:t> القصور الذاتى</a:t>
            </a:r>
            <a:r>
              <a:rPr lang="ar-SA" u="sng" smtClean="0">
                <a:solidFill>
                  <a:srgbClr val="FF0000"/>
                </a:solidFill>
              </a:rPr>
              <a:t>) ؟</a:t>
            </a:r>
          </a:p>
          <a:p>
            <a:pPr algn="r" rtl="1">
              <a:buNone/>
            </a:pPr>
            <a:endParaRPr lang="ar-SA" u="sng" dirty="0" smtClean="0">
              <a:solidFill>
                <a:srgbClr val="FF0000"/>
              </a:solidFill>
            </a:endParaRPr>
          </a:p>
          <a:p>
            <a:pPr algn="r" rtl="1"/>
            <a:r>
              <a:rPr lang="ar-SA" u="sng" dirty="0" smtClean="0"/>
              <a:t>هي نزوع الجسم الساكن الى البقاء فى حالة سكون.والجسم المتحرك الى الاستمرار فى الحركة.  </a:t>
            </a:r>
          </a:p>
          <a:p>
            <a:pPr algn="r" rtl="1">
              <a:buNone/>
            </a:pPr>
            <a:r>
              <a:rPr lang="ar-SA" u="sng" dirty="0" smtClean="0"/>
              <a:t>                                            </a:t>
            </a:r>
          </a:p>
          <a:p>
            <a:pPr algn="r" rtl="1"/>
            <a:r>
              <a:rPr lang="ar-SA" dirty="0" smtClean="0"/>
              <a:t>قد برهن غاليليو بالتجربة العملية اهمية العطالة التى كونت اساس قوانين الحركة . مثل:                    </a:t>
            </a:r>
          </a:p>
          <a:p>
            <a:pPr algn="r" rtl="1"/>
            <a:r>
              <a:rPr lang="ar-SA" dirty="0" smtClean="0"/>
              <a:t>تتزايد سرعة كرة تتدحرك هبوطا على مستوى مائل و تتناقص صعودا</a:t>
            </a:r>
            <a:r>
              <a:rPr lang="en-US" dirty="0" smtClean="0"/>
              <a:t> </a:t>
            </a:r>
            <a:r>
              <a:rPr lang="ar-SA" dirty="0" smtClean="0"/>
              <a:t>-</a:t>
            </a:r>
            <a:r>
              <a:rPr lang="en-US" dirty="0" smtClean="0"/>
              <a:t>   </a:t>
            </a:r>
            <a:r>
              <a:rPr lang="ar-SA" dirty="0" smtClean="0"/>
              <a:t>عليه بينما تتدحرك الكرة بسرعة ثابتة على سطح مستو ما لم تعمل فيها قوة ما.</a:t>
            </a:r>
          </a:p>
          <a:p>
            <a:pPr algn="ctr" rtl="1"/>
            <a:endParaRPr lang="ar-SA" dirty="0" smtClean="0"/>
          </a:p>
          <a:p>
            <a:pPr algn="ctr" rtl="1"/>
            <a:endParaRPr lang="en-US" sz="2800" dirty="0" smtClean="0"/>
          </a:p>
          <a:p>
            <a:pPr algn="ctr" rt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2910" y="6143644"/>
          <a:ext cx="828680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6808"/>
              </a:tblGrid>
              <a:tr h="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 د/</a:t>
                      </a:r>
                      <a:r>
                        <a:rPr lang="ar-SA" sz="1200" baseline="0" dirty="0" smtClean="0"/>
                        <a:t> ايمان احمد              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ar-SA" baseline="0" dirty="0" smtClean="0"/>
                        <a:t>  </a:t>
                      </a:r>
                      <a:r>
                        <a:rPr lang="en-US" baseline="0" dirty="0" smtClean="0"/>
                        <a:t>  </a:t>
                      </a:r>
                      <a:endParaRPr lang="ar-SA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  </a:t>
            </a:r>
            <a:r>
              <a:rPr lang="ar-SA" b="1" u="sng" dirty="0" smtClean="0">
                <a:solidFill>
                  <a:srgbClr val="FF0000"/>
                </a:solidFill>
              </a:rPr>
              <a:t>قانون نيوتن الاول (او قانون العطالة)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dirty="0" smtClean="0"/>
              <a:t>قد ادرك نيوتن من بعد اهمية العطالة ونص قانونه:</a:t>
            </a:r>
          </a:p>
          <a:p>
            <a:pPr algn="ctr" rtl="1"/>
            <a:endParaRPr lang="ar-SA" dirty="0" smtClean="0"/>
          </a:p>
          <a:p>
            <a:pPr algn="ctr" rtl="1">
              <a:buNone/>
            </a:pPr>
            <a:r>
              <a:rPr lang="ar-SA" b="1" dirty="0" smtClean="0">
                <a:solidFill>
                  <a:schemeClr val="tx2"/>
                </a:solidFill>
              </a:rPr>
              <a:t>يبقى جسم ما على حالته من السكون او الحركة المنتظمة المستقيمة ما لم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chemeClr val="tx2"/>
                </a:solidFill>
              </a:rPr>
              <a:t> تعمل فيه قوى تغير من حالته تلك.</a:t>
            </a:r>
          </a:p>
          <a:p>
            <a:pPr algn="ctr" rtl="1">
              <a:buNone/>
            </a:pPr>
            <a:endParaRPr lang="ar-SA" dirty="0"/>
          </a:p>
          <a:p>
            <a:pPr algn="ctr" rtl="1"/>
            <a:r>
              <a:rPr lang="ar-SA" dirty="0" smtClean="0"/>
              <a:t>القوة هنا تعنى القوة  المحصلة اى مجموع كل القوى المؤثرة فى الجسم. </a:t>
            </a:r>
          </a:p>
          <a:p>
            <a:pPr algn="r"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6000768"/>
          <a:ext cx="842968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9684"/>
              </a:tblGrid>
              <a:tr h="14287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</a:t>
                      </a:r>
                      <a:r>
                        <a:rPr lang="ar-SA" dirty="0" smtClean="0"/>
                        <a:t> – </a:t>
                      </a:r>
                      <a:r>
                        <a:rPr lang="ar-SA" sz="1200" dirty="0" smtClean="0"/>
                        <a:t>قسم الفيزياء                                                                                                           د/ ايمان احمد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chemeClr val="tx2"/>
                </a:solidFill>
              </a:rPr>
              <a:t>ما أهمية هذا القانون في علم الفلك: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 algn="ctr" rtl="1"/>
            <a:r>
              <a:rPr lang="ar-SA" dirty="0" smtClean="0"/>
              <a:t>هذا القانون يوحى بفكرة مهمة فى علم الفلك وهى: </a:t>
            </a:r>
          </a:p>
          <a:p>
            <a:pPr algn="ctr" rtl="1">
              <a:buNone/>
            </a:pPr>
            <a:r>
              <a:rPr lang="ar-SA" dirty="0" smtClean="0"/>
              <a:t> </a:t>
            </a:r>
            <a:r>
              <a:rPr lang="ar-SA" b="1" dirty="0" smtClean="0">
                <a:solidFill>
                  <a:schemeClr val="tx2"/>
                </a:solidFill>
              </a:rPr>
              <a:t>أن اى جرم يتحرك في خط  مستقيم و بسرعة ثابتة لا بد ان تكون ثمة قوة محصلة تعمل فيه. </a:t>
            </a:r>
          </a:p>
          <a:p>
            <a:pPr algn="ct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مثال </a:t>
            </a:r>
            <a:r>
              <a:rPr lang="ar-SA" b="1" dirty="0" smtClean="0"/>
              <a:t>            </a:t>
            </a:r>
          </a:p>
          <a:p>
            <a:pPr algn="r" rtl="1"/>
            <a:r>
              <a:rPr lang="ar-SA" dirty="0" smtClean="0"/>
              <a:t>تتحرك كرة مربوطة الى خيط</a:t>
            </a:r>
            <a:r>
              <a:rPr lang="en-US" dirty="0" smtClean="0"/>
              <a:t> </a:t>
            </a:r>
            <a:r>
              <a:rPr lang="ar-SA" dirty="0" smtClean="0"/>
              <a:t>فى مسار دائرى لا بد من وجود قوة تؤثر فى طول الخيط لموازنة القصور الذاتى . فاذا غابت هذه القوة تحركت الكتله بفعل القصور الذاتى فى مسار مستقيم.</a:t>
            </a:r>
          </a:p>
          <a:p>
            <a:pPr algn="ctr" rtl="1"/>
            <a:r>
              <a:rPr lang="ar-SA" dirty="0" smtClean="0"/>
              <a:t>كما فى الشكل التالى: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14348" y="6111892"/>
          <a:ext cx="792961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9618"/>
              </a:tblGrid>
              <a:tr h="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بالجبيل- قسم الفيزياء                                                                                              د/ ايمان احمد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/>
          <a:lstStyle/>
          <a:p>
            <a:r>
              <a:rPr lang="ar-SA" dirty="0" smtClean="0"/>
              <a:t>محصلة القوة المؤثرة كرة</a:t>
            </a:r>
            <a:endParaRPr lang="en-US" dirty="0"/>
          </a:p>
        </p:txBody>
      </p:sp>
      <p:pic>
        <p:nvPicPr>
          <p:cNvPr id="266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571612"/>
            <a:ext cx="28003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6627" name="Equation" r:id="rId4" imgW="114120" imgH="215640" progId="Equation.3">
              <p:embed/>
            </p:oleObj>
          </a:graphicData>
        </a:graphic>
      </p:graphicFrame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2000240"/>
            <a:ext cx="271464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الحركة المدارية والثقالة (الجاذبية)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ctr" rtl="1"/>
            <a:endParaRPr lang="ar-SA" dirty="0" smtClean="0"/>
          </a:p>
          <a:p>
            <a:pPr algn="ctr" rtl="1"/>
            <a:r>
              <a:rPr lang="ar-SA" u="sng" dirty="0" smtClean="0"/>
              <a:t> مكن قانون نيوتن </a:t>
            </a:r>
            <a:r>
              <a:rPr lang="ar-SA" u="sng" dirty="0" err="1" smtClean="0"/>
              <a:t>الاول</a:t>
            </a:r>
            <a:r>
              <a:rPr lang="ar-SA" u="sng" dirty="0" smtClean="0"/>
              <a:t>   : </a:t>
            </a:r>
          </a:p>
          <a:p>
            <a:pPr algn="ctr" rtl="1"/>
            <a:r>
              <a:rPr lang="ar-SA" b="1" u="sng" dirty="0" smtClean="0">
                <a:solidFill>
                  <a:schemeClr val="tx2"/>
                </a:solidFill>
              </a:rPr>
              <a:t>من التنبؤ بمواقع الكواكب و حركتها وكذا الاجرام الفلكية </a:t>
            </a:r>
            <a:r>
              <a:rPr lang="ar-SA" b="1" u="sng" dirty="0" err="1" smtClean="0">
                <a:solidFill>
                  <a:schemeClr val="tx2"/>
                </a:solidFill>
              </a:rPr>
              <a:t>الاخرى</a:t>
            </a:r>
            <a:r>
              <a:rPr lang="ar-SA" b="1" u="sng" dirty="0" smtClean="0">
                <a:solidFill>
                  <a:schemeClr val="tx2"/>
                </a:solidFill>
              </a:rPr>
              <a:t>. مثل حركة القمر </a:t>
            </a:r>
          </a:p>
          <a:p>
            <a:pPr algn="ctr" rtl="1">
              <a:buNone/>
            </a:pPr>
            <a:endParaRPr lang="ar-SA" u="sng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10" y="6072206"/>
          <a:ext cx="8215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7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د/ايمان احمد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قانون نيوتن الثانى فى الحركة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عرفنا ان القصور الذاتى لجسم تعنى حركته حركة منتظمة مستقيمة </a:t>
            </a:r>
            <a:r>
              <a:rPr lang="ar-SA" dirty="0" err="1" smtClean="0"/>
              <a:t>فى</a:t>
            </a:r>
            <a:r>
              <a:rPr lang="ar-SA" dirty="0" smtClean="0"/>
              <a:t> غياب اى قوى </a:t>
            </a:r>
            <a:r>
              <a:rPr lang="ar-SA" dirty="0" err="1" smtClean="0"/>
              <a:t>اخرى</a:t>
            </a:r>
            <a:r>
              <a:rPr lang="ar-SA" dirty="0" smtClean="0"/>
              <a:t> .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       </a:t>
            </a:r>
            <a:r>
              <a:rPr lang="ar-SA" i="1" dirty="0" smtClean="0">
                <a:solidFill>
                  <a:schemeClr val="tx2"/>
                </a:solidFill>
              </a:rPr>
              <a:t>لكن افترض قوى معينة تؤثر فعلا فى الجسم فما مقدار </a:t>
            </a:r>
          </a:p>
          <a:p>
            <a:pPr algn="r" rtl="1">
              <a:buNone/>
            </a:pPr>
            <a:r>
              <a:rPr lang="ar-SA" i="1" dirty="0" smtClean="0">
                <a:solidFill>
                  <a:schemeClr val="tx2"/>
                </a:solidFill>
              </a:rPr>
              <a:t> الانحراف( التغير </a:t>
            </a:r>
            <a:r>
              <a:rPr lang="ar-SA" i="1" dirty="0" err="1" smtClean="0">
                <a:solidFill>
                  <a:schemeClr val="tx2"/>
                </a:solidFill>
              </a:rPr>
              <a:t>فى</a:t>
            </a:r>
            <a:r>
              <a:rPr lang="ar-SA" i="1" dirty="0" smtClean="0">
                <a:solidFill>
                  <a:schemeClr val="tx2"/>
                </a:solidFill>
              </a:rPr>
              <a:t> التسارع) فى الحركة المستقيمة الذى ستحدثه هذه القوى؟   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.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158" y="6215082"/>
          <a:ext cx="8143932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15652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        د/ ايمان احمد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كيف نحدث  تغيير في التسارع؟</a:t>
            </a:r>
          </a:p>
          <a:p>
            <a:pPr algn="ctr" rtl="1"/>
            <a:endParaRPr lang="ar-SA" dirty="0" smtClean="0"/>
          </a:p>
          <a:p>
            <a:pPr algn="ctr" rtl="1"/>
            <a:r>
              <a:rPr lang="ar-SA" dirty="0" smtClean="0"/>
              <a:t>لاحظ نيوتن ان الجسم لكى يتسارع فلا بد من   </a:t>
            </a:r>
            <a:r>
              <a:rPr lang="ar-SA" u="sng" dirty="0" err="1" smtClean="0"/>
              <a:t>ان</a:t>
            </a:r>
            <a:r>
              <a:rPr lang="ar-SA" u="sng" dirty="0" smtClean="0"/>
              <a:t> نطبق عليه  قوة  خارجية </a:t>
            </a:r>
            <a:r>
              <a:rPr lang="ar-SA" dirty="0" smtClean="0"/>
              <a:t>–تكسبه تسارع ويكون هذا  التسارع </a:t>
            </a:r>
            <a:r>
              <a:rPr lang="ar-SA" dirty="0" smtClean="0">
                <a:solidFill>
                  <a:schemeClr val="tx2"/>
                </a:solidFill>
              </a:rPr>
              <a:t>متناسب طرديا مع قيمة  القوة </a:t>
            </a:r>
            <a:r>
              <a:rPr lang="ar-SA" dirty="0" smtClean="0"/>
              <a:t>التي نطبقها وفى </a:t>
            </a:r>
            <a:r>
              <a:rPr lang="ar-SA" dirty="0" smtClean="0">
                <a:solidFill>
                  <a:schemeClr val="tx2"/>
                </a:solidFill>
              </a:rPr>
              <a:t>اتجاه محصلة  القوة المؤثرة .  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6143644"/>
          <a:ext cx="8143932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14287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     د/ ايمان احمد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2984"/>
          </a:xfrm>
        </p:spPr>
        <p:txBody>
          <a:bodyPr>
            <a:normAutofit fontScale="90000"/>
          </a:bodyPr>
          <a:lstStyle/>
          <a:p>
            <a:pPr algn="ctr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</a:rPr>
              <a:t>قوانين نيوتن للحركة الدائرية المنتظمة:</a:t>
            </a:r>
            <a:r>
              <a:rPr lang="ar-SA" u="sng" dirty="0" smtClean="0"/>
              <a:t/>
            </a:r>
            <a:br>
              <a:rPr lang="ar-SA" u="sng" dirty="0" smtClean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 rtl="1"/>
            <a:endParaRPr lang="ar-SA" dirty="0" smtClean="0"/>
          </a:p>
          <a:p>
            <a:pPr algn="ctr" rtl="1"/>
            <a:r>
              <a:rPr lang="ar-SA" dirty="0" smtClean="0"/>
              <a:t>عند حركة جسيم على مسار دائرة نصف قطره  </a:t>
            </a:r>
            <a:r>
              <a:rPr lang="en-US" dirty="0" smtClean="0"/>
              <a:t>r</a:t>
            </a:r>
            <a:endParaRPr lang="ar-SA" dirty="0" smtClean="0"/>
          </a:p>
          <a:p>
            <a:pPr algn="ctr" rtl="1">
              <a:buNone/>
            </a:pPr>
            <a:r>
              <a:rPr lang="ar-SA" dirty="0" smtClean="0"/>
              <a:t>نجد ان القوة المحافظة على مسار الكرة الدائرى تكون فى اتجاه المركز . </a:t>
            </a:r>
          </a:p>
          <a:p>
            <a:pPr algn="ctr" rtl="1">
              <a:buNone/>
            </a:pPr>
            <a:r>
              <a:rPr lang="ar-SA" dirty="0" err="1" smtClean="0"/>
              <a:t>ايضا</a:t>
            </a:r>
            <a:r>
              <a:rPr lang="ar-SA" dirty="0" smtClean="0"/>
              <a:t> توجد سرعة مماسية منتظمة وخطية </a:t>
            </a:r>
          </a:p>
          <a:p>
            <a:pPr algn="ctr" rtl="1">
              <a:buNone/>
            </a:pPr>
            <a:r>
              <a:rPr lang="ar-SA" dirty="0" smtClean="0"/>
              <a:t>لمسار الجسم و تسارع عمودى عليه فى اتجاه المركز.</a:t>
            </a:r>
            <a:endParaRPr lang="en-US" dirty="0" smtClean="0"/>
          </a:p>
          <a:p>
            <a:pPr algn="ctr" rtl="1">
              <a:buNone/>
            </a:pPr>
            <a:r>
              <a:rPr lang="ar-SA" dirty="0" smtClean="0"/>
              <a:t>كما فى الشكل التالى: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6215082"/>
          <a:ext cx="78581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د/ ايمان احمد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ar-SA" dirty="0" smtClean="0"/>
              <a:t>القوة والسرعة المماسية  - الحركة الدائرية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85720" y="1643050"/>
            <a:ext cx="8286808" cy="47149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0354" name="Equation" r:id="rId3" imgW="114120" imgH="215640" progId="Equation.3">
              <p:embed/>
            </p:oleObj>
          </a:graphicData>
        </a:graphic>
      </p:graphicFrame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00174"/>
            <a:ext cx="735811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بتطبيق قانون نيوتن الثانى نجد القوة النهائية المسببة لتسارع مركزى كلاتى: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buNone/>
            </a:pPr>
            <a:endParaRPr lang="ar-SA" dirty="0" smtClean="0"/>
          </a:p>
          <a:p>
            <a:pPr algn="ctr" rtl="1">
              <a:buNone/>
            </a:pPr>
            <a:endParaRPr lang="ar-SA" dirty="0" smtClean="0"/>
          </a:p>
          <a:p>
            <a:pPr algn="ctr" rtl="1">
              <a:buNone/>
            </a:pPr>
            <a:endParaRPr lang="ar-SA" dirty="0" smtClean="0"/>
          </a:p>
          <a:p>
            <a:pPr algn="ctr" rtl="1"/>
            <a:endParaRPr lang="ar-SA" dirty="0" smtClean="0"/>
          </a:p>
          <a:p>
            <a:pPr algn="ctr" rt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42976" y="2857496"/>
          <a:ext cx="5715040" cy="2500330"/>
        </p:xfrm>
        <a:graphic>
          <a:graphicData uri="http://schemas.openxmlformats.org/presentationml/2006/ole">
            <p:oleObj spid="_x0000_s18434" name="Equation" r:id="rId3" imgW="1371600" imgH="634680" progId="Equation.3">
              <p:embed/>
            </p:oleObj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8596" y="6072206"/>
          <a:ext cx="8358246" cy="428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/>
              </a:tblGrid>
              <a:tr h="428628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     د/</a:t>
                      </a:r>
                      <a:r>
                        <a:rPr lang="ar-SA" sz="1200" baseline="0" dirty="0" smtClean="0"/>
                        <a:t> ايمان احمد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rgbClr val="FF0000"/>
                </a:solidFill>
              </a:rPr>
              <a:t>ما  هي أهمية هذه المعادلة: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 algn="r" rtl="1"/>
            <a:r>
              <a:rPr lang="ar-SA" dirty="0" smtClean="0"/>
              <a:t>تتيح هذه المعادلة البسيطة للعلماء </a:t>
            </a:r>
            <a:r>
              <a:rPr lang="ar-SA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التنبؤ بمختلف سمات حركة اى جرم ومعرفة قيمة كتلته وقوة جذبه للأجسام  وامتداد محوره وغيرها من الصفات الفيزيائية الخاصة به .</a:t>
            </a:r>
          </a:p>
          <a:p>
            <a:pPr algn="r" rtl="1">
              <a:buNone/>
            </a:pPr>
            <a:endParaRPr lang="ar-SA" dirty="0" smtClean="0"/>
          </a:p>
          <a:p>
            <a:pPr algn="r" rtl="1"/>
            <a:r>
              <a:rPr lang="ar-SA" dirty="0" smtClean="0"/>
              <a:t>فالتالي يمكن للعلماء على</a:t>
            </a:r>
            <a:r>
              <a:rPr lang="ar-SA" dirty="0"/>
              <a:t> </a:t>
            </a:r>
            <a:r>
              <a:rPr lang="ar-SA" dirty="0" smtClean="0"/>
              <a:t> سبيل المثال انزال مركبة فضاء بسلام بين كوكب زحل و حلقاته.</a:t>
            </a:r>
            <a:r>
              <a:rPr lang="en-US" dirty="0" smtClean="0"/>
              <a:t>          </a:t>
            </a:r>
            <a:r>
              <a:rPr lang="ar-SA" dirty="0" smtClean="0"/>
              <a:t>؟؟؟</a:t>
            </a: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6072206"/>
          <a:ext cx="835824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    د/ ايمان احمد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قانون الجذب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ومن دراسة نيوتن  لحركة القمر</a:t>
            </a:r>
            <a:r>
              <a:rPr lang="en-US" dirty="0" smtClean="0"/>
              <a:t>    </a:t>
            </a:r>
            <a:r>
              <a:rPr lang="ar-SA" dirty="0" smtClean="0"/>
              <a:t>توصل الى النتيجة التالية :  </a:t>
            </a:r>
            <a:endParaRPr lang="en-US" dirty="0" smtClean="0"/>
          </a:p>
          <a:p>
            <a:pPr algn="r" rtl="1"/>
            <a:endParaRPr lang="en-US" dirty="0" smtClean="0"/>
          </a:p>
          <a:p>
            <a:pPr algn="ctr" rtl="1"/>
            <a:r>
              <a:rPr lang="ar-SA" u="sng" dirty="0" smtClean="0">
                <a:solidFill>
                  <a:schemeClr val="tx2"/>
                </a:solidFill>
              </a:rPr>
              <a:t>ان لكل كتلة قوة جذب تؤثر بها فى كل كتله اخرى , بحيث تتناسب قيمة تلك</a:t>
            </a:r>
            <a:r>
              <a:rPr lang="ar-SA" u="sng" dirty="0">
                <a:solidFill>
                  <a:schemeClr val="tx2"/>
                </a:solidFill>
              </a:rPr>
              <a:t> </a:t>
            </a:r>
            <a:r>
              <a:rPr lang="ar-SA" u="sng" dirty="0" smtClean="0">
                <a:solidFill>
                  <a:schemeClr val="tx2"/>
                </a:solidFill>
              </a:rPr>
              <a:t>القوة طرديا مع حاصل ضرب الكتلتين مقسوما على مربع البعد بينهما. </a:t>
            </a:r>
            <a:r>
              <a:rPr lang="en-US" u="sng" dirty="0" smtClean="0">
                <a:solidFill>
                  <a:schemeClr val="tx2"/>
                </a:solidFill>
              </a:rPr>
              <a:t>   </a:t>
            </a:r>
            <a:endParaRPr lang="ar-SA" u="sng" dirty="0" smtClean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6000768"/>
          <a:ext cx="81439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         د/ ايمان احمد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</a:rPr>
              <a:t>مثال  </a:t>
            </a:r>
            <a:r>
              <a:rPr lang="ar-SA" sz="3600" b="1" dirty="0" err="1" smtClean="0">
                <a:solidFill>
                  <a:schemeClr val="tx2"/>
                </a:solidFill>
              </a:rPr>
              <a:t>تطبيقى</a:t>
            </a:r>
            <a:r>
              <a:rPr lang="ar-SA" sz="3600" b="1" dirty="0" smtClean="0">
                <a:solidFill>
                  <a:schemeClr val="tx2"/>
                </a:solidFill>
              </a:rPr>
              <a:t> لقانون الجذب :حركة القمر الصناعى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714908"/>
          </a:xfrm>
        </p:spPr>
        <p:txBody>
          <a:bodyPr>
            <a:normAutofit/>
          </a:bodyPr>
          <a:lstStyle/>
          <a:p>
            <a:pPr algn="ctr" rtl="1"/>
            <a:r>
              <a:rPr lang="ar-SA" dirty="0" smtClean="0"/>
              <a:t>يهتم هذا المثال بحركة القمر الصناعى يدور فى مدار دائرى  حول الارض. ان قوة الجاذبية بين الاجسام الكروية والاجسام الصغيرة</a:t>
            </a:r>
            <a:endParaRPr lang="en-US" dirty="0" smtClean="0"/>
          </a:p>
          <a:p>
            <a:pPr algn="ctr">
              <a:buNone/>
            </a:pPr>
            <a:r>
              <a:rPr lang="ar-SA" dirty="0" smtClean="0"/>
              <a:t> هى قوة جاذبة مقدارها </a:t>
            </a:r>
            <a:r>
              <a:rPr lang="en-US" dirty="0" smtClean="0"/>
              <a:t>r</a:t>
            </a:r>
            <a:r>
              <a:rPr lang="ar-SA" dirty="0" smtClean="0"/>
              <a:t>بينهما مسافة  </a:t>
            </a:r>
            <a:r>
              <a:rPr lang="en-US" dirty="0"/>
              <a:t> </a:t>
            </a:r>
            <a:r>
              <a:rPr lang="en-US" dirty="0" smtClean="0"/>
              <a:t> m1 </a:t>
            </a:r>
            <a:r>
              <a:rPr lang="ar-SA" dirty="0" smtClean="0"/>
              <a:t>,</a:t>
            </a:r>
            <a:r>
              <a:rPr lang="en-US" dirty="0" smtClean="0"/>
              <a:t>m2</a:t>
            </a:r>
            <a:r>
              <a:rPr lang="ar-SA" dirty="0" smtClean="0"/>
              <a:t>ككتلتين 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85786" y="3714752"/>
          <a:ext cx="5786478" cy="1143008"/>
        </p:xfrm>
        <a:graphic>
          <a:graphicData uri="http://schemas.openxmlformats.org/presentationml/2006/ole">
            <p:oleObj spid="_x0000_s41986" name="Equation" r:id="rId3" imgW="1028520" imgH="393480" progId="Equation.3">
              <p:embed/>
            </p:oleObj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0034" y="6215082"/>
          <a:ext cx="82868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6808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–قسم الفيزياء                                                                                                         د/ ايمان احمد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857356" y="5143512"/>
          <a:ext cx="5143536" cy="585790"/>
        </p:xfrm>
        <a:graphic>
          <a:graphicData uri="http://schemas.openxmlformats.org/presentationml/2006/ole">
            <p:oleObj spid="_x0000_s41987" name="Equation" r:id="rId4" imgW="1777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قانون نيوتن الثالث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pPr algn="ctr" rtl="1"/>
            <a:r>
              <a:rPr lang="ar-SA" sz="3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ينص على : </a:t>
            </a:r>
            <a:r>
              <a:rPr lang="ar-SA" sz="38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لكل فعل رد فعل مساو له فى المقدار ومضاد له فى الاتجاه</a:t>
            </a:r>
            <a:r>
              <a:rPr lang="ar-SA" sz="3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r" rtl="1"/>
            <a:r>
              <a:rPr lang="ar-SA" sz="3300" dirty="0" smtClean="0">
                <a:solidFill>
                  <a:srgbClr val="FF0000"/>
                </a:solidFill>
              </a:rPr>
              <a:t>مثال </a:t>
            </a:r>
            <a:r>
              <a:rPr lang="ar-SA" sz="3300" dirty="0" err="1" smtClean="0">
                <a:solidFill>
                  <a:srgbClr val="FF0000"/>
                </a:solidFill>
              </a:rPr>
              <a:t>تطبيقى</a:t>
            </a:r>
            <a:r>
              <a:rPr lang="ar-SA" sz="3300" dirty="0" smtClean="0">
                <a:solidFill>
                  <a:srgbClr val="FF0000"/>
                </a:solidFill>
              </a:rPr>
              <a:t> للقانون الثالث لنيوتن:</a:t>
            </a:r>
          </a:p>
          <a:p>
            <a:pPr algn="ctr" rtl="1">
              <a:lnSpc>
                <a:spcPct val="120000"/>
              </a:lnSpc>
            </a:pPr>
            <a:r>
              <a:rPr lang="ar-SA" sz="3300" dirty="0" smtClean="0">
                <a:solidFill>
                  <a:srgbClr val="00B050"/>
                </a:solidFill>
              </a:rPr>
              <a:t>تمثل القوة الثقالية (الجذب) بين الارض و الشمس مثالا فلكيا على هذا   القانون  </a:t>
            </a:r>
          </a:p>
          <a:p>
            <a:pPr algn="ctr" rtl="1">
              <a:lnSpc>
                <a:spcPct val="120000"/>
              </a:lnSpc>
              <a:buNone/>
            </a:pPr>
            <a:r>
              <a:rPr lang="ar-SA" sz="3300" dirty="0" smtClean="0"/>
              <a:t>لان  </a:t>
            </a:r>
            <a:r>
              <a:rPr lang="ar-SA" sz="3300" i="1" dirty="0" smtClean="0"/>
              <a:t>القوة </a:t>
            </a:r>
            <a:r>
              <a:rPr lang="ar-SA" sz="3300" i="1" dirty="0" err="1" smtClean="0"/>
              <a:t>الثقالية</a:t>
            </a:r>
            <a:r>
              <a:rPr lang="ar-SA" sz="3300" i="1" dirty="0" smtClean="0"/>
              <a:t> للارض على الشمس تساوى تماما القوة الثقالية للشمس على </a:t>
            </a:r>
            <a:r>
              <a:rPr lang="ar-SA" sz="3300" i="1" dirty="0" err="1" smtClean="0"/>
              <a:t>الارض</a:t>
            </a:r>
            <a:r>
              <a:rPr lang="ar-SA" sz="3300" i="1" dirty="0" smtClean="0"/>
              <a:t>.ويمكن استنتاج ذلك من قانون الجاذبية</a:t>
            </a:r>
            <a:r>
              <a:rPr lang="ar-SA" i="1" dirty="0" smtClean="0"/>
              <a:t>.</a:t>
            </a:r>
            <a:endParaRPr lang="en-US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10" y="6357958"/>
          <a:ext cx="800105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56"/>
              </a:tblGrid>
              <a:tr h="15652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</a:t>
                      </a:r>
                      <a:r>
                        <a:rPr lang="ar-SA" sz="1200" baseline="0" dirty="0" smtClean="0"/>
                        <a:t> للبنات بالجبيل – قسم الفيزياء                                                                                               د/ ايمان احمد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لماذا تدور الارض حول الشمس وليس العكس</a:t>
            </a:r>
            <a:r>
              <a:rPr lang="ar-SA" u="sng" dirty="0" smtClean="0"/>
              <a:t>؟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4929222"/>
          </a:xfrm>
        </p:spPr>
        <p:txBody>
          <a:bodyPr>
            <a:normAutofit fontScale="92500"/>
          </a:bodyPr>
          <a:lstStyle/>
          <a:p>
            <a:pPr algn="r" rtl="1">
              <a:buNone/>
            </a:pPr>
            <a:r>
              <a:rPr lang="ar-SA" dirty="0" smtClean="0"/>
              <a:t>  الجواب فى القانون الثانى لنيوتن حيث  </a:t>
            </a:r>
            <a:r>
              <a:rPr lang="en-US" sz="3900" b="1" dirty="0" smtClean="0">
                <a:solidFill>
                  <a:srgbClr val="FF0000"/>
                </a:solidFill>
              </a:rPr>
              <a:t>a= F/m</a:t>
            </a:r>
            <a:r>
              <a:rPr lang="ar-SA" sz="3900" b="1" dirty="0" smtClean="0"/>
              <a:t> </a:t>
            </a:r>
            <a:endParaRPr lang="ar-SA" b="1" dirty="0" smtClean="0"/>
          </a:p>
          <a:p>
            <a:pPr algn="r" rtl="1">
              <a:buNone/>
            </a:pPr>
            <a:r>
              <a:rPr lang="ar-SA" dirty="0" smtClean="0"/>
              <a:t> وهذا يعنى انه : </a:t>
            </a:r>
          </a:p>
          <a:p>
            <a:pPr algn="r" rtl="1"/>
            <a:r>
              <a:rPr lang="ar-SA" dirty="0" smtClean="0"/>
              <a:t>كلما ازدادت كتلة الجسم ازدادت معها القوة اللازمة لتوليد تسارع </a:t>
            </a:r>
          </a:p>
          <a:p>
            <a:pPr algn="r" rtl="1">
              <a:buNone/>
            </a:pPr>
            <a:endParaRPr lang="ar-SA" dirty="0" smtClean="0"/>
          </a:p>
          <a:p>
            <a:pPr algn="r" rtl="1"/>
            <a:r>
              <a:rPr lang="ar-SA" dirty="0" smtClean="0"/>
              <a:t> وبما  </a:t>
            </a:r>
            <a:r>
              <a:rPr lang="ar-SA" dirty="0" err="1" smtClean="0"/>
              <a:t>ان</a:t>
            </a:r>
            <a:r>
              <a:rPr lang="ar-SA" dirty="0" smtClean="0"/>
              <a:t> الشمس  والأرض  يؤثران على بعضهما بقوتان متماثلتان تقريبا (فعل  ورد فعل)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فان تسارع الشمس اقل من تسارع الارض ب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300000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مرة لان  كتلتها اكبر من كتلة الارض بقدر هذه المرات</a:t>
            </a:r>
            <a:r>
              <a:rPr lang="ar-SA" dirty="0" smtClean="0"/>
              <a:t>. </a:t>
            </a:r>
          </a:p>
          <a:p>
            <a:pPr algn="r" rtl="1">
              <a:buNone/>
            </a:pPr>
            <a:r>
              <a:rPr lang="ar-SA" i="1" dirty="0" smtClean="0"/>
              <a:t>          إذا فتسارع الأرض اكبر بكثير من تسارع الشمس </a:t>
            </a:r>
            <a:endParaRPr lang="en-US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6143644"/>
          <a:ext cx="792961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9618"/>
              </a:tblGrid>
              <a:tr h="227964">
                <a:tc>
                  <a:txBody>
                    <a:bodyPr/>
                    <a:lstStyle/>
                    <a:p>
                      <a:r>
                        <a:rPr lang="ar-SA" sz="1200" i="1" dirty="0" smtClean="0"/>
                        <a:t>كلية التربية للبنات بالجبيل – قسم الفيزياء                                                                                               د/ ايمان احمد            </a:t>
                      </a:r>
                      <a:endParaRPr lang="en-US" sz="1200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الطرد </a:t>
            </a:r>
            <a:r>
              <a:rPr lang="ar-SA" sz="3600" b="1" dirty="0" err="1" smtClean="0">
                <a:solidFill>
                  <a:srgbClr val="FF0000"/>
                </a:solidFill>
              </a:rPr>
              <a:t>المركزى</a:t>
            </a:r>
            <a:r>
              <a:rPr lang="ar-SA" sz="3600" b="1" dirty="0" smtClean="0">
                <a:solidFill>
                  <a:srgbClr val="FF0000"/>
                </a:solidFill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r>
              <a:rPr lang="ar-SA" sz="3600" b="1" dirty="0" smtClean="0">
                <a:solidFill>
                  <a:srgbClr val="FF0000"/>
                </a:solidFill>
              </a:rPr>
              <a:t>قياس </a:t>
            </a:r>
            <a:r>
              <a:rPr lang="ar-SA" sz="3600" b="1" dirty="0" smtClean="0">
                <a:solidFill>
                  <a:srgbClr val="FF0000"/>
                </a:solidFill>
              </a:rPr>
              <a:t>كتلة جرم بالاستعانه بالحركة المدارية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 algn="ctr" rtl="1"/>
            <a:r>
              <a:rPr lang="ar-SA" sz="3600" dirty="0" smtClean="0"/>
              <a:t>من قانون نيوتن الثانى للحركة نوجد ا</a:t>
            </a:r>
            <a:r>
              <a:rPr lang="ar-SA" sz="3600" dirty="0" smtClean="0">
                <a:solidFill>
                  <a:srgbClr val="92D050"/>
                </a:solidFill>
              </a:rPr>
              <a:t>لسرعة المدارية لكوكب يطوف حول الشمس </a:t>
            </a:r>
            <a:r>
              <a:rPr lang="ar-SA" sz="3600" dirty="0" smtClean="0"/>
              <a:t>. فلتكن كتلة الشمس  </a:t>
            </a:r>
            <a:r>
              <a:rPr lang="en-US" sz="3600" dirty="0" smtClean="0"/>
              <a:t>M</a:t>
            </a:r>
            <a:r>
              <a:rPr lang="ar-SA" sz="3600" dirty="0" smtClean="0"/>
              <a:t>   وكتلة الكوكب   </a:t>
            </a:r>
            <a:r>
              <a:rPr lang="en-US" sz="3600" dirty="0" smtClean="0"/>
              <a:t>m</a:t>
            </a:r>
            <a:r>
              <a:rPr lang="ar-SA" sz="3600" dirty="0" smtClean="0"/>
              <a:t>   بفرض ان الكوكب يدور فى مسار دائرى نصف قطره   </a:t>
            </a:r>
            <a:r>
              <a:rPr lang="en-US" sz="3600" dirty="0" smtClean="0"/>
              <a:t>r</a:t>
            </a:r>
            <a:r>
              <a:rPr lang="ar-SA" sz="3600" dirty="0" smtClean="0"/>
              <a:t>   بسرعة  </a:t>
            </a:r>
            <a:r>
              <a:rPr lang="en-US" sz="3600" dirty="0" smtClean="0"/>
              <a:t>v</a:t>
            </a:r>
            <a:r>
              <a:rPr lang="ar-SA" sz="3600" dirty="0" smtClean="0"/>
              <a:t>   فتكون القوة الازمة لابقاء الكوكب فى مساره هى </a:t>
            </a:r>
          </a:p>
          <a:p>
            <a:pPr algn="ctr" rtl="1"/>
            <a:endParaRPr lang="ar-SA" dirty="0" smtClean="0"/>
          </a:p>
          <a:p>
            <a:pPr algn="ctr" rtl="1"/>
            <a:endParaRPr lang="en-US" dirty="0" smtClean="0"/>
          </a:p>
          <a:p>
            <a:pPr algn="ctr" rtl="1"/>
            <a:endParaRPr lang="ar-SA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6143644"/>
          <a:ext cx="792961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9618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د/ ايمان احمد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357422" y="4286256"/>
          <a:ext cx="3143272" cy="1357322"/>
        </p:xfrm>
        <a:graphic>
          <a:graphicData uri="http://schemas.openxmlformats.org/presentationml/2006/ole">
            <p:oleObj spid="_x0000_s55298" name="Equation" r:id="rId3" imgW="5968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6072206"/>
          <a:ext cx="78581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 التربية للبنات بالجبيل – قسم الفيزياء                                                                                                  د/ ايمان احمد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928794" y="3500438"/>
            <a:ext cx="457203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/>
              <a:t>تسمى  أحيانا بقوة الطرد </a:t>
            </a:r>
          </a:p>
          <a:p>
            <a:pPr algn="ctr"/>
            <a:r>
              <a:rPr lang="ar-SA" sz="3600" b="1" dirty="0" smtClean="0"/>
              <a:t>  المركزي</a:t>
            </a:r>
            <a:endParaRPr lang="en-US" sz="36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14348" y="5000636"/>
            <a:ext cx="7000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 dirty="0" smtClean="0">
                <a:solidFill>
                  <a:srgbClr val="FF0000"/>
                </a:solidFill>
              </a:rPr>
              <a:t>حتى يحافظ الجسم  الذي يدور  حول جسم آخر على مداره يجب أن تتساوى قوتي الطرد المركزي والجذب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dirty="0" smtClean="0"/>
              <a:t> قوة الجذب بين الشمس والأرض  عرفناها على انها                             </a:t>
            </a:r>
          </a:p>
          <a:p>
            <a:pPr algn="r" rtl="1"/>
            <a:endParaRPr lang="ar-SA" dirty="0" smtClean="0"/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وحتى يبقى الكوكب </a:t>
            </a:r>
            <a:r>
              <a:rPr lang="ar-SA" dirty="0" err="1" smtClean="0"/>
              <a:t>فى</a:t>
            </a:r>
            <a:r>
              <a:rPr lang="ar-SA" dirty="0" smtClean="0"/>
              <a:t> مساره</a:t>
            </a:r>
            <a:r>
              <a:rPr lang="en-US" dirty="0" smtClean="0"/>
              <a:t> </a:t>
            </a:r>
            <a:r>
              <a:rPr lang="ar-SA" dirty="0" smtClean="0"/>
              <a:t>يجب </a:t>
            </a:r>
            <a:r>
              <a:rPr lang="ar-SA" dirty="0" err="1" smtClean="0"/>
              <a:t>ان</a:t>
            </a:r>
            <a:r>
              <a:rPr lang="ar-SA" dirty="0" smtClean="0"/>
              <a:t> تتساوى قوة الجذب, والطرد </a:t>
            </a:r>
            <a:r>
              <a:rPr lang="ar-SA" dirty="0" err="1" smtClean="0"/>
              <a:t>المركزى</a:t>
            </a:r>
            <a:r>
              <a:rPr lang="ar-SA" dirty="0" smtClean="0"/>
              <a:t>  له اى </a:t>
            </a:r>
            <a:r>
              <a:rPr lang="ar-SA" dirty="0" err="1" smtClean="0"/>
              <a:t>ان</a:t>
            </a:r>
            <a:r>
              <a:rPr lang="ar-SA" dirty="0" smtClean="0"/>
              <a:t>  :</a:t>
            </a:r>
          </a:p>
          <a:p>
            <a:pPr algn="ctr" rtl="1"/>
            <a:endParaRPr lang="ar-SA" dirty="0" smtClean="0"/>
          </a:p>
          <a:p>
            <a:pPr algn="ctr" rtl="1"/>
            <a:endParaRPr lang="ar-SA" b="1" dirty="0" smtClean="0"/>
          </a:p>
          <a:p>
            <a:pPr algn="ctr" rtl="1"/>
            <a:endParaRPr lang="ar-SA" b="1" dirty="0" smtClean="0"/>
          </a:p>
          <a:p>
            <a:pPr algn="r" rtl="1"/>
            <a:r>
              <a:rPr lang="ar-SA" b="1" i="1" dirty="0" smtClean="0">
                <a:solidFill>
                  <a:srgbClr val="92D050"/>
                </a:solidFill>
              </a:rPr>
              <a:t>ولكى نعرف كتلة الشمس نحتاج الى معرفة  السرعة المدارية </a:t>
            </a:r>
            <a:r>
              <a:rPr lang="ar-SA" b="1" i="1" dirty="0" err="1" smtClean="0">
                <a:solidFill>
                  <a:srgbClr val="92D050"/>
                </a:solidFill>
              </a:rPr>
              <a:t>للارض</a:t>
            </a:r>
            <a:r>
              <a:rPr lang="ar-SA" b="1" i="1" dirty="0" smtClean="0">
                <a:solidFill>
                  <a:srgbClr val="92D050"/>
                </a:solidFill>
              </a:rPr>
              <a:t>  </a:t>
            </a:r>
            <a:endParaRPr lang="en-US" b="1" i="1" dirty="0" smtClean="0">
              <a:solidFill>
                <a:srgbClr val="92D050"/>
              </a:solidFill>
            </a:endParaRPr>
          </a:p>
          <a:p>
            <a:pPr algn="ctr" rtl="1"/>
            <a:endParaRPr lang="ar-SA" dirty="0" smtClean="0"/>
          </a:p>
          <a:p>
            <a:pPr algn="ctr" rtl="1"/>
            <a:endParaRPr lang="ar-SA" dirty="0"/>
          </a:p>
          <a:p>
            <a:pPr algn="ctr" rtl="1">
              <a:buNone/>
            </a:pPr>
            <a:endParaRPr lang="ar-SA" dirty="0" smtClean="0"/>
          </a:p>
          <a:p>
            <a:pPr algn="ctr" rt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470400" y="3365500"/>
          <a:ext cx="203200" cy="127000"/>
        </p:xfrm>
        <a:graphic>
          <a:graphicData uri="http://schemas.openxmlformats.org/presentationml/2006/ole">
            <p:oleObj spid="_x0000_s45058" name="Equation" r:id="rId3" imgW="203040" imgH="12672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5059" name="Equation" r:id="rId4" imgW="114120" imgH="2156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5060" name="Equation" r:id="rId5" imgW="114120" imgH="215640" progId="Equation.3">
              <p:embed/>
            </p:oleObj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472" y="6215082"/>
          <a:ext cx="78581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د/ ايمان احمد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5061" name="Equation" r:id="rId6" imgW="114120" imgH="21564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142976" y="1500174"/>
          <a:ext cx="2000264" cy="1071570"/>
        </p:xfrm>
        <a:graphic>
          <a:graphicData uri="http://schemas.openxmlformats.org/presentationml/2006/ole">
            <p:oleObj spid="_x0000_s45062" name="Equation" r:id="rId7" imgW="469800" imgH="39348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285852" y="3286124"/>
          <a:ext cx="3714776" cy="1785950"/>
        </p:xfrm>
        <a:graphic>
          <a:graphicData uri="http://schemas.openxmlformats.org/presentationml/2006/ole">
            <p:oleObj spid="_x0000_s45063" name="Equation" r:id="rId8" imgW="901440" imgH="863280" progId="Equation.3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1285860"/>
            <a:ext cx="8229600" cy="4714908"/>
          </a:xfrm>
        </p:spPr>
        <p:txBody>
          <a:bodyPr>
            <a:normAutofit/>
          </a:bodyPr>
          <a:lstStyle/>
          <a:p>
            <a:pPr algn="ctr" rtl="1"/>
            <a:r>
              <a:rPr lang="ar-SA" sz="3200" dirty="0" err="1" smtClean="0"/>
              <a:t>اى</a:t>
            </a:r>
            <a:r>
              <a:rPr lang="ar-SA" sz="3200" dirty="0" smtClean="0"/>
              <a:t> سرعة دورانها فى مدارها . نحصل </a:t>
            </a:r>
            <a:r>
              <a:rPr lang="ar-SA" sz="3200" dirty="0" smtClean="0">
                <a:solidFill>
                  <a:srgbClr val="92D050"/>
                </a:solidFill>
              </a:rPr>
              <a:t>على  </a:t>
            </a:r>
            <a:r>
              <a:rPr lang="en-US" sz="3200" dirty="0" smtClean="0">
                <a:solidFill>
                  <a:srgbClr val="92D050"/>
                </a:solidFill>
              </a:rPr>
              <a:t>v</a:t>
            </a:r>
            <a:r>
              <a:rPr lang="ar-SA" sz="3200" dirty="0" smtClean="0">
                <a:solidFill>
                  <a:srgbClr val="92D050"/>
                </a:solidFill>
              </a:rPr>
              <a:t>  بقسمة محيط مدارها  </a:t>
            </a:r>
            <a:r>
              <a:rPr lang="en-US" sz="3200" dirty="0" smtClean="0">
                <a:solidFill>
                  <a:srgbClr val="92D050"/>
                </a:solidFill>
              </a:rPr>
              <a:t>c</a:t>
            </a:r>
            <a:r>
              <a:rPr lang="ar-SA" sz="3200" dirty="0" smtClean="0">
                <a:solidFill>
                  <a:srgbClr val="92D050"/>
                </a:solidFill>
              </a:rPr>
              <a:t>  على الزمن  </a:t>
            </a:r>
            <a:r>
              <a:rPr lang="ar-SA" sz="3200" dirty="0" err="1" smtClean="0">
                <a:solidFill>
                  <a:srgbClr val="92D050"/>
                </a:solidFill>
              </a:rPr>
              <a:t>الذى</a:t>
            </a:r>
            <a:r>
              <a:rPr lang="ar-SA" sz="3200" dirty="0" smtClean="0">
                <a:solidFill>
                  <a:srgbClr val="92D050"/>
                </a:solidFill>
              </a:rPr>
              <a:t> تستغرقه الارض لاتمام دورة واحدة  </a:t>
            </a:r>
            <a:r>
              <a:rPr lang="en-US" sz="3200" dirty="0" smtClean="0">
                <a:solidFill>
                  <a:srgbClr val="92D050"/>
                </a:solidFill>
              </a:rPr>
              <a:t>p</a:t>
            </a:r>
            <a:r>
              <a:rPr lang="ar-SA" sz="3200" dirty="0" smtClean="0">
                <a:solidFill>
                  <a:srgbClr val="92D050"/>
                </a:solidFill>
              </a:rPr>
              <a:t>   </a:t>
            </a:r>
            <a:r>
              <a:rPr lang="ar-SA" sz="3200" dirty="0" smtClean="0">
                <a:solidFill>
                  <a:srgbClr val="FF0000"/>
                </a:solidFill>
              </a:rPr>
              <a:t>وهو ماتسمى بالدوره المدارية  </a:t>
            </a:r>
            <a:r>
              <a:rPr lang="ar-SA" sz="3200" dirty="0" err="1" smtClean="0"/>
              <a:t>اى</a:t>
            </a:r>
            <a:r>
              <a:rPr lang="ar-SA" sz="3200" dirty="0" smtClean="0"/>
              <a:t> ان: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v = c /p         </a:t>
            </a:r>
            <a:br>
              <a:rPr lang="en-US" sz="3200" dirty="0" smtClean="0"/>
            </a:br>
            <a:r>
              <a:rPr lang="en-US" sz="3200" dirty="0" smtClean="0">
                <a:solidFill>
                  <a:srgbClr val="FF0000"/>
                </a:solidFill>
              </a:rPr>
              <a:t>c =2 </a:t>
            </a:r>
            <a:r>
              <a:rPr lang="el-GR" sz="3200" dirty="0" smtClean="0">
                <a:solidFill>
                  <a:srgbClr val="FF0000"/>
                </a:solidFill>
              </a:rPr>
              <a:t>π</a:t>
            </a:r>
            <a:r>
              <a:rPr lang="en-US" sz="3200" dirty="0" smtClean="0">
                <a:solidFill>
                  <a:srgbClr val="FF0000"/>
                </a:solidFill>
              </a:rPr>
              <a:t> r     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p   =   1 year =365.25 (24)(60)(60)</a:t>
            </a:r>
            <a:br>
              <a:rPr lang="en-US" sz="3200" dirty="0" smtClean="0"/>
            </a:br>
            <a:r>
              <a:rPr lang="ar-SA" sz="3200" dirty="0" smtClean="0"/>
              <a:t>                     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=</a:t>
            </a:r>
            <a:r>
              <a:rPr lang="ar-SA" sz="3200" dirty="0" smtClean="0"/>
              <a:t>   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4753" name="Equation" r:id="rId3" imgW="114120" imgH="2156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714612" y="5357826"/>
          <a:ext cx="3786214" cy="571504"/>
        </p:xfrm>
        <a:graphic>
          <a:graphicData uri="http://schemas.openxmlformats.org/presentationml/2006/ole">
            <p:oleObj spid="_x0000_s74754" name="Equation" r:id="rId4" imgW="88884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7224" y="714356"/>
            <a:ext cx="7643866" cy="5072098"/>
          </a:xfrm>
        </p:spPr>
        <p:txBody>
          <a:bodyPr>
            <a:norm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3200" dirty="0" smtClean="0">
                <a:solidFill>
                  <a:srgbClr val="92D050"/>
                </a:solidFill>
              </a:rPr>
              <a:t>ونعلم ان  </a:t>
            </a:r>
            <a:r>
              <a:rPr lang="en-US" sz="3200" dirty="0" smtClean="0">
                <a:solidFill>
                  <a:srgbClr val="92D050"/>
                </a:solidFill>
              </a:rPr>
              <a:t>r</a:t>
            </a:r>
            <a:r>
              <a:rPr lang="ar-SA" sz="3200" dirty="0" smtClean="0">
                <a:solidFill>
                  <a:srgbClr val="92D050"/>
                </a:solidFill>
              </a:rPr>
              <a:t>  (البعد بين الارض والشمس) يساوى:</a:t>
            </a:r>
            <a:r>
              <a:rPr lang="en-US" sz="3200" dirty="0" smtClean="0">
                <a:solidFill>
                  <a:srgbClr val="92D050"/>
                </a:solidFill>
              </a:rPr>
              <a:t/>
            </a:r>
            <a:br>
              <a:rPr lang="en-US" sz="3200" dirty="0" smtClean="0">
                <a:solidFill>
                  <a:srgbClr val="92D050"/>
                </a:solidFill>
              </a:rPr>
            </a:br>
            <a:r>
              <a:rPr lang="ar-SA" sz="3200" dirty="0" smtClean="0">
                <a:solidFill>
                  <a:srgbClr val="92D050"/>
                </a:solidFill>
              </a:rPr>
              <a:t/>
            </a:r>
            <a:br>
              <a:rPr lang="ar-SA" sz="3200" dirty="0" smtClean="0">
                <a:solidFill>
                  <a:srgbClr val="92D050"/>
                </a:solidFill>
              </a:rPr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 </a:t>
            </a:r>
            <a:r>
              <a:rPr lang="ar-SA" sz="3200" dirty="0" smtClean="0">
                <a:solidFill>
                  <a:srgbClr val="92D050"/>
                </a:solidFill>
              </a:rPr>
              <a:t>وسرعة دوران </a:t>
            </a:r>
            <a:r>
              <a:rPr lang="ar-SA" sz="3200" dirty="0" err="1" smtClean="0">
                <a:solidFill>
                  <a:srgbClr val="92D050"/>
                </a:solidFill>
              </a:rPr>
              <a:t>الارض</a:t>
            </a:r>
            <a:r>
              <a:rPr lang="ar-SA" sz="3200" dirty="0" smtClean="0">
                <a:solidFill>
                  <a:srgbClr val="92D050"/>
                </a:solidFill>
              </a:rPr>
              <a:t> حول الشمس </a:t>
            </a:r>
            <a:r>
              <a:rPr lang="en-US" sz="3200" dirty="0" smtClean="0">
                <a:solidFill>
                  <a:srgbClr val="92D050"/>
                </a:solidFill>
              </a:rPr>
              <a:t>V </a:t>
            </a:r>
            <a:r>
              <a:rPr lang="ar-SA" sz="3200" dirty="0" smtClean="0">
                <a:solidFill>
                  <a:srgbClr val="92D050"/>
                </a:solidFill>
              </a:rPr>
              <a:t> =</a:t>
            </a:r>
            <a:r>
              <a:rPr lang="ar-SA" sz="3200" dirty="0" smtClean="0"/>
              <a:t>                                 </a:t>
            </a: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357958"/>
          <a:ext cx="8229601" cy="28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1"/>
              </a:tblGrid>
              <a:tr h="285728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8065" name="Equation" r:id="rId3" imgW="11412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214546" y="2285992"/>
          <a:ext cx="3271844" cy="500063"/>
        </p:xfrm>
        <a:graphic>
          <a:graphicData uri="http://schemas.openxmlformats.org/presentationml/2006/ole">
            <p:oleObj spid="_x0000_s88066" name="Equation" r:id="rId4" imgW="1358640" imgH="2030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28860" y="3929066"/>
          <a:ext cx="3714776" cy="1500198"/>
        </p:xfrm>
        <a:graphic>
          <a:graphicData uri="http://schemas.openxmlformats.org/presentationml/2006/ole">
            <p:oleObj spid="_x0000_s88067" name="Equation" r:id="rId5" imgW="1612800" imgH="711000" progId="Equation.3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286412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FF0000"/>
                </a:solidFill>
              </a:rPr>
              <a:t>استنتاج 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بهذه الطريقة السابقة يمكن حساب كتلة </a:t>
            </a:r>
            <a:r>
              <a:rPr lang="ar-SA" sz="3200" dirty="0" err="1" smtClean="0"/>
              <a:t>اى</a:t>
            </a:r>
            <a:r>
              <a:rPr lang="ar-SA" sz="3200" dirty="0" smtClean="0"/>
              <a:t> جرم يدور حوله </a:t>
            </a:r>
            <a:r>
              <a:rPr lang="ar-SA" sz="3200" dirty="0" err="1" smtClean="0"/>
              <a:t>اخر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 smtClean="0"/>
              <a:t> </a:t>
            </a:r>
            <a:r>
              <a:rPr lang="ar-SA" sz="3200" i="1" dirty="0" smtClean="0">
                <a:solidFill>
                  <a:srgbClr val="FF0000"/>
                </a:solidFill>
              </a:rPr>
              <a:t>وبذلك تصبح الجاذبية وسيلة لتحديد كتل </a:t>
            </a:r>
            <a:r>
              <a:rPr lang="ar-SA" sz="3200" i="1" dirty="0" err="1" smtClean="0">
                <a:solidFill>
                  <a:srgbClr val="FF0000"/>
                </a:solidFill>
              </a:rPr>
              <a:t>الاجرام</a:t>
            </a:r>
            <a:r>
              <a:rPr lang="ar-SA" sz="3200" i="1" dirty="0" smtClean="0">
                <a:solidFill>
                  <a:srgbClr val="FF0000"/>
                </a:solidFill>
              </a:rPr>
              <a:t> الفلكية 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.</a:t>
            </a:r>
            <a:br>
              <a:rPr lang="ar-SA" sz="3200" dirty="0" smtClean="0"/>
            </a:br>
            <a:r>
              <a:rPr lang="ar-SA" sz="3200" dirty="0"/>
              <a:t/>
            </a:r>
            <a:br>
              <a:rPr lang="ar-SA" sz="3200" dirty="0"/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5500702"/>
          <a:ext cx="8229600" cy="1027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1371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  <a:tr h="513716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\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428604"/>
            <a:ext cx="8858312" cy="5011750"/>
          </a:xfrm>
        </p:spPr>
        <p:txBody>
          <a:bodyPr>
            <a:normAutofit fontScale="90000"/>
          </a:bodyPr>
          <a:lstStyle/>
          <a:p>
            <a:pPr rtl="1"/>
            <a:r>
              <a:rPr lang="ar-SA" b="1" u="sng" dirty="0" smtClean="0">
                <a:solidFill>
                  <a:srgbClr val="FF0000"/>
                </a:solidFill>
              </a:rPr>
              <a:t> علاقة </a:t>
            </a:r>
            <a:r>
              <a:rPr lang="ar-SA" b="1" u="sng" dirty="0" err="1" smtClean="0">
                <a:solidFill>
                  <a:srgbClr val="FF0000"/>
                </a:solidFill>
              </a:rPr>
              <a:t>الثقالة</a:t>
            </a:r>
            <a:r>
              <a:rPr lang="ar-SA" b="1" u="sng" dirty="0" smtClean="0">
                <a:solidFill>
                  <a:srgbClr val="FF0000"/>
                </a:solidFill>
              </a:rPr>
              <a:t> السطحية (عجلة الجاذبية) ونصف القطر :</a:t>
            </a:r>
            <a:r>
              <a:rPr lang="ar-SA" u="sng" dirty="0" smtClean="0"/>
              <a:t/>
            </a:r>
            <a:br>
              <a:rPr lang="ar-SA" u="sng" dirty="0" smtClean="0"/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 smtClean="0"/>
              <a:t> عجلة </a:t>
            </a:r>
            <a:r>
              <a:rPr lang="ar-SA" sz="3200" dirty="0" err="1" smtClean="0"/>
              <a:t>الجازبية</a:t>
            </a:r>
            <a:r>
              <a:rPr lang="ar-SA" sz="3200" dirty="0" smtClean="0"/>
              <a:t> </a:t>
            </a:r>
            <a:r>
              <a:rPr lang="ar-SA" sz="3200" dirty="0" err="1" smtClean="0"/>
              <a:t>هى</a:t>
            </a:r>
            <a:r>
              <a:rPr lang="ar-SA" sz="3200" dirty="0" smtClean="0"/>
              <a:t>  التسارع الذى تحدثه قوة الجذب على كتلة ما,</a:t>
            </a:r>
            <a:br>
              <a:rPr lang="ar-SA" sz="3200" dirty="0" smtClean="0"/>
            </a:br>
            <a:r>
              <a:rPr lang="ar-SA" sz="3200" dirty="0" smtClean="0"/>
              <a:t>      ولتحديد قيمتها لكوكب نتبع </a:t>
            </a:r>
            <a:r>
              <a:rPr lang="ar-SA" sz="3200" dirty="0" err="1" smtClean="0"/>
              <a:t>الاتى</a:t>
            </a:r>
            <a:r>
              <a:rPr lang="ar-SA" sz="3200" dirty="0" smtClean="0"/>
              <a:t>:</a:t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B050"/>
                </a:solidFill>
              </a:rPr>
              <a:t>ينص قانون الجاذبية على ان كوكبا ذا كتله   </a:t>
            </a:r>
            <a:r>
              <a:rPr lang="en-US" sz="3200" dirty="0" smtClean="0">
                <a:solidFill>
                  <a:srgbClr val="00B050"/>
                </a:solidFill>
              </a:rPr>
              <a:t>M</a:t>
            </a:r>
            <a:r>
              <a:rPr lang="ar-SA" sz="3200" dirty="0" smtClean="0">
                <a:solidFill>
                  <a:srgbClr val="00B050"/>
                </a:solidFill>
              </a:rPr>
              <a:t>  يحدث قوة جذب  </a:t>
            </a:r>
            <a:r>
              <a:rPr lang="en-US" sz="3200" dirty="0" smtClean="0">
                <a:solidFill>
                  <a:srgbClr val="00B050"/>
                </a:solidFill>
              </a:rPr>
              <a:t>F</a:t>
            </a:r>
            <a:r>
              <a:rPr lang="ar-SA" sz="3200" dirty="0" smtClean="0">
                <a:solidFill>
                  <a:srgbClr val="00B050"/>
                </a:solidFill>
              </a:rPr>
              <a:t>    فى جرم كتلته </a:t>
            </a:r>
            <a:r>
              <a:rPr lang="en-US" sz="3200" dirty="0" smtClean="0">
                <a:solidFill>
                  <a:srgbClr val="00B050"/>
                </a:solidFill>
              </a:rPr>
              <a:t>m  </a:t>
            </a:r>
            <a:r>
              <a:rPr lang="ar-SA" sz="3200" dirty="0" smtClean="0">
                <a:solidFill>
                  <a:srgbClr val="00B050"/>
                </a:solidFill>
              </a:rPr>
              <a:t>    واقع على بعد </a:t>
            </a:r>
            <a:r>
              <a:rPr lang="en-US" sz="3200" dirty="0" smtClean="0">
                <a:solidFill>
                  <a:srgbClr val="00B050"/>
                </a:solidFill>
              </a:rPr>
              <a:t>r </a:t>
            </a:r>
            <a:r>
              <a:rPr lang="ar-SA" sz="3200" dirty="0" smtClean="0">
                <a:solidFill>
                  <a:srgbClr val="00B050"/>
                </a:solidFill>
              </a:rPr>
              <a:t>   من مركزه . هذه القوة مقدارها:    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                                           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      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214678" y="4000504"/>
          <a:ext cx="2643206" cy="1428760"/>
        </p:xfrm>
        <a:graphic>
          <a:graphicData uri="http://schemas.openxmlformats.org/presentationml/2006/ole">
            <p:oleObj spid="_x0000_s84993" name="Equation" r:id="rId3" imgW="6984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329642" cy="5214974"/>
          </a:xfrm>
        </p:spPr>
        <p:txBody>
          <a:bodyPr>
            <a:normAutofit fontScale="90000"/>
          </a:bodyPr>
          <a:lstStyle/>
          <a:p>
            <a:pPr algn="ctr" rtl="1">
              <a:buFont typeface="Arial" pitchFamily="34" charset="0"/>
              <a:buChar char="•"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>
                <a:solidFill>
                  <a:srgbClr val="00B050"/>
                </a:solidFill>
              </a:rPr>
              <a:t>وعلى سطح الكوكب يكون     </a:t>
            </a:r>
            <a:r>
              <a:rPr lang="en-US" sz="3200" dirty="0" smtClean="0">
                <a:solidFill>
                  <a:srgbClr val="00B050"/>
                </a:solidFill>
              </a:rPr>
              <a:t>r=R</a:t>
            </a:r>
            <a:r>
              <a:rPr lang="ar-SA" sz="3200" dirty="0" smtClean="0">
                <a:solidFill>
                  <a:srgbClr val="00B050"/>
                </a:solidFill>
              </a:rPr>
              <a:t> (نصف قطر الكوكب </a:t>
            </a:r>
            <a:r>
              <a:rPr lang="en-US" sz="3200" dirty="0" smtClean="0">
                <a:solidFill>
                  <a:srgbClr val="00B050"/>
                </a:solidFill>
              </a:rPr>
              <a:t>(</a:t>
            </a:r>
            <a:r>
              <a:rPr lang="ar-SA" sz="3200" dirty="0" smtClean="0">
                <a:solidFill>
                  <a:srgbClr val="00B050"/>
                </a:solidFill>
              </a:rPr>
              <a:t> فتكون: </a:t>
            </a:r>
            <a:r>
              <a:rPr lang="en-US" sz="3200" dirty="0" smtClean="0">
                <a:solidFill>
                  <a:srgbClr val="00B050"/>
                </a:solidFill>
              </a:rPr>
              <a:t/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/>
            </a:r>
            <a:br>
              <a:rPr lang="ar-SA" sz="3200" dirty="0" smtClean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/>
            </a:r>
            <a:br>
              <a:rPr lang="ar-SA" sz="3200" dirty="0" smtClean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/>
            </a:r>
            <a:br>
              <a:rPr lang="ar-SA" sz="3200" dirty="0" smtClean="0">
                <a:solidFill>
                  <a:srgbClr val="00B050"/>
                </a:solidFill>
              </a:rPr>
            </a:br>
            <a:r>
              <a:rPr lang="ar-SA" sz="3200" dirty="0" smtClean="0">
                <a:solidFill>
                  <a:srgbClr val="00B050"/>
                </a:solidFill>
              </a:rPr>
              <a:t>  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 </a:t>
            </a:r>
            <a:r>
              <a:rPr lang="ar-SA" sz="3200" dirty="0" smtClean="0">
                <a:solidFill>
                  <a:srgbClr val="00B050"/>
                </a:solidFill>
              </a:rPr>
              <a:t>ونعلم من قانون نيوتن الثانى ان التسارع الذى تولده قوة ما    </a:t>
            </a:r>
            <a:r>
              <a:rPr lang="en-US" sz="3200" dirty="0" smtClean="0">
                <a:solidFill>
                  <a:srgbClr val="00B050"/>
                </a:solidFill>
              </a:rPr>
              <a:t>F</a:t>
            </a:r>
            <a:r>
              <a:rPr lang="ar-SA" sz="3200" dirty="0" smtClean="0">
                <a:solidFill>
                  <a:srgbClr val="00B050"/>
                </a:solidFill>
              </a:rPr>
              <a:t>   على جسم كتلته </a:t>
            </a:r>
            <a:r>
              <a:rPr lang="ar-SA" sz="3200" dirty="0" smtClean="0"/>
              <a:t>  </a:t>
            </a:r>
            <a:r>
              <a:rPr lang="en-US" sz="3200" dirty="0" smtClean="0"/>
              <a:t>m</a:t>
            </a:r>
            <a:r>
              <a:rPr lang="ar-SA" sz="3200" dirty="0" smtClean="0"/>
              <a:t>   هو    </a:t>
            </a:r>
            <a:r>
              <a:rPr lang="en-US" sz="3200" dirty="0" smtClean="0">
                <a:solidFill>
                  <a:srgbClr val="FF0000"/>
                </a:solidFill>
              </a:rPr>
              <a:t>a= F / m</a:t>
            </a:r>
            <a:r>
              <a:rPr lang="ar-SA" sz="3200" dirty="0" smtClean="0">
                <a:solidFill>
                  <a:srgbClr val="FF0000"/>
                </a:solidFill>
              </a:rPr>
              <a:t>     </a:t>
            </a:r>
            <a:r>
              <a:rPr lang="ar-SA" sz="3200" dirty="0" smtClean="0"/>
              <a:t>ومنه: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3143240" y="2571744"/>
          <a:ext cx="2243138" cy="857256"/>
        </p:xfrm>
        <a:graphic>
          <a:graphicData uri="http://schemas.openxmlformats.org/presentationml/2006/ole">
            <p:oleObj spid="_x0000_s83970" name="Equation" r:id="rId3" imgW="812520" imgH="39348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000364" y="4786322"/>
          <a:ext cx="2857520" cy="1036642"/>
        </p:xfrm>
        <a:graphic>
          <a:graphicData uri="http://schemas.openxmlformats.org/presentationml/2006/ole">
            <p:oleObj spid="_x0000_s83971" name="Equation" r:id="rId4" imgW="5713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286412"/>
          </a:xfrm>
        </p:spPr>
        <p:txBody>
          <a:bodyPr>
            <a:normAutofit fontScale="90000"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</a:rPr>
              <a:t>استنتاج: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600" dirty="0" smtClean="0"/>
              <a:t> تتعلق </a:t>
            </a:r>
            <a:r>
              <a:rPr lang="ar-SA" sz="3600" u="sng" dirty="0" err="1" smtClean="0">
                <a:solidFill>
                  <a:srgbClr val="92D050"/>
                </a:solidFill>
              </a:rPr>
              <a:t>الثقالة</a:t>
            </a:r>
            <a:r>
              <a:rPr lang="ar-SA" sz="3600" u="sng" dirty="0" smtClean="0">
                <a:solidFill>
                  <a:srgbClr val="92D050"/>
                </a:solidFill>
              </a:rPr>
              <a:t> السطحية </a:t>
            </a:r>
            <a:r>
              <a:rPr lang="ar-SA" sz="3600" dirty="0" smtClean="0"/>
              <a:t>(عجلة الجاذبية) لكوكب </a:t>
            </a:r>
            <a:r>
              <a:rPr lang="ar-SA" sz="3600" u="sng" dirty="0" smtClean="0">
                <a:solidFill>
                  <a:srgbClr val="92D050"/>
                </a:solidFill>
              </a:rPr>
              <a:t>بكتلته و نصف قطره </a:t>
            </a: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sz="3600" dirty="0" smtClean="0"/>
              <a:t>لذلك </a:t>
            </a:r>
            <a:r>
              <a:rPr lang="ar-SA" sz="3600" dirty="0" err="1" smtClean="0"/>
              <a:t>فى</a:t>
            </a:r>
            <a:r>
              <a:rPr lang="ar-SA" sz="3600" dirty="0" smtClean="0"/>
              <a:t> حالة </a:t>
            </a:r>
            <a:r>
              <a:rPr lang="ar-SA" sz="3600" i="1" dirty="0" smtClean="0">
                <a:solidFill>
                  <a:srgbClr val="00B050"/>
                </a:solidFill>
              </a:rPr>
              <a:t>كوكبين تساوى نصف قطرهما و اختلفت كتلتاهما تكون لهما ثقاليتان سطحيتان مختلفتان و تكون اكبر للكوكب ذى الكتله </a:t>
            </a:r>
            <a:r>
              <a:rPr lang="ar-SA" sz="3600" i="1" dirty="0" err="1" smtClean="0">
                <a:solidFill>
                  <a:srgbClr val="00B050"/>
                </a:solidFill>
              </a:rPr>
              <a:t>الاكبر</a:t>
            </a:r>
            <a:r>
              <a:rPr lang="ar-SA" sz="3600" i="1" dirty="0" smtClean="0">
                <a:solidFill>
                  <a:srgbClr val="00B050"/>
                </a:solidFill>
              </a:rPr>
              <a:t> </a:t>
            </a:r>
            <a:r>
              <a:rPr lang="ar-SA" sz="3600" dirty="0" smtClean="0"/>
              <a:t>.</a:t>
            </a:r>
            <a:br>
              <a:rPr lang="ar-SA" sz="3600" dirty="0" smtClean="0"/>
            </a:br>
            <a:r>
              <a:rPr lang="ar-SA" sz="3600" dirty="0" smtClean="0"/>
              <a:t>و بالمقابل ففى حالة </a:t>
            </a:r>
            <a:r>
              <a:rPr lang="ar-SA" sz="3600" i="1" dirty="0" smtClean="0">
                <a:solidFill>
                  <a:srgbClr val="00B050"/>
                </a:solidFill>
              </a:rPr>
              <a:t>تساوى كتلتى كوكبين و اختلاف نصفى القطر تكون الثقالة السطحية (عجلة الجاذبية) اقل للكواكب الذى </a:t>
            </a:r>
            <a:r>
              <a:rPr lang="ar-SA" sz="3600" dirty="0" smtClean="0"/>
              <a:t>نصف قطره اكبر.   </a:t>
            </a:r>
            <a:endParaRPr lang="en-US" sz="36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928670"/>
            <a:ext cx="8401080" cy="5643602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2643206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dirty="0" smtClean="0"/>
              <a:t>  </a:t>
            </a:r>
            <a:r>
              <a:rPr lang="ar-SA" sz="3600" dirty="0" smtClean="0"/>
              <a:t>يرمز للثقالة السطحية (عجلة الجاذبية) عادة بالحرف </a:t>
            </a:r>
            <a:r>
              <a:rPr lang="en-US" sz="3600" dirty="0" smtClean="0"/>
              <a:t>g</a:t>
            </a:r>
            <a:r>
              <a:rPr lang="ar-SA" sz="3600" dirty="0" smtClean="0"/>
              <a:t>  وعلى ذلك تكتب: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</a:t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                                         </a:t>
            </a:r>
            <a:br>
              <a:rPr lang="ar-SA" sz="3200" dirty="0" smtClean="0"/>
            </a:br>
            <a:r>
              <a:rPr lang="ar-SA" sz="3200" dirty="0" smtClean="0"/>
              <a:t>  </a:t>
            </a:r>
            <a:r>
              <a:rPr lang="ar-SA" sz="4000" dirty="0" smtClean="0">
                <a:solidFill>
                  <a:srgbClr val="00B050"/>
                </a:solidFill>
              </a:rPr>
              <a:t>و مقدارها يتفاوت من جرم الى جرم. </a:t>
            </a:r>
            <a:endParaRPr lang="en-US" sz="3200" dirty="0">
              <a:solidFill>
                <a:srgbClr val="00B05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1857" name="Object 1"/>
          <p:cNvGraphicFramePr>
            <a:graphicFrameLocks noChangeAspect="1"/>
          </p:cNvGraphicFramePr>
          <p:nvPr/>
        </p:nvGraphicFramePr>
        <p:xfrm>
          <a:off x="2500298" y="2143116"/>
          <a:ext cx="2822583" cy="1357322"/>
        </p:xfrm>
        <a:graphic>
          <a:graphicData uri="http://schemas.openxmlformats.org/presentationml/2006/ole">
            <p:oleObj spid="_x0000_s121857" name="Equation" r:id="rId3" imgW="5839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3643338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 smtClean="0"/>
              <a:t>  </a:t>
            </a:r>
            <a:r>
              <a:rPr lang="ar-SA" sz="4400" u="sng" dirty="0" smtClean="0">
                <a:solidFill>
                  <a:srgbClr val="C00000"/>
                </a:solidFill>
              </a:rPr>
              <a:t>سؤال:</a:t>
            </a:r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ar-SA" sz="3200" dirty="0" smtClean="0">
                <a:solidFill>
                  <a:srgbClr val="C00000"/>
                </a:solidFill>
              </a:rPr>
              <a:t>       لماذا يكون وزنك على القمر اقل منه على الارض؟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 يلزمنا للقيام بهذه الحسابات معرفة الكتلة و نصف القطر لكل من </a:t>
            </a:r>
            <a:r>
              <a:rPr lang="ar-SA" sz="3200" dirty="0" err="1" smtClean="0"/>
              <a:t>الارض</a:t>
            </a:r>
            <a:r>
              <a:rPr lang="ar-SA" sz="3200" dirty="0" smtClean="0"/>
              <a:t>  والقمر كما هو مبين بالحدول التالى:</a:t>
            </a:r>
            <a:br>
              <a:rPr lang="ar-SA" sz="3200" dirty="0" smtClean="0"/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3476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86519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Arial Black" pitchFamily="34" charset="0"/>
                        </a:rPr>
                        <a:t>نصف</a:t>
                      </a:r>
                      <a:r>
                        <a:rPr lang="ar-SA" sz="3200" baseline="0" dirty="0" smtClean="0">
                          <a:latin typeface="Arial Black" pitchFamily="34" charset="0"/>
                        </a:rPr>
                        <a:t> القطر </a:t>
                      </a:r>
                      <a:endParaRPr lang="en-US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latin typeface="Arial Black" pitchFamily="34" charset="0"/>
                        </a:rPr>
                        <a:t>الكتلة</a:t>
                      </a:r>
                      <a:endParaRPr lang="en-US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881058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latin typeface="Arial Black" pitchFamily="34" charset="0"/>
                        </a:rPr>
                        <a:t>الارض</a:t>
                      </a:r>
                      <a:endParaRPr lang="en-US" sz="3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865190">
                <a:tc>
                  <a:txBody>
                    <a:bodyPr/>
                    <a:lstStyle/>
                    <a:p>
                      <a:pPr algn="ct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3200" dirty="0" smtClean="0"/>
                        <a:t>القمر     </a:t>
                      </a:r>
                      <a:endParaRPr lang="en-US" sz="3200" dirty="0"/>
                    </a:p>
                  </a:txBody>
                  <a:tcPr/>
                </a:tc>
              </a:tr>
              <a:tr h="86519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3.8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/>
                        <a:t>نسبة الارض/ القمر </a:t>
                      </a:r>
                      <a:r>
                        <a:rPr lang="ar-SA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857620" y="2428868"/>
          <a:ext cx="1285884" cy="357190"/>
        </p:xfrm>
        <a:graphic>
          <a:graphicData uri="http://schemas.openxmlformats.org/presentationml/2006/ole">
            <p:oleObj spid="_x0000_s124930" name="Equation" r:id="rId3" imgW="838080" imgH="2286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786182" y="3357562"/>
          <a:ext cx="1285884" cy="357190"/>
        </p:xfrm>
        <a:graphic>
          <a:graphicData uri="http://schemas.openxmlformats.org/presentationml/2006/ole">
            <p:oleObj spid="_x0000_s124931" name="Equation" r:id="rId4" imgW="736560" imgH="2030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714480" y="2428868"/>
          <a:ext cx="1500198" cy="346076"/>
        </p:xfrm>
        <a:graphic>
          <a:graphicData uri="http://schemas.openxmlformats.org/presentationml/2006/ole">
            <p:oleObj spid="_x0000_s124932" name="Equation" r:id="rId5" imgW="965160" imgH="20304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714480" y="3286124"/>
          <a:ext cx="1643074" cy="346076"/>
        </p:xfrm>
        <a:graphic>
          <a:graphicData uri="http://schemas.openxmlformats.org/presentationml/2006/ole">
            <p:oleObj spid="_x0000_s124933" name="Equation" r:id="rId6" imgW="99036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229600" cy="3929090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>و لتحديد ايهما اكبر عجلة الجاذبية نحتاج الى ايجاد قيمة  </a:t>
            </a:r>
            <a:r>
              <a:rPr lang="en-US" sz="3200" dirty="0" smtClean="0">
                <a:ln>
                  <a:solidFill>
                    <a:srgbClr val="0070C0"/>
                  </a:solidFill>
                </a:ln>
              </a:rPr>
              <a:t>g</a:t>
            </a: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>   رياضيا:</a:t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>                              </a:t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/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/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>                           </a:t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r>
              <a:rPr lang="en-US" sz="3200" dirty="0" smtClean="0">
                <a:ln>
                  <a:solidFill>
                    <a:srgbClr val="0070C0"/>
                  </a:solidFill>
                </a:ln>
              </a:rPr>
              <a:t>      </a:t>
            </a:r>
            <a:r>
              <a:rPr lang="ar-SA" sz="3200" dirty="0" smtClean="0">
                <a:ln>
                  <a:solidFill>
                    <a:srgbClr val="0070C0"/>
                  </a:solidFill>
                </a:ln>
              </a:rPr>
              <a:t/>
            </a:r>
            <a:br>
              <a:rPr lang="ar-SA" sz="3200" dirty="0" smtClean="0">
                <a:ln>
                  <a:solidFill>
                    <a:srgbClr val="0070C0"/>
                  </a:solidFill>
                </a:ln>
              </a:rPr>
            </a:br>
            <a:endParaRPr lang="en-US" sz="3200" dirty="0">
              <a:ln>
                <a:solidFill>
                  <a:srgbClr val="0070C0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14480" y="3714752"/>
          <a:ext cx="5214974" cy="1357322"/>
        </p:xfrm>
        <a:graphic>
          <a:graphicData uri="http://schemas.openxmlformats.org/presentationml/2006/ole">
            <p:oleObj spid="_x0000_s125954" name="Equation" r:id="rId3" imgW="2730240" imgH="660240" progId="Equation.3">
              <p:embed/>
            </p:oleObj>
          </a:graphicData>
        </a:graphic>
      </p:graphicFrame>
      <p:graphicFrame>
        <p:nvGraphicFramePr>
          <p:cNvPr id="125955" name="Object 3"/>
          <p:cNvGraphicFramePr>
            <a:graphicFrameLocks noChangeAspect="1"/>
          </p:cNvGraphicFramePr>
          <p:nvPr/>
        </p:nvGraphicFramePr>
        <p:xfrm>
          <a:off x="3143240" y="2571744"/>
          <a:ext cx="1965327" cy="965202"/>
        </p:xfrm>
        <a:graphic>
          <a:graphicData uri="http://schemas.openxmlformats.org/presentationml/2006/ole">
            <p:oleObj spid="_x0000_s125955" name="Equation" r:id="rId4" imgW="5839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357190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rtl="1"/>
            <a:r>
              <a:rPr lang="ar-SA" sz="3200" dirty="0" smtClean="0"/>
              <a:t> بالمثل:</a:t>
            </a:r>
            <a:br>
              <a:rPr lang="ar-SA" sz="3200" dirty="0" smtClean="0"/>
            </a:br>
            <a:r>
              <a:rPr lang="ar-SA" sz="3200" dirty="0" smtClean="0"/>
              <a:t> </a:t>
            </a:r>
            <a:br>
              <a:rPr lang="ar-SA" sz="3200" dirty="0" smtClean="0"/>
            </a:br>
            <a:r>
              <a:rPr lang="ar-SA" sz="3200" dirty="0" smtClean="0"/>
              <a:t>    </a:t>
            </a:r>
            <a:br>
              <a:rPr lang="ar-SA" sz="3200" dirty="0" smtClean="0"/>
            </a:br>
            <a:r>
              <a:rPr lang="ar-SA" sz="3200" dirty="0" smtClean="0"/>
              <a:t>  </a:t>
            </a:r>
            <a:br>
              <a:rPr lang="ar-SA" sz="3200" dirty="0" smtClean="0"/>
            </a:br>
            <a:r>
              <a:rPr lang="ar-SA" sz="3200" dirty="0" smtClean="0"/>
              <a:t>   و من ثم </a:t>
            </a:r>
            <a:r>
              <a:rPr lang="ar-SA" sz="3200" b="1" i="1" dirty="0" smtClean="0">
                <a:solidFill>
                  <a:srgbClr val="00B050"/>
                </a:solidFill>
              </a:rPr>
              <a:t>فنسبة عجلة الجذب للارض الى نسبة عجلة الجذب للقمر تساوى </a:t>
            </a:r>
            <a:r>
              <a:rPr lang="en-US" sz="3200" b="1" i="1" dirty="0" smtClean="0">
                <a:solidFill>
                  <a:srgbClr val="00B050"/>
                </a:solidFill>
              </a:rPr>
              <a:t>6</a:t>
            </a:r>
            <a:r>
              <a:rPr lang="ar-SA" sz="3200" b="1" i="1" dirty="0" smtClean="0">
                <a:solidFill>
                  <a:srgbClr val="00B050"/>
                </a:solidFill>
              </a:rPr>
              <a:t/>
            </a:r>
            <a:br>
              <a:rPr lang="ar-SA" sz="3200" b="1" i="1" dirty="0" smtClean="0">
                <a:solidFill>
                  <a:srgbClr val="00B050"/>
                </a:solidFill>
              </a:rPr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US" sz="3200" dirty="0" smtClean="0"/>
              <a:t> </a:t>
            </a:r>
            <a:r>
              <a:rPr lang="ar-SA" sz="3200" dirty="0" smtClean="0"/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اى ان وزنك على الارض اكبر ست مرات منه على القمر</a:t>
            </a:r>
            <a:r>
              <a:rPr lang="ar-SA" sz="3200" dirty="0" smtClean="0"/>
              <a:t>.                                 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71736" y="1714488"/>
          <a:ext cx="4357718" cy="857256"/>
        </p:xfrm>
        <a:graphic>
          <a:graphicData uri="http://schemas.openxmlformats.org/presentationml/2006/ole">
            <p:oleObj spid="_x0000_s126978" name="Equation" r:id="rId3" imgW="128268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857784"/>
          </a:xfrm>
        </p:spPr>
        <p:txBody>
          <a:bodyPr>
            <a:normAutofit fontScale="90000"/>
          </a:bodyPr>
          <a:lstStyle/>
          <a:p>
            <a:pPr rtl="1"/>
            <a:r>
              <a:rPr lang="ar-SA" sz="4900" b="1" u="sng" dirty="0" smtClean="0">
                <a:solidFill>
                  <a:srgbClr val="C00000"/>
                </a:solidFill>
              </a:rPr>
              <a:t>سرعة الافلات:</a:t>
            </a:r>
            <a:r>
              <a:rPr lang="ar-SA" sz="6000" u="sng" dirty="0" smtClean="0"/>
              <a:t/>
            </a:r>
            <a:br>
              <a:rPr lang="ar-SA" sz="6000" u="sng" dirty="0" smtClean="0"/>
            </a:br>
            <a:r>
              <a:rPr lang="ar-SA" sz="3200" dirty="0" smtClean="0"/>
              <a:t>   </a:t>
            </a:r>
            <a:br>
              <a:rPr lang="ar-SA" sz="3200" dirty="0" smtClean="0"/>
            </a:br>
            <a:r>
              <a:rPr lang="ar-SA" sz="3200" dirty="0" smtClean="0"/>
              <a:t> للتغلب على قوة الجذب لكوكب والافلات منها الى الفضاء الرحب , يتعين أن  يصل الصاروخ الى سرعة حرجة تعرف بسرعة </a:t>
            </a:r>
            <a:r>
              <a:rPr lang="ar-SA" sz="3200" dirty="0" err="1" smtClean="0"/>
              <a:t>الافلات</a:t>
            </a:r>
            <a:r>
              <a:rPr lang="ar-SA" sz="3200" dirty="0" smtClean="0"/>
              <a:t> </a:t>
            </a:r>
            <a:br>
              <a:rPr lang="ar-SA" sz="3200" dirty="0" smtClean="0"/>
            </a:br>
            <a:r>
              <a:rPr lang="ar-SA" sz="3200" b="1" dirty="0" smtClean="0"/>
              <a:t>وتعرف على </a:t>
            </a:r>
            <a:r>
              <a:rPr lang="ar-SA" sz="3200" b="1" dirty="0" err="1" smtClean="0"/>
              <a:t>انها</a:t>
            </a:r>
            <a:r>
              <a:rPr lang="ar-SA" sz="3200" b="1" dirty="0" smtClean="0"/>
              <a:t> 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600" i="1" dirty="0" smtClean="0">
                <a:solidFill>
                  <a:srgbClr val="FF0000"/>
                </a:solidFill>
              </a:rPr>
              <a:t>السرعة </a:t>
            </a:r>
            <a:r>
              <a:rPr lang="ar-SA" sz="3600" i="1" dirty="0" err="1" smtClean="0">
                <a:solidFill>
                  <a:srgbClr val="FF0000"/>
                </a:solidFill>
              </a:rPr>
              <a:t>التى</a:t>
            </a:r>
            <a:r>
              <a:rPr lang="ar-SA" sz="3600" i="1" dirty="0" smtClean="0">
                <a:solidFill>
                  <a:srgbClr val="FF0000"/>
                </a:solidFill>
              </a:rPr>
              <a:t> يحتاجها جسم ليتحرك مبتعدا عن جرم دون ان ينجذب اليه عائدا بفعل ثقالته. </a:t>
            </a:r>
            <a:r>
              <a:rPr lang="ar-SA" sz="3200" i="1" dirty="0" smtClean="0">
                <a:solidFill>
                  <a:srgbClr val="FF0000"/>
                </a:solidFill>
              </a:rPr>
              <a:t/>
            </a:r>
            <a:br>
              <a:rPr lang="ar-SA" sz="3200" i="1" dirty="0" smtClean="0">
                <a:solidFill>
                  <a:srgbClr val="FF0000"/>
                </a:solidFill>
              </a:rPr>
            </a:br>
            <a:r>
              <a:rPr lang="ar-SA" sz="4000" b="1" i="1" dirty="0" smtClean="0">
                <a:solidFill>
                  <a:srgbClr val="92D050"/>
                </a:solidFill>
              </a:rPr>
              <a:t>بمعنى </a:t>
            </a:r>
            <a:r>
              <a:rPr lang="ar-SA" sz="4000" b="1" i="1" dirty="0" err="1" smtClean="0">
                <a:solidFill>
                  <a:srgbClr val="92D050"/>
                </a:solidFill>
              </a:rPr>
              <a:t>اخر</a:t>
            </a:r>
            <a:r>
              <a:rPr lang="ar-SA" sz="4000" b="1" i="1" dirty="0" smtClean="0">
                <a:solidFill>
                  <a:srgbClr val="92D050"/>
                </a:solidFill>
              </a:rPr>
              <a:t> :</a:t>
            </a:r>
            <a:r>
              <a:rPr lang="ar-SA" sz="3200" i="1" dirty="0" smtClean="0">
                <a:solidFill>
                  <a:srgbClr val="FF0000"/>
                </a:solidFill>
              </a:rPr>
              <a:t/>
            </a:r>
            <a:br>
              <a:rPr lang="ar-SA" sz="3200" i="1" dirty="0" smtClean="0">
                <a:solidFill>
                  <a:srgbClr val="FF0000"/>
                </a:solidFill>
              </a:rPr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>.</a:t>
            </a:r>
            <a:r>
              <a:rPr lang="ar-SA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4000" dirty="0" err="1" smtClean="0">
                <a:latin typeface="Arial" pitchFamily="34" charset="0"/>
                <a:cs typeface="Arial" pitchFamily="34" charset="0"/>
              </a:rPr>
              <a:t>هى</a:t>
            </a:r>
            <a:r>
              <a:rPr lang="ar-SA" sz="4000" dirty="0" smtClean="0">
                <a:latin typeface="Arial" pitchFamily="34" charset="0"/>
                <a:cs typeface="Arial" pitchFamily="34" charset="0"/>
              </a:rPr>
              <a:t> السرعة </a:t>
            </a:r>
            <a:r>
              <a:rPr lang="ar-SA" sz="4000" dirty="0" smtClean="0">
                <a:latin typeface="Arial" pitchFamily="34" charset="0"/>
                <a:cs typeface="Arial" pitchFamily="34" charset="0"/>
              </a:rPr>
              <a:t>اللازمة </a:t>
            </a:r>
            <a:r>
              <a:rPr lang="ar-SA" sz="4000" dirty="0" smtClean="0">
                <a:latin typeface="Arial" pitchFamily="34" charset="0"/>
                <a:cs typeface="Arial" pitchFamily="34" charset="0"/>
              </a:rPr>
              <a:t>للجسم المقذوف </a:t>
            </a:r>
            <a:r>
              <a:rPr lang="ar-SA" sz="4000" dirty="0" err="1" smtClean="0">
                <a:latin typeface="Arial" pitchFamily="34" charset="0"/>
                <a:cs typeface="Arial" pitchFamily="34" charset="0"/>
              </a:rPr>
              <a:t>كى</a:t>
            </a:r>
            <a:r>
              <a:rPr lang="ar-SA" sz="4000" dirty="0" smtClean="0">
                <a:latin typeface="Arial" pitchFamily="34" charset="0"/>
                <a:cs typeface="Arial" pitchFamily="34" charset="0"/>
              </a:rPr>
              <a:t> لا يرتد </a:t>
            </a:r>
            <a:r>
              <a:rPr lang="ar-SA" sz="4000" dirty="0" err="1" smtClean="0">
                <a:latin typeface="Arial" pitchFamily="34" charset="0"/>
                <a:cs typeface="Arial" pitchFamily="34" charset="0"/>
              </a:rPr>
              <a:t>ابدا</a:t>
            </a:r>
            <a:r>
              <a:rPr lang="ar-SA" sz="4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ar-SA" sz="6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sz="6000" dirty="0" smtClean="0">
                <a:latin typeface="Arial" pitchFamily="34" charset="0"/>
                <a:cs typeface="Arial" pitchFamily="34" charset="0"/>
              </a:rPr>
            </a:br>
            <a:endParaRPr lang="en-US" sz="6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6215082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u="sng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u="sng" dirty="0" err="1" smtClean="0">
                <a:solidFill>
                  <a:srgbClr val="C00000"/>
                </a:solidFill>
                <a:cs typeface="+mn-cs"/>
              </a:rPr>
              <a:t>كىفية</a:t>
            </a:r>
            <a:r>
              <a:rPr lang="ar-SA" u="sng" dirty="0" smtClean="0">
                <a:solidFill>
                  <a:srgbClr val="C00000"/>
                </a:solidFill>
                <a:cs typeface="+mn-cs"/>
              </a:rPr>
              <a:t> حساب  سرعة الافلات ؟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يمكن حساب سرعة افلات جرم كروى كنجم او كوكب باستعمال قانون الجذب و قوانين نيوتن فى الحركة. كالتالى:</a:t>
            </a:r>
          </a:p>
          <a:p>
            <a:pPr algn="r" rtl="1"/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                                    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28860" y="4786322"/>
          <a:ext cx="3214710" cy="928694"/>
        </p:xfrm>
        <a:graphic>
          <a:graphicData uri="http://schemas.openxmlformats.org/presentationml/2006/ole">
            <p:oleObj spid="_x0000_s135170" name="Equation" r:id="rId3" imgW="110484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286412"/>
          </a:xfrm>
        </p:spPr>
        <p:txBody>
          <a:bodyPr>
            <a:normAutofit fontScale="90000"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cs typeface="+mn-cs"/>
              </a:rPr>
              <a:t>استنتاج:</a:t>
            </a:r>
            <a:r>
              <a:rPr lang="ar-SA" sz="3600" dirty="0" smtClean="0">
                <a:cs typeface="+mn-cs"/>
              </a:rPr>
              <a:t/>
            </a:r>
            <a:br>
              <a:rPr lang="ar-SA" sz="3600" dirty="0" smtClean="0">
                <a:cs typeface="+mn-cs"/>
              </a:rPr>
            </a:br>
            <a:r>
              <a:rPr lang="ar-SA" sz="4000" b="1" dirty="0" smtClean="0">
                <a:cs typeface="+mn-cs"/>
              </a:rPr>
              <a:t>من معادلة سرعة الإفلات :</a:t>
            </a:r>
            <a:r>
              <a:rPr lang="ar-SA" sz="3600" dirty="0" smtClean="0">
                <a:cs typeface="+mn-cs"/>
              </a:rPr>
              <a:t/>
            </a:r>
            <a:br>
              <a:rPr lang="ar-SA" sz="3600" dirty="0" smtClean="0">
                <a:cs typeface="+mn-cs"/>
              </a:rPr>
            </a:br>
            <a:r>
              <a:rPr lang="ar-SA" sz="3600" dirty="0" smtClean="0">
                <a:cs typeface="+mn-cs"/>
              </a:rPr>
              <a:t>عند مقارنة جرمين لهما 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نصف القطر نفسه </a:t>
            </a:r>
            <a:r>
              <a:rPr lang="ar-SA" sz="3600" dirty="0" smtClean="0">
                <a:cs typeface="+mn-cs"/>
              </a:rPr>
              <a:t>, فان 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ألكتله الأكبر تكون لها سرعة افلات اكبر </a:t>
            </a:r>
            <a:r>
              <a:rPr lang="ar-SA" sz="3600" dirty="0" smtClean="0">
                <a:cs typeface="+mn-cs"/>
              </a:rPr>
              <a:t/>
            </a:r>
            <a:br>
              <a:rPr lang="ar-SA" sz="3600" dirty="0" smtClean="0">
                <a:cs typeface="+mn-cs"/>
              </a:rPr>
            </a:br>
            <a:r>
              <a:rPr lang="ar-SA" sz="3600" dirty="0" smtClean="0">
                <a:cs typeface="+mn-cs"/>
              </a:rPr>
              <a:t> </a:t>
            </a:r>
            <a:r>
              <a:rPr lang="ar-SA" sz="3600" dirty="0" err="1" smtClean="0">
                <a:cs typeface="+mn-cs"/>
              </a:rPr>
              <a:t>و</a:t>
            </a:r>
            <a:r>
              <a:rPr lang="ar-SA" sz="3600" dirty="0" smtClean="0">
                <a:cs typeface="+mn-cs"/>
              </a:rPr>
              <a:t> </a:t>
            </a:r>
            <a:r>
              <a:rPr lang="ar-SA" sz="3600" dirty="0" err="1" smtClean="0">
                <a:cs typeface="+mn-cs"/>
              </a:rPr>
              <a:t>فى</a:t>
            </a:r>
            <a:r>
              <a:rPr lang="ar-SA" sz="3600" dirty="0" smtClean="0">
                <a:cs typeface="+mn-cs"/>
              </a:rPr>
              <a:t> حالة مقارنة الجرمان المتساويان في الكتلة فان الجرم ذا 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نصف القطر الأصغر </a:t>
            </a:r>
            <a:r>
              <a:rPr lang="ar-SA" sz="3600" dirty="0" smtClean="0">
                <a:cs typeface="+mn-cs"/>
              </a:rPr>
              <a:t>يكون له 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سرعة افلات اكبر</a:t>
            </a:r>
            <a:r>
              <a:rPr lang="ar-SA" sz="3600" dirty="0" smtClean="0">
                <a:cs typeface="+mn-cs"/>
              </a:rPr>
              <a:t>.</a:t>
            </a:r>
            <a:br>
              <a:rPr lang="ar-SA" sz="3600" dirty="0" smtClean="0">
                <a:cs typeface="+mn-cs"/>
              </a:rPr>
            </a:br>
            <a:endParaRPr lang="en-US" sz="3200" dirty="0"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6357958"/>
          <a:ext cx="822960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r>
                        <a:rPr lang="ar-SA" sz="1200" dirty="0" smtClean="0"/>
                        <a:t>كلية</a:t>
                      </a:r>
                      <a:r>
                        <a:rPr lang="ar-SA" sz="1200" baseline="0" dirty="0" smtClean="0"/>
                        <a:t> التربية للبنات بالجبيل – قسم الفيزياء                                                                                                       د/ ايمان احمد            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u="sng" dirty="0" smtClean="0"/>
              <a:t>  </a:t>
            </a:r>
            <a:r>
              <a:rPr lang="ar-SA" u="sng" dirty="0" smtClean="0">
                <a:ln>
                  <a:solidFill>
                    <a:srgbClr val="C00000"/>
                  </a:solidFill>
                </a:ln>
              </a:rPr>
              <a:t>مثال :سرعة الافلات من القمر  باعتبار  (كتلته و نصف قطره) ثوابت</a:t>
            </a:r>
            <a:endParaRPr lang="en-US" u="sng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                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14348" y="3214686"/>
          <a:ext cx="7429552" cy="1928826"/>
        </p:xfrm>
        <a:graphic>
          <a:graphicData uri="http://schemas.openxmlformats.org/presentationml/2006/ole">
            <p:oleObj spid="_x0000_s136194" name="Equation" r:id="rId3" imgW="4089240" imgH="723600" progId="Equation.3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واجب</a:t>
            </a:r>
            <a:r>
              <a:rPr lang="ar-SA" sz="4000" b="1" dirty="0" smtClean="0"/>
              <a:t>: </a:t>
            </a:r>
            <a:r>
              <a:rPr lang="ar-SA" sz="4000" b="1" dirty="0" err="1" smtClean="0"/>
              <a:t>احسبى</a:t>
            </a:r>
            <a:r>
              <a:rPr lang="ar-SA" sz="4000" b="1" dirty="0" smtClean="0"/>
              <a:t> سرعة </a:t>
            </a:r>
            <a:r>
              <a:rPr lang="ar-SA" sz="4000" b="1" dirty="0" err="1" smtClean="0"/>
              <a:t>الافلات</a:t>
            </a:r>
            <a:r>
              <a:rPr lang="ar-SA" sz="4000" b="1" dirty="0" smtClean="0"/>
              <a:t> من </a:t>
            </a:r>
            <a:r>
              <a:rPr lang="ar-SA" sz="4000" b="1" dirty="0" err="1" smtClean="0"/>
              <a:t>الارض</a:t>
            </a:r>
            <a:r>
              <a:rPr lang="ar-SA" sz="4000" b="1" dirty="0" smtClean="0"/>
              <a:t>؟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SA" i="1" dirty="0" smtClean="0">
                <a:latin typeface="Arial" pitchFamily="34" charset="0"/>
                <a:cs typeface="Arial" pitchFamily="34" charset="0"/>
              </a:rPr>
              <a:t>نتبع نفس طريقة الحساب </a:t>
            </a:r>
            <a:r>
              <a:rPr lang="ar-SA" sz="3200" i="1" dirty="0" smtClean="0">
                <a:latin typeface="Arial" pitchFamily="34" charset="0"/>
                <a:cs typeface="Arial" pitchFamily="34" charset="0"/>
              </a:rPr>
              <a:t>نجد  ان سرعة الافلات من الارض تبلغ 11كم/ث, 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بمقارنة  القيمتين : (الارض11كم/ث   </a:t>
            </a:r>
            <a:r>
              <a:rPr lang="ar-SA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القمر  2.4 كم/ث )</a:t>
            </a:r>
          </a:p>
          <a:p>
            <a:pPr algn="r" rtl="1">
              <a:buNone/>
            </a:pP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dirty="0" err="1" smtClean="0">
                <a:latin typeface="Arial" pitchFamily="34" charset="0"/>
                <a:cs typeface="Arial" pitchFamily="34" charset="0"/>
              </a:rPr>
              <a:t>بالتالى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نلاحظ </a:t>
            </a:r>
            <a:r>
              <a:rPr lang="ar-SA" dirty="0" err="1" smtClean="0">
                <a:latin typeface="Arial" pitchFamily="34" charset="0"/>
                <a:cs typeface="Arial" pitchFamily="34" charset="0"/>
              </a:rPr>
              <a:t>ان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algn="r" rtl="1">
              <a:buNone/>
            </a:pPr>
            <a:r>
              <a:rPr lang="ar-SA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200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اطلاق صاروخ من على القمر </a:t>
            </a:r>
            <a:r>
              <a:rPr lang="ar-SA" sz="3200" i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ايسر</a:t>
            </a:r>
            <a:r>
              <a:rPr lang="ar-SA" sz="3200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بكثير من اطلاقه من الارض.</a:t>
            </a:r>
            <a:endParaRPr lang="en-US" sz="3200" i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>
                <a:ln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cs typeface="+mn-cs"/>
              </a:rPr>
              <a:t>               ورقة عمل</a:t>
            </a:r>
            <a:r>
              <a:rPr lang="ar-SA" u="sng" dirty="0" smtClean="0">
                <a:ln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cs typeface="+mn-cs"/>
              </a:rPr>
              <a:t>:</a:t>
            </a:r>
            <a:endParaRPr lang="en-US" u="sng" dirty="0">
              <a:ln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1- اذا كانت كتلتك على الارض  70 كيلو جرام فكم تكون على القمر؟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2- احسبى سرعة الافلات من الارض اذا علمت ان كتلة 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الارض هى             و ان نصف قطرها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حيث 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        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44386" name="Equation" r:id="rId3" imgW="114120" imgH="2156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429256" y="3929066"/>
          <a:ext cx="1214446" cy="500066"/>
        </p:xfrm>
        <a:graphic>
          <a:graphicData uri="http://schemas.openxmlformats.org/presentationml/2006/ole">
            <p:oleObj spid="_x0000_s144387" name="Equation" r:id="rId4" imgW="685800" imgH="2286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357290" y="3929066"/>
          <a:ext cx="1058866" cy="428628"/>
        </p:xfrm>
        <a:graphic>
          <a:graphicData uri="http://schemas.openxmlformats.org/presentationml/2006/ole">
            <p:oleObj spid="_x0000_s144388" name="Equation" r:id="rId5" imgW="558720" imgH="2030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714744" y="4429132"/>
          <a:ext cx="3000396" cy="500066"/>
        </p:xfrm>
        <a:graphic>
          <a:graphicData uri="http://schemas.openxmlformats.org/presentationml/2006/ole">
            <p:oleObj spid="_x0000_s144389" name="Equation" r:id="rId6" imgW="14094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229600" cy="1071570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algn="ctr" rtl="1"/>
            <a:r>
              <a:rPr lang="ar-SA" sz="6000" u="sng" dirty="0" smtClean="0">
                <a:solidFill>
                  <a:srgbClr val="C00000"/>
                </a:solidFill>
              </a:rPr>
              <a:t>واجب بيتى</a:t>
            </a:r>
            <a:endParaRPr lang="en-US" sz="6000" u="sng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>
            <a:normAutofit/>
          </a:bodyPr>
          <a:lstStyle/>
          <a:p>
            <a:pPr algn="r" rtl="1"/>
            <a:endParaRPr lang="ar-SA" dirty="0" smtClean="0"/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1- ما المقصود بالقصورالذاتى؟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2- اذا تضاعف البعد بين جرمين اربع مرات فان قوة الجاذبية بينهما: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      1) تزيد بمعامل 4             2) تنقص بمعامل 4</a:t>
            </a: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      3) تنقص بمعامل </a:t>
            </a:r>
            <a:r>
              <a:rPr lang="ar-SA" sz="3200" smtClean="0">
                <a:latin typeface="Arial" pitchFamily="34" charset="0"/>
                <a:cs typeface="Arial" pitchFamily="34" charset="0"/>
              </a:rPr>
              <a:t>8           </a:t>
            </a:r>
            <a:r>
              <a:rPr lang="ar-SA" sz="3200" dirty="0" smtClean="0">
                <a:latin typeface="Arial" pitchFamily="34" charset="0"/>
                <a:cs typeface="Arial" pitchFamily="34" charset="0"/>
              </a:rPr>
              <a:t>4) تنقص </a:t>
            </a:r>
            <a:r>
              <a:rPr lang="ar-SA" sz="3200" smtClean="0">
                <a:latin typeface="Arial" pitchFamily="34" charset="0"/>
                <a:cs typeface="Arial" pitchFamily="34" charset="0"/>
              </a:rPr>
              <a:t>بمعامل 16</a:t>
            </a:r>
            <a:endParaRPr lang="ar-SA" sz="32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SA" sz="3200" dirty="0" smtClean="0">
                <a:latin typeface="Arial" pitchFamily="34" charset="0"/>
                <a:cs typeface="Arial" pitchFamily="34" charset="0"/>
              </a:rPr>
              <a:t>      5) تنقص بمعامل 64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1600</TotalTime>
  <Words>1406</Words>
  <Application>Microsoft Office PowerPoint</Application>
  <PresentationFormat>عرض على الشاشة (3:4)‏</PresentationFormat>
  <Paragraphs>174</Paragraphs>
  <Slides>37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39" baseType="lpstr">
      <vt:lpstr>سمة Office</vt:lpstr>
      <vt:lpstr>Equation</vt:lpstr>
      <vt:lpstr>المحاضرة الثالثة الثقالة والحركة</vt:lpstr>
      <vt:lpstr>ما سبب دوران الكواكب الدائم دون الانفلات و التناثرفى الفضاء  ؟</vt:lpstr>
      <vt:lpstr>  قانون نيوتن الاول (او قانون العطالة)</vt:lpstr>
      <vt:lpstr>ما أهمية هذا القانون في علم الفلك:</vt:lpstr>
      <vt:lpstr>محصلة القوة المؤثرة كرة</vt:lpstr>
      <vt:lpstr>الحركة المدارية والثقالة (الجاذبية) </vt:lpstr>
      <vt:lpstr>قانون نيوتن الثانى فى الحركة</vt:lpstr>
      <vt:lpstr>الشريحة 8</vt:lpstr>
      <vt:lpstr>قوانين نيوتن للحركة الدائرية المنتظمة: </vt:lpstr>
      <vt:lpstr>القوة والسرعة المماسية  - الحركة الدائرية </vt:lpstr>
      <vt:lpstr>بتطبيق قانون نيوتن الثانى نجد القوة النهائية المسببة لتسارع مركزى كلاتى: </vt:lpstr>
      <vt:lpstr>ما  هي أهمية هذه المعادلة:</vt:lpstr>
      <vt:lpstr>قانون الجذب </vt:lpstr>
      <vt:lpstr>مثال  تطبيقى لقانون الجذب :حركة القمر الصناعى</vt:lpstr>
      <vt:lpstr>قانون نيوتن الثالث</vt:lpstr>
      <vt:lpstr>لماذا تدور الارض حول الشمس وليس العكس؟</vt:lpstr>
      <vt:lpstr> الطرد المركزى))قياس كتلة جرم بالاستعانه بالحركة المدارية</vt:lpstr>
      <vt:lpstr>الشريحة 18</vt:lpstr>
      <vt:lpstr>الشريحة 19</vt:lpstr>
      <vt:lpstr>اى سرعة دورانها فى مدارها . نحصل على  v  بقسمة محيط مدارها  c  على الزمن  الذى تستغرقه الارض لاتمام دورة واحدة  p   وهو ماتسمى بالدوره المدارية  اى ان: v = c /p          c =2 π r        p   =   1 year =365.25 (24)(60)(60)                                            =   </vt:lpstr>
      <vt:lpstr>ونعلم ان  r  (البعد بين الارض والشمس) يساوى:       وسرعة دوران الارض حول الشمس V  =                                  </vt:lpstr>
      <vt:lpstr>استنتاج :  بهذه الطريقة السابقة يمكن حساب كتلة اى جرم يدور حوله اخر   وبذلك تصبح الجاذبية وسيلة لتحديد كتل الاجرام الفلكية  .  </vt:lpstr>
      <vt:lpstr> علاقة الثقالة السطحية (عجلة الجاذبية) ونصف القطر :   عجلة الجازبية هى  التسارع الذى تحدثه قوة الجذب على كتلة ما,       ولتحديد قيمتها لكوكب نتبع الاتى:   ينص قانون الجاذبية على ان كوكبا ذا كتله   M  يحدث قوة جذب  F    فى جرم كتلته m      واقع على بعد r    من مركزه . هذه القوة مقدارها:                                                                 </vt:lpstr>
      <vt:lpstr>  وعلى سطح الكوكب يكون     r=R (نصف قطر الكوكب ( فتكون:             ونعلم من قانون نيوتن الثانى ان التسارع الذى تولده قوة ما    F   على جسم كتلته   m   هو    a= F / m     ومنه:      </vt:lpstr>
      <vt:lpstr>استنتاج:  تتعلق الثقالة السطحية (عجلة الجاذبية) لكوكب بكتلته و نصف قطره  لذلك فى حالة كوكبين تساوى نصف قطرهما و اختلفت كتلتاهما تكون لهما ثقاليتان سطحيتان مختلفتان و تكون اكبر للكوكب ذى الكتله الاكبر . و بالمقابل ففى حالة تساوى كتلتى كوكبين و اختلاف نصفى القطر تكون الثقالة السطحية (عجلة الجاذبية) اقل للكواكب الذى نصف قطره اكبر.   </vt:lpstr>
      <vt:lpstr>  يرمز للثقالة السطحية (عجلة الجاذبية) عادة بالحرف g  وعلى ذلك تكتب:                                                    و مقدارها يتفاوت من جرم الى جرم. </vt:lpstr>
      <vt:lpstr>  سؤال:        لماذا يكون وزنك على القمر اقل منه على الارض؟   يلزمنا للقيام بهذه الحسابات معرفة الكتلة و نصف القطر لكل من الارض  والقمر كما هو مبين بالحدول التالى: </vt:lpstr>
      <vt:lpstr>الشريحة 28</vt:lpstr>
      <vt:lpstr>و لتحديد ايهما اكبر عجلة الجاذبية نحتاج الى ايجاد قيمة  g   رياضيا:                                                                     </vt:lpstr>
      <vt:lpstr> بالمثل:              و من ثم فنسبة عجلة الجذب للارض الى نسبة عجلة الجذب للقمر تساوى 6    اى ان وزنك على الارض اكبر ست مرات منه على القمر.                                 </vt:lpstr>
      <vt:lpstr>سرعة الافلات:      للتغلب على قوة الجذب لكوكب والافلات منها الى الفضاء الرحب , يتعين أن  يصل الصاروخ الى سرعة حرجة تعرف بسرعة الافلات  وتعرف على انها :  السرعة التى يحتاجها جسم ليتحرك مبتعدا عن جرم دون ان ينجذب اليه عائدا بفعل ثقالته.  بمعنى اخر :  . هى السرعة اللازمة للجسم المقذوف كى لا يرتد ابدا. </vt:lpstr>
      <vt:lpstr>       كىفية حساب  سرعة الافلات ؟</vt:lpstr>
      <vt:lpstr>استنتاج: من معادلة سرعة الإفلات : عند مقارنة جرمين لهما نصف القطر نفسه , فان ألكتله الأكبر تكون لها سرعة افلات اكبر   و فى حالة مقارنة الجرمان المتساويان في الكتلة فان الجرم ذا نصف القطر الأصغر يكون له سرعة افلات اكبر. </vt:lpstr>
      <vt:lpstr>  مثال :سرعة الافلات من القمر  باعتبار  (كتلته و نصف قطره) ثوابت</vt:lpstr>
      <vt:lpstr>واجب: احسبى سرعة الافلات من الارض؟</vt:lpstr>
      <vt:lpstr>               ورقة عمل:</vt:lpstr>
      <vt:lpstr>واجب بيتى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حركة القمر الصناعى</dc:title>
  <dc:creator>acer</dc:creator>
  <cp:lastModifiedBy>Ebteha</cp:lastModifiedBy>
  <cp:revision>314</cp:revision>
  <dcterms:created xsi:type="dcterms:W3CDTF">2011-09-28T15:25:46Z</dcterms:created>
  <dcterms:modified xsi:type="dcterms:W3CDTF">2013-09-15T06:14:30Z</dcterms:modified>
</cp:coreProperties>
</file>