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8"/>
  </p:notesMasterIdLst>
  <p:sldIdLst>
    <p:sldId id="267" r:id="rId2"/>
    <p:sldId id="261" r:id="rId3"/>
    <p:sldId id="262" r:id="rId4"/>
    <p:sldId id="266" r:id="rId5"/>
    <p:sldId id="264" r:id="rId6"/>
    <p:sldId id="265" r:id="rId7"/>
    <p:sldId id="257" r:id="rId8"/>
    <p:sldId id="287" r:id="rId9"/>
    <p:sldId id="288" r:id="rId10"/>
    <p:sldId id="289" r:id="rId11"/>
    <p:sldId id="290" r:id="rId12"/>
    <p:sldId id="291" r:id="rId13"/>
    <p:sldId id="292" r:id="rId14"/>
    <p:sldId id="258" r:id="rId15"/>
    <p:sldId id="259" r:id="rId16"/>
    <p:sldId id="260" r:id="rId17"/>
    <p:sldId id="283" r:id="rId18"/>
    <p:sldId id="284" r:id="rId19"/>
    <p:sldId id="285" r:id="rId20"/>
    <p:sldId id="286" r:id="rId21"/>
    <p:sldId id="278" r:id="rId22"/>
    <p:sldId id="279" r:id="rId23"/>
    <p:sldId id="293" r:id="rId24"/>
    <p:sldId id="280" r:id="rId25"/>
    <p:sldId id="281" r:id="rId26"/>
    <p:sldId id="270"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8" autoAdjust="0"/>
    <p:restoredTop sz="94660"/>
  </p:normalViewPr>
  <p:slideViewPr>
    <p:cSldViewPr>
      <p:cViewPr varScale="1">
        <p:scale>
          <a:sx n="45" d="100"/>
          <a:sy n="45" d="100"/>
        </p:scale>
        <p:origin x="-125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373E72-1462-46F3-AAF0-015ECFF596FA}" type="datetimeFigureOut">
              <a:rPr lang="en-US" smtClean="0"/>
              <a:t>10/26/2013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D757FD-14D1-4102-A4D7-DE4C2AB74E6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1119CA6-3569-40F3-A85E-C5B85CADDD8B}" type="slidenum">
              <a:rPr lang="en-US" smtClean="0">
                <a:latin typeface="Arial" pitchFamily="34" charset="0"/>
              </a:rPr>
              <a:pPr/>
              <a:t>8</a:t>
            </a:fld>
            <a:endParaRPr lang="en-US" smtClean="0">
              <a:latin typeface="Arial" pitchFamily="34" charset="0"/>
            </a:endParaRPr>
          </a:p>
        </p:txBody>
      </p:sp>
      <p:sp>
        <p:nvSpPr>
          <p:cNvPr id="62467" name="Rectangle 2"/>
          <p:cNvSpPr>
            <a:spLocks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989F3022-4470-4DB2-B217-53AA4206D738}" type="slidenum">
              <a:rPr lang="en-US" smtClean="0">
                <a:latin typeface="Arial" pitchFamily="34" charset="0"/>
              </a:rPr>
              <a:pPr/>
              <a:t>9</a:t>
            </a:fld>
            <a:endParaRPr lang="en-US" smtClean="0">
              <a:latin typeface="Arial" pitchFamily="34" charset="0"/>
            </a:endParaRPr>
          </a:p>
        </p:txBody>
      </p:sp>
      <p:sp>
        <p:nvSpPr>
          <p:cNvPr id="63491" name="Rectangle 2"/>
          <p:cNvSpPr>
            <a:spLocks noRot="1" noChangeArrowheads="1" noTextEdit="1"/>
          </p:cNvSpPr>
          <p:nvPr>
            <p:ph type="sldImg"/>
          </p:nvPr>
        </p:nvSpPr>
        <p:spPr>
          <a:xfrm>
            <a:off x="1144588" y="685800"/>
            <a:ext cx="4572000" cy="3429000"/>
          </a:xfrm>
          <a:ln/>
        </p:spPr>
      </p:sp>
      <p:sp>
        <p:nvSpPr>
          <p:cNvPr id="63492" name="Rectangle 3"/>
          <p:cNvSpPr>
            <a:spLocks noGrp="1" noChangeArrowheads="1"/>
          </p:cNvSpPr>
          <p:nvPr>
            <p:ph type="body" idx="1"/>
          </p:nvPr>
        </p:nvSpPr>
        <p:spPr>
          <a:xfrm>
            <a:off x="914400" y="4343400"/>
            <a:ext cx="5029200" cy="4114800"/>
          </a:xfrm>
          <a:noFill/>
          <a:ln/>
        </p:spPr>
        <p:txBody>
          <a:bodyPr/>
          <a:lstStyle/>
          <a:p>
            <a:pPr eaLnBrk="1" hangingPunct="1"/>
            <a:endParaRPr lang="en-GB"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08781C68-FE4B-41CC-96C8-8EDB3AE9B7B7}" type="slidenum">
              <a:rPr lang="en-US" smtClean="0">
                <a:latin typeface="Arial" pitchFamily="34" charset="0"/>
              </a:rPr>
              <a:pPr/>
              <a:t>10</a:t>
            </a:fld>
            <a:endParaRPr lang="en-US" smtClean="0">
              <a:latin typeface="Arial" pitchFamily="34" charset="0"/>
            </a:endParaRPr>
          </a:p>
        </p:txBody>
      </p:sp>
      <p:sp>
        <p:nvSpPr>
          <p:cNvPr id="64515" name="Rectangle 2"/>
          <p:cNvSpPr>
            <a:spLocks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27134ED-0034-4495-9BD0-CE89D73A6DFA}" type="slidenum">
              <a:rPr lang="en-US" smtClean="0">
                <a:latin typeface="Arial" pitchFamily="34" charset="0"/>
              </a:rPr>
              <a:pPr/>
              <a:t>11</a:t>
            </a:fld>
            <a:endParaRPr lang="en-US" smtClean="0">
              <a:latin typeface="Arial" pitchFamily="34" charset="0"/>
            </a:endParaRPr>
          </a:p>
        </p:txBody>
      </p:sp>
      <p:sp>
        <p:nvSpPr>
          <p:cNvPr id="65539" name="Rectangle 2"/>
          <p:cNvSpPr>
            <a:spLocks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r>
              <a:rPr lang="en-US" smtClean="0">
                <a:latin typeface="Arial" pitchFamily="34" charset="0"/>
              </a:rPr>
              <a:t>Thornfield, manorial seat of Rochesters becomes physical metaphor for Jane's mind.</a:t>
            </a:r>
          </a:p>
          <a:p>
            <a:r>
              <a:rPr lang="en-US" smtClean="0">
                <a:latin typeface="Arial" pitchFamily="34" charset="0"/>
              </a:rPr>
              <a:t>Other famous haunted houses with psychological implications:</a:t>
            </a:r>
          </a:p>
          <a:p>
            <a:r>
              <a:rPr lang="en-US" smtClean="0">
                <a:latin typeface="Arial" pitchFamily="34" charset="0"/>
              </a:rPr>
              <a:t>Poe's "Fall of the House of Usher"</a:t>
            </a:r>
          </a:p>
          <a:p>
            <a:r>
              <a:rPr lang="en-US" smtClean="0">
                <a:latin typeface="Arial" pitchFamily="34" charset="0"/>
              </a:rPr>
              <a:t>Emily Bronte's "Wuthering Heights"--the estate of Earnshaws</a:t>
            </a:r>
          </a:p>
          <a:p>
            <a:r>
              <a:rPr lang="en-US" smtClean="0">
                <a:latin typeface="Arial" pitchFamily="34" charset="0"/>
              </a:rPr>
              <a:t>Jane Austen's "Northanger Abbey" (spoof)</a:t>
            </a:r>
          </a:p>
          <a:p>
            <a:r>
              <a:rPr lang="en-US" smtClean="0">
                <a:latin typeface="Arial" pitchFamily="34" charset="0"/>
              </a:rPr>
              <a:t>Daphne du Maurier's Manderley in "Rebecca"</a:t>
            </a:r>
          </a:p>
          <a:p>
            <a:endParaRPr lang="en-US" smtClean="0">
              <a:latin typeface="Arial" pitchFamily="34" charset="0"/>
            </a:endParaRPr>
          </a:p>
          <a:p>
            <a:r>
              <a:rPr lang="en-US" smtClean="0">
                <a:latin typeface="Arial" pitchFamily="34" charset="0"/>
              </a:rPr>
              <a:t>CB visited North Lees Hal in Derbyshirel in 1845--her inspiration for Thornfield</a:t>
            </a:r>
          </a:p>
          <a:p>
            <a:r>
              <a:rPr lang="en-US" smtClean="0">
                <a:latin typeface="Arial" pitchFamily="34" charset="0"/>
              </a:rPr>
              <a:t>Hall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7E54E98-251D-4054-AFE5-ADA4B0602A6B}" type="slidenum">
              <a:rPr lang="en-US" smtClean="0">
                <a:latin typeface="Arial" pitchFamily="34" charset="0"/>
              </a:rPr>
              <a:pPr/>
              <a:t>12</a:t>
            </a:fld>
            <a:endParaRPr lang="en-US" smtClean="0">
              <a:latin typeface="Arial" pitchFamily="34" charset="0"/>
            </a:endParaRPr>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smtClean="0">
                <a:latin typeface="Arial" pitchFamily="34" charset="0"/>
              </a:rPr>
              <a:t>Early chapters lives w/ Reeds (father's sister's family)</a:t>
            </a:r>
          </a:p>
          <a:p>
            <a:r>
              <a:rPr lang="en-US" smtClean="0">
                <a:latin typeface="Arial" pitchFamily="34" charset="0"/>
              </a:rPr>
              <a:t>Obnoxious children ~ step-siblings</a:t>
            </a:r>
          </a:p>
          <a:p>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349CD05-46B2-419A-BCC7-12658A31D110}" type="slidenum">
              <a:rPr lang="en-US" smtClean="0">
                <a:latin typeface="Arial" pitchFamily="34" charset="0"/>
              </a:rPr>
              <a:pPr/>
              <a:t>13</a:t>
            </a:fld>
            <a:endParaRPr lang="en-US" smtClean="0">
              <a:latin typeface="Arial" pitchFamily="34" charset="0"/>
            </a:endParaRPr>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smtClean="0">
                <a:latin typeface="Arial" pitchFamily="34" charset="0"/>
              </a:rPr>
              <a:t>Bildung story special interest of post-Romantic world</a:t>
            </a:r>
          </a:p>
          <a:p>
            <a:r>
              <a:rPr lang="en-US" smtClean="0">
                <a:latin typeface="Arial" pitchFamily="34" charset="0"/>
              </a:rPr>
              <a:t>"The child makes the man"</a:t>
            </a:r>
          </a:p>
          <a:p>
            <a:endParaRPr lang="en-US" smtClean="0">
              <a:latin typeface="Arial" pitchFamily="34" charset="0"/>
            </a:endParaRPr>
          </a:p>
          <a:p>
            <a:r>
              <a:rPr lang="en-US" smtClean="0">
                <a:latin typeface="Arial" pitchFamily="34" charset="0"/>
              </a:rPr>
              <a:t>1. Interest and respect for children</a:t>
            </a:r>
          </a:p>
          <a:p>
            <a:r>
              <a:rPr lang="en-US" smtClean="0">
                <a:latin typeface="Arial" pitchFamily="34" charset="0"/>
              </a:rPr>
              <a:t>2. Influence of theory of evolution and application to individual growth and development</a:t>
            </a:r>
          </a:p>
          <a:p>
            <a:endParaRPr lang="en-US" smtClean="0">
              <a:latin typeface="Arial" pitchFamily="34" charset="0"/>
            </a:endParaRPr>
          </a:p>
          <a:p>
            <a:r>
              <a:rPr lang="en-US" smtClean="0">
                <a:latin typeface="Arial" pitchFamily="34" charset="0"/>
              </a:rPr>
              <a:t>Also a new sense in 19th century of "self-culture"--continuing development into adulthood based on life choices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3DA7880-FD71-4377-A991-9FDB06212EF4}" type="slidenum">
              <a:rPr lang="en-US" smtClean="0">
                <a:latin typeface="Arial" pitchFamily="34" charset="0"/>
              </a:rPr>
              <a:pPr/>
              <a:t>23</a:t>
            </a:fld>
            <a:endParaRPr lang="en-US" smtClean="0">
              <a:latin typeface="Arial" pitchFamily="34" charset="0"/>
            </a:endParaRPr>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GB"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A8FE915E-4EE7-43A0-8B7F-7510C99250D7}" type="datetime1">
              <a:rPr lang="en-US" smtClean="0"/>
              <a:t>10/26/2013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
        <p:nvSpPr>
          <p:cNvPr id="6" name="Slide Number Placeholder 5"/>
          <p:cNvSpPr>
            <a:spLocks noGrp="1"/>
          </p:cNvSpPr>
          <p:nvPr>
            <p:ph type="sldNum" sz="quarter" idx="12"/>
          </p:nvPr>
        </p:nvSpPr>
        <p:spPr/>
        <p:txBody>
          <a:bodyPr/>
          <a:lstStyle/>
          <a:p>
            <a:pPr>
              <a:defRPr/>
            </a:pPr>
            <a:fld id="{4015E37E-22F9-40CB-9876-99576223BE88}"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92196A4-879E-411D-ACA2-8C3E3C822213}" type="datetime1">
              <a:rPr lang="en-US" smtClean="0"/>
              <a:t>10/26/2013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
        <p:nvSpPr>
          <p:cNvPr id="6" name="Slide Number Placeholder 5"/>
          <p:cNvSpPr>
            <a:spLocks noGrp="1"/>
          </p:cNvSpPr>
          <p:nvPr>
            <p:ph type="sldNum" sz="quarter" idx="12"/>
          </p:nvPr>
        </p:nvSpPr>
        <p:spPr/>
        <p:txBody>
          <a:bodyPr/>
          <a:lstStyle/>
          <a:p>
            <a:pPr>
              <a:defRPr/>
            </a:pPr>
            <a:fld id="{8215F6B3-6664-4E18-A370-EDCF0DB8BFC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6B180DC7-B47F-490B-8AF9-02D6A1ABACA1}" type="datetime1">
              <a:rPr lang="en-US" smtClean="0"/>
              <a:t>10/26/2013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
        <p:nvSpPr>
          <p:cNvPr id="6" name="Slide Number Placeholder 5"/>
          <p:cNvSpPr>
            <a:spLocks noGrp="1"/>
          </p:cNvSpPr>
          <p:nvPr>
            <p:ph type="sldNum" sz="quarter" idx="12"/>
          </p:nvPr>
        </p:nvSpPr>
        <p:spPr/>
        <p:txBody>
          <a:bodyPr/>
          <a:lstStyle/>
          <a:p>
            <a:pPr>
              <a:defRPr/>
            </a:pPr>
            <a:fld id="{B0F5549B-E122-4F41-8F40-7936B3B7590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7B1AEDD8-D791-42EC-8136-E5A49359169C}" type="datetime1">
              <a:rPr lang="en-US" smtClean="0"/>
              <a:t>10/26/2013</a:t>
            </a:fld>
            <a:endParaRPr lang="en-US"/>
          </a:p>
        </p:txBody>
      </p:sp>
      <p:sp>
        <p:nvSpPr>
          <p:cNvPr id="6" name="Footer Placeholder 5"/>
          <p:cNvSpPr>
            <a:spLocks noGrp="1"/>
          </p:cNvSpPr>
          <p:nvPr>
            <p:ph type="ftr" sz="quarter" idx="11"/>
          </p:nvPr>
        </p:nvSpPr>
        <p:spPr/>
        <p:txBody>
          <a:bodyPr/>
          <a:lstStyle/>
          <a:p>
            <a:pPr>
              <a:defRPr/>
            </a:pPr>
            <a:r>
              <a:rPr lang="en-US" smtClean="0"/>
              <a:t>Dr.S.Najeeb</a:t>
            </a:r>
            <a:endParaRPr lang="en-US"/>
          </a:p>
        </p:txBody>
      </p:sp>
      <p:sp>
        <p:nvSpPr>
          <p:cNvPr id="7" name="Slide Number Placeholder 6"/>
          <p:cNvSpPr>
            <a:spLocks noGrp="1"/>
          </p:cNvSpPr>
          <p:nvPr>
            <p:ph type="sldNum" sz="quarter" idx="12"/>
          </p:nvPr>
        </p:nvSpPr>
        <p:spPr/>
        <p:txBody>
          <a:bodyPr/>
          <a:lstStyle/>
          <a:p>
            <a:pPr>
              <a:defRPr/>
            </a:pPr>
            <a:fld id="{F261FAE5-541D-46AD-A5B0-64DF9F2AA63C}"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2CD4CF6D-C56A-4DF6-AAF5-CF0C9512411F}" type="datetime1">
              <a:rPr lang="en-US" smtClean="0"/>
              <a:t>10/26/2013</a:t>
            </a:fld>
            <a:endParaRPr lang="en-US"/>
          </a:p>
        </p:txBody>
      </p:sp>
      <p:sp>
        <p:nvSpPr>
          <p:cNvPr id="8" name="Footer Placeholder 7"/>
          <p:cNvSpPr>
            <a:spLocks noGrp="1"/>
          </p:cNvSpPr>
          <p:nvPr>
            <p:ph type="ftr" sz="quarter" idx="11"/>
          </p:nvPr>
        </p:nvSpPr>
        <p:spPr/>
        <p:txBody>
          <a:bodyPr/>
          <a:lstStyle/>
          <a:p>
            <a:pPr>
              <a:defRPr/>
            </a:pPr>
            <a:r>
              <a:rPr lang="en-US" smtClean="0"/>
              <a:t>Dr.S.Najeeb</a:t>
            </a:r>
            <a:endParaRPr lang="en-US"/>
          </a:p>
        </p:txBody>
      </p:sp>
      <p:sp>
        <p:nvSpPr>
          <p:cNvPr id="9" name="Slide Number Placeholder 8"/>
          <p:cNvSpPr>
            <a:spLocks noGrp="1"/>
          </p:cNvSpPr>
          <p:nvPr>
            <p:ph type="sldNum" sz="quarter" idx="12"/>
          </p:nvPr>
        </p:nvSpPr>
        <p:spPr/>
        <p:txBody>
          <a:bodyPr/>
          <a:lstStyle/>
          <a:p>
            <a:pPr>
              <a:defRPr/>
            </a:pPr>
            <a:fld id="{84B44190-C8DC-4427-8659-50FCBFAADDB3}"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C92EB11-6CD9-4688-87D8-A41B616E7C00}" type="datetime1">
              <a:rPr lang="en-US" smtClean="0"/>
              <a:t>10/26/2013</a:t>
            </a:fld>
            <a:endParaRPr lang="en-US"/>
          </a:p>
        </p:txBody>
      </p:sp>
      <p:sp>
        <p:nvSpPr>
          <p:cNvPr id="4" name="Footer Placeholder 3"/>
          <p:cNvSpPr>
            <a:spLocks noGrp="1"/>
          </p:cNvSpPr>
          <p:nvPr>
            <p:ph type="ftr" sz="quarter" idx="11"/>
          </p:nvPr>
        </p:nvSpPr>
        <p:spPr/>
        <p:txBody>
          <a:bodyPr/>
          <a:lstStyle/>
          <a:p>
            <a:pPr>
              <a:defRPr/>
            </a:pPr>
            <a:r>
              <a:rPr lang="en-US" smtClean="0"/>
              <a:t>Dr.S.Najeeb</a:t>
            </a:r>
            <a:endParaRPr lang="en-US"/>
          </a:p>
        </p:txBody>
      </p:sp>
      <p:sp>
        <p:nvSpPr>
          <p:cNvPr id="5" name="Slide Number Placeholder 4"/>
          <p:cNvSpPr>
            <a:spLocks noGrp="1"/>
          </p:cNvSpPr>
          <p:nvPr>
            <p:ph type="sldNum" sz="quarter" idx="12"/>
          </p:nvPr>
        </p:nvSpPr>
        <p:spPr/>
        <p:txBody>
          <a:bodyPr/>
          <a:lstStyle/>
          <a:p>
            <a:pPr>
              <a:defRPr/>
            </a:pPr>
            <a:fld id="{FBBF0D32-91D2-4B67-8DC5-7A52E5DEFE2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7962A79-7C73-4174-A28D-D6D4DE95BEF9}" type="datetime1">
              <a:rPr lang="en-US" smtClean="0"/>
              <a:t>10/26/2013</a:t>
            </a:fld>
            <a:endParaRPr lang="en-US"/>
          </a:p>
        </p:txBody>
      </p:sp>
      <p:sp>
        <p:nvSpPr>
          <p:cNvPr id="3" name="Footer Placeholder 2"/>
          <p:cNvSpPr>
            <a:spLocks noGrp="1"/>
          </p:cNvSpPr>
          <p:nvPr>
            <p:ph type="ftr" sz="quarter" idx="11"/>
          </p:nvPr>
        </p:nvSpPr>
        <p:spPr/>
        <p:txBody>
          <a:bodyPr/>
          <a:lstStyle/>
          <a:p>
            <a:pPr>
              <a:defRPr/>
            </a:pPr>
            <a:r>
              <a:rPr lang="en-US" smtClean="0"/>
              <a:t>Dr.S.Najeeb</a:t>
            </a:r>
            <a:endParaRPr lang="en-US"/>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5EA4E23-F395-4186-9B8F-E2E022654E68}" type="datetime1">
              <a:rPr lang="en-US" smtClean="0"/>
              <a:t>10/26/2013</a:t>
            </a:fld>
            <a:endParaRPr lang="en-US"/>
          </a:p>
        </p:txBody>
      </p:sp>
      <p:sp>
        <p:nvSpPr>
          <p:cNvPr id="6" name="Footer Placeholder 5"/>
          <p:cNvSpPr>
            <a:spLocks noGrp="1"/>
          </p:cNvSpPr>
          <p:nvPr>
            <p:ph type="ftr" sz="quarter" idx="11"/>
          </p:nvPr>
        </p:nvSpPr>
        <p:spPr/>
        <p:txBody>
          <a:bodyPr/>
          <a:lstStyle/>
          <a:p>
            <a:pPr>
              <a:defRPr/>
            </a:pPr>
            <a:r>
              <a:rPr lang="en-US" smtClean="0"/>
              <a:t>Dr.S.Najeeb</a:t>
            </a:r>
            <a:endParaRPr lang="en-US"/>
          </a:p>
        </p:txBody>
      </p:sp>
      <p:sp>
        <p:nvSpPr>
          <p:cNvPr id="7" name="Slide Number Placeholder 6"/>
          <p:cNvSpPr>
            <a:spLocks noGrp="1"/>
          </p:cNvSpPr>
          <p:nvPr>
            <p:ph type="sldNum" sz="quarter" idx="12"/>
          </p:nvPr>
        </p:nvSpPr>
        <p:spPr/>
        <p:txBody>
          <a:bodyPr/>
          <a:lstStyle/>
          <a:p>
            <a:pPr>
              <a:defRPr/>
            </a:pPr>
            <a:fld id="{A08694F4-8672-47E5-8CF1-EE948D47337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B2843CA-34E0-4ADD-9C56-02D60D5024AA}" type="datetime1">
              <a:rPr lang="en-US" smtClean="0"/>
              <a:t>10/26/2013</a:t>
            </a:fld>
            <a:endParaRPr lang="en-US"/>
          </a:p>
        </p:txBody>
      </p:sp>
      <p:sp>
        <p:nvSpPr>
          <p:cNvPr id="6" name="Footer Placeholder 5"/>
          <p:cNvSpPr>
            <a:spLocks noGrp="1"/>
          </p:cNvSpPr>
          <p:nvPr>
            <p:ph type="ftr" sz="quarter" idx="11"/>
          </p:nvPr>
        </p:nvSpPr>
        <p:spPr/>
        <p:txBody>
          <a:bodyPr/>
          <a:lstStyle/>
          <a:p>
            <a:pPr>
              <a:defRPr/>
            </a:pPr>
            <a:r>
              <a:rPr lang="en-US" smtClean="0"/>
              <a:t>Dr.S.Najeeb</a:t>
            </a:r>
            <a:endParaRPr lang="en-US"/>
          </a:p>
        </p:txBody>
      </p:sp>
      <p:sp>
        <p:nvSpPr>
          <p:cNvPr id="7" name="Slide Number Placeholder 6"/>
          <p:cNvSpPr>
            <a:spLocks noGrp="1"/>
          </p:cNvSpPr>
          <p:nvPr>
            <p:ph type="sldNum" sz="quarter" idx="12"/>
          </p:nvPr>
        </p:nvSpPr>
        <p:spPr/>
        <p:txBody>
          <a:bodyPr/>
          <a:lstStyle/>
          <a:p>
            <a:pPr>
              <a:defRPr/>
            </a:pPr>
            <a:fld id="{3E87C758-19BB-4C02-9D24-2838B8B5F4EE}"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C0C8A66-F34B-4744-AC49-CC75391A8685}" type="datetime1">
              <a:rPr lang="en-US" smtClean="0"/>
              <a:t>10/26/2013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
        <p:nvSpPr>
          <p:cNvPr id="6" name="Slide Number Placeholder 5"/>
          <p:cNvSpPr>
            <a:spLocks noGrp="1"/>
          </p:cNvSpPr>
          <p:nvPr>
            <p:ph type="sldNum" sz="quarter" idx="12"/>
          </p:nvPr>
        </p:nvSpPr>
        <p:spPr/>
        <p:txBody>
          <a:bodyPr/>
          <a:lstStyle/>
          <a:p>
            <a:pPr>
              <a:defRPr/>
            </a:pPr>
            <a:fld id="{7646E280-66A4-4106-A2F2-598B37DA18A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2C31FF9-1CEE-4469-8237-037449A4B4C5}" type="datetime1">
              <a:rPr lang="en-US" smtClean="0"/>
              <a:t>10/26/2013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
        <p:nvSpPr>
          <p:cNvPr id="6" name="Slide Number Placeholder 5"/>
          <p:cNvSpPr>
            <a:spLocks noGrp="1"/>
          </p:cNvSpPr>
          <p:nvPr>
            <p:ph type="sldNum" sz="quarter" idx="12"/>
          </p:nvPr>
        </p:nvSpPr>
        <p:spPr/>
        <p:txBody>
          <a:bodyPr/>
          <a:lstStyle/>
          <a:p>
            <a:pPr>
              <a:defRPr/>
            </a:pPr>
            <a:fld id="{BC013991-98B1-484E-89C8-51148C3C41F2}"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30725"/>
          </a:xfrm>
        </p:spPr>
        <p:txBody>
          <a:bodyPr rtlCol="0">
            <a:normAutofit/>
          </a:bodyPr>
          <a:lstStyle/>
          <a:p>
            <a:pPr lvl="0"/>
            <a:endParaRPr lang="en-US" noProof="0" smtClean="0"/>
          </a:p>
        </p:txBody>
      </p:sp>
      <p:sp>
        <p:nvSpPr>
          <p:cNvPr id="5" name="Date Placeholder 3"/>
          <p:cNvSpPr>
            <a:spLocks noGrp="1"/>
          </p:cNvSpPr>
          <p:nvPr>
            <p:ph type="dt" sz="half" idx="10"/>
          </p:nvPr>
        </p:nvSpPr>
        <p:spPr/>
        <p:txBody>
          <a:bodyPr/>
          <a:lstStyle>
            <a:lvl1pPr>
              <a:defRPr/>
            </a:lvl1pPr>
          </a:lstStyle>
          <a:p>
            <a:pPr>
              <a:defRPr/>
            </a:pPr>
            <a:fld id="{D3AC30EB-9713-44F1-AF3F-6255A0A357D5}" type="datetime1">
              <a:rPr lang="en-US" smtClean="0"/>
              <a:t>10/26/2013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Dr.S.Najeeb</a:t>
            </a:r>
          </a:p>
        </p:txBody>
      </p:sp>
      <p:sp>
        <p:nvSpPr>
          <p:cNvPr id="7" name="Slide Number Placeholder 5"/>
          <p:cNvSpPr>
            <a:spLocks noGrp="1"/>
          </p:cNvSpPr>
          <p:nvPr>
            <p:ph type="sldNum" sz="quarter" idx="12"/>
          </p:nvPr>
        </p:nvSpPr>
        <p:spPr/>
        <p:txBody>
          <a:bodyPr/>
          <a:lstStyle>
            <a:lvl1pPr>
              <a:defRPr/>
            </a:lvl1pPr>
          </a:lstStyle>
          <a:p>
            <a:pPr>
              <a:defRPr/>
            </a:pPr>
            <a:fld id="{5920F382-31BB-4368-A40B-1185F77D5DD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E73B0FC-C153-4E41-A520-81296D6D62C6}" type="datetime1">
              <a:rPr lang="en-US" smtClean="0"/>
              <a:t>10/26/2013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Dr.S.Najeeb</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2FF9550-0ABD-4A04-9183-7B7DE73D32C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4"/>
          <p:cNvSpPr>
            <a:spLocks noGrp="1" noChangeArrowheads="1"/>
          </p:cNvSpPr>
          <p:nvPr>
            <p:ph type="ctrTitle"/>
          </p:nvPr>
        </p:nvSpPr>
        <p:spPr/>
        <p:txBody>
          <a:bodyPr/>
          <a:lstStyle/>
          <a:p>
            <a:pPr eaLnBrk="1" hangingPunct="1"/>
            <a:r>
              <a:rPr lang="en-US" smtClean="0"/>
              <a:t>Literary Devices in </a:t>
            </a:r>
            <a:r>
              <a:rPr lang="en-US" i="1" smtClean="0"/>
              <a:t>Jane Eyre</a:t>
            </a:r>
            <a:endParaRPr lang="en-US" smtClean="0"/>
          </a:p>
        </p:txBody>
      </p:sp>
      <p:sp>
        <p:nvSpPr>
          <p:cNvPr id="13314" name="Rectangle 5"/>
          <p:cNvSpPr>
            <a:spLocks noGrp="1" noChangeArrowheads="1"/>
          </p:cNvSpPr>
          <p:nvPr>
            <p:ph type="subTitle" idx="1"/>
          </p:nvPr>
        </p:nvSpPr>
        <p:spPr/>
        <p:txBody>
          <a:bodyPr/>
          <a:lstStyle/>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015E37E-22F9-40CB-9876-99576223BE88}" type="slidenum">
              <a:rPr lang="en-US" smtClean="0"/>
              <a:pPr>
                <a:defRPr/>
              </a:pPr>
              <a:t>1</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2"/>
          <p:cNvSpPr>
            <a:spLocks noGrp="1" noChangeArrowheads="1"/>
          </p:cNvSpPr>
          <p:nvPr>
            <p:ph type="title"/>
          </p:nvPr>
        </p:nvSpPr>
        <p:spPr/>
        <p:txBody>
          <a:bodyPr/>
          <a:lstStyle/>
          <a:p>
            <a:pPr eaLnBrk="1" hangingPunct="1"/>
            <a:r>
              <a:rPr lang="en-US" smtClean="0"/>
              <a:t>Antagonist</a:t>
            </a:r>
          </a:p>
        </p:txBody>
      </p:sp>
      <p:sp>
        <p:nvSpPr>
          <p:cNvPr id="14338" name="Rectangle 3"/>
          <p:cNvSpPr>
            <a:spLocks noGrp="1" noChangeArrowheads="1"/>
          </p:cNvSpPr>
          <p:nvPr>
            <p:ph idx="1"/>
          </p:nvPr>
        </p:nvSpPr>
        <p:spPr>
          <a:xfrm>
            <a:off x="838200" y="2371725"/>
            <a:ext cx="7693025" cy="3724275"/>
          </a:xfrm>
          <a:ln>
            <a:solidFill>
              <a:srgbClr val="0000FF"/>
            </a:solidFill>
          </a:ln>
        </p:spPr>
        <p:txBody>
          <a:bodyPr>
            <a:normAutofit lnSpcReduction="10000"/>
          </a:bodyPr>
          <a:lstStyle/>
          <a:p>
            <a:pPr eaLnBrk="1" hangingPunct="1">
              <a:buFont typeface="Wingdings" pitchFamily="2" charset="2"/>
              <a:buNone/>
            </a:pPr>
            <a:r>
              <a:rPr lang="en-US" smtClean="0"/>
              <a:t>Definition: the adversary of the hero or protagonist of a drama or other literary work </a:t>
            </a:r>
          </a:p>
          <a:p>
            <a:pPr eaLnBrk="1" hangingPunct="1"/>
            <a:r>
              <a:rPr lang="en-US" smtClean="0"/>
              <a:t>Jane meets many people that test her integrity, liberty, and happiness. Among those are Aunt Reed, who torments her, and Mr. Rochester, who urges her to ignore her conscious and succumb to passion.</a:t>
            </a:r>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AutoShape 2"/>
          <p:cNvSpPr>
            <a:spLocks noGrp="1" noChangeArrowheads="1"/>
          </p:cNvSpPr>
          <p:nvPr>
            <p:ph type="title"/>
          </p:nvPr>
        </p:nvSpPr>
        <p:spPr/>
        <p:txBody>
          <a:bodyPr/>
          <a:lstStyle/>
          <a:p>
            <a:pPr eaLnBrk="1" hangingPunct="1"/>
            <a:r>
              <a:rPr lang="en-US" smtClean="0"/>
              <a:t>Conflict</a:t>
            </a:r>
          </a:p>
        </p:txBody>
      </p:sp>
      <p:sp>
        <p:nvSpPr>
          <p:cNvPr id="16386" name="Rectangle 3"/>
          <p:cNvSpPr>
            <a:spLocks noGrp="1" noChangeArrowheads="1"/>
          </p:cNvSpPr>
          <p:nvPr>
            <p:ph idx="1"/>
          </p:nvPr>
        </p:nvSpPr>
        <p:spPr/>
        <p:txBody>
          <a:bodyPr/>
          <a:lstStyle/>
          <a:p>
            <a:pPr eaLnBrk="1" hangingPunct="1">
              <a:buFont typeface="Wingdings" pitchFamily="2" charset="2"/>
              <a:buNone/>
            </a:pPr>
            <a:r>
              <a:rPr lang="en-US" smtClean="0"/>
              <a:t>Definition: to come into collision or disagreement; be contradictory, at variance, or in opposition; clash </a:t>
            </a:r>
          </a:p>
          <a:p>
            <a:pPr eaLnBrk="1" hangingPunct="1"/>
            <a:r>
              <a:rPr lang="en-US" smtClean="0"/>
              <a:t>Man vs. Man (Jane vs. John and Aunt Reed)</a:t>
            </a:r>
          </a:p>
          <a:p>
            <a:pPr eaLnBrk="1" hangingPunct="1"/>
            <a:r>
              <a:rPr lang="en-US" smtClean="0"/>
              <a:t>“I am glad you are no relation of mine; I will never call you aunt again as long as I live” (30).</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3</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p:cNvSpPr>
            <a:spLocks noGrp="1" noChangeArrowheads="1"/>
          </p:cNvSpPr>
          <p:nvPr>
            <p:ph type="title"/>
          </p:nvPr>
        </p:nvSpPr>
        <p:spPr/>
        <p:txBody>
          <a:bodyPr/>
          <a:lstStyle/>
          <a:p>
            <a:pPr eaLnBrk="1" hangingPunct="1"/>
            <a:r>
              <a:rPr lang="en-US" smtClean="0"/>
              <a:t>Dramatic Irony</a:t>
            </a:r>
          </a:p>
        </p:txBody>
      </p:sp>
      <p:sp>
        <p:nvSpPr>
          <p:cNvPr id="17410" name="Rectangle 3"/>
          <p:cNvSpPr>
            <a:spLocks noGrp="1" noChangeArrowheads="1"/>
          </p:cNvSpPr>
          <p:nvPr>
            <p:ph idx="1"/>
          </p:nvPr>
        </p:nvSpPr>
        <p:spPr/>
        <p:txBody>
          <a:bodyPr/>
          <a:lstStyle/>
          <a:p>
            <a:pPr eaLnBrk="1" hangingPunct="1">
              <a:lnSpc>
                <a:spcPct val="80000"/>
              </a:lnSpc>
              <a:buFont typeface="Wingdings" pitchFamily="2" charset="2"/>
              <a:buNone/>
            </a:pPr>
            <a:r>
              <a:rPr lang="en-US" sz="1800" smtClean="0"/>
              <a:t>Definition: irony that is inherent in speeches or a situation of a drama and is understood by the audience but not grasped by the characters in the play </a:t>
            </a:r>
          </a:p>
          <a:p>
            <a:pPr eaLnBrk="1" hangingPunct="1">
              <a:lnSpc>
                <a:spcPct val="80000"/>
              </a:lnSpc>
            </a:pPr>
            <a:r>
              <a:rPr lang="en-US" sz="1800" smtClean="0"/>
              <a:t>[Mr. Brocklehurst]’…each of the young persons before us has a string of hair twisted in plaits which vanity itself might have woven; these, I repeat, must be cut off; think of the time wasted, of—‘  Mr. Brocklehurst was here interrupted:  three other visitors, ladies, now entered the room.  They ought to have come a little sooner to have heard his lecture on dress, for they were splendidly attired in velvet, silk, and furs.  The two younger of the trio (fine girls of sixteen and seventeen) had grey beaver hats, then in fashion, shaded with ostrich plumes, and from under the brim of this graceful head-dress fell a profusion of light tresses, elaborately curled; the elder lady was enveloped in a costly velvet shawl, trimmed with ermine, and she wore a false front of French curls. (VII, 56)</a:t>
            </a:r>
          </a:p>
          <a:p>
            <a:pPr eaLnBrk="1" hangingPunct="1">
              <a:lnSpc>
                <a:spcPct val="80000"/>
              </a:lnSpc>
            </a:pPr>
            <a:r>
              <a:rPr lang="en-US" sz="1800" smtClean="0"/>
              <a:t>The irony is that he had just told all the girls to cut off their hair, when his wife and daughters walk in with the latest hairdos.</a:t>
            </a:r>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4</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2"/>
          <p:cNvSpPr>
            <a:spLocks noGrp="1" noChangeArrowheads="1"/>
          </p:cNvSpPr>
          <p:nvPr>
            <p:ph type="title"/>
          </p:nvPr>
        </p:nvSpPr>
        <p:spPr/>
        <p:txBody>
          <a:bodyPr/>
          <a:lstStyle/>
          <a:p>
            <a:pPr eaLnBrk="1" hangingPunct="1"/>
            <a:r>
              <a:rPr lang="en-US" smtClean="0"/>
              <a:t>Euphemism</a:t>
            </a:r>
          </a:p>
        </p:txBody>
      </p:sp>
      <p:sp>
        <p:nvSpPr>
          <p:cNvPr id="18434" name="Rectangle 3"/>
          <p:cNvSpPr>
            <a:spLocks noGrp="1" noChangeArrowheads="1"/>
          </p:cNvSpPr>
          <p:nvPr>
            <p:ph idx="1"/>
          </p:nvPr>
        </p:nvSpPr>
        <p:spPr/>
        <p:txBody>
          <a:bodyPr/>
          <a:lstStyle/>
          <a:p>
            <a:pPr eaLnBrk="1" hangingPunct="1">
              <a:buFont typeface="Wingdings" pitchFamily="2" charset="2"/>
              <a:buNone/>
            </a:pPr>
            <a:r>
              <a:rPr lang="en-US" smtClean="0"/>
              <a:t>Definition:</a:t>
            </a:r>
          </a:p>
          <a:p>
            <a:pPr eaLnBrk="1" hangingPunct="1"/>
            <a:r>
              <a:rPr lang="en-US" smtClean="0"/>
              <a:t>“She kissed me, and I her, and we both soon slumbered” (59)</a:t>
            </a:r>
          </a:p>
          <a:p>
            <a:pPr eaLnBrk="1" hangingPunct="1"/>
            <a:r>
              <a:rPr lang="en-US" smtClean="0"/>
              <a:t>Jane and Helen are discussing Helen’s impending death, and ‘slumbered’ or ‘slept’ is one way to speak of dying.</a:t>
            </a:r>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5</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p:cNvSpPr>
            <a:spLocks noGrp="1" noChangeArrowheads="1"/>
          </p:cNvSpPr>
          <p:nvPr>
            <p:ph type="title"/>
          </p:nvPr>
        </p:nvSpPr>
        <p:spPr/>
        <p:txBody>
          <a:bodyPr/>
          <a:lstStyle/>
          <a:p>
            <a:pPr eaLnBrk="1" hangingPunct="1"/>
            <a:r>
              <a:rPr lang="en-US" smtClean="0"/>
              <a:t>Foreshadowing</a:t>
            </a:r>
          </a:p>
        </p:txBody>
      </p:sp>
      <p:sp>
        <p:nvSpPr>
          <p:cNvPr id="19458" name="Rectangle 3"/>
          <p:cNvSpPr>
            <a:spLocks noGrp="1" noChangeArrowheads="1"/>
          </p:cNvSpPr>
          <p:nvPr>
            <p:ph idx="1"/>
          </p:nvPr>
        </p:nvSpPr>
        <p:spPr/>
        <p:txBody>
          <a:bodyPr/>
          <a:lstStyle/>
          <a:p>
            <a:pPr eaLnBrk="1" hangingPunct="1">
              <a:lnSpc>
                <a:spcPct val="90000"/>
              </a:lnSpc>
              <a:buFont typeface="Wingdings" pitchFamily="2" charset="2"/>
              <a:buNone/>
            </a:pPr>
            <a:r>
              <a:rPr lang="en-US" sz="2000" smtClean="0"/>
              <a:t>Definition: to show or indicate beforehand; prefigure </a:t>
            </a:r>
          </a:p>
          <a:p>
            <a:pPr eaLnBrk="1" hangingPunct="1">
              <a:lnSpc>
                <a:spcPct val="90000"/>
              </a:lnSpc>
            </a:pPr>
            <a:r>
              <a:rPr lang="en-US" sz="2000" smtClean="0"/>
              <a:t>As I looked up at them, the moon appeared momentarily in that part of the sky which filled their fissure; her disk was blood-red and half overcast; she seemed to throw on me one bewildered, dreary glance, and buried herself again instantly in the deep drift of cloud.  The wind fell, for a second, round Thornfield; but far away over wood and water, poured a wild, melancholy wail:  it was sad to listen to, and I ran off again. (243)</a:t>
            </a:r>
          </a:p>
          <a:p>
            <a:pPr eaLnBrk="1" hangingPunct="1">
              <a:lnSpc>
                <a:spcPct val="90000"/>
              </a:lnSpc>
            </a:pPr>
            <a:r>
              <a:rPr lang="en-US" sz="2000" smtClean="0"/>
              <a:t>These are things that happen the night before Jane’s wedding, warning of what will happen during the ceremony.</a:t>
            </a:r>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1219200" y="762000"/>
            <a:ext cx="7924800" cy="1143000"/>
          </a:xfrm>
        </p:spPr>
        <p:txBody>
          <a:bodyPr anchor="ctr"/>
          <a:lstStyle/>
          <a:p>
            <a:pPr eaLnBrk="1" hangingPunct="1"/>
            <a:r>
              <a:rPr lang="en-US" smtClean="0"/>
              <a:t>Genre</a:t>
            </a:r>
          </a:p>
        </p:txBody>
      </p:sp>
      <p:sp>
        <p:nvSpPr>
          <p:cNvPr id="20482" name="Content Placeholder 2"/>
          <p:cNvSpPr>
            <a:spLocks noGrp="1"/>
          </p:cNvSpPr>
          <p:nvPr>
            <p:ph idx="4294967295"/>
          </p:nvPr>
        </p:nvSpPr>
        <p:spPr>
          <a:xfrm>
            <a:off x="1450975" y="2362200"/>
            <a:ext cx="7693025" cy="3724275"/>
          </a:xfrm>
        </p:spPr>
        <p:txBody>
          <a:bodyPr/>
          <a:lstStyle/>
          <a:p>
            <a:pPr eaLnBrk="1" hangingPunct="1">
              <a:lnSpc>
                <a:spcPct val="80000"/>
              </a:lnSpc>
              <a:buFont typeface="Wingdings" pitchFamily="2" charset="2"/>
              <a:buNone/>
            </a:pPr>
            <a:r>
              <a:rPr lang="en-US" sz="2100" smtClean="0"/>
              <a:t>Definition: The major category into which a literary work fits</a:t>
            </a:r>
          </a:p>
          <a:p>
            <a:pPr eaLnBrk="1" hangingPunct="1">
              <a:lnSpc>
                <a:spcPct val="80000"/>
              </a:lnSpc>
            </a:pPr>
            <a:r>
              <a:rPr lang="en-US" sz="2100" smtClean="0"/>
              <a:t> Gothic Genre</a:t>
            </a:r>
          </a:p>
          <a:p>
            <a:pPr eaLnBrk="1" hangingPunct="1">
              <a:lnSpc>
                <a:spcPct val="80000"/>
              </a:lnSpc>
            </a:pPr>
            <a:r>
              <a:rPr lang="en-US" sz="2100" smtClean="0"/>
              <a:t>”I lifted up my head to look: the roof resolved to clouds, high and dim; the gleam was such as the moon imparts to vapors with strange anticipation; as though some word of doom were written on her disk. She broke forth as newer moon yet burst from cloud: a hand first penetrated the sable folds and waved them away; then not a moon, but a white human form shone in the azure, inclining a glorious brow earthward. It gazed and gazed on me. It spoke to my spirit: immeasurably distant was the tone, yet so near, it whispered in my heart ..”</a:t>
            </a:r>
          </a:p>
          <a:p>
            <a:pPr eaLnBrk="1" hangingPunct="1">
              <a:lnSpc>
                <a:spcPct val="80000"/>
              </a:lnSpc>
            </a:pPr>
            <a:endParaRPr lang="en-US" sz="2100" smtClean="0"/>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7</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304800"/>
            <a:ext cx="7772400" cy="1143000"/>
          </a:xfrm>
        </p:spPr>
        <p:txBody>
          <a:bodyPr>
            <a:normAutofit fontScale="90000"/>
          </a:bodyPr>
          <a:lstStyle/>
          <a:p>
            <a:pPr algn="l" eaLnBrk="1" hangingPunct="1"/>
            <a:r>
              <a:rPr lang="en-US" i="1" smtClean="0"/>
              <a:t>Jane Eyre </a:t>
            </a:r>
            <a:br>
              <a:rPr lang="en-US" i="1" smtClean="0"/>
            </a:br>
            <a:r>
              <a:rPr lang="en-US" sz="2800" smtClean="0"/>
              <a:t>and the</a:t>
            </a:r>
            <a:r>
              <a:rPr lang="en-US" sz="3600" smtClean="0"/>
              <a:t> </a:t>
            </a:r>
            <a:r>
              <a:rPr lang="en-US" smtClean="0"/>
              <a:t>Gothic Plot</a:t>
            </a:r>
          </a:p>
        </p:txBody>
      </p:sp>
      <p:sp>
        <p:nvSpPr>
          <p:cNvPr id="24579" name="Rectangle 3"/>
          <p:cNvSpPr>
            <a:spLocks noGrp="1" noChangeArrowheads="1"/>
          </p:cNvSpPr>
          <p:nvPr>
            <p:ph type="body" idx="1"/>
          </p:nvPr>
        </p:nvSpPr>
        <p:spPr>
          <a:xfrm>
            <a:off x="228600" y="1905000"/>
            <a:ext cx="8686800" cy="4114800"/>
          </a:xfrm>
        </p:spPr>
        <p:txBody>
          <a:bodyPr/>
          <a:lstStyle/>
          <a:p>
            <a:pPr eaLnBrk="1" hangingPunct="1"/>
            <a:r>
              <a:rPr lang="en-US" sz="2800" smtClean="0">
                <a:latin typeface="Goudy Old Style" pitchFamily="18" charset="0"/>
              </a:rPr>
              <a:t>“</a:t>
            </a:r>
            <a:r>
              <a:rPr lang="en-US" sz="2800" smtClean="0"/>
              <a:t>Dark Romanticism”</a:t>
            </a:r>
          </a:p>
          <a:p>
            <a:pPr eaLnBrk="1" hangingPunct="1"/>
            <a:r>
              <a:rPr lang="en-US" sz="2800" smtClean="0"/>
              <a:t>Mystery </a:t>
            </a:r>
          </a:p>
          <a:p>
            <a:pPr eaLnBrk="1" hangingPunct="1"/>
            <a:r>
              <a:rPr lang="en-US" sz="2800" smtClean="0"/>
              <a:t>Haunted castle or house</a:t>
            </a:r>
          </a:p>
          <a:p>
            <a:pPr eaLnBrk="1" hangingPunct="1"/>
            <a:r>
              <a:rPr lang="en-US" sz="2800" smtClean="0"/>
              <a:t>Dreaming and nightmares</a:t>
            </a:r>
          </a:p>
          <a:p>
            <a:pPr eaLnBrk="1" hangingPunct="1"/>
            <a:r>
              <a:rPr lang="en-US" sz="2800" smtClean="0"/>
              <a:t>Physical imprisonment </a:t>
            </a:r>
            <a:endParaRPr lang="en-US" sz="1800" smtClean="0"/>
          </a:p>
          <a:p>
            <a:pPr eaLnBrk="1" hangingPunct="1"/>
            <a:r>
              <a:rPr lang="en-US" sz="2800" smtClean="0"/>
              <a:t>Psychological entrapment and helplessness</a:t>
            </a:r>
          </a:p>
          <a:p>
            <a:pPr eaLnBrk="1" hangingPunct="1"/>
            <a:r>
              <a:rPr lang="en-US" sz="2800" smtClean="0"/>
              <a:t>Involvement of the supernatural</a:t>
            </a:r>
          </a:p>
          <a:p>
            <a:pPr eaLnBrk="1" hangingPunct="1"/>
            <a:r>
              <a:rPr lang="en-US" sz="2800" smtClean="0"/>
              <a:t>Psychology of horror and/or terror</a:t>
            </a:r>
          </a:p>
        </p:txBody>
      </p:sp>
      <p:pic>
        <p:nvPicPr>
          <p:cNvPr id="22532" name="Picture 4" descr="E:\Ros\Women in 19th Century Lit\jane eyre\fuseli_nightmare.jpeg"/>
          <p:cNvPicPr>
            <a:picLocks noChangeAspect="1" noChangeArrowheads="1"/>
          </p:cNvPicPr>
          <p:nvPr/>
        </p:nvPicPr>
        <p:blipFill>
          <a:blip r:embed="rId3"/>
          <a:srcRect/>
          <a:stretch>
            <a:fillRect/>
          </a:stretch>
        </p:blipFill>
        <p:spPr bwMode="auto">
          <a:xfrm>
            <a:off x="4572000" y="533400"/>
            <a:ext cx="4125913" cy="3351213"/>
          </a:xfrm>
          <a:prstGeom prst="rect">
            <a:avLst/>
          </a:prstGeom>
          <a:noFill/>
          <a:ln w="9525">
            <a:noFill/>
            <a:miter lim="800000"/>
            <a:headEnd/>
            <a:tailEnd/>
          </a:ln>
        </p:spPr>
      </p:pic>
      <p:sp>
        <p:nvSpPr>
          <p:cNvPr id="22533" name="Text Box 5"/>
          <p:cNvSpPr txBox="1">
            <a:spLocks noChangeArrowheads="1"/>
          </p:cNvSpPr>
          <p:nvPr/>
        </p:nvSpPr>
        <p:spPr bwMode="auto">
          <a:xfrm>
            <a:off x="5500688" y="3962400"/>
            <a:ext cx="2424112" cy="274638"/>
          </a:xfrm>
          <a:prstGeom prst="rect">
            <a:avLst/>
          </a:prstGeom>
          <a:noFill/>
          <a:ln w="9525">
            <a:noFill/>
            <a:miter lim="800000"/>
            <a:headEnd/>
            <a:tailEnd/>
          </a:ln>
        </p:spPr>
        <p:txBody>
          <a:bodyPr wrap="none">
            <a:spAutoFit/>
          </a:bodyPr>
          <a:lstStyle/>
          <a:p>
            <a:r>
              <a:rPr lang="en-US" sz="1200">
                <a:solidFill>
                  <a:schemeClr val="folHlink"/>
                </a:solidFill>
                <a:latin typeface="Times New Roman" pitchFamily="18" charset="0"/>
              </a:rPr>
              <a:t>Henry Fuseli’s The Nightmare, 1781</a:t>
            </a:r>
            <a:endParaRPr lang="en-US" sz="120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D089E3BC-9F36-44E5-A1E6-8269989ED016}" type="slidenum">
              <a:rPr lang="en-US" smtClean="0"/>
              <a:pPr>
                <a:defRPr/>
              </a:pPr>
              <a:t>8</a:t>
            </a:fld>
            <a:endParaRPr lang="en-US"/>
          </a:p>
        </p:txBody>
      </p:sp>
      <p:sp>
        <p:nvSpPr>
          <p:cNvPr id="7" name="Footer Placeholder 6"/>
          <p:cNvSpPr>
            <a:spLocks noGrp="1"/>
          </p:cNvSpPr>
          <p:nvPr>
            <p:ph type="ftr" sz="quarter" idx="11"/>
          </p:nvPr>
        </p:nvSpPr>
        <p:spPr/>
        <p:txBody>
          <a:bodyPr/>
          <a:lstStyle/>
          <a:p>
            <a:pPr>
              <a:defRPr/>
            </a:pPr>
            <a:r>
              <a:rPr lang="en-US"/>
              <a:t>Dr.S.Najeeb</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dissolve">
                                      <p:cBhvr>
                                        <p:cTn id="27" dur="500"/>
                                        <p:tgtEl>
                                          <p:spTgt spid="245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dissolve">
                                      <p:cBhvr>
                                        <p:cTn id="32" dur="500"/>
                                        <p:tgtEl>
                                          <p:spTgt spid="2457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4579">
                                            <p:txEl>
                                              <p:pRg st="6" end="6"/>
                                            </p:txEl>
                                          </p:spTgt>
                                        </p:tgtEl>
                                        <p:attrNameLst>
                                          <p:attrName>style.visibility</p:attrName>
                                        </p:attrNameLst>
                                      </p:cBhvr>
                                      <p:to>
                                        <p:strVal val="visible"/>
                                      </p:to>
                                    </p:set>
                                    <p:animEffect transition="in" filter="dissolve">
                                      <p:cBhvr>
                                        <p:cTn id="37" dur="500"/>
                                        <p:tgtEl>
                                          <p:spTgt spid="2457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4579">
                                            <p:txEl>
                                              <p:pRg st="7" end="7"/>
                                            </p:txEl>
                                          </p:spTgt>
                                        </p:tgtEl>
                                        <p:attrNameLst>
                                          <p:attrName>style.visibility</p:attrName>
                                        </p:attrNameLst>
                                      </p:cBhvr>
                                      <p:to>
                                        <p:strVal val="visible"/>
                                      </p:to>
                                    </p:set>
                                    <p:animEffect transition="in" filter="dissolve">
                                      <p:cBhvr>
                                        <p:cTn id="42"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b="1" smtClean="0"/>
              <a:t>Charlotte’s Gothic Influence</a:t>
            </a:r>
          </a:p>
        </p:txBody>
      </p:sp>
      <p:sp>
        <p:nvSpPr>
          <p:cNvPr id="78851" name="Rectangle 3"/>
          <p:cNvSpPr>
            <a:spLocks noGrp="1" noChangeArrowheads="1"/>
          </p:cNvSpPr>
          <p:nvPr>
            <p:ph type="body" sz="half" idx="1"/>
          </p:nvPr>
        </p:nvSpPr>
        <p:spPr>
          <a:xfrm>
            <a:off x="457200" y="1600200"/>
            <a:ext cx="4856163" cy="4530725"/>
          </a:xfrm>
        </p:spPr>
        <p:txBody>
          <a:bodyPr/>
          <a:lstStyle/>
          <a:p>
            <a:pPr eaLnBrk="1" hangingPunct="1">
              <a:lnSpc>
                <a:spcPct val="90000"/>
              </a:lnSpc>
            </a:pPr>
            <a:r>
              <a:rPr lang="en-US" u="sng" smtClean="0"/>
              <a:t>Jane Eyre</a:t>
            </a:r>
            <a:r>
              <a:rPr lang="en-US" smtClean="0"/>
              <a:t> displays some characteristics of the </a:t>
            </a:r>
            <a:r>
              <a:rPr lang="en-US" b="1" smtClean="0"/>
              <a:t>gothic novel</a:t>
            </a:r>
            <a:r>
              <a:rPr lang="en-US" smtClean="0"/>
              <a:t>:</a:t>
            </a:r>
            <a:endParaRPr lang="en-US" sz="3600" smtClean="0"/>
          </a:p>
          <a:p>
            <a:pPr lvl="1" eaLnBrk="1" hangingPunct="1">
              <a:lnSpc>
                <a:spcPct val="90000"/>
              </a:lnSpc>
            </a:pPr>
            <a:r>
              <a:rPr lang="en-US" smtClean="0"/>
              <a:t>Imprisoned women</a:t>
            </a:r>
          </a:p>
          <a:p>
            <a:pPr lvl="1" eaLnBrk="1" hangingPunct="1">
              <a:lnSpc>
                <a:spcPct val="90000"/>
              </a:lnSpc>
            </a:pPr>
            <a:r>
              <a:rPr lang="en-US" smtClean="0"/>
              <a:t>A heroine who faces danger</a:t>
            </a:r>
          </a:p>
          <a:p>
            <a:pPr lvl="1" eaLnBrk="1" hangingPunct="1">
              <a:lnSpc>
                <a:spcPct val="90000"/>
              </a:lnSpc>
            </a:pPr>
            <a:r>
              <a:rPr lang="en-US" smtClean="0"/>
              <a:t>Supernatural interventions at crucial moments in the plot</a:t>
            </a:r>
          </a:p>
          <a:p>
            <a:pPr lvl="1" eaLnBrk="1" hangingPunct="1">
              <a:lnSpc>
                <a:spcPct val="90000"/>
              </a:lnSpc>
            </a:pPr>
            <a:r>
              <a:rPr lang="en-US" smtClean="0"/>
              <a:t>A romantic reconciliation</a:t>
            </a:r>
          </a:p>
        </p:txBody>
      </p:sp>
      <p:pic>
        <p:nvPicPr>
          <p:cNvPr id="78852" name="Picture 4" descr="j0115684"/>
          <p:cNvPicPr>
            <a:picLocks noGrp="1" noChangeAspect="1" noChangeArrowheads="1"/>
          </p:cNvPicPr>
          <p:nvPr>
            <p:ph type="media" sz="half" idx="2"/>
          </p:nvPr>
        </p:nvPicPr>
        <p:blipFill>
          <a:blip r:embed="rId3"/>
          <a:srcRect/>
          <a:stretch>
            <a:fillRect/>
          </a:stretch>
        </p:blipFill>
        <p:spPr>
          <a:xfrm>
            <a:off x="4654550" y="2835275"/>
            <a:ext cx="4032250" cy="2057400"/>
          </a:xfrm>
          <a:noFill/>
        </p:spPr>
      </p:pic>
      <p:sp>
        <p:nvSpPr>
          <p:cNvPr id="5" name="Slide Number Placeholder 4"/>
          <p:cNvSpPr>
            <a:spLocks noGrp="1"/>
          </p:cNvSpPr>
          <p:nvPr>
            <p:ph type="sldNum" sz="quarter" idx="12"/>
          </p:nvPr>
        </p:nvSpPr>
        <p:spPr/>
        <p:txBody>
          <a:bodyPr/>
          <a:lstStyle/>
          <a:p>
            <a:pPr>
              <a:defRPr/>
            </a:pPr>
            <a:fld id="{0B40686B-F920-4448-867D-64B788915B58}" type="slidenum">
              <a:rPr lang="en-US" smtClean="0"/>
              <a:pPr>
                <a:defRPr/>
              </a:pPr>
              <a:t>9</a:t>
            </a:fld>
            <a:endParaRPr lang="en-US"/>
          </a:p>
        </p:txBody>
      </p:sp>
      <p:sp>
        <p:nvSpPr>
          <p:cNvPr id="6" name="Footer Placeholder 5"/>
          <p:cNvSpPr>
            <a:spLocks noGrp="1"/>
          </p:cNvSpPr>
          <p:nvPr>
            <p:ph type="ftr" sz="quarter" idx="11"/>
          </p:nvPr>
        </p:nvSpPr>
        <p:spPr/>
        <p:txBody>
          <a:bodyPr/>
          <a:lstStyle/>
          <a:p>
            <a:pPr>
              <a:defRPr/>
            </a:pPr>
            <a:r>
              <a:rPr lang="en-US"/>
              <a:t>Dr.S.Najeeb</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box(in)">
                                      <p:cBhvr>
                                        <p:cTn id="7" dur="500"/>
                                        <p:tgtEl>
                                          <p:spTgt spid="7885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78852"/>
                                        </p:tgtEl>
                                        <p:attrNameLst>
                                          <p:attrName>style.visibility</p:attrName>
                                        </p:attrNameLst>
                                      </p:cBhvr>
                                      <p:to>
                                        <p:strVal val="visible"/>
                                      </p:to>
                                    </p:set>
                                    <p:anim calcmode="lin" valueType="num">
                                      <p:cBhvr>
                                        <p:cTn id="12" dur="500" fill="hold"/>
                                        <p:tgtEl>
                                          <p:spTgt spid="78852"/>
                                        </p:tgtEl>
                                        <p:attrNameLst>
                                          <p:attrName>ppt_w</p:attrName>
                                        </p:attrNameLst>
                                      </p:cBhvr>
                                      <p:tavLst>
                                        <p:tav tm="0">
                                          <p:val>
                                            <p:fltVal val="0"/>
                                          </p:val>
                                        </p:tav>
                                        <p:tav tm="100000">
                                          <p:val>
                                            <p:strVal val="#ppt_w"/>
                                          </p:val>
                                        </p:tav>
                                      </p:tavLst>
                                    </p:anim>
                                    <p:anim calcmode="lin" valueType="num">
                                      <p:cBhvr>
                                        <p:cTn id="13" dur="500" fill="hold"/>
                                        <p:tgtEl>
                                          <p:spTgt spid="78852"/>
                                        </p:tgtEl>
                                        <p:attrNameLst>
                                          <p:attrName>ppt_h</p:attrName>
                                        </p:attrNameLst>
                                      </p:cBhvr>
                                      <p:tavLst>
                                        <p:tav tm="0">
                                          <p:val>
                                            <p:fltVal val="0"/>
                                          </p:val>
                                        </p:tav>
                                        <p:tav tm="100000">
                                          <p:val>
                                            <p:strVal val="#ppt_h"/>
                                          </p:val>
                                        </p:tav>
                                      </p:tavLst>
                                    </p:anim>
                                    <p:animEffect transition="in" filter="fade">
                                      <p:cBhvr>
                                        <p:cTn id="14" dur="500"/>
                                        <p:tgtEl>
                                          <p:spTgt spid="78852"/>
                                        </p:tgtEl>
                                      </p:cBhvr>
                                    </p:animEffect>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grpId="0" nodeType="clickEffect">
                                  <p:stCondLst>
                                    <p:cond delay="0"/>
                                  </p:stCondLst>
                                  <p:childTnLst>
                                    <p:set>
                                      <p:cBhvr>
                                        <p:cTn id="18" dur="1" fill="hold">
                                          <p:stCondLst>
                                            <p:cond delay="0"/>
                                          </p:stCondLst>
                                        </p:cTn>
                                        <p:tgtEl>
                                          <p:spTgt spid="78851">
                                            <p:txEl>
                                              <p:pRg st="0" end="0"/>
                                            </p:txEl>
                                          </p:spTgt>
                                        </p:tgtEl>
                                        <p:attrNameLst>
                                          <p:attrName>style.visibility</p:attrName>
                                        </p:attrNameLst>
                                      </p:cBhvr>
                                      <p:to>
                                        <p:strVal val="visible"/>
                                      </p:to>
                                    </p:set>
                                    <p:anim to="" calcmode="lin" valueType="num">
                                      <p:cBhvr>
                                        <p:cTn id="19" dur="1" fill="hold"/>
                                        <p:tgtEl>
                                          <p:spTgt spid="78851">
                                            <p:txEl>
                                              <p:pRg st="0" end="0"/>
                                            </p:txEl>
                                          </p:spTgt>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0"/>
                                          </p:stCondLst>
                                        </p:cTn>
                                        <p:tgtEl>
                                          <p:spTgt spid="78851">
                                            <p:txEl>
                                              <p:pRg st="1" end="1"/>
                                            </p:txEl>
                                          </p:spTgt>
                                        </p:tgtEl>
                                        <p:attrNameLst>
                                          <p:attrName>style.visibility</p:attrName>
                                        </p:attrNameLst>
                                      </p:cBhvr>
                                      <p:to>
                                        <p:strVal val="visible"/>
                                      </p:to>
                                    </p:set>
                                    <p:anim to="" calcmode="lin" valueType="num">
                                      <p:cBhvr>
                                        <p:cTn id="24" dur="1" fill="hold"/>
                                        <p:tgtEl>
                                          <p:spTgt spid="78851">
                                            <p:txEl>
                                              <p:pRg st="1" end="1"/>
                                            </p:txEl>
                                          </p:spTgt>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0"/>
                                          </p:stCondLst>
                                        </p:cTn>
                                        <p:tgtEl>
                                          <p:spTgt spid="78851">
                                            <p:txEl>
                                              <p:pRg st="2" end="2"/>
                                            </p:txEl>
                                          </p:spTgt>
                                        </p:tgtEl>
                                        <p:attrNameLst>
                                          <p:attrName>style.visibility</p:attrName>
                                        </p:attrNameLst>
                                      </p:cBhvr>
                                      <p:to>
                                        <p:strVal val="visible"/>
                                      </p:to>
                                    </p:set>
                                    <p:anim to="" calcmode="lin" valueType="num">
                                      <p:cBhvr>
                                        <p:cTn id="29" dur="1" fill="hold"/>
                                        <p:tgtEl>
                                          <p:spTgt spid="78851">
                                            <p:txEl>
                                              <p:pRg st="2" end="2"/>
                                            </p:txEl>
                                          </p:spTgt>
                                        </p:tgtEl>
                                        <p:attrNameLst>
                                          <p:attrName/>
                                        </p:attrNameLst>
                                      </p:cBhvr>
                                    </p:anim>
                                  </p:childTnLst>
                                </p:cTn>
                              </p:par>
                            </p:childTnLst>
                          </p:cTn>
                        </p:par>
                      </p:childTnLst>
                    </p:cTn>
                  </p:par>
                  <p:par>
                    <p:cTn id="30" fill="hold">
                      <p:stCondLst>
                        <p:cond delay="indefinite"/>
                      </p:stCondLst>
                      <p:childTnLst>
                        <p:par>
                          <p:cTn id="31" fill="hold">
                            <p:stCondLst>
                              <p:cond delay="0"/>
                            </p:stCondLst>
                            <p:childTnLst>
                              <p:par>
                                <p:cTn id="32" presetID="24" presetClass="entr" presetSubtype="0" fill="hold" grpId="0" nodeType="clickEffect">
                                  <p:stCondLst>
                                    <p:cond delay="0"/>
                                  </p:stCondLst>
                                  <p:childTnLst>
                                    <p:set>
                                      <p:cBhvr>
                                        <p:cTn id="33" dur="1" fill="hold">
                                          <p:stCondLst>
                                            <p:cond delay="0"/>
                                          </p:stCondLst>
                                        </p:cTn>
                                        <p:tgtEl>
                                          <p:spTgt spid="78851">
                                            <p:txEl>
                                              <p:pRg st="3" end="3"/>
                                            </p:txEl>
                                          </p:spTgt>
                                        </p:tgtEl>
                                        <p:attrNameLst>
                                          <p:attrName>style.visibility</p:attrName>
                                        </p:attrNameLst>
                                      </p:cBhvr>
                                      <p:to>
                                        <p:strVal val="visible"/>
                                      </p:to>
                                    </p:set>
                                    <p:anim to="" calcmode="lin" valueType="num">
                                      <p:cBhvr>
                                        <p:cTn id="34" dur="1" fill="hold"/>
                                        <p:tgtEl>
                                          <p:spTgt spid="78851">
                                            <p:txEl>
                                              <p:pRg st="3" end="3"/>
                                            </p:txEl>
                                          </p:spTgt>
                                        </p:tgtEl>
                                        <p:attrNameLst>
                                          <p:attrName/>
                                        </p:attrNameLst>
                                      </p:cBhvr>
                                    </p:anim>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grpId="0" nodeType="clickEffect">
                                  <p:stCondLst>
                                    <p:cond delay="0"/>
                                  </p:stCondLst>
                                  <p:childTnLst>
                                    <p:set>
                                      <p:cBhvr>
                                        <p:cTn id="38" dur="1" fill="hold">
                                          <p:stCondLst>
                                            <p:cond delay="0"/>
                                          </p:stCondLst>
                                        </p:cTn>
                                        <p:tgtEl>
                                          <p:spTgt spid="78851">
                                            <p:txEl>
                                              <p:pRg st="4" end="4"/>
                                            </p:txEl>
                                          </p:spTgt>
                                        </p:tgtEl>
                                        <p:attrNameLst>
                                          <p:attrName>style.visibility</p:attrName>
                                        </p:attrNameLst>
                                      </p:cBhvr>
                                      <p:to>
                                        <p:strVal val="visible"/>
                                      </p:to>
                                    </p:set>
                                    <p:anim to="" calcmode="lin" valueType="num">
                                      <p:cBhvr>
                                        <p:cTn id="39" dur="1" fill="hold"/>
                                        <p:tgtEl>
                                          <p:spTgt spid="78851">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533400"/>
            <a:ext cx="7772400" cy="1143000"/>
          </a:xfrm>
        </p:spPr>
        <p:txBody>
          <a:bodyPr rtlCol="0">
            <a:normAutofit fontScale="90000"/>
          </a:bodyPr>
          <a:lstStyle/>
          <a:p>
            <a:pPr algn="l" eaLnBrk="1" fontAlgn="auto" hangingPunct="1">
              <a:spcAft>
                <a:spcPts val="0"/>
              </a:spcAft>
              <a:defRPr/>
            </a:pPr>
            <a:r>
              <a:rPr lang="en-US" sz="3600">
                <a:solidFill>
                  <a:schemeClr val="folHlink"/>
                </a:solidFill>
              </a:rPr>
              <a:t/>
            </a:r>
            <a:br>
              <a:rPr lang="en-US" sz="3600">
                <a:solidFill>
                  <a:schemeClr val="folHlink"/>
                </a:solidFill>
              </a:rPr>
            </a:br>
            <a:r>
              <a:rPr lang="en-US"/>
              <a:t>The Distressed Heroine</a:t>
            </a:r>
            <a:endParaRPr lang="en-US" sz="3600">
              <a:solidFill>
                <a:schemeClr val="folHlink"/>
              </a:solidFill>
            </a:endParaRPr>
          </a:p>
        </p:txBody>
      </p:sp>
      <p:sp>
        <p:nvSpPr>
          <p:cNvPr id="25603" name="Rectangle 3"/>
          <p:cNvSpPr>
            <a:spLocks noGrp="1" noChangeArrowheads="1"/>
          </p:cNvSpPr>
          <p:nvPr>
            <p:ph idx="1"/>
          </p:nvPr>
        </p:nvSpPr>
        <p:spPr>
          <a:xfrm>
            <a:off x="304800" y="2438400"/>
            <a:ext cx="4953000" cy="4114800"/>
          </a:xfrm>
        </p:spPr>
        <p:txBody>
          <a:bodyPr/>
          <a:lstStyle/>
          <a:p>
            <a:pPr eaLnBrk="1" hangingPunct="1">
              <a:buFontTx/>
              <a:buNone/>
            </a:pPr>
            <a:r>
              <a:rPr lang="en-US" sz="2800" smtClean="0">
                <a:latin typeface="Goudy Old Style" pitchFamily="18" charset="0"/>
                <a:cs typeface="Times New Roman" pitchFamily="18" charset="0"/>
              </a:rPr>
              <a:t>“</a:t>
            </a:r>
            <a:r>
              <a:rPr lang="en-US" sz="2800" smtClean="0"/>
              <a:t>Female Gothic</a:t>
            </a:r>
            <a:r>
              <a:rPr lang="en-US" sz="2800" smtClean="0">
                <a:cs typeface="Times New Roman" pitchFamily="18" charset="0"/>
              </a:rPr>
              <a:t>”</a:t>
            </a:r>
            <a:endParaRPr lang="en-US" sz="2800" smtClean="0"/>
          </a:p>
          <a:p>
            <a:pPr eaLnBrk="1" hangingPunct="1">
              <a:buFontTx/>
              <a:buNone/>
            </a:pPr>
            <a:r>
              <a:rPr lang="en-US" sz="2800" smtClean="0"/>
              <a:t>  Female protagonist is pursued and persecuted by a villainous patriarchal figure in unfamiliar settings and terrifying landscape. </a:t>
            </a:r>
          </a:p>
          <a:p>
            <a:pPr eaLnBrk="1" hangingPunct="1">
              <a:buFontTx/>
              <a:buNone/>
            </a:pPr>
            <a:r>
              <a:rPr lang="en-US" sz="2800" i="1" smtClean="0"/>
              <a:t>The Mysteries of Udolpho </a:t>
            </a:r>
            <a:r>
              <a:rPr lang="en-US" sz="2800" smtClean="0"/>
              <a:t>by Ann Radcliffe</a:t>
            </a:r>
          </a:p>
          <a:p>
            <a:pPr eaLnBrk="1" hangingPunct="1"/>
            <a:endParaRPr lang="en-US" smtClean="0"/>
          </a:p>
        </p:txBody>
      </p:sp>
      <p:pic>
        <p:nvPicPr>
          <p:cNvPr id="24580" name="Picture 4" descr="E:\Ros\Gothic Lit\fuseli1-ladymacbeth.jpg"/>
          <p:cNvPicPr>
            <a:picLocks noChangeAspect="1" noChangeArrowheads="1"/>
          </p:cNvPicPr>
          <p:nvPr/>
        </p:nvPicPr>
        <p:blipFill>
          <a:blip r:embed="rId3"/>
          <a:srcRect/>
          <a:stretch>
            <a:fillRect/>
          </a:stretch>
        </p:blipFill>
        <p:spPr bwMode="auto">
          <a:xfrm>
            <a:off x="5745163" y="1905000"/>
            <a:ext cx="3094037" cy="4343400"/>
          </a:xfrm>
          <a:prstGeom prst="rect">
            <a:avLst/>
          </a:prstGeom>
          <a:noFill/>
          <a:ln w="9525">
            <a:noFill/>
            <a:miter lim="800000"/>
            <a:headEnd/>
            <a:tailEnd/>
          </a:ln>
        </p:spPr>
      </p:pic>
      <p:sp>
        <p:nvSpPr>
          <p:cNvPr id="24581" name="Text Box 5"/>
          <p:cNvSpPr txBox="1">
            <a:spLocks noChangeArrowheads="1"/>
          </p:cNvSpPr>
          <p:nvPr/>
        </p:nvSpPr>
        <p:spPr bwMode="auto">
          <a:xfrm>
            <a:off x="6172200" y="6278563"/>
            <a:ext cx="2425700" cy="274637"/>
          </a:xfrm>
          <a:prstGeom prst="rect">
            <a:avLst/>
          </a:prstGeom>
          <a:noFill/>
          <a:ln w="9525">
            <a:noFill/>
            <a:miter lim="800000"/>
            <a:headEnd/>
            <a:tailEnd/>
          </a:ln>
        </p:spPr>
        <p:txBody>
          <a:bodyPr wrap="none">
            <a:spAutoFit/>
          </a:bodyPr>
          <a:lstStyle/>
          <a:p>
            <a:r>
              <a:rPr lang="en-US" sz="1200">
                <a:solidFill>
                  <a:schemeClr val="folHlink"/>
                </a:solidFill>
                <a:latin typeface="Times New Roman" pitchFamily="18" charset="0"/>
              </a:rPr>
              <a:t>Lady Macbeth by Henry Fuseli 1784</a:t>
            </a:r>
            <a:endParaRPr lang="en-US" sz="1200">
              <a:latin typeface="Times New Roman" pitchFamily="18" charset="0"/>
            </a:endParaRPr>
          </a:p>
        </p:txBody>
      </p:sp>
      <p:sp>
        <p:nvSpPr>
          <p:cNvPr id="24582" name="Text Box 6"/>
          <p:cNvSpPr txBox="1">
            <a:spLocks noChangeArrowheads="1"/>
          </p:cNvSpPr>
          <p:nvPr/>
        </p:nvSpPr>
        <p:spPr bwMode="auto">
          <a:xfrm>
            <a:off x="365125" y="114300"/>
            <a:ext cx="1808163" cy="641350"/>
          </a:xfrm>
          <a:prstGeom prst="rect">
            <a:avLst/>
          </a:prstGeom>
          <a:noFill/>
          <a:ln w="9525">
            <a:noFill/>
            <a:miter lim="800000"/>
            <a:headEnd/>
            <a:tailEnd/>
          </a:ln>
        </p:spPr>
        <p:txBody>
          <a:bodyPr wrap="none">
            <a:spAutoFit/>
          </a:bodyPr>
          <a:lstStyle/>
          <a:p>
            <a:r>
              <a:rPr lang="en-US">
                <a:solidFill>
                  <a:srgbClr val="969696"/>
                </a:solidFill>
                <a:latin typeface="Times New Roman" pitchFamily="18" charset="0"/>
              </a:rPr>
              <a:t>Jane Eyre </a:t>
            </a:r>
            <a:br>
              <a:rPr lang="en-US">
                <a:solidFill>
                  <a:srgbClr val="969696"/>
                </a:solidFill>
                <a:latin typeface="Times New Roman" pitchFamily="18" charset="0"/>
              </a:rPr>
            </a:br>
            <a:r>
              <a:rPr lang="en-US" sz="1400">
                <a:solidFill>
                  <a:srgbClr val="969696"/>
                </a:solidFill>
                <a:latin typeface="Times New Roman" pitchFamily="18" charset="0"/>
              </a:rPr>
              <a:t>and the</a:t>
            </a:r>
            <a:r>
              <a:rPr lang="en-US">
                <a:solidFill>
                  <a:srgbClr val="969696"/>
                </a:solidFill>
                <a:latin typeface="Times New Roman" pitchFamily="18" charset="0"/>
              </a:rPr>
              <a:t> Gothic Plot</a:t>
            </a:r>
          </a:p>
        </p:txBody>
      </p:sp>
      <p:sp>
        <p:nvSpPr>
          <p:cNvPr id="7" name="Slide Number Placeholder 6"/>
          <p:cNvSpPr>
            <a:spLocks noGrp="1"/>
          </p:cNvSpPr>
          <p:nvPr>
            <p:ph type="sldNum" sz="quarter" idx="12"/>
          </p:nvPr>
        </p:nvSpPr>
        <p:spPr/>
        <p:txBody>
          <a:bodyPr/>
          <a:lstStyle/>
          <a:p>
            <a:pPr>
              <a:defRPr/>
            </a:pPr>
            <a:fld id="{9D08712A-746C-4E04-846F-A15EFCA864CA}" type="slidenum">
              <a:rPr lang="en-US" smtClean="0"/>
              <a:pPr>
                <a:defRPr/>
              </a:pPr>
              <a:t>10</a:t>
            </a:fld>
            <a:endParaRPr lang="en-US"/>
          </a:p>
        </p:txBody>
      </p:sp>
      <p:sp>
        <p:nvSpPr>
          <p:cNvPr id="8" name="Footer Placeholder 7"/>
          <p:cNvSpPr>
            <a:spLocks noGrp="1"/>
          </p:cNvSpPr>
          <p:nvPr>
            <p:ph type="ftr" sz="quarter" idx="11"/>
          </p:nvPr>
        </p:nvSpPr>
        <p:spPr/>
        <p:txBody>
          <a:bodyPr/>
          <a:lstStyle/>
          <a:p>
            <a:pPr>
              <a:defRPr/>
            </a:pPr>
            <a:r>
              <a:rPr lang="en-US"/>
              <a:t>Dr.S.Najeeb</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dissolve">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dissolve">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dissolve">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304800"/>
            <a:ext cx="7772400" cy="1143000"/>
          </a:xfrm>
        </p:spPr>
        <p:txBody>
          <a:bodyPr rtlCol="0">
            <a:normAutofit fontScale="90000"/>
          </a:bodyPr>
          <a:lstStyle/>
          <a:p>
            <a:pPr algn="l" eaLnBrk="1" fontAlgn="auto" hangingPunct="1">
              <a:spcAft>
                <a:spcPts val="0"/>
              </a:spcAft>
              <a:defRPr/>
            </a:pPr>
            <a:r>
              <a:rPr lang="en-US"/>
              <a:t/>
            </a:r>
            <a:br>
              <a:rPr lang="en-US"/>
            </a:br>
            <a:r>
              <a:rPr lang="en-US"/>
              <a:t>Architecture of the Mind</a:t>
            </a:r>
          </a:p>
        </p:txBody>
      </p:sp>
      <p:sp>
        <p:nvSpPr>
          <p:cNvPr id="25603" name="Rectangle 7"/>
          <p:cNvSpPr>
            <a:spLocks noGrp="1" noChangeArrowheads="1"/>
          </p:cNvSpPr>
          <p:nvPr>
            <p:ph idx="1"/>
          </p:nvPr>
        </p:nvSpPr>
        <p:spPr/>
        <p:txBody>
          <a:bodyPr/>
          <a:lstStyle/>
          <a:p>
            <a:pPr eaLnBrk="1" hangingPunct="1"/>
            <a:endParaRPr lang="en-US" smtClean="0"/>
          </a:p>
        </p:txBody>
      </p:sp>
      <p:sp>
        <p:nvSpPr>
          <p:cNvPr id="25604" name="Rectangle 5"/>
          <p:cNvSpPr>
            <a:spLocks noChangeArrowheads="1"/>
          </p:cNvSpPr>
          <p:nvPr/>
        </p:nvSpPr>
        <p:spPr bwMode="auto">
          <a:xfrm>
            <a:off x="5715000" y="2362200"/>
            <a:ext cx="2895600" cy="2895600"/>
          </a:xfrm>
          <a:prstGeom prst="rect">
            <a:avLst/>
          </a:prstGeom>
          <a:noFill/>
          <a:ln w="9525">
            <a:noFill/>
            <a:miter lim="800000"/>
            <a:headEnd/>
            <a:tailEnd/>
          </a:ln>
        </p:spPr>
        <p:txBody>
          <a:bodyPr anchor="ctr"/>
          <a:lstStyle/>
          <a:p>
            <a:r>
              <a:rPr lang="en-US" sz="2800">
                <a:latin typeface="Times New Roman" pitchFamily="18" charset="0"/>
              </a:rPr>
              <a:t>Gothic heroines explore their unknown inner selves as they wander through the mysterious house</a:t>
            </a:r>
            <a:endParaRPr lang="en-US" sz="4400">
              <a:latin typeface="Times New Roman" pitchFamily="18" charset="0"/>
            </a:endParaRPr>
          </a:p>
        </p:txBody>
      </p:sp>
      <p:pic>
        <p:nvPicPr>
          <p:cNvPr id="25605" name="Picture 8" descr="E:\Ros\Women in 19th Century Lit\jane eyre\north-lees-hall.jpeg"/>
          <p:cNvPicPr>
            <a:picLocks noChangeAspect="1" noChangeArrowheads="1"/>
          </p:cNvPicPr>
          <p:nvPr/>
        </p:nvPicPr>
        <p:blipFill>
          <a:blip r:embed="rId3"/>
          <a:srcRect/>
          <a:stretch>
            <a:fillRect/>
          </a:stretch>
        </p:blipFill>
        <p:spPr bwMode="auto">
          <a:xfrm>
            <a:off x="228600" y="1828800"/>
            <a:ext cx="5334000" cy="4010025"/>
          </a:xfrm>
          <a:prstGeom prst="rect">
            <a:avLst/>
          </a:prstGeom>
          <a:noFill/>
          <a:ln w="9525">
            <a:noFill/>
            <a:miter lim="800000"/>
            <a:headEnd/>
            <a:tailEnd/>
          </a:ln>
        </p:spPr>
      </p:pic>
      <p:sp>
        <p:nvSpPr>
          <p:cNvPr id="25606" name="Text Box 9"/>
          <p:cNvSpPr txBox="1">
            <a:spLocks noChangeArrowheads="1"/>
          </p:cNvSpPr>
          <p:nvPr/>
        </p:nvSpPr>
        <p:spPr bwMode="auto">
          <a:xfrm>
            <a:off x="1889125" y="5867400"/>
            <a:ext cx="1693863" cy="274638"/>
          </a:xfrm>
          <a:prstGeom prst="rect">
            <a:avLst/>
          </a:prstGeom>
          <a:noFill/>
          <a:ln w="9525">
            <a:noFill/>
            <a:miter lim="800000"/>
            <a:headEnd/>
            <a:tailEnd/>
          </a:ln>
        </p:spPr>
        <p:txBody>
          <a:bodyPr wrap="none">
            <a:spAutoFit/>
          </a:bodyPr>
          <a:lstStyle/>
          <a:p>
            <a:r>
              <a:rPr lang="en-US" sz="1200">
                <a:solidFill>
                  <a:schemeClr val="folHlink"/>
                </a:solidFill>
                <a:latin typeface="Times New Roman" pitchFamily="18" charset="0"/>
              </a:rPr>
              <a:t>North Lees Hall, c. 1590</a:t>
            </a:r>
          </a:p>
        </p:txBody>
      </p:sp>
      <p:sp>
        <p:nvSpPr>
          <p:cNvPr id="25607" name="Text Box 10"/>
          <p:cNvSpPr txBox="1">
            <a:spLocks noChangeArrowheads="1"/>
          </p:cNvSpPr>
          <p:nvPr/>
        </p:nvSpPr>
        <p:spPr bwMode="auto">
          <a:xfrm>
            <a:off x="228600" y="0"/>
            <a:ext cx="1808163" cy="641350"/>
          </a:xfrm>
          <a:prstGeom prst="rect">
            <a:avLst/>
          </a:prstGeom>
          <a:noFill/>
          <a:ln w="9525">
            <a:noFill/>
            <a:miter lim="800000"/>
            <a:headEnd/>
            <a:tailEnd/>
          </a:ln>
        </p:spPr>
        <p:txBody>
          <a:bodyPr wrap="none">
            <a:spAutoFit/>
          </a:bodyPr>
          <a:lstStyle/>
          <a:p>
            <a:r>
              <a:rPr lang="en-US">
                <a:solidFill>
                  <a:srgbClr val="969696"/>
                </a:solidFill>
                <a:latin typeface="Times New Roman" pitchFamily="18" charset="0"/>
              </a:rPr>
              <a:t>Jane Eyre </a:t>
            </a:r>
            <a:br>
              <a:rPr lang="en-US">
                <a:solidFill>
                  <a:srgbClr val="969696"/>
                </a:solidFill>
                <a:latin typeface="Times New Roman" pitchFamily="18" charset="0"/>
              </a:rPr>
            </a:br>
            <a:r>
              <a:rPr lang="en-US" sz="1400">
                <a:solidFill>
                  <a:srgbClr val="969696"/>
                </a:solidFill>
                <a:latin typeface="Times New Roman" pitchFamily="18" charset="0"/>
              </a:rPr>
              <a:t>and the</a:t>
            </a:r>
            <a:r>
              <a:rPr lang="en-US">
                <a:solidFill>
                  <a:srgbClr val="969696"/>
                </a:solidFill>
                <a:latin typeface="Times New Roman" pitchFamily="18" charset="0"/>
              </a:rPr>
              <a:t> Gothic Plot</a:t>
            </a:r>
          </a:p>
        </p:txBody>
      </p:sp>
      <p:sp>
        <p:nvSpPr>
          <p:cNvPr id="8" name="Slide Number Placeholder 7"/>
          <p:cNvSpPr>
            <a:spLocks noGrp="1"/>
          </p:cNvSpPr>
          <p:nvPr>
            <p:ph type="sldNum" sz="quarter" idx="12"/>
          </p:nvPr>
        </p:nvSpPr>
        <p:spPr/>
        <p:txBody>
          <a:bodyPr/>
          <a:lstStyle/>
          <a:p>
            <a:pPr>
              <a:defRPr/>
            </a:pPr>
            <a:fld id="{2532BA37-9386-466C-A434-A827332FDCB6}" type="slidenum">
              <a:rPr lang="en-US" smtClean="0"/>
              <a:pPr>
                <a:defRPr/>
              </a:pPr>
              <a:t>11</a:t>
            </a:fld>
            <a:endParaRPr lang="en-US"/>
          </a:p>
        </p:txBody>
      </p:sp>
      <p:sp>
        <p:nvSpPr>
          <p:cNvPr id="9" name="Footer Placeholder 8"/>
          <p:cNvSpPr>
            <a:spLocks noGrp="1"/>
          </p:cNvSpPr>
          <p:nvPr>
            <p:ph type="ftr" sz="quarter" idx="11"/>
          </p:nvPr>
        </p:nvSpPr>
        <p:spPr/>
        <p:txBody>
          <a:bodyPr/>
          <a:lstStyle/>
          <a:p>
            <a:pPr>
              <a:defRPr/>
            </a:pPr>
            <a:r>
              <a:rPr lang="en-US"/>
              <a:t>Dr.S.Najeeb</a:t>
            </a: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609600"/>
            <a:ext cx="8153400" cy="1143000"/>
          </a:xfrm>
        </p:spPr>
        <p:txBody>
          <a:bodyPr rtlCol="0">
            <a:normAutofit fontScale="90000"/>
          </a:bodyPr>
          <a:lstStyle/>
          <a:p>
            <a:pPr algn="l" eaLnBrk="1" fontAlgn="auto" hangingPunct="1">
              <a:spcAft>
                <a:spcPts val="0"/>
              </a:spcAft>
              <a:defRPr/>
            </a:pPr>
            <a:r>
              <a:rPr lang="en-US" i="1"/>
              <a:t>Jane Eyre </a:t>
            </a:r>
            <a:br>
              <a:rPr lang="en-US" i="1"/>
            </a:br>
            <a:r>
              <a:rPr lang="en-US" sz="2800" i="1"/>
              <a:t>and the</a:t>
            </a:r>
            <a:r>
              <a:rPr lang="en-US" i="1"/>
              <a:t> </a:t>
            </a:r>
            <a:r>
              <a:rPr lang="en-US"/>
              <a:t>Fairy-Tale Plot</a:t>
            </a:r>
          </a:p>
        </p:txBody>
      </p:sp>
      <p:sp>
        <p:nvSpPr>
          <p:cNvPr id="16387" name="Rectangle 3"/>
          <p:cNvSpPr>
            <a:spLocks noGrp="1" noChangeArrowheads="1"/>
          </p:cNvSpPr>
          <p:nvPr>
            <p:ph idx="1"/>
          </p:nvPr>
        </p:nvSpPr>
        <p:spPr>
          <a:xfrm>
            <a:off x="0" y="2667000"/>
            <a:ext cx="5334000" cy="3429000"/>
          </a:xfrm>
        </p:spPr>
        <p:txBody>
          <a:bodyPr rtlCol="0">
            <a:normAutofit fontScale="92500" lnSpcReduction="10000"/>
          </a:bodyPr>
          <a:lstStyle/>
          <a:p>
            <a:pPr eaLnBrk="1" fontAlgn="auto" hangingPunct="1">
              <a:spcAft>
                <a:spcPts val="0"/>
              </a:spcAft>
              <a:buFontTx/>
              <a:buNone/>
              <a:defRPr/>
            </a:pPr>
            <a:r>
              <a:rPr lang="en-US"/>
              <a:t>Cinderella--Poor girl with heart of gold oppressed by wicked stepmother and stepsisters gets her chance to meet a Prince and prove her superiority, but not without serious obstacles along the way.</a:t>
            </a:r>
            <a:endParaRPr lang="en-US">
              <a:solidFill>
                <a:srgbClr val="000000"/>
              </a:solidFill>
              <a:latin typeface="Arial" charset="0"/>
            </a:endParaRPr>
          </a:p>
          <a:p>
            <a:pPr eaLnBrk="1" fontAlgn="auto" hangingPunct="1">
              <a:spcAft>
                <a:spcPts val="0"/>
              </a:spcAft>
              <a:defRPr/>
            </a:pPr>
            <a:endParaRPr lang="en-US"/>
          </a:p>
        </p:txBody>
      </p:sp>
      <p:pic>
        <p:nvPicPr>
          <p:cNvPr id="20484" name="Picture 4" descr="E:\Ros\Women in 19th Century Lit\jane eyre\reed_children.jpeg"/>
          <p:cNvPicPr>
            <a:picLocks noChangeAspect="1" noChangeArrowheads="1"/>
          </p:cNvPicPr>
          <p:nvPr/>
        </p:nvPicPr>
        <p:blipFill>
          <a:blip r:embed="rId3"/>
          <a:srcRect/>
          <a:stretch>
            <a:fillRect/>
          </a:stretch>
        </p:blipFill>
        <p:spPr bwMode="auto">
          <a:xfrm>
            <a:off x="5486400" y="3352800"/>
            <a:ext cx="3268663" cy="2700338"/>
          </a:xfrm>
          <a:prstGeom prst="rect">
            <a:avLst/>
          </a:prstGeom>
          <a:noFill/>
          <a:ln w="9525">
            <a:noFill/>
            <a:miter lim="800000"/>
            <a:headEnd/>
            <a:tailEnd/>
          </a:ln>
        </p:spPr>
      </p:pic>
      <p:pic>
        <p:nvPicPr>
          <p:cNvPr id="20485" name="Picture 5" descr="E:\Ros\Women in 19th Century Lit\jane eyre\brocklehurst.jpeg"/>
          <p:cNvPicPr>
            <a:picLocks noChangeAspect="1" noChangeArrowheads="1"/>
          </p:cNvPicPr>
          <p:nvPr/>
        </p:nvPicPr>
        <p:blipFill>
          <a:blip r:embed="rId4"/>
          <a:srcRect/>
          <a:stretch>
            <a:fillRect/>
          </a:stretch>
        </p:blipFill>
        <p:spPr bwMode="auto">
          <a:xfrm>
            <a:off x="5715000" y="609600"/>
            <a:ext cx="2735263" cy="22447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EA437101-1348-4056-84A5-38C74237FEBF}" type="slidenum">
              <a:rPr lang="en-US" smtClean="0"/>
              <a:pPr>
                <a:defRPr/>
              </a:pPr>
              <a:t>12</a:t>
            </a:fld>
            <a:endParaRPr lang="en-US"/>
          </a:p>
        </p:txBody>
      </p:sp>
      <p:sp>
        <p:nvSpPr>
          <p:cNvPr id="7" name="Footer Placeholder 6"/>
          <p:cNvSpPr>
            <a:spLocks noGrp="1"/>
          </p:cNvSpPr>
          <p:nvPr>
            <p:ph type="ftr" sz="quarter" idx="11"/>
          </p:nvPr>
        </p:nvSpPr>
        <p:spPr/>
        <p:txBody>
          <a:bodyPr/>
          <a:lstStyle/>
          <a:p>
            <a:pPr>
              <a:defRPr/>
            </a:pPr>
            <a:r>
              <a:rPr lang="en-US"/>
              <a:t>Dr.S.Najeeb</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609600"/>
            <a:ext cx="8229600" cy="1143000"/>
          </a:xfrm>
        </p:spPr>
        <p:txBody>
          <a:bodyPr rtlCol="0">
            <a:normAutofit fontScale="90000"/>
          </a:bodyPr>
          <a:lstStyle/>
          <a:p>
            <a:pPr algn="l" eaLnBrk="1" fontAlgn="auto" hangingPunct="1">
              <a:spcAft>
                <a:spcPts val="0"/>
              </a:spcAft>
              <a:defRPr/>
            </a:pPr>
            <a:r>
              <a:rPr lang="en-US" i="1"/>
              <a:t>Jane Eyre </a:t>
            </a:r>
            <a:br>
              <a:rPr lang="en-US" i="1"/>
            </a:br>
            <a:r>
              <a:rPr lang="en-US" sz="2800"/>
              <a:t>and the</a:t>
            </a:r>
            <a:r>
              <a:rPr lang="en-US" sz="3600"/>
              <a:t> </a:t>
            </a:r>
            <a:r>
              <a:rPr lang="en-US" i="1"/>
              <a:t>Bildung</a:t>
            </a:r>
            <a:r>
              <a:rPr lang="en-US"/>
              <a:t> Plot</a:t>
            </a:r>
          </a:p>
        </p:txBody>
      </p:sp>
      <p:sp>
        <p:nvSpPr>
          <p:cNvPr id="20483" name="Rectangle 3"/>
          <p:cNvSpPr>
            <a:spLocks noGrp="1" noChangeArrowheads="1"/>
          </p:cNvSpPr>
          <p:nvPr>
            <p:ph idx="1"/>
          </p:nvPr>
        </p:nvSpPr>
        <p:spPr>
          <a:xfrm>
            <a:off x="0" y="2819400"/>
            <a:ext cx="9144000" cy="4038600"/>
          </a:xfrm>
        </p:spPr>
        <p:txBody>
          <a:bodyPr/>
          <a:lstStyle/>
          <a:p>
            <a:pPr eaLnBrk="1" hangingPunct="1"/>
            <a:r>
              <a:rPr lang="en-US" smtClean="0"/>
              <a:t>Quest Plot</a:t>
            </a:r>
            <a:r>
              <a:rPr lang="en-US" i="1" smtClean="0"/>
              <a:t> </a:t>
            </a:r>
          </a:p>
          <a:p>
            <a:pPr eaLnBrk="1" hangingPunct="1"/>
            <a:r>
              <a:rPr lang="en-US" i="1" smtClean="0"/>
              <a:t>Bildungsroman</a:t>
            </a:r>
            <a:r>
              <a:rPr lang="en-US" smtClean="0"/>
              <a:t>:  growing up story; a novel dealing with the growth and education of the protagonist</a:t>
            </a:r>
          </a:p>
          <a:p>
            <a:pPr eaLnBrk="1" hangingPunct="1"/>
            <a:r>
              <a:rPr lang="en-US" smtClean="0"/>
              <a:t>Typically a male hero, on a journey toward self-realization/independence</a:t>
            </a:r>
          </a:p>
          <a:p>
            <a:pPr eaLnBrk="1" hangingPunct="1"/>
            <a:r>
              <a:rPr lang="en-US" smtClean="0"/>
              <a:t>Often orphaned or presented with other challenges</a:t>
            </a:r>
          </a:p>
          <a:p>
            <a:pPr eaLnBrk="1" hangingPunct="1"/>
            <a:r>
              <a:rPr lang="en-US" smtClean="0"/>
              <a:t>e.g., Dickens’ </a:t>
            </a:r>
            <a:r>
              <a:rPr lang="en-US" sz="3000" i="1" smtClean="0"/>
              <a:t>Great Expectations, David Copperfield</a:t>
            </a:r>
          </a:p>
          <a:p>
            <a:pPr eaLnBrk="1" hangingPunct="1"/>
            <a:endParaRPr lang="en-US" i="1" smtClean="0"/>
          </a:p>
          <a:p>
            <a:pPr eaLnBrk="1" hangingPunct="1"/>
            <a:endParaRPr lang="en-US" smtClean="0">
              <a:solidFill>
                <a:srgbClr val="000000"/>
              </a:solidFill>
            </a:endParaRP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988B5381-1BF7-4B0E-BCFB-A5DC324D7EE7}" type="slidenum">
              <a:rPr lang="en-US" smtClean="0"/>
              <a:pPr>
                <a:defRPr/>
              </a:pPr>
              <a:t>13</a:t>
            </a:fld>
            <a:endParaRPr lang="en-US"/>
          </a:p>
        </p:txBody>
      </p:sp>
      <p:sp>
        <p:nvSpPr>
          <p:cNvPr id="5" name="Footer Placeholder 4"/>
          <p:cNvSpPr>
            <a:spLocks noGrp="1"/>
          </p:cNvSpPr>
          <p:nvPr>
            <p:ph type="ftr" sz="quarter" idx="11"/>
          </p:nvPr>
        </p:nvSpPr>
        <p:spPr/>
        <p:txBody>
          <a:bodyPr/>
          <a:lstStyle/>
          <a:p>
            <a:pPr>
              <a:defRPr/>
            </a:pPr>
            <a:r>
              <a:rPr lang="en-US"/>
              <a:t>Dr.S.Najeeb</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dissolve">
                                      <p:cBhvr>
                                        <p:cTn id="12" dur="5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dissolve">
                                      <p:cBhvr>
                                        <p:cTn id="17" dur="500"/>
                                        <p:tgtEl>
                                          <p:spTgt spid="20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dissolve">
                                      <p:cBhvr>
                                        <p:cTn id="22" dur="500"/>
                                        <p:tgtEl>
                                          <p:spTgt spid="20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dissolve">
                                      <p:cBhvr>
                                        <p:cTn id="2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a:xfrm>
            <a:off x="1219200" y="762000"/>
            <a:ext cx="7924800" cy="1143000"/>
          </a:xfrm>
        </p:spPr>
        <p:txBody>
          <a:bodyPr anchor="ctr"/>
          <a:lstStyle/>
          <a:p>
            <a:pPr eaLnBrk="1" hangingPunct="1"/>
            <a:r>
              <a:rPr lang="en-US" smtClean="0"/>
              <a:t>Hyperbole</a:t>
            </a:r>
          </a:p>
        </p:txBody>
      </p:sp>
      <p:sp>
        <p:nvSpPr>
          <p:cNvPr id="21506" name="Content Placeholder 2"/>
          <p:cNvSpPr>
            <a:spLocks noGrp="1"/>
          </p:cNvSpPr>
          <p:nvPr>
            <p:ph idx="4294967295"/>
          </p:nvPr>
        </p:nvSpPr>
        <p:spPr>
          <a:xfrm>
            <a:off x="1450975" y="2362200"/>
            <a:ext cx="7693025" cy="3724275"/>
          </a:xfrm>
        </p:spPr>
        <p:txBody>
          <a:bodyPr/>
          <a:lstStyle/>
          <a:p>
            <a:pPr eaLnBrk="1" hangingPunct="1">
              <a:buFont typeface="Wingdings" pitchFamily="2" charset="2"/>
              <a:buNone/>
            </a:pPr>
            <a:r>
              <a:rPr lang="en-US" smtClean="0"/>
              <a:t>Definition: A figure of speech using deliberate exaggeration or overstatement</a:t>
            </a:r>
          </a:p>
          <a:p>
            <a:pPr eaLnBrk="1" hangingPunct="1"/>
            <a:r>
              <a:rPr lang="en-US" smtClean="0"/>
              <a:t>“but I declare I do not love you: I dislike you the worst of anybody in the world except John Reed; and this book about the liar, you may give to your girl, Georgiana, for it is she who tells lies, and not I.“ (31)</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14</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a:xfrm>
            <a:off x="1219200" y="762000"/>
            <a:ext cx="7924800" cy="1143000"/>
          </a:xfrm>
        </p:spPr>
        <p:txBody>
          <a:bodyPr anchor="ctr"/>
          <a:lstStyle/>
          <a:p>
            <a:pPr eaLnBrk="1" hangingPunct="1"/>
            <a:r>
              <a:rPr lang="en-US" smtClean="0"/>
              <a:t>Imagery</a:t>
            </a:r>
          </a:p>
        </p:txBody>
      </p:sp>
      <p:sp>
        <p:nvSpPr>
          <p:cNvPr id="22530" name="Content Placeholder 2"/>
          <p:cNvSpPr>
            <a:spLocks noGrp="1"/>
          </p:cNvSpPr>
          <p:nvPr>
            <p:ph idx="4294967295"/>
          </p:nvPr>
        </p:nvSpPr>
        <p:spPr>
          <a:xfrm>
            <a:off x="1450975" y="2362200"/>
            <a:ext cx="7693025" cy="3724275"/>
          </a:xfrm>
        </p:spPr>
        <p:txBody>
          <a:bodyPr/>
          <a:lstStyle/>
          <a:p>
            <a:pPr eaLnBrk="1" hangingPunct="1">
              <a:buFont typeface="Wingdings" pitchFamily="2" charset="2"/>
              <a:buNone/>
            </a:pPr>
            <a:r>
              <a:rPr lang="en-US" sz="2400" smtClean="0"/>
              <a:t>Definition: the sensory details or figurative language used to describe, arouse emotion, or represent abstractions</a:t>
            </a:r>
          </a:p>
          <a:p>
            <a:pPr eaLnBrk="1" hangingPunct="1"/>
            <a:r>
              <a:rPr lang="en-US" sz="2400" smtClean="0"/>
              <a:t> ”I looked up at -- a black pillar! -- such, at least, appeared to me, at first sight, the straight, narrow, sable-clad shape standing erect on the rug: the grim face at the top was like a carved mask, placed above the shaft by way of capital.”(30)</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15</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a:xfrm>
            <a:off x="1219200" y="762000"/>
            <a:ext cx="7924800" cy="1143000"/>
          </a:xfrm>
        </p:spPr>
        <p:txBody>
          <a:bodyPr anchor="ctr"/>
          <a:lstStyle/>
          <a:p>
            <a:pPr eaLnBrk="1" hangingPunct="1"/>
            <a:r>
              <a:rPr lang="en-US" smtClean="0"/>
              <a:t>Juxtaposition </a:t>
            </a:r>
          </a:p>
        </p:txBody>
      </p:sp>
      <p:sp>
        <p:nvSpPr>
          <p:cNvPr id="23554" name="Content Placeholder 2"/>
          <p:cNvSpPr>
            <a:spLocks noGrp="1"/>
          </p:cNvSpPr>
          <p:nvPr>
            <p:ph idx="4294967295"/>
          </p:nvPr>
        </p:nvSpPr>
        <p:spPr>
          <a:xfrm>
            <a:off x="1450975" y="2362200"/>
            <a:ext cx="7693025" cy="3724275"/>
          </a:xfrm>
        </p:spPr>
        <p:txBody>
          <a:bodyPr>
            <a:normAutofit lnSpcReduction="10000"/>
          </a:bodyPr>
          <a:lstStyle/>
          <a:p>
            <a:pPr lvl="1" eaLnBrk="1" hangingPunct="1">
              <a:lnSpc>
                <a:spcPct val="90000"/>
              </a:lnSpc>
              <a:buFontTx/>
              <a:buNone/>
            </a:pPr>
            <a:r>
              <a:rPr lang="en-US" sz="1800" smtClean="0"/>
              <a:t>Definition: The arrangement of two or more ideas, characters, actions, settings, phrases, or words side-by-side or in similar narrative moments for the purpose of comparison, contrast, rhetorical effect, suspense, or character development</a:t>
            </a:r>
          </a:p>
          <a:p>
            <a:pPr eaLnBrk="1" hangingPunct="1">
              <a:lnSpc>
                <a:spcPct val="90000"/>
              </a:lnSpc>
            </a:pPr>
            <a:r>
              <a:rPr lang="en-US" sz="1800" smtClean="0"/>
              <a:t>“Bertha Mason is mad; and she came of a mad family; idiots and maniacs through three generations! Her mother, the Creole, was both a madwoman and a drunkard! -- as I found out after I had wed the daughter: for they were silent on family secrets before. Bertha, like a dutiful child, copied her parent in both points. I had a charming partner”(301)</a:t>
            </a:r>
          </a:p>
          <a:p>
            <a:pPr eaLnBrk="1" hangingPunct="1">
              <a:lnSpc>
                <a:spcPct val="90000"/>
              </a:lnSpc>
            </a:pPr>
            <a:r>
              <a:rPr lang="en-US" sz="1800" smtClean="0"/>
              <a:t>"Do you think I can stay to become nothing to you? Do you think I am an automaton? -- a machine without feelings? and can bear to have my morsel of bread snatched from my lips, and my drop of living water dashed from my cup? Do you think, because I am poor, obscure, plain, and little, I am soulless and heartless? You think wrong! -- I have as much soul as you, -- and full as much heart!” (278). </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16</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9144000" cy="881141"/>
          </a:xfrm>
        </p:spPr>
        <p:txBody>
          <a:bodyPr/>
          <a:lstStyle/>
          <a:p>
            <a:r>
              <a:rPr lang="en-US" dirty="0" smtClean="0"/>
              <a:t>Metaphor</a:t>
            </a:r>
            <a:endParaRPr lang="en-US" dirty="0"/>
          </a:p>
        </p:txBody>
      </p:sp>
      <p:sp>
        <p:nvSpPr>
          <p:cNvPr id="3" name="Content Placeholder 2"/>
          <p:cNvSpPr>
            <a:spLocks noGrp="1"/>
          </p:cNvSpPr>
          <p:nvPr>
            <p:ph idx="1"/>
          </p:nvPr>
        </p:nvSpPr>
        <p:spPr>
          <a:xfrm>
            <a:off x="685800" y="2362200"/>
            <a:ext cx="8229600" cy="6427148"/>
          </a:xfrm>
        </p:spPr>
        <p:txBody>
          <a:bodyPr>
            <a:normAutofit/>
          </a:bodyPr>
          <a:lstStyle/>
          <a:p>
            <a:r>
              <a:rPr lang="en-US" sz="2400" u="sng" dirty="0" smtClean="0"/>
              <a:t>Metaphor:</a:t>
            </a:r>
            <a:r>
              <a:rPr lang="en-US" sz="2400" dirty="0" smtClean="0"/>
              <a:t> A figure of speech in which a word or phrase is applied to an object or action to which it is not literally applicable.</a:t>
            </a:r>
          </a:p>
          <a:p>
            <a:r>
              <a:rPr lang="en-US" sz="2400" u="sng" dirty="0" smtClean="0"/>
              <a:t>Fire </a:t>
            </a:r>
            <a:r>
              <a:rPr lang="en-US" sz="2400" dirty="0"/>
              <a:t>is</a:t>
            </a:r>
            <a:r>
              <a:rPr lang="en-US" sz="2400" dirty="0" smtClean="0"/>
              <a:t> an example of </a:t>
            </a:r>
            <a:r>
              <a:rPr lang="en-US" sz="2400" dirty="0"/>
              <a:t>a metaphor</a:t>
            </a:r>
            <a:r>
              <a:rPr lang="en-US" sz="2400" dirty="0" smtClean="0"/>
              <a:t> in </a:t>
            </a:r>
            <a:r>
              <a:rPr lang="en-US" sz="2400" u="sng" dirty="0"/>
              <a:t>J</a:t>
            </a:r>
            <a:r>
              <a:rPr lang="en-US" sz="2400" u="sng" dirty="0" smtClean="0"/>
              <a:t>ane Eyre</a:t>
            </a:r>
            <a:r>
              <a:rPr lang="en-US" sz="2400" dirty="0" smtClean="0"/>
              <a:t>, </a:t>
            </a:r>
            <a:r>
              <a:rPr lang="en-US" sz="2400" dirty="0"/>
              <a:t>as the narrative repeatedly associates</a:t>
            </a:r>
            <a:r>
              <a:rPr lang="en-US" sz="2400" dirty="0" smtClean="0"/>
              <a:t> Jane </a:t>
            </a:r>
            <a:r>
              <a:rPr lang="en-US" sz="2400" dirty="0"/>
              <a:t>with images of fire, brightness, and warmth. In Chapter 4, she likens her mind to “a ridge of lighted heath, alive, glancing,</a:t>
            </a:r>
            <a:r>
              <a:rPr lang="en-US" sz="2400" dirty="0" smtClean="0"/>
              <a:t> devouring" (Bronte).</a:t>
            </a:r>
          </a:p>
          <a:p>
            <a:r>
              <a:rPr lang="en-US" sz="2400" dirty="0" smtClean="0"/>
              <a:t> </a:t>
            </a:r>
            <a:r>
              <a:rPr lang="en-US" sz="2400" dirty="0"/>
              <a:t>We can recognize Jane’s kindred spirits by their similar links to </a:t>
            </a:r>
            <a:r>
              <a:rPr lang="en-US" sz="2400" dirty="0" smtClean="0"/>
              <a:t>fire</a:t>
            </a:r>
            <a:endParaRPr lang="en-US" sz="2400" u="sng" dirty="0"/>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17</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9144000" cy="777478"/>
          </a:xfrm>
        </p:spPr>
        <p:txBody>
          <a:bodyPr>
            <a:normAutofit/>
          </a:bodyPr>
          <a:lstStyle/>
          <a:p>
            <a:r>
              <a:rPr lang="en-US" dirty="0" smtClean="0"/>
              <a:t>Narrative</a:t>
            </a:r>
            <a:endParaRPr lang="en-US" dirty="0"/>
          </a:p>
        </p:txBody>
      </p:sp>
      <p:sp>
        <p:nvSpPr>
          <p:cNvPr id="3" name="Content Placeholder 2"/>
          <p:cNvSpPr>
            <a:spLocks noGrp="1"/>
          </p:cNvSpPr>
          <p:nvPr>
            <p:ph idx="1"/>
          </p:nvPr>
        </p:nvSpPr>
        <p:spPr>
          <a:xfrm>
            <a:off x="838200" y="2590800"/>
            <a:ext cx="7239000" cy="5822911"/>
          </a:xfrm>
        </p:spPr>
        <p:txBody>
          <a:bodyPr>
            <a:normAutofit/>
          </a:bodyPr>
          <a:lstStyle/>
          <a:p>
            <a:r>
              <a:rPr lang="en-US" sz="2000" u="sng" dirty="0" smtClean="0"/>
              <a:t>Narrative</a:t>
            </a:r>
            <a:r>
              <a:rPr lang="en-US" sz="2000" dirty="0" smtClean="0"/>
              <a:t>: A </a:t>
            </a:r>
            <a:r>
              <a:rPr lang="en-US" sz="2000" dirty="0"/>
              <a:t>collection of events that tells a story, which may be true or not, placed in a particular order and recounted through either telling or </a:t>
            </a:r>
            <a:r>
              <a:rPr lang="en-US" sz="2000" dirty="0" smtClean="0"/>
              <a:t>writing.</a:t>
            </a:r>
          </a:p>
          <a:p>
            <a:r>
              <a:rPr lang="en-US" sz="2000" dirty="0" smtClean="0"/>
              <a:t>This is obviously a literary device that Bronte uses in </a:t>
            </a:r>
            <a:r>
              <a:rPr lang="en-US" sz="2000" u="sng" dirty="0" smtClean="0"/>
              <a:t>Jane Eyre</a:t>
            </a:r>
            <a:r>
              <a:rPr lang="en-US" sz="2000" dirty="0" smtClean="0"/>
              <a:t> for example when Jane becomes aggravated at the thought of Rochester marrying Ms. Blanch “</a:t>
            </a:r>
            <a:r>
              <a:rPr lang="en-US" sz="2000" dirty="0"/>
              <a:t>I saw he was going to marry her, for family, perhaps political reasons; because her rank and </a:t>
            </a:r>
            <a:r>
              <a:rPr lang="en-US" sz="2000" dirty="0" smtClean="0"/>
              <a:t>connections </a:t>
            </a:r>
            <a:r>
              <a:rPr lang="en-US" sz="2000" dirty="0"/>
              <a:t>suited him; I felt he had not given her his love, and that her qualifications were ill adapted to win from him that </a:t>
            </a:r>
            <a:r>
              <a:rPr lang="en-US" sz="2000" dirty="0" smtClean="0"/>
              <a:t>treasure” (Bronte). Jane narrates her thought on the issue at hand.</a:t>
            </a:r>
          </a:p>
          <a:p>
            <a:endParaRPr lang="en-US" sz="2000" dirty="0"/>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18</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Onomatopoeia </a:t>
            </a:r>
            <a:endParaRPr lang="en-US" dirty="0"/>
          </a:p>
        </p:txBody>
      </p:sp>
      <p:sp>
        <p:nvSpPr>
          <p:cNvPr id="3" name="Content Placeholder 2"/>
          <p:cNvSpPr>
            <a:spLocks noGrp="1"/>
          </p:cNvSpPr>
          <p:nvPr>
            <p:ph idx="1"/>
          </p:nvPr>
        </p:nvSpPr>
        <p:spPr/>
        <p:txBody>
          <a:bodyPr/>
          <a:lstStyle/>
          <a:p>
            <a:r>
              <a:rPr lang="en-US" u="sng" dirty="0" smtClean="0"/>
              <a:t>Onomatopoeia</a:t>
            </a:r>
            <a:r>
              <a:rPr lang="en-US" dirty="0" smtClean="0"/>
              <a:t>: The formation of words from a sound associated with what is named. (ex Sizzle) </a:t>
            </a:r>
          </a:p>
          <a:p>
            <a:r>
              <a:rPr lang="en-US" dirty="0" smtClean="0"/>
              <a:t>“ </a:t>
            </a:r>
            <a:r>
              <a:rPr lang="en-US" u="sng" dirty="0" err="1" smtClean="0"/>
              <a:t>Boh</a:t>
            </a:r>
            <a:r>
              <a:rPr lang="en-US" dirty="0" smtClean="0"/>
              <a:t>! Madam Mop!...where the </a:t>
            </a:r>
            <a:r>
              <a:rPr lang="en-US" u="sng" dirty="0" smtClean="0"/>
              <a:t>dickens</a:t>
            </a:r>
            <a:r>
              <a:rPr lang="en-US" dirty="0" smtClean="0"/>
              <a:t> is she” (Bronte3).</a:t>
            </a:r>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Personification</a:t>
            </a:r>
            <a:endParaRPr lang="en-US" dirty="0"/>
          </a:p>
        </p:txBody>
      </p:sp>
      <p:sp>
        <p:nvSpPr>
          <p:cNvPr id="3" name="Content Placeholder 2"/>
          <p:cNvSpPr>
            <a:spLocks noGrp="1"/>
          </p:cNvSpPr>
          <p:nvPr>
            <p:ph idx="1"/>
          </p:nvPr>
        </p:nvSpPr>
        <p:spPr/>
        <p:txBody>
          <a:bodyPr>
            <a:normAutofit lnSpcReduction="10000"/>
          </a:bodyPr>
          <a:lstStyle/>
          <a:p>
            <a:r>
              <a:rPr lang="en-US" u="sng" dirty="0" smtClean="0"/>
              <a:t>Personification:</a:t>
            </a:r>
            <a:r>
              <a:rPr lang="en-US" dirty="0" smtClean="0"/>
              <a:t> </a:t>
            </a:r>
            <a:r>
              <a:rPr lang="en-US" dirty="0"/>
              <a:t>T</a:t>
            </a:r>
            <a:r>
              <a:rPr lang="en-US" dirty="0" smtClean="0"/>
              <a:t>he attaching of human </a:t>
            </a:r>
            <a:r>
              <a:rPr lang="en-US" dirty="0"/>
              <a:t>traits and characteristics</a:t>
            </a:r>
            <a:r>
              <a:rPr lang="en-US" dirty="0" smtClean="0"/>
              <a:t> to </a:t>
            </a:r>
            <a:r>
              <a:rPr lang="en-US" dirty="0"/>
              <a:t>inanimate objects, phenomena</a:t>
            </a:r>
            <a:r>
              <a:rPr lang="en-US" dirty="0" smtClean="0"/>
              <a:t> or animals.</a:t>
            </a:r>
          </a:p>
          <a:p>
            <a:endParaRPr lang="en-US" u="sng" dirty="0" smtClean="0"/>
          </a:p>
          <a:p>
            <a:r>
              <a:rPr lang="en-US" dirty="0" smtClean="0"/>
              <a:t>“ This room was chill, because it seldom had a fire… it was silent…solemn…[and] lonely in spite of its grandeur”(Bronte7). Jane is describing the room as if it were a lonely person.  </a:t>
            </a:r>
            <a:endParaRPr lang="en-US" dirty="0"/>
          </a:p>
        </p:txBody>
      </p:sp>
      <p:sp>
        <p:nvSpPr>
          <p:cNvPr id="4" name="Slide Number Placeholder 3"/>
          <p:cNvSpPr>
            <a:spLocks noGrp="1"/>
          </p:cNvSpPr>
          <p:nvPr>
            <p:ph type="sldNum" sz="quarter" idx="12"/>
          </p:nvPr>
        </p:nvSpPr>
        <p:spPr/>
        <p:txBody>
          <a:bodyPr/>
          <a:lstStyle/>
          <a:p>
            <a:pPr>
              <a:defRPr/>
            </a:pPr>
            <a:fld id="{8215F6B3-6664-4E18-A370-EDCF0DB8BFC8}" type="slidenum">
              <a:rPr lang="en-US" smtClean="0"/>
              <a:pPr>
                <a:defRPr/>
              </a:pPr>
              <a:t>20</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295400" y="2133600"/>
            <a:ext cx="7848600" cy="4191000"/>
          </a:xfrm>
        </p:spPr>
        <p:txBody>
          <a:bodyPr>
            <a:normAutofit/>
          </a:bodyPr>
          <a:lstStyle/>
          <a:p>
            <a:pPr lvl="1"/>
            <a:endParaRPr lang="en-US" sz="2200" dirty="0" smtClean="0"/>
          </a:p>
          <a:p>
            <a:pPr lvl="1"/>
            <a:r>
              <a:rPr lang="en-US" sz="2200" dirty="0" smtClean="0"/>
              <a:t>In the novel Charlotte Bronte uses realism in order to show Jane’s most physically and mentally challenging moments. While Jane attends </a:t>
            </a:r>
            <a:r>
              <a:rPr lang="en-US" sz="2200" dirty="0" err="1" smtClean="0"/>
              <a:t>Lowood</a:t>
            </a:r>
            <a:r>
              <a:rPr lang="en-US" sz="2200" dirty="0" smtClean="0"/>
              <a:t>, the atrocious quality of food makes her </a:t>
            </a:r>
            <a:r>
              <a:rPr lang="en-US" sz="2400" dirty="0" smtClean="0"/>
              <a:t>sick</a:t>
            </a:r>
            <a:r>
              <a:rPr lang="en-US" sz="2200" dirty="0" smtClean="0"/>
              <a:t> to her stomach and takes away her appetite. For example in the novel it said, “Ravenous, and now very faint, I devoured a spoonful or two of my portion without thinking of its taste, but the first edge of hunger blunted, I perceived I had got in hand a nauseous mess- burnt porridge is almost as bad as rotten potatoes; famine itself soon sickens over it” (Bronte 39).  </a:t>
            </a:r>
          </a:p>
        </p:txBody>
      </p:sp>
      <p:sp>
        <p:nvSpPr>
          <p:cNvPr id="33796" name="Text Box 4"/>
          <p:cNvSpPr txBox="1">
            <a:spLocks noChangeArrowheads="1"/>
          </p:cNvSpPr>
          <p:nvPr/>
        </p:nvSpPr>
        <p:spPr bwMode="auto">
          <a:xfrm>
            <a:off x="1295400" y="1219200"/>
            <a:ext cx="3733800" cy="641350"/>
          </a:xfrm>
          <a:prstGeom prst="rect">
            <a:avLst/>
          </a:prstGeom>
          <a:noFill/>
          <a:ln w="9525">
            <a:noFill/>
            <a:miter lim="800000"/>
            <a:headEnd/>
            <a:tailEnd/>
          </a:ln>
          <a:effectLst/>
        </p:spPr>
        <p:txBody>
          <a:bodyPr>
            <a:spAutoFit/>
          </a:bodyPr>
          <a:lstStyle/>
          <a:p>
            <a:pPr>
              <a:spcBef>
                <a:spcPct val="50000"/>
              </a:spcBef>
            </a:pPr>
            <a:r>
              <a:rPr lang="en-US" sz="3600" b="1" dirty="0"/>
              <a:t>Realism</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21</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50975" y="2362200"/>
            <a:ext cx="7693025" cy="3724275"/>
          </a:xfrm>
        </p:spPr>
        <p:txBody>
          <a:bodyPr>
            <a:normAutofit fontScale="92500" lnSpcReduction="20000"/>
          </a:bodyPr>
          <a:lstStyle/>
          <a:p>
            <a:pPr marL="547688" indent="-411163">
              <a:lnSpc>
                <a:spcPct val="90000"/>
              </a:lnSpc>
              <a:buFont typeface="Wingdings" pitchFamily="2" charset="2"/>
              <a:buNone/>
            </a:pPr>
            <a:r>
              <a:rPr lang="en-US" smtClean="0"/>
              <a:t>	In the novel the “red-room” symbolizes the struggle  and adversity which Jane has to overcome. The red-room represents a symbol of incarceration that prevents her from happiness, freedom and finding a true love. For example in the novel it said, “The next thing I remember is waking up with a feeling as if I had had a frightful nightmare, and seeing before me a terrible red glare, crossed with thick black bars. I heard voices, too…” (Bronte 12).</a:t>
            </a:r>
          </a:p>
        </p:txBody>
      </p:sp>
      <p:sp>
        <p:nvSpPr>
          <p:cNvPr id="34820" name="Text Box 4"/>
          <p:cNvSpPr txBox="1">
            <a:spLocks noChangeArrowheads="1"/>
          </p:cNvSpPr>
          <p:nvPr/>
        </p:nvSpPr>
        <p:spPr bwMode="auto">
          <a:xfrm>
            <a:off x="990600" y="1219200"/>
            <a:ext cx="4191000" cy="641350"/>
          </a:xfrm>
          <a:prstGeom prst="rect">
            <a:avLst/>
          </a:prstGeom>
          <a:noFill/>
          <a:ln w="9525">
            <a:noFill/>
            <a:miter lim="800000"/>
            <a:headEnd/>
            <a:tailEnd/>
          </a:ln>
          <a:effectLst/>
        </p:spPr>
        <p:txBody>
          <a:bodyPr>
            <a:spAutoFit/>
          </a:bodyPr>
          <a:lstStyle/>
          <a:p>
            <a:pPr>
              <a:spcBef>
                <a:spcPct val="50000"/>
              </a:spcBef>
            </a:pPr>
            <a:r>
              <a:rPr lang="en-US" sz="3600" b="1"/>
              <a:t>Symbolism</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22</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7813"/>
            <a:ext cx="8229600" cy="865187"/>
          </a:xfrm>
        </p:spPr>
        <p:txBody>
          <a:bodyPr/>
          <a:lstStyle/>
          <a:p>
            <a:pPr eaLnBrk="1" hangingPunct="1"/>
            <a:r>
              <a:rPr lang="en-US" smtClean="0">
                <a:solidFill>
                  <a:srgbClr val="FF0066"/>
                </a:solidFill>
                <a:latin typeface="Super Delicious BTN" pitchFamily="34" charset="0"/>
              </a:rPr>
              <a:t>Red Room</a:t>
            </a:r>
          </a:p>
        </p:txBody>
      </p:sp>
      <p:sp>
        <p:nvSpPr>
          <p:cNvPr id="37891" name="Rectangle 3"/>
          <p:cNvSpPr>
            <a:spLocks noGrp="1" noChangeArrowheads="1"/>
          </p:cNvSpPr>
          <p:nvPr>
            <p:ph idx="1"/>
          </p:nvPr>
        </p:nvSpPr>
        <p:spPr>
          <a:xfrm>
            <a:off x="457200" y="1600200"/>
            <a:ext cx="4648200" cy="4530725"/>
          </a:xfrm>
        </p:spPr>
        <p:txBody>
          <a:bodyPr/>
          <a:lstStyle/>
          <a:p>
            <a:pPr eaLnBrk="1" hangingPunct="1">
              <a:lnSpc>
                <a:spcPct val="90000"/>
              </a:lnSpc>
              <a:buFont typeface="Wingdings" pitchFamily="2" charset="2"/>
              <a:buNone/>
            </a:pPr>
            <a:r>
              <a:rPr lang="en-US" sz="2800" smtClean="0"/>
              <a:t>The room at Gateshead where Uncle Reed died, and where Jane was locked up to be punished.</a:t>
            </a:r>
          </a:p>
          <a:p>
            <a:pPr eaLnBrk="1" hangingPunct="1">
              <a:lnSpc>
                <a:spcPct val="90000"/>
              </a:lnSpc>
              <a:buFont typeface="Wingdings" pitchFamily="2" charset="2"/>
              <a:buNone/>
            </a:pPr>
            <a:r>
              <a:rPr lang="en-US" sz="2800" smtClean="0"/>
              <a:t>This punishment haunted Jane for the rest of her life.</a:t>
            </a:r>
          </a:p>
          <a:p>
            <a:pPr eaLnBrk="1" hangingPunct="1">
              <a:lnSpc>
                <a:spcPct val="90000"/>
              </a:lnSpc>
              <a:buFont typeface="Wingdings" pitchFamily="2" charset="2"/>
              <a:buNone/>
            </a:pPr>
            <a:r>
              <a:rPr lang="en-US" sz="2800" smtClean="0"/>
              <a:t>Memories of the night in the Red Room occur when Jane is at a crossroads in her life.</a:t>
            </a:r>
          </a:p>
        </p:txBody>
      </p:sp>
      <p:pic>
        <p:nvPicPr>
          <p:cNvPr id="37892" name="Picture 9" descr="JNEY95004"/>
          <p:cNvPicPr>
            <a:picLocks noChangeAspect="1" noChangeArrowheads="1"/>
          </p:cNvPicPr>
          <p:nvPr/>
        </p:nvPicPr>
        <p:blipFill>
          <a:blip r:embed="rId3"/>
          <a:srcRect/>
          <a:stretch>
            <a:fillRect/>
          </a:stretch>
        </p:blipFill>
        <p:spPr bwMode="auto">
          <a:xfrm>
            <a:off x="5029200" y="1143000"/>
            <a:ext cx="3228975" cy="2624138"/>
          </a:xfrm>
          <a:prstGeom prst="rect">
            <a:avLst/>
          </a:prstGeom>
          <a:noFill/>
          <a:ln w="9525">
            <a:noFill/>
            <a:miter lim="800000"/>
            <a:headEnd/>
            <a:tailEnd/>
          </a:ln>
        </p:spPr>
      </p:pic>
      <p:pic>
        <p:nvPicPr>
          <p:cNvPr id="37893" name="Picture 11" descr="JNEY95005"/>
          <p:cNvPicPr>
            <a:picLocks noChangeAspect="1" noChangeArrowheads="1"/>
          </p:cNvPicPr>
          <p:nvPr/>
        </p:nvPicPr>
        <p:blipFill>
          <a:blip r:embed="rId4"/>
          <a:srcRect/>
          <a:stretch>
            <a:fillRect/>
          </a:stretch>
        </p:blipFill>
        <p:spPr bwMode="auto">
          <a:xfrm>
            <a:off x="5562600" y="3276600"/>
            <a:ext cx="2971800" cy="26955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28B05632-E1CC-41C4-8124-4775AEAAEBC9}" type="slidenum">
              <a:rPr lang="en-US" smtClean="0"/>
              <a:pPr>
                <a:defRPr/>
              </a:pPr>
              <a:t>23</a:t>
            </a:fld>
            <a:endParaRPr lang="en-US"/>
          </a:p>
        </p:txBody>
      </p:sp>
      <p:sp>
        <p:nvSpPr>
          <p:cNvPr id="7" name="Footer Placeholder 6"/>
          <p:cNvSpPr>
            <a:spLocks noGrp="1"/>
          </p:cNvSpPr>
          <p:nvPr>
            <p:ph type="ftr" sz="quarter" idx="11"/>
          </p:nvPr>
        </p:nvSpPr>
        <p:spPr/>
        <p:txBody>
          <a:bodyPr/>
          <a:lstStyle/>
          <a:p>
            <a:pPr>
              <a:defRPr/>
            </a:pPr>
            <a:r>
              <a:rPr lang="en-US"/>
              <a:t>Dr.S.Najeeb</a:t>
            </a:r>
            <a:endParaRPr lang="en-US"/>
          </a:p>
        </p:txBody>
      </p:sp>
    </p:spTree>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50975" y="2362200"/>
            <a:ext cx="7693025" cy="3724275"/>
          </a:xfrm>
        </p:spPr>
        <p:txBody>
          <a:bodyPr>
            <a:normAutofit fontScale="92500" lnSpcReduction="10000"/>
          </a:bodyPr>
          <a:lstStyle/>
          <a:p>
            <a:pPr marL="547688" indent="-411163">
              <a:buFont typeface="Wingdings" pitchFamily="2" charset="2"/>
              <a:buNone/>
            </a:pPr>
            <a:r>
              <a:rPr lang="en-US" sz="2600" smtClean="0"/>
              <a:t>	The novel Jane Eyre has a diverse tone of romance and deep anguish. The emotions of romance and anguish are shown when it says, “I could risk no sort of answer by this time; my heart was full."Because," he said, "I sometimes have a queer feeling with regard to you…I am afraid that cord of communion will be snapped” (Bronte 239).The emotions between Rochester and Jane show their feelings towards one another. </a:t>
            </a:r>
          </a:p>
          <a:p>
            <a:pPr marL="547688" indent="-411163">
              <a:buFont typeface="Wingdings" pitchFamily="2" charset="2"/>
              <a:buNone/>
            </a:pPr>
            <a:endParaRPr lang="en-US" sz="2600" smtClean="0"/>
          </a:p>
          <a:p>
            <a:pPr marL="547688" indent="-411163">
              <a:buFont typeface="Wingdings" pitchFamily="2" charset="2"/>
              <a:buNone/>
            </a:pPr>
            <a:r>
              <a:rPr lang="en-US" sz="2600" smtClean="0"/>
              <a:t> </a:t>
            </a:r>
          </a:p>
        </p:txBody>
      </p:sp>
      <p:sp>
        <p:nvSpPr>
          <p:cNvPr id="35844" name="Text Box 4"/>
          <p:cNvSpPr txBox="1">
            <a:spLocks noChangeArrowheads="1"/>
          </p:cNvSpPr>
          <p:nvPr/>
        </p:nvSpPr>
        <p:spPr bwMode="auto">
          <a:xfrm>
            <a:off x="1219200" y="1219200"/>
            <a:ext cx="2895600" cy="641350"/>
          </a:xfrm>
          <a:prstGeom prst="rect">
            <a:avLst/>
          </a:prstGeom>
          <a:noFill/>
          <a:ln w="9525">
            <a:noFill/>
            <a:miter lim="800000"/>
            <a:headEnd/>
            <a:tailEnd/>
          </a:ln>
          <a:effectLst/>
        </p:spPr>
        <p:txBody>
          <a:bodyPr>
            <a:spAutoFit/>
          </a:bodyPr>
          <a:lstStyle/>
          <a:p>
            <a:pPr>
              <a:spcBef>
                <a:spcPct val="50000"/>
              </a:spcBef>
            </a:pPr>
            <a:r>
              <a:rPr lang="en-US" sz="3600" b="1"/>
              <a:t>Tone</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24</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50975" y="2362200"/>
            <a:ext cx="7693025" cy="3724275"/>
          </a:xfrm>
        </p:spPr>
        <p:txBody>
          <a:bodyPr>
            <a:normAutofit lnSpcReduction="10000"/>
          </a:bodyPr>
          <a:lstStyle/>
          <a:p>
            <a:pPr marL="547688" indent="-411163">
              <a:lnSpc>
                <a:spcPct val="90000"/>
              </a:lnSpc>
            </a:pPr>
            <a:r>
              <a:rPr lang="en-US" sz="2600" dirty="0" smtClean="0"/>
              <a:t>The author uses an understatement to show the horrible experience which Jane is having at </a:t>
            </a:r>
            <a:r>
              <a:rPr lang="en-US" sz="2600" dirty="0" err="1" smtClean="0"/>
              <a:t>Lowood</a:t>
            </a:r>
            <a:r>
              <a:rPr lang="en-US" sz="2600" dirty="0" smtClean="0"/>
              <a:t>. In the novel it said, “My first quarter at </a:t>
            </a:r>
            <a:r>
              <a:rPr lang="en-US" sz="2600" dirty="0" err="1" smtClean="0"/>
              <a:t>Lowood</a:t>
            </a:r>
            <a:r>
              <a:rPr lang="en-US" sz="2600" dirty="0" smtClean="0"/>
              <a:t> seemed an age, and not the golden age either; it comprised an irksome struggle with difficulties in habituating myself to new roles and unwonted tasks” (Bronte 52). J</a:t>
            </a:r>
          </a:p>
          <a:p>
            <a:pPr marL="547688" indent="-411163">
              <a:lnSpc>
                <a:spcPct val="90000"/>
              </a:lnSpc>
            </a:pPr>
            <a:r>
              <a:rPr lang="en-US" sz="2600" dirty="0" smtClean="0"/>
              <a:t>Jane </a:t>
            </a:r>
            <a:r>
              <a:rPr lang="en-US" sz="2600" dirty="0" smtClean="0"/>
              <a:t>explains how bad her stay at </a:t>
            </a:r>
            <a:r>
              <a:rPr lang="en-US" sz="2600" dirty="0" err="1" smtClean="0"/>
              <a:t>Lowood</a:t>
            </a:r>
            <a:r>
              <a:rPr lang="en-US" sz="2600" dirty="0" smtClean="0"/>
              <a:t> as been by saying it seems like an entire age of </a:t>
            </a:r>
            <a:r>
              <a:rPr lang="en-US" sz="2600" dirty="0" smtClean="0"/>
              <a:t>difficulties </a:t>
            </a:r>
            <a:r>
              <a:rPr lang="en-US" sz="2600" dirty="0" smtClean="0"/>
              <a:t>not a good age like the golden period. </a:t>
            </a:r>
          </a:p>
          <a:p>
            <a:pPr marL="547688" indent="-411163">
              <a:lnSpc>
                <a:spcPct val="90000"/>
              </a:lnSpc>
            </a:pPr>
            <a:endParaRPr lang="en-US" sz="2600" dirty="0" smtClean="0"/>
          </a:p>
        </p:txBody>
      </p:sp>
      <p:sp>
        <p:nvSpPr>
          <p:cNvPr id="36868" name="Text Box 4"/>
          <p:cNvSpPr txBox="1">
            <a:spLocks noChangeArrowheads="1"/>
          </p:cNvSpPr>
          <p:nvPr/>
        </p:nvSpPr>
        <p:spPr bwMode="auto">
          <a:xfrm>
            <a:off x="1295400" y="990600"/>
            <a:ext cx="5334000" cy="641350"/>
          </a:xfrm>
          <a:prstGeom prst="rect">
            <a:avLst/>
          </a:prstGeom>
          <a:noFill/>
          <a:ln w="9525">
            <a:noFill/>
            <a:miter lim="800000"/>
            <a:headEnd/>
            <a:tailEnd/>
          </a:ln>
          <a:effectLst/>
        </p:spPr>
        <p:txBody>
          <a:bodyPr>
            <a:spAutoFit/>
          </a:bodyPr>
          <a:lstStyle/>
          <a:p>
            <a:pPr>
              <a:spcBef>
                <a:spcPct val="50000"/>
              </a:spcBef>
            </a:pPr>
            <a:r>
              <a:rPr lang="en-US" sz="3600" b="1"/>
              <a:t>Understatement</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ctrTitle" idx="4294967295"/>
          </p:nvPr>
        </p:nvSpPr>
        <p:spPr>
          <a:xfrm>
            <a:off x="1371600" y="762000"/>
            <a:ext cx="7772400" cy="1470025"/>
          </a:xfrm>
        </p:spPr>
        <p:txBody>
          <a:bodyPr anchor="ctr"/>
          <a:lstStyle/>
          <a:p>
            <a:pPr eaLnBrk="1" hangingPunct="1"/>
            <a:r>
              <a:rPr lang="en-US" smtClean="0">
                <a:solidFill>
                  <a:schemeClr val="tx1"/>
                </a:solidFill>
              </a:rPr>
              <a:t>Vehicle</a:t>
            </a:r>
          </a:p>
        </p:txBody>
      </p:sp>
      <p:sp>
        <p:nvSpPr>
          <p:cNvPr id="26626" name="Subtitle 2"/>
          <p:cNvSpPr>
            <a:spLocks noGrp="1"/>
          </p:cNvSpPr>
          <p:nvPr>
            <p:ph type="subTitle" idx="4294967295"/>
          </p:nvPr>
        </p:nvSpPr>
        <p:spPr>
          <a:xfrm>
            <a:off x="0" y="2590800"/>
            <a:ext cx="6823075" cy="3117850"/>
          </a:xfrm>
        </p:spPr>
        <p:txBody>
          <a:bodyPr/>
          <a:lstStyle/>
          <a:p>
            <a:pPr marL="0" indent="0" eaLnBrk="1" hangingPunct="1">
              <a:lnSpc>
                <a:spcPct val="90000"/>
              </a:lnSpc>
              <a:buFont typeface="Wingdings" pitchFamily="2" charset="2"/>
              <a:buNone/>
            </a:pPr>
            <a:r>
              <a:rPr lang="en-US" dirty="0" smtClean="0"/>
              <a:t>Definition: a method by which an author accomplishes his or her purpose</a:t>
            </a:r>
          </a:p>
          <a:p>
            <a:pPr marL="0" indent="0" eaLnBrk="1" hangingPunct="1">
              <a:lnSpc>
                <a:spcPct val="90000"/>
              </a:lnSpc>
            </a:pPr>
            <a:r>
              <a:rPr lang="en-US" dirty="0" smtClean="0"/>
              <a:t>“Even for me life had its gleams of sunshine”(Bronte 33).</a:t>
            </a:r>
            <a:endParaRPr lang="en-US" smtClean="0"/>
          </a:p>
          <a:p>
            <a:pPr marL="0" indent="0" eaLnBrk="1" hangingPunct="1">
              <a:lnSpc>
                <a:spcPct val="90000"/>
              </a:lnSpc>
            </a:pPr>
            <a:r>
              <a:rPr lang="en-US" smtClean="0"/>
              <a:t> </a:t>
            </a:r>
            <a:r>
              <a:rPr lang="en-US" dirty="0" smtClean="0"/>
              <a:t>Bronte uses Bessie as a vehicle for Jane`s tolerance of her life.</a:t>
            </a:r>
          </a:p>
        </p:txBody>
      </p:sp>
      <p:sp>
        <p:nvSpPr>
          <p:cNvPr id="4" name="Slide Number Placeholder 3"/>
          <p:cNvSpPr>
            <a:spLocks noGrp="1"/>
          </p:cNvSpPr>
          <p:nvPr>
            <p:ph type="sldNum" sz="quarter" idx="12"/>
          </p:nvPr>
        </p:nvSpPr>
        <p:spPr/>
        <p:txBody>
          <a:bodyPr/>
          <a:lstStyle/>
          <a:p>
            <a:pPr>
              <a:defRPr/>
            </a:pPr>
            <a:fld id="{2E8F0F59-F18F-4CC2-8DFD-2E38AAEC26ED}" type="slidenum">
              <a:rPr lang="en-US" smtClean="0"/>
              <a:pPr>
                <a:defRPr/>
              </a:pPr>
              <a:t>26</a:t>
            </a:fld>
            <a:endParaRPr lang="en-US"/>
          </a:p>
        </p:txBody>
      </p:sp>
      <p:sp>
        <p:nvSpPr>
          <p:cNvPr id="5" name="Footer Placeholder 4"/>
          <p:cNvSpPr>
            <a:spLocks noGrp="1"/>
          </p:cNvSpPr>
          <p:nvPr>
            <p:ph type="ftr" sz="quarter" idx="11"/>
          </p:nvPr>
        </p:nvSpPr>
        <p:spPr/>
        <p:txBody>
          <a:bodyPr/>
          <a:lstStyle/>
          <a:p>
            <a:pPr>
              <a:defRPr/>
            </a:pPr>
            <a:r>
              <a:rPr lang="en-US" smtClean="0"/>
              <a:t>Dr.S.Najeeb</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TotalTime>
  <Words>1980</Words>
  <Application>Microsoft Office PowerPoint</Application>
  <PresentationFormat>On-screen Show (4:3)</PresentationFormat>
  <Paragraphs>180</Paragraphs>
  <Slides>26</Slides>
  <Notes>7</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Literary Devices in Jane Eyre</vt:lpstr>
      <vt:lpstr>Antagonist</vt:lpstr>
      <vt:lpstr>Conflict</vt:lpstr>
      <vt:lpstr>Dramatic Irony</vt:lpstr>
      <vt:lpstr>Euphemism</vt:lpstr>
      <vt:lpstr>Foreshadowing</vt:lpstr>
      <vt:lpstr>Genre</vt:lpstr>
      <vt:lpstr>Jane Eyre  and the Gothic Plot</vt:lpstr>
      <vt:lpstr>Charlotte’s Gothic Influence</vt:lpstr>
      <vt:lpstr> The Distressed Heroine</vt:lpstr>
      <vt:lpstr> Architecture of the Mind</vt:lpstr>
      <vt:lpstr>Jane Eyre  and the Fairy-Tale Plot</vt:lpstr>
      <vt:lpstr>Jane Eyre  and the Bildung Plot</vt:lpstr>
      <vt:lpstr>Hyperbole</vt:lpstr>
      <vt:lpstr>Imagery</vt:lpstr>
      <vt:lpstr>Juxtaposition </vt:lpstr>
      <vt:lpstr>Metaphor</vt:lpstr>
      <vt:lpstr>Narrative</vt:lpstr>
      <vt:lpstr>Onomatopoeia </vt:lpstr>
      <vt:lpstr>Personification</vt:lpstr>
      <vt:lpstr>Slide 21</vt:lpstr>
      <vt:lpstr>Slide 22</vt:lpstr>
      <vt:lpstr>Red Room</vt:lpstr>
      <vt:lpstr>Slide 24</vt:lpstr>
      <vt:lpstr>Slide 25</vt:lpstr>
      <vt:lpstr>Vehicle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Vessi</dc:creator>
  <cp:lastModifiedBy>user</cp:lastModifiedBy>
  <cp:revision>19</cp:revision>
  <dcterms:created xsi:type="dcterms:W3CDTF">2011-11-01T23:22:53Z</dcterms:created>
  <dcterms:modified xsi:type="dcterms:W3CDTF">2013-10-25T20:32:27Z</dcterms:modified>
</cp:coreProperties>
</file>