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7">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CC99"/>
    <a:srgbClr val="00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E7BBAE1-9881-451B-846B-5194AC50F1A1}" type="datetimeFigureOut">
              <a:rPr lang="ar-SA" smtClean="0"/>
              <a:pPr/>
              <a:t>28/11/31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1646648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7BBAE1-9881-451B-846B-5194AC50F1A1}" type="datetimeFigureOut">
              <a:rPr lang="ar-SA" smtClean="0"/>
              <a:pPr/>
              <a:t>28/11/31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946752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E7BBAE1-9881-451B-846B-5194AC50F1A1}" type="datetimeFigureOut">
              <a:rPr lang="ar-SA" smtClean="0"/>
              <a:pPr/>
              <a:t>28/11/31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106282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E7BBAE1-9881-451B-846B-5194AC50F1A1}" type="datetimeFigureOut">
              <a:rPr lang="ar-SA" smtClean="0"/>
              <a:pPr/>
              <a:t>28/11/31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4060744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E7BBAE1-9881-451B-846B-5194AC50F1A1}" type="datetimeFigureOut">
              <a:rPr lang="ar-SA" smtClean="0"/>
              <a:pPr/>
              <a:t>28/11/31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3965672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E7BBAE1-9881-451B-846B-5194AC50F1A1}" type="datetimeFigureOut">
              <a:rPr lang="ar-SA" smtClean="0"/>
              <a:pPr/>
              <a:t>28/11/31</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3284489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E7BBAE1-9881-451B-846B-5194AC50F1A1}" type="datetimeFigureOut">
              <a:rPr lang="ar-SA" smtClean="0"/>
              <a:pPr/>
              <a:t>28/11/31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1633925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7BBAE1-9881-451B-846B-5194AC50F1A1}" type="datetimeFigureOut">
              <a:rPr lang="ar-SA" smtClean="0"/>
              <a:pPr/>
              <a:t>28/11/31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2504924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7BBAE1-9881-451B-846B-5194AC50F1A1}" type="datetimeFigureOut">
              <a:rPr lang="ar-SA" smtClean="0"/>
              <a:pPr/>
              <a:t>28/11/31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229586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7BBAE1-9881-451B-846B-5194AC50F1A1}" type="datetimeFigureOut">
              <a:rPr lang="ar-SA" smtClean="0"/>
              <a:pPr/>
              <a:t>28/11/31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1859558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7BBAE1-9881-451B-846B-5194AC50F1A1}" type="datetimeFigureOut">
              <a:rPr lang="ar-SA" smtClean="0"/>
              <a:pPr/>
              <a:t>28/11/31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270659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7BBAE1-9881-451B-846B-5194AC50F1A1}" type="datetimeFigureOut">
              <a:rPr lang="ar-SA" smtClean="0"/>
              <a:pPr/>
              <a:t>28/11/31</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88DAA11-8D7C-415E-9027-AB4457784D39}" type="slidenum">
              <a:rPr lang="ar-SA" smtClean="0"/>
              <a:pPr/>
              <a:t>‹#›</a:t>
            </a:fld>
            <a:endParaRPr lang="ar-SA"/>
          </a:p>
        </p:txBody>
      </p:sp>
    </p:spTree>
    <p:extLst>
      <p:ext uri="{BB962C8B-B14F-4D97-AF65-F5344CB8AC3E}">
        <p14:creationId xmlns="" xmlns:p14="http://schemas.microsoft.com/office/powerpoint/2010/main" val="2024531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arefa.org/index.php?title=%D8%A7%D9%84%D9%85%D9%88%D8%AA_%D8%A7%D9%84%D8%A3%D8%B3%D9%88%D8%AF&amp;action=edit&amp;redlink=1" TargetMode="External"/><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marefa.org/index.php/%D9%85%D9%84%D9%81:Scanning_Electron_Micrograph_of_a_Flea.jpg" TargetMode="External"/><Relationship Id="rId7" Type="http://schemas.openxmlformats.org/officeDocument/2006/relationships/image" Target="http://www.marefa.org/skins/common/images/magnify-clip.png" TargetMode="Externa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http://www.marefa.org/images/thumb/6/66/Scanning_Electron_Micrograph_of_a_Flea.jpg/180px-Scanning_Electron_Micrograph_of_a_Flea.jpg" TargetMode="Externa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cstate="print">
            <a:extLst>
              <a:ext uri="{BEBA8EAE-BF5A-486C-A8C5-ECC9F3942E4B}">
                <a14:imgProps xmlns="" xmlns:a14="http://schemas.microsoft.com/office/drawing/2010/main">
                  <a14:imgLayer r:embed="rId3">
                    <a14:imgEffect>
                      <a14:artisticPastelsSmooth/>
                    </a14:imgEffect>
                  </a14:imgLayer>
                </a14:imgProps>
              </a:ext>
              <a:ext uri="{28A0092B-C50C-407E-A947-70E740481C1C}">
                <a14:useLocalDpi xmlns="" xmlns:a14="http://schemas.microsoft.com/office/drawing/2010/main" val="0"/>
              </a:ext>
            </a:extLst>
          </a:blip>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مربع نص 4"/>
          <p:cNvSpPr txBox="1"/>
          <p:nvPr/>
        </p:nvSpPr>
        <p:spPr>
          <a:xfrm>
            <a:off x="1475656" y="692696"/>
            <a:ext cx="6120680" cy="5632311"/>
          </a:xfrm>
          <a:prstGeom prst="rect">
            <a:avLst/>
          </a:prstGeom>
          <a:noFill/>
        </p:spPr>
        <p:txBody>
          <a:bodyPr wrap="square" rtlCol="1">
            <a:spAutoFit/>
          </a:bodyPr>
          <a:lstStyle/>
          <a:p>
            <a:pPr algn="ctr"/>
            <a:r>
              <a:rPr lang="ar-SA" sz="6000" dirty="0" smtClean="0">
                <a:latin typeface="Arial Unicode MS" pitchFamily="34" charset="-128"/>
                <a:ea typeface="Arial Unicode MS" pitchFamily="34" charset="-128"/>
                <a:cs typeface="Arial Unicode MS" pitchFamily="34" charset="-128"/>
              </a:rPr>
              <a:t>الأمراض المعدية</a:t>
            </a:r>
          </a:p>
          <a:p>
            <a:pPr algn="ctr"/>
            <a:r>
              <a:rPr lang="ar-SA" sz="6000" dirty="0" smtClean="0">
                <a:latin typeface="Arial Unicode MS" pitchFamily="34" charset="-128"/>
                <a:ea typeface="Arial Unicode MS" pitchFamily="34" charset="-128"/>
                <a:cs typeface="Arial Unicode MS" pitchFamily="34" charset="-128"/>
              </a:rPr>
              <a:t>و</a:t>
            </a:r>
          </a:p>
          <a:p>
            <a:pPr algn="ctr"/>
            <a:r>
              <a:rPr lang="ar-SA" sz="6000" dirty="0" smtClean="0">
                <a:latin typeface="Arial Unicode MS" pitchFamily="34" charset="-128"/>
                <a:ea typeface="Arial Unicode MS" pitchFamily="34" charset="-128"/>
                <a:cs typeface="Arial Unicode MS" pitchFamily="34" charset="-128"/>
              </a:rPr>
              <a:t>الأمراض الجلدية</a:t>
            </a:r>
          </a:p>
          <a:p>
            <a:pPr algn="ctr"/>
            <a:endParaRPr lang="ar-SA" sz="6000" dirty="0" smtClean="0">
              <a:latin typeface="Arial Unicode MS" pitchFamily="34" charset="-128"/>
              <a:ea typeface="Arial Unicode MS" pitchFamily="34" charset="-128"/>
              <a:cs typeface="Arial Unicode MS" pitchFamily="34" charset="-128"/>
            </a:endParaRPr>
          </a:p>
          <a:p>
            <a:pPr algn="ctr"/>
            <a:r>
              <a:rPr lang="ar-SA" sz="6000" dirty="0" smtClean="0">
                <a:latin typeface="Arial Unicode MS" pitchFamily="34" charset="-128"/>
                <a:ea typeface="Arial Unicode MS" pitchFamily="34" charset="-128"/>
                <a:cs typeface="Arial Unicode MS" pitchFamily="34" charset="-128"/>
              </a:rPr>
              <a:t>بإشراف الدكتورة</a:t>
            </a:r>
          </a:p>
          <a:p>
            <a:pPr algn="ctr"/>
            <a:r>
              <a:rPr lang="ar-SA" sz="6000" dirty="0" smtClean="0">
                <a:latin typeface="Arial Unicode MS" pitchFamily="34" charset="-128"/>
                <a:ea typeface="Arial Unicode MS" pitchFamily="34" charset="-128"/>
                <a:cs typeface="Arial Unicode MS" pitchFamily="34" charset="-128"/>
              </a:rPr>
              <a:t>ناهد رمضان</a:t>
            </a:r>
            <a:endParaRPr lang="ar-SA" sz="6000" dirty="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3173420030"/>
      </p:ext>
    </p:extLst>
  </p:cSld>
  <p:clrMapOvr>
    <a:masterClrMapping/>
  </p:clrMapOvr>
  <p:transition>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brightnessContrast contrast="20000"/>
                    </a14:imgEffect>
                  </a14:imgLayer>
                </a14:imgProps>
              </a:ext>
              <a:ext uri="{28A0092B-C50C-407E-A947-70E740481C1C}">
                <a14:useLocalDpi xmlns="" xmlns:a14="http://schemas.microsoft.com/office/drawing/2010/main" val="0"/>
              </a:ext>
            </a:extLst>
          </a:blip>
          <a:stretch>
            <a:fillRect/>
          </a:stretch>
        </p:blipFill>
        <p:spPr>
          <a:xfrm>
            <a:off x="1" y="0"/>
            <a:ext cx="9183356"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مربع نص 4"/>
          <p:cNvSpPr txBox="1"/>
          <p:nvPr/>
        </p:nvSpPr>
        <p:spPr>
          <a:xfrm>
            <a:off x="2195736" y="1268760"/>
            <a:ext cx="4896544" cy="3046988"/>
          </a:xfrm>
          <a:prstGeom prst="rect">
            <a:avLst/>
          </a:prstGeom>
          <a:noFill/>
        </p:spPr>
        <p:txBody>
          <a:bodyPr wrap="square" rtlCol="1">
            <a:spAutoFit/>
          </a:bodyPr>
          <a:lstStyle/>
          <a:p>
            <a:pPr algn="ctr"/>
            <a:r>
              <a:rPr lang="ar-SA" sz="9600" dirty="0" smtClean="0">
                <a:latin typeface="Arial Unicode MS" pitchFamily="34" charset="-128"/>
                <a:ea typeface="Arial Unicode MS" pitchFamily="34" charset="-128"/>
                <a:cs typeface="Arial Unicode MS" pitchFamily="34" charset="-128"/>
              </a:rPr>
              <a:t>الأمراض المعدية</a:t>
            </a:r>
            <a:endParaRPr lang="ar-SA" sz="9600" dirty="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764190106"/>
      </p:ext>
    </p:extLst>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saturation sat="200000"/>
                    </a14:imgEffect>
                    <a14:imgEffect>
                      <a14:brightnessContrast contrast="-40000"/>
                    </a14:imgEffect>
                  </a14:imgLayer>
                </a14:imgProps>
              </a:ext>
              <a:ext uri="{28A0092B-C50C-407E-A947-70E740481C1C}">
                <a14:useLocalDpi xmlns="" xmlns:a14="http://schemas.microsoft.com/office/drawing/2010/main" val="0"/>
              </a:ext>
            </a:extLst>
          </a:blip>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6" name="مربع نص 5"/>
          <p:cNvSpPr txBox="1"/>
          <p:nvPr/>
        </p:nvSpPr>
        <p:spPr>
          <a:xfrm rot="20697403">
            <a:off x="3275856" y="748154"/>
            <a:ext cx="4032448" cy="1754326"/>
          </a:xfrm>
          <a:prstGeom prst="rect">
            <a:avLst/>
          </a:prstGeom>
          <a:noFill/>
        </p:spPr>
        <p:txBody>
          <a:bodyPr wrap="square" rtlCol="1">
            <a:spAutoFit/>
          </a:bodyPr>
          <a:lstStyle/>
          <a:p>
            <a:pPr algn="ctr"/>
            <a:endParaRPr lang="ar-SA" sz="5400" dirty="0" smtClean="0">
              <a:latin typeface="Arial Unicode MS" pitchFamily="34" charset="-128"/>
              <a:ea typeface="Arial Unicode MS" pitchFamily="34" charset="-128"/>
              <a:cs typeface="Arial Unicode MS" pitchFamily="34" charset="-128"/>
            </a:endParaRPr>
          </a:p>
          <a:p>
            <a:pPr algn="ctr"/>
            <a:endParaRPr lang="ar-SA" sz="5400" dirty="0">
              <a:latin typeface="Arial Unicode MS" pitchFamily="34" charset="-128"/>
              <a:ea typeface="Arial Unicode MS" pitchFamily="34" charset="-128"/>
              <a:cs typeface="Arial Unicode MS" pitchFamily="34" charset="-128"/>
            </a:endParaRPr>
          </a:p>
        </p:txBody>
      </p:sp>
      <p:pic>
        <p:nvPicPr>
          <p:cNvPr id="7" name="صورة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493822">
            <a:off x="120599" y="2770979"/>
            <a:ext cx="3305002" cy="37564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مستطيل 9"/>
          <p:cNvSpPr/>
          <p:nvPr/>
        </p:nvSpPr>
        <p:spPr>
          <a:xfrm>
            <a:off x="4499992" y="851438"/>
            <a:ext cx="4536504" cy="5324535"/>
          </a:xfrm>
          <a:prstGeom prst="rect">
            <a:avLst/>
          </a:prstGeom>
        </p:spPr>
        <p:txBody>
          <a:bodyPr wrap="square">
            <a:spAutoFit/>
          </a:bodyPr>
          <a:lstStyle/>
          <a:p>
            <a:r>
              <a:rPr lang="ar-SA" sz="2000" b="1" dirty="0">
                <a:solidFill>
                  <a:schemeClr val="bg2">
                    <a:lumMod val="25000"/>
                  </a:schemeClr>
                </a:solidFill>
                <a:ea typeface="Times New Roman"/>
              </a:rPr>
              <a:t>ينتج هذا المرض من فيروس يصيب الاطفال في مختلف </a:t>
            </a:r>
            <a:r>
              <a:rPr lang="ar-SA" sz="2000" b="1" dirty="0" err="1">
                <a:solidFill>
                  <a:schemeClr val="bg2">
                    <a:lumMod val="25000"/>
                  </a:schemeClr>
                </a:solidFill>
                <a:ea typeface="Times New Roman"/>
              </a:rPr>
              <a:t>اعمارعم</a:t>
            </a:r>
            <a:r>
              <a:rPr lang="ar-SA" sz="2000" b="1" dirty="0">
                <a:solidFill>
                  <a:schemeClr val="bg2">
                    <a:lumMod val="25000"/>
                  </a:schemeClr>
                </a:solidFill>
                <a:ea typeface="Times New Roman"/>
              </a:rPr>
              <a:t> ، ولكنه نادر الحصول في الاشهر الستة الاولى من عمر الطفل ،</a:t>
            </a:r>
            <a:r>
              <a:rPr lang="en-US" sz="2000" b="1" dirty="0" smtClean="0">
                <a:solidFill>
                  <a:schemeClr val="bg2">
                    <a:lumMod val="25000"/>
                  </a:schemeClr>
                </a:solidFill>
                <a:effectLst/>
                <a:latin typeface="Times New Roman"/>
                <a:ea typeface="Times New Roman"/>
              </a:rPr>
              <a:t/>
            </a:r>
            <a:br>
              <a:rPr lang="en-US" sz="2000" b="1" dirty="0" smtClean="0">
                <a:solidFill>
                  <a:schemeClr val="bg2">
                    <a:lumMod val="25000"/>
                  </a:schemeClr>
                </a:solidFill>
                <a:effectLst/>
                <a:latin typeface="Times New Roman"/>
                <a:ea typeface="Times New Roman"/>
              </a:rPr>
            </a:br>
            <a:r>
              <a:rPr lang="ar-SA" sz="2000" b="1" dirty="0">
                <a:solidFill>
                  <a:schemeClr val="bg2">
                    <a:lumMod val="25000"/>
                  </a:schemeClr>
                </a:solidFill>
                <a:ea typeface="Times New Roman"/>
              </a:rPr>
              <a:t>إنه مرض معدي ويصيب </a:t>
            </a:r>
            <a:r>
              <a:rPr lang="ar-SA" sz="2000" b="1" dirty="0" err="1">
                <a:solidFill>
                  <a:schemeClr val="bg2">
                    <a:lumMod val="25000"/>
                  </a:schemeClr>
                </a:solidFill>
                <a:ea typeface="Times New Roman"/>
              </a:rPr>
              <a:t>غالبآ</a:t>
            </a:r>
            <a:r>
              <a:rPr lang="ar-SA" sz="2000" b="1" dirty="0">
                <a:solidFill>
                  <a:schemeClr val="bg2">
                    <a:lumMod val="25000"/>
                  </a:schemeClr>
                </a:solidFill>
                <a:ea typeface="Times New Roman"/>
              </a:rPr>
              <a:t> الاطفال في عمر السنتين ، وكلما كان المصاب اكبر </a:t>
            </a:r>
            <a:r>
              <a:rPr lang="ar-SA" sz="2000" b="1" dirty="0" err="1">
                <a:solidFill>
                  <a:schemeClr val="bg2">
                    <a:lumMod val="25000"/>
                  </a:schemeClr>
                </a:solidFill>
                <a:ea typeface="Times New Roman"/>
              </a:rPr>
              <a:t>سنآ</a:t>
            </a:r>
            <a:r>
              <a:rPr lang="ar-SA" sz="2000" b="1" dirty="0">
                <a:solidFill>
                  <a:schemeClr val="bg2">
                    <a:lumMod val="25000"/>
                  </a:schemeClr>
                </a:solidFill>
                <a:ea typeface="Times New Roman"/>
              </a:rPr>
              <a:t> كانت الاعراض أكثر حدة</a:t>
            </a:r>
            <a:r>
              <a:rPr lang="en-US" sz="2000" b="1" dirty="0" smtClean="0">
                <a:solidFill>
                  <a:schemeClr val="bg2">
                    <a:lumMod val="25000"/>
                  </a:schemeClr>
                </a:solidFill>
                <a:effectLst/>
                <a:latin typeface="Arial"/>
                <a:ea typeface="Times New Roman"/>
              </a:rPr>
              <a:t> .</a:t>
            </a:r>
            <a:r>
              <a:rPr lang="en-US" sz="2000" b="1" dirty="0" smtClean="0">
                <a:solidFill>
                  <a:schemeClr val="bg2">
                    <a:lumMod val="25000"/>
                  </a:schemeClr>
                </a:solidFill>
                <a:effectLst/>
                <a:latin typeface="Times New Roman"/>
                <a:ea typeface="Times New Roman"/>
              </a:rPr>
              <a:t/>
            </a:r>
            <a:br>
              <a:rPr lang="en-US" sz="2000" b="1" dirty="0" smtClean="0">
                <a:solidFill>
                  <a:schemeClr val="bg2">
                    <a:lumMod val="25000"/>
                  </a:schemeClr>
                </a:solidFill>
                <a:effectLst/>
                <a:latin typeface="Times New Roman"/>
                <a:ea typeface="Times New Roman"/>
              </a:rPr>
            </a:br>
            <a:r>
              <a:rPr lang="ar-SA" sz="2000" b="1" dirty="0">
                <a:solidFill>
                  <a:schemeClr val="bg2">
                    <a:lumMod val="25000"/>
                  </a:schemeClr>
                </a:solidFill>
                <a:ea typeface="Times New Roman"/>
              </a:rPr>
              <a:t>يظهر الطفح الجلدي بعد مرور يوم واحد على بدء الاعراض ، وتظهر </a:t>
            </a:r>
            <a:r>
              <a:rPr lang="ar-SA" sz="2000" b="1" dirty="0" err="1">
                <a:solidFill>
                  <a:schemeClr val="bg2">
                    <a:lumMod val="25000"/>
                  </a:schemeClr>
                </a:solidFill>
                <a:ea typeface="Times New Roman"/>
              </a:rPr>
              <a:t>الافات</a:t>
            </a:r>
            <a:r>
              <a:rPr lang="ar-SA" sz="2000" b="1" dirty="0">
                <a:solidFill>
                  <a:schemeClr val="bg2">
                    <a:lumMod val="25000"/>
                  </a:schemeClr>
                </a:solidFill>
                <a:ea typeface="Times New Roman"/>
              </a:rPr>
              <a:t> الجلدية في مجموعات تكون بداية في </a:t>
            </a:r>
            <a:r>
              <a:rPr lang="ar-SA" sz="2000" b="1" dirty="0" err="1">
                <a:solidFill>
                  <a:schemeClr val="bg2">
                    <a:lumMod val="25000"/>
                  </a:schemeClr>
                </a:solidFill>
                <a:ea typeface="Times New Roman"/>
              </a:rPr>
              <a:t>فرة</a:t>
            </a:r>
            <a:r>
              <a:rPr lang="ar-SA" sz="2000" b="1" dirty="0">
                <a:solidFill>
                  <a:schemeClr val="bg2">
                    <a:lumMod val="25000"/>
                  </a:schemeClr>
                </a:solidFill>
                <a:ea typeface="Times New Roman"/>
              </a:rPr>
              <a:t> الرأس والوجه ، ونهاية في الصدر واعلى الظهر</a:t>
            </a:r>
            <a:r>
              <a:rPr lang="en-US" sz="2000" b="1" dirty="0" smtClean="0">
                <a:solidFill>
                  <a:schemeClr val="bg2">
                    <a:lumMod val="25000"/>
                  </a:schemeClr>
                </a:solidFill>
                <a:effectLst/>
                <a:latin typeface="Arial"/>
                <a:ea typeface="Times New Roman"/>
              </a:rPr>
              <a:t> .</a:t>
            </a:r>
            <a:r>
              <a:rPr lang="en-US" sz="2000" b="1" dirty="0" smtClean="0">
                <a:solidFill>
                  <a:schemeClr val="bg2">
                    <a:lumMod val="25000"/>
                  </a:schemeClr>
                </a:solidFill>
                <a:effectLst/>
                <a:latin typeface="Times New Roman"/>
                <a:ea typeface="Times New Roman"/>
              </a:rPr>
              <a:t/>
            </a:r>
            <a:br>
              <a:rPr lang="en-US" sz="2000" b="1" dirty="0" smtClean="0">
                <a:solidFill>
                  <a:schemeClr val="bg2">
                    <a:lumMod val="25000"/>
                  </a:schemeClr>
                </a:solidFill>
                <a:effectLst/>
                <a:latin typeface="Times New Roman"/>
                <a:ea typeface="Times New Roman"/>
              </a:rPr>
            </a:br>
            <a:r>
              <a:rPr lang="ar-SA" sz="2000" b="1" dirty="0">
                <a:solidFill>
                  <a:schemeClr val="bg2">
                    <a:lumMod val="25000"/>
                  </a:schemeClr>
                </a:solidFill>
                <a:ea typeface="Times New Roman"/>
              </a:rPr>
              <a:t>يتعلق الشفاء من جدري الماء بانتهاء الطفح الجلدي</a:t>
            </a:r>
            <a:r>
              <a:rPr lang="en-US" sz="2000" b="1" dirty="0" smtClean="0">
                <a:solidFill>
                  <a:schemeClr val="bg2">
                    <a:lumMod val="25000"/>
                  </a:schemeClr>
                </a:solidFill>
                <a:effectLst/>
                <a:latin typeface="Times New Roman"/>
                <a:ea typeface="Times New Roman"/>
              </a:rPr>
              <a:t/>
            </a:r>
            <a:br>
              <a:rPr lang="en-US" sz="2000" b="1" dirty="0" smtClean="0">
                <a:solidFill>
                  <a:schemeClr val="bg2">
                    <a:lumMod val="25000"/>
                  </a:schemeClr>
                </a:solidFill>
                <a:effectLst/>
                <a:latin typeface="Times New Roman"/>
                <a:ea typeface="Times New Roman"/>
              </a:rPr>
            </a:br>
            <a:r>
              <a:rPr lang="ar-SA" sz="2000" b="1" dirty="0">
                <a:solidFill>
                  <a:schemeClr val="bg2">
                    <a:lumMod val="25000"/>
                  </a:schemeClr>
                </a:solidFill>
                <a:ea typeface="Times New Roman"/>
              </a:rPr>
              <a:t>يوّلد هذا المرض رغبة في الحكاك لدى المصاب ، وتحتاج القشرة إلى 10 ايام حتى تجف وتسقط من تلقاء نفسها</a:t>
            </a:r>
            <a:r>
              <a:rPr lang="en-US" sz="2000" b="1" dirty="0" smtClean="0">
                <a:solidFill>
                  <a:schemeClr val="bg2">
                    <a:lumMod val="25000"/>
                  </a:schemeClr>
                </a:solidFill>
                <a:effectLst/>
                <a:latin typeface="Arial"/>
                <a:ea typeface="Times New Roman"/>
              </a:rPr>
              <a:t> .</a:t>
            </a:r>
            <a:r>
              <a:rPr lang="en-US" sz="2000" b="1" dirty="0" smtClean="0">
                <a:solidFill>
                  <a:schemeClr val="bg2">
                    <a:lumMod val="25000"/>
                  </a:schemeClr>
                </a:solidFill>
                <a:effectLst/>
                <a:latin typeface="Times New Roman"/>
                <a:ea typeface="Times New Roman"/>
              </a:rPr>
              <a:t/>
            </a:r>
            <a:br>
              <a:rPr lang="en-US" sz="2000" b="1" dirty="0" smtClean="0">
                <a:solidFill>
                  <a:schemeClr val="bg2">
                    <a:lumMod val="25000"/>
                  </a:schemeClr>
                </a:solidFill>
                <a:effectLst/>
                <a:latin typeface="Times New Roman"/>
                <a:ea typeface="Times New Roman"/>
              </a:rPr>
            </a:br>
            <a:r>
              <a:rPr lang="ar-SA" sz="2000" b="1" dirty="0">
                <a:solidFill>
                  <a:schemeClr val="bg2">
                    <a:lumMod val="25000"/>
                  </a:schemeClr>
                </a:solidFill>
                <a:ea typeface="Times New Roman"/>
              </a:rPr>
              <a:t>إذا انتزعت القشرة من جراء الحكاك وقبل الاوان ، فإن الانتان يتضاعف وتبقى اثار الندوب بعد الشفاء فلا تزول</a:t>
            </a:r>
            <a:r>
              <a:rPr lang="en-US" sz="2000" b="1" dirty="0" smtClean="0">
                <a:solidFill>
                  <a:schemeClr val="bg2">
                    <a:lumMod val="25000"/>
                  </a:schemeClr>
                </a:solidFill>
                <a:effectLst/>
                <a:latin typeface="Arial"/>
                <a:ea typeface="Times New Roman"/>
              </a:rPr>
              <a:t> .</a:t>
            </a:r>
            <a:endParaRPr lang="ar-SA" sz="2000" dirty="0">
              <a:solidFill>
                <a:schemeClr val="bg2">
                  <a:lumMod val="25000"/>
                </a:schemeClr>
              </a:solidFill>
            </a:endParaRPr>
          </a:p>
        </p:txBody>
      </p:sp>
      <p:sp>
        <p:nvSpPr>
          <p:cNvPr id="11" name="مربع نص 10"/>
          <p:cNvSpPr txBox="1"/>
          <p:nvPr/>
        </p:nvSpPr>
        <p:spPr>
          <a:xfrm rot="20240742">
            <a:off x="476956" y="985518"/>
            <a:ext cx="2592288" cy="1938992"/>
          </a:xfrm>
          <a:prstGeom prst="rect">
            <a:avLst/>
          </a:prstGeom>
          <a:noFill/>
        </p:spPr>
        <p:txBody>
          <a:bodyPr wrap="square" rtlCol="1">
            <a:spAutoFit/>
          </a:bodyPr>
          <a:lstStyle/>
          <a:p>
            <a:pPr algn="ctr"/>
            <a:r>
              <a:rPr lang="ar-SA" sz="6000" dirty="0" smtClean="0">
                <a:latin typeface="Arial Unicode MS" pitchFamily="34" charset="-128"/>
                <a:ea typeface="Arial Unicode MS" pitchFamily="34" charset="-128"/>
                <a:cs typeface="Arial Unicode MS" pitchFamily="34" charset="-128"/>
              </a:rPr>
              <a:t>جدري الماء</a:t>
            </a:r>
            <a:endParaRPr lang="ar-SA" sz="6000" dirty="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151186067"/>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artisticCrisscrossEtching/>
                    </a14:imgEffect>
                    <a14:imgEffect>
                      <a14:saturation sat="200000"/>
                    </a14:imgEffect>
                    <a14:imgEffect>
                      <a14:brightnessContrast contrast="20000"/>
                    </a14:imgEffect>
                  </a14:imgLayer>
                </a14:imgProps>
              </a:ext>
              <a:ext uri="{28A0092B-C50C-407E-A947-70E740481C1C}">
                <a14:useLocalDpi xmlns="" xmlns:a14="http://schemas.microsoft.com/office/drawing/2010/main" val="0"/>
              </a:ext>
            </a:extLst>
          </a:blip>
          <a:stretch>
            <a:fillRect/>
          </a:stretch>
        </p:blipFill>
        <p:spPr>
          <a:xfrm>
            <a:off x="0" y="-11968"/>
            <a:ext cx="9144000" cy="6858000"/>
          </a:xfrm>
        </p:spPr>
      </p:pic>
      <p:sp>
        <p:nvSpPr>
          <p:cNvPr id="5" name="مربع نص 4"/>
          <p:cNvSpPr txBox="1"/>
          <p:nvPr/>
        </p:nvSpPr>
        <p:spPr>
          <a:xfrm>
            <a:off x="2771800" y="476672"/>
            <a:ext cx="4464496" cy="1200329"/>
          </a:xfrm>
          <a:prstGeom prst="rect">
            <a:avLst/>
          </a:prstGeom>
          <a:noFill/>
        </p:spPr>
        <p:txBody>
          <a:bodyPr wrap="square" rtlCol="1">
            <a:spAutoFit/>
          </a:bodyPr>
          <a:lstStyle/>
          <a:p>
            <a:pPr algn="ctr"/>
            <a:r>
              <a:rPr lang="ar-SA" sz="3600" dirty="0" smtClean="0">
                <a:latin typeface="Arial Unicode MS" pitchFamily="34" charset="-128"/>
                <a:ea typeface="Arial Unicode MS" pitchFamily="34" charset="-128"/>
                <a:cs typeface="Arial Unicode MS" pitchFamily="34" charset="-128"/>
              </a:rPr>
              <a:t>أعراض </a:t>
            </a:r>
          </a:p>
          <a:p>
            <a:pPr algn="ctr"/>
            <a:r>
              <a:rPr lang="ar-SA" sz="3600" dirty="0" smtClean="0">
                <a:latin typeface="Arial Unicode MS" pitchFamily="34" charset="-128"/>
                <a:ea typeface="Arial Unicode MS" pitchFamily="34" charset="-128"/>
                <a:cs typeface="Arial Unicode MS" pitchFamily="34" charset="-128"/>
              </a:rPr>
              <a:t>جدري الماء</a:t>
            </a:r>
            <a:endParaRPr lang="ar-SA" sz="3600" dirty="0">
              <a:latin typeface="Arial Unicode MS" pitchFamily="34" charset="-128"/>
              <a:ea typeface="Arial Unicode MS" pitchFamily="34" charset="-128"/>
              <a:cs typeface="Arial Unicode MS" pitchFamily="34" charset="-128"/>
            </a:endParaRPr>
          </a:p>
        </p:txBody>
      </p:sp>
      <p:sp>
        <p:nvSpPr>
          <p:cNvPr id="7" name="مستطيل 6"/>
          <p:cNvSpPr/>
          <p:nvPr/>
        </p:nvSpPr>
        <p:spPr>
          <a:xfrm rot="334063">
            <a:off x="5143500" y="1915046"/>
            <a:ext cx="3472901" cy="3477875"/>
          </a:xfrm>
          <a:prstGeom prst="rect">
            <a:avLst/>
          </a:prstGeom>
        </p:spPr>
        <p:txBody>
          <a:bodyPr wrap="square">
            <a:spAutoFit/>
          </a:bodyPr>
          <a:lstStyle/>
          <a:p>
            <a:pPr algn="ctr"/>
            <a:r>
              <a:rPr lang="en-US" sz="2000" b="1" dirty="0"/>
              <a:t>· </a:t>
            </a:r>
            <a:r>
              <a:rPr lang="ar-SA" sz="2000" b="1" dirty="0" err="1" smtClean="0">
                <a:latin typeface="Arial Unicode MS" pitchFamily="34" charset="-128"/>
                <a:ea typeface="Arial Unicode MS" pitchFamily="34" charset="-128"/>
                <a:cs typeface="Arial Unicode MS" pitchFamily="34" charset="-128"/>
              </a:rPr>
              <a:t>غالبآ</a:t>
            </a:r>
            <a:r>
              <a:rPr lang="ar-SA" sz="2000" b="1" dirty="0" smtClean="0">
                <a:latin typeface="Arial Unicode MS" pitchFamily="34" charset="-128"/>
                <a:ea typeface="Arial Unicode MS" pitchFamily="34" charset="-128"/>
                <a:cs typeface="Arial Unicode MS" pitchFamily="34" charset="-128"/>
              </a:rPr>
              <a:t> ما يترافق مع جدري الماء ارتفاع في الحرارة</a:t>
            </a:r>
            <a:r>
              <a:rPr lang="en-US" sz="2000" b="1" dirty="0" smtClean="0">
                <a:latin typeface="Arial Unicode MS" pitchFamily="34" charset="-128"/>
                <a:ea typeface="Arial Unicode MS" pitchFamily="34" charset="-128"/>
                <a:cs typeface="Arial Unicode MS" pitchFamily="34" charset="-128"/>
              </a:rPr>
              <a:t/>
            </a:r>
            <a:br>
              <a:rPr lang="en-US" sz="2000" b="1" dirty="0" smtClean="0">
                <a:latin typeface="Arial Unicode MS" pitchFamily="34" charset="-128"/>
                <a:ea typeface="Arial Unicode MS" pitchFamily="34" charset="-128"/>
                <a:cs typeface="Arial Unicode MS" pitchFamily="34" charset="-128"/>
              </a:rPr>
            </a:br>
            <a:r>
              <a:rPr lang="en-US" sz="2000" b="1" dirty="0" smtClean="0">
                <a:latin typeface="Arial Unicode MS" pitchFamily="34" charset="-128"/>
                <a:ea typeface="Arial Unicode MS" pitchFamily="34" charset="-128"/>
                <a:cs typeface="Arial Unicode MS" pitchFamily="34" charset="-128"/>
              </a:rPr>
              <a:t>· </a:t>
            </a:r>
            <a:r>
              <a:rPr lang="ar-SA" sz="2000" b="1" dirty="0" smtClean="0">
                <a:latin typeface="Arial Unicode MS" pitchFamily="34" charset="-128"/>
                <a:ea typeface="Arial Unicode MS" pitchFamily="34" charset="-128"/>
                <a:cs typeface="Arial Unicode MS" pitchFamily="34" charset="-128"/>
              </a:rPr>
              <a:t>الحكاك هو اكثر اعراض جدري الماء </a:t>
            </a:r>
            <a:r>
              <a:rPr lang="ar-SA" sz="2000" b="1" dirty="0" err="1" smtClean="0">
                <a:latin typeface="Arial Unicode MS" pitchFamily="34" charset="-128"/>
                <a:ea typeface="Arial Unicode MS" pitchFamily="34" charset="-128"/>
                <a:cs typeface="Arial Unicode MS" pitchFamily="34" charset="-128"/>
              </a:rPr>
              <a:t>ازعاجآ</a:t>
            </a:r>
            <a:r>
              <a:rPr lang="en-US" sz="2000" b="1" dirty="0" smtClean="0">
                <a:latin typeface="Arial Unicode MS" pitchFamily="34" charset="-128"/>
                <a:ea typeface="Arial Unicode MS" pitchFamily="34" charset="-128"/>
                <a:cs typeface="Arial Unicode MS" pitchFamily="34" charset="-128"/>
              </a:rPr>
              <a:t/>
            </a:r>
            <a:br>
              <a:rPr lang="en-US" sz="2000" b="1" dirty="0" smtClean="0">
                <a:latin typeface="Arial Unicode MS" pitchFamily="34" charset="-128"/>
                <a:ea typeface="Arial Unicode MS" pitchFamily="34" charset="-128"/>
                <a:cs typeface="Arial Unicode MS" pitchFamily="34" charset="-128"/>
              </a:rPr>
            </a:br>
            <a:r>
              <a:rPr lang="en-US" sz="2000" b="1" dirty="0" smtClean="0">
                <a:latin typeface="Arial Unicode MS" pitchFamily="34" charset="-128"/>
                <a:ea typeface="Arial Unicode MS" pitchFamily="34" charset="-128"/>
                <a:cs typeface="Arial Unicode MS" pitchFamily="34" charset="-128"/>
              </a:rPr>
              <a:t>· </a:t>
            </a:r>
            <a:r>
              <a:rPr lang="ar-SA" sz="2000" b="1" dirty="0" smtClean="0">
                <a:latin typeface="Arial Unicode MS" pitchFamily="34" charset="-128"/>
                <a:ea typeface="Arial Unicode MS" pitchFamily="34" charset="-128"/>
                <a:cs typeface="Arial Unicode MS" pitchFamily="34" charset="-128"/>
              </a:rPr>
              <a:t>نقص في الشهية الى الطعام</a:t>
            </a:r>
            <a:r>
              <a:rPr lang="en-US" sz="2000" b="1" dirty="0" smtClean="0">
                <a:latin typeface="Arial Unicode MS" pitchFamily="34" charset="-128"/>
                <a:ea typeface="Arial Unicode MS" pitchFamily="34" charset="-128"/>
                <a:cs typeface="Arial Unicode MS" pitchFamily="34" charset="-128"/>
              </a:rPr>
              <a:t/>
            </a:r>
            <a:br>
              <a:rPr lang="en-US" sz="2000" b="1" dirty="0" smtClean="0">
                <a:latin typeface="Arial Unicode MS" pitchFamily="34" charset="-128"/>
                <a:ea typeface="Arial Unicode MS" pitchFamily="34" charset="-128"/>
                <a:cs typeface="Arial Unicode MS" pitchFamily="34" charset="-128"/>
              </a:rPr>
            </a:br>
            <a:r>
              <a:rPr lang="en-US" sz="2000" b="1" dirty="0" smtClean="0">
                <a:latin typeface="Arial Unicode MS" pitchFamily="34" charset="-128"/>
                <a:ea typeface="Arial Unicode MS" pitchFamily="34" charset="-128"/>
                <a:cs typeface="Arial Unicode MS" pitchFamily="34" charset="-128"/>
              </a:rPr>
              <a:t>· </a:t>
            </a:r>
            <a:r>
              <a:rPr lang="ar-SA" sz="2000" b="1" dirty="0" smtClean="0">
                <a:latin typeface="Arial Unicode MS" pitchFamily="34" charset="-128"/>
                <a:ea typeface="Arial Unicode MS" pitchFamily="34" charset="-128"/>
                <a:cs typeface="Arial Unicode MS" pitchFamily="34" charset="-128"/>
              </a:rPr>
              <a:t>احتقان الاوعية الدموية في العينين</a:t>
            </a:r>
            <a:r>
              <a:rPr lang="en-US" sz="2000" b="1" dirty="0" smtClean="0">
                <a:latin typeface="Arial Unicode MS" pitchFamily="34" charset="-128"/>
                <a:ea typeface="Arial Unicode MS" pitchFamily="34" charset="-128"/>
                <a:cs typeface="Arial Unicode MS" pitchFamily="34" charset="-128"/>
              </a:rPr>
              <a:t/>
            </a:r>
            <a:br>
              <a:rPr lang="en-US" sz="2000" b="1" dirty="0" smtClean="0">
                <a:latin typeface="Arial Unicode MS" pitchFamily="34" charset="-128"/>
                <a:ea typeface="Arial Unicode MS" pitchFamily="34" charset="-128"/>
                <a:cs typeface="Arial Unicode MS" pitchFamily="34" charset="-128"/>
              </a:rPr>
            </a:br>
            <a:r>
              <a:rPr lang="en-US" sz="2000" b="1" dirty="0" smtClean="0">
                <a:latin typeface="Arial Unicode MS" pitchFamily="34" charset="-128"/>
                <a:ea typeface="Arial Unicode MS" pitchFamily="34" charset="-128"/>
                <a:cs typeface="Arial Unicode MS" pitchFamily="34" charset="-128"/>
              </a:rPr>
              <a:t>· </a:t>
            </a:r>
            <a:r>
              <a:rPr lang="ar-SA" sz="2000" b="1" dirty="0" smtClean="0">
                <a:latin typeface="Arial Unicode MS" pitchFamily="34" charset="-128"/>
                <a:ea typeface="Arial Unicode MS" pitchFamily="34" charset="-128"/>
                <a:cs typeface="Arial Unicode MS" pitchFamily="34" charset="-128"/>
              </a:rPr>
              <a:t>زكام وعطس والم في الحنجرة</a:t>
            </a:r>
            <a:r>
              <a:rPr lang="en-US" sz="2000" b="1" dirty="0" smtClean="0">
                <a:latin typeface="Arial Unicode MS" pitchFamily="34" charset="-128"/>
                <a:ea typeface="Arial Unicode MS" pitchFamily="34" charset="-128"/>
                <a:cs typeface="Arial Unicode MS" pitchFamily="34" charset="-128"/>
              </a:rPr>
              <a:t/>
            </a:r>
            <a:br>
              <a:rPr lang="en-US" sz="2000" b="1" dirty="0" smtClean="0">
                <a:latin typeface="Arial Unicode MS" pitchFamily="34" charset="-128"/>
                <a:ea typeface="Arial Unicode MS" pitchFamily="34" charset="-128"/>
                <a:cs typeface="Arial Unicode MS" pitchFamily="34" charset="-128"/>
              </a:rPr>
            </a:br>
            <a:r>
              <a:rPr lang="en-US" sz="2000" b="1" dirty="0" smtClean="0">
                <a:latin typeface="Arial Unicode MS" pitchFamily="34" charset="-128"/>
                <a:ea typeface="Arial Unicode MS" pitchFamily="34" charset="-128"/>
                <a:cs typeface="Arial Unicode MS" pitchFamily="34" charset="-128"/>
              </a:rPr>
              <a:t>· </a:t>
            </a:r>
            <a:r>
              <a:rPr lang="ar-SA" sz="2000" b="1" dirty="0" smtClean="0">
                <a:latin typeface="Arial Unicode MS" pitchFamily="34" charset="-128"/>
                <a:ea typeface="Arial Unicode MS" pitchFamily="34" charset="-128"/>
                <a:cs typeface="Arial Unicode MS" pitchFamily="34" charset="-128"/>
              </a:rPr>
              <a:t>ظهور طفح جلدي على شكل حبيبات تحتوي على سائل شفاف</a:t>
            </a:r>
            <a:r>
              <a:rPr lang="en-US" sz="2000" b="1" dirty="0"/>
              <a:t/>
            </a:r>
            <a:br>
              <a:rPr lang="en-US" sz="2000" b="1" dirty="0"/>
            </a:br>
            <a:endParaRPr lang="ar-SA" sz="2000" dirty="0"/>
          </a:p>
        </p:txBody>
      </p:sp>
      <p:pic>
        <p:nvPicPr>
          <p:cNvPr id="8" name="صورة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19963993">
            <a:off x="795862" y="2537146"/>
            <a:ext cx="3513445" cy="2688243"/>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 xmlns:p14="http://schemas.microsoft.com/office/powerpoint/2010/main" val="579885779"/>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duotone>
              <a:schemeClr val="accent5">
                <a:shade val="45000"/>
                <a:satMod val="135000"/>
              </a:schemeClr>
              <a:prstClr val="white"/>
            </a:duotone>
            <a:extLst>
              <a:ext uri="{BEBA8EAE-BF5A-486C-A8C5-ECC9F3942E4B}">
                <a14:imgProps xmlns="" xmlns:a14="http://schemas.microsoft.com/office/drawing/2010/main">
                  <a14:imgLayer r:embed="rId3">
                    <a14:imgEffect>
                      <a14:artisticMosiaicBubbles/>
                    </a14:imgEffect>
                  </a14:imgLayer>
                </a14:imgProps>
              </a:ext>
              <a:ext uri="{28A0092B-C50C-407E-A947-70E740481C1C}">
                <a14:useLocalDpi xmlns="" xmlns:a14="http://schemas.microsoft.com/office/drawing/2010/main" val="0"/>
              </a:ext>
            </a:extLst>
          </a:blip>
          <a:stretch>
            <a:fillRect/>
          </a:stretch>
        </p:blipFill>
        <p:spPr>
          <a:xfrm>
            <a:off x="0" y="0"/>
            <a:ext cx="9144000" cy="6858000"/>
          </a:xfrm>
        </p:spPr>
      </p:pic>
      <p:sp>
        <p:nvSpPr>
          <p:cNvPr id="5" name="مستطيل 4"/>
          <p:cNvSpPr/>
          <p:nvPr/>
        </p:nvSpPr>
        <p:spPr>
          <a:xfrm>
            <a:off x="2286000" y="751344"/>
            <a:ext cx="4572000" cy="5909310"/>
          </a:xfrm>
          <a:prstGeom prst="rect">
            <a:avLst/>
          </a:prstGeom>
        </p:spPr>
        <p:txBody>
          <a:bodyPr>
            <a:spAutoFit/>
          </a:bodyPr>
          <a:lstStyle/>
          <a:p>
            <a:pPr algn="ctr"/>
            <a:r>
              <a:rPr lang="ar-SA" sz="2000" b="1" dirty="0">
                <a:solidFill>
                  <a:schemeClr val="accent1">
                    <a:lumMod val="75000"/>
                  </a:schemeClr>
                </a:solidFill>
                <a:latin typeface="Arial Unicode MS" pitchFamily="34" charset="-128"/>
                <a:ea typeface="Arial Unicode MS" pitchFamily="34" charset="-128"/>
                <a:cs typeface="Arial Unicode MS" pitchFamily="34" charset="-128"/>
              </a:rPr>
              <a:t>ما يجب أن تفعله الام</a:t>
            </a:r>
            <a:r>
              <a:rPr lang="en-US" sz="2000" b="1" dirty="0">
                <a:solidFill>
                  <a:schemeClr val="accent1">
                    <a:lumMod val="75000"/>
                  </a:schemeClr>
                </a:solidFill>
                <a:latin typeface="Arial Unicode MS" pitchFamily="34" charset="-128"/>
                <a:ea typeface="Arial Unicode MS" pitchFamily="34" charset="-128"/>
                <a:cs typeface="Arial Unicode MS" pitchFamily="34" charset="-128"/>
              </a:rPr>
              <a:t> :</a:t>
            </a:r>
            <a:r>
              <a:rPr lang="en-US" b="1" dirty="0">
                <a:latin typeface="Arial Unicode MS" pitchFamily="34" charset="-128"/>
                <a:ea typeface="Arial Unicode MS" pitchFamily="34" charset="-128"/>
                <a:cs typeface="Arial Unicode MS" pitchFamily="34" charset="-128"/>
              </a:rPr>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t>
            </a:r>
            <a:r>
              <a:rPr lang="ar-SA" b="1" dirty="0">
                <a:latin typeface="Arial Unicode MS" pitchFamily="34" charset="-128"/>
                <a:ea typeface="Arial Unicode MS" pitchFamily="34" charset="-128"/>
                <a:cs typeface="Arial Unicode MS" pitchFamily="34" charset="-128"/>
              </a:rPr>
              <a:t>تمنع طفلها المصاب من الحكاك واسقاط القشور قبل جفافها كي لا يقع المصاب </a:t>
            </a:r>
            <a:r>
              <a:rPr lang="ar-SA" b="1" dirty="0" err="1">
                <a:latin typeface="Arial Unicode MS" pitchFamily="34" charset="-128"/>
                <a:ea typeface="Arial Unicode MS" pitchFamily="34" charset="-128"/>
                <a:cs typeface="Arial Unicode MS" pitchFamily="34" charset="-128"/>
              </a:rPr>
              <a:t>بالانتان</a:t>
            </a:r>
            <a:r>
              <a:rPr lang="ar-SA" b="1" dirty="0">
                <a:latin typeface="Arial Unicode MS" pitchFamily="34" charset="-128"/>
                <a:ea typeface="Arial Unicode MS" pitchFamily="34" charset="-128"/>
                <a:cs typeface="Arial Unicode MS" pitchFamily="34" charset="-128"/>
              </a:rPr>
              <a:t> ، وكي لا تبقى اثار الندوب ظاهرة بعد الشفاء</a:t>
            </a:r>
            <a:r>
              <a:rPr lang="en-US" b="1" dirty="0">
                <a:latin typeface="Arial Unicode MS" pitchFamily="34" charset="-128"/>
                <a:ea typeface="Arial Unicode MS" pitchFamily="34" charset="-128"/>
                <a:cs typeface="Arial Unicode MS" pitchFamily="34" charset="-128"/>
              </a:rPr>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t>
            </a:r>
            <a:r>
              <a:rPr lang="ar-SA" b="1" dirty="0">
                <a:latin typeface="Arial Unicode MS" pitchFamily="34" charset="-128"/>
                <a:ea typeface="Arial Unicode MS" pitchFamily="34" charset="-128"/>
                <a:cs typeface="Arial Unicode MS" pitchFamily="34" charset="-128"/>
              </a:rPr>
              <a:t>يحظر على الام غسل شعر الولد أو اخذ المصاب إلى الحمام قبل سقوط القشور وعليها باستعمال البودرة </a:t>
            </a:r>
            <a:r>
              <a:rPr lang="ar-SA" b="1" dirty="0" smtClean="0">
                <a:latin typeface="Arial Unicode MS" pitchFamily="34" charset="-128"/>
                <a:ea typeface="Arial Unicode MS" pitchFamily="34" charset="-128"/>
                <a:cs typeface="Arial Unicode MS" pitchFamily="34" charset="-128"/>
              </a:rPr>
              <a:t>المهدئة</a:t>
            </a:r>
            <a:r>
              <a:rPr lang="en-US" b="1" dirty="0">
                <a:latin typeface="Arial Unicode MS" pitchFamily="34" charset="-128"/>
                <a:ea typeface="Arial Unicode MS" pitchFamily="34" charset="-128"/>
                <a:cs typeface="Arial Unicode MS" pitchFamily="34" charset="-128"/>
              </a:rPr>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t>
            </a:r>
            <a:r>
              <a:rPr lang="ar-SA" b="1" dirty="0">
                <a:latin typeface="Arial Unicode MS" pitchFamily="34" charset="-128"/>
                <a:ea typeface="Arial Unicode MS" pitchFamily="34" charset="-128"/>
                <a:cs typeface="Arial Unicode MS" pitchFamily="34" charset="-128"/>
              </a:rPr>
              <a:t>تنتقل العدوى بواسطة الاحتكاك المباشر ، لذا يجب عزل الطفل المصاب عن الاخرين ، خاصة إذا كان في المدرسة ، ويجب عدم استعمال الاغطية الصوفية</a:t>
            </a:r>
            <a:r>
              <a:rPr lang="en-US" b="1" dirty="0">
                <a:latin typeface="Arial Unicode MS" pitchFamily="34" charset="-128"/>
                <a:ea typeface="Arial Unicode MS" pitchFamily="34" charset="-128"/>
                <a:cs typeface="Arial Unicode MS" pitchFamily="34" charset="-128"/>
              </a:rPr>
              <a:t>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t>
            </a:r>
            <a:r>
              <a:rPr lang="ar-SA" b="1" dirty="0">
                <a:latin typeface="Arial Unicode MS" pitchFamily="34" charset="-128"/>
                <a:ea typeface="Arial Unicode MS" pitchFamily="34" charset="-128"/>
                <a:cs typeface="Arial Unicode MS" pitchFamily="34" charset="-128"/>
              </a:rPr>
              <a:t>على الام أن تعلم </a:t>
            </a:r>
            <a:r>
              <a:rPr lang="ar-SA" b="1" dirty="0" err="1">
                <a:latin typeface="Arial Unicode MS" pitchFamily="34" charset="-128"/>
                <a:ea typeface="Arial Unicode MS" pitchFamily="34" charset="-128"/>
                <a:cs typeface="Arial Unicode MS" pitchFamily="34" charset="-128"/>
              </a:rPr>
              <a:t>أيضآ</a:t>
            </a:r>
            <a:r>
              <a:rPr lang="ar-SA" b="1" dirty="0">
                <a:latin typeface="Arial Unicode MS" pitchFamily="34" charset="-128"/>
                <a:ea typeface="Arial Unicode MS" pitchFamily="34" charset="-128"/>
                <a:cs typeface="Arial Unicode MS" pitchFamily="34" charset="-128"/>
              </a:rPr>
              <a:t> أن العدوى قد تنتقل عبر الهواء عن طريق افرازات الانف أو الحنجرة أو عملية التنفس</a:t>
            </a:r>
            <a:r>
              <a:rPr lang="en-US" b="1" dirty="0">
                <a:latin typeface="Arial Unicode MS" pitchFamily="34" charset="-128"/>
                <a:ea typeface="Arial Unicode MS" pitchFamily="34" charset="-128"/>
                <a:cs typeface="Arial Unicode MS" pitchFamily="34" charset="-128"/>
              </a:rPr>
              <a:t>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t>
            </a:r>
            <a:r>
              <a:rPr lang="ar-SA" b="1" dirty="0">
                <a:latin typeface="Arial Unicode MS" pitchFamily="34" charset="-128"/>
                <a:ea typeface="Arial Unicode MS" pitchFamily="34" charset="-128"/>
                <a:cs typeface="Arial Unicode MS" pitchFamily="34" charset="-128"/>
              </a:rPr>
              <a:t>لا يعتبر جدري الماء </a:t>
            </a:r>
            <a:r>
              <a:rPr lang="ar-SA" b="1" dirty="0" err="1">
                <a:latin typeface="Arial Unicode MS" pitchFamily="34" charset="-128"/>
                <a:ea typeface="Arial Unicode MS" pitchFamily="34" charset="-128"/>
                <a:cs typeface="Arial Unicode MS" pitchFamily="34" charset="-128"/>
              </a:rPr>
              <a:t>مرضآ</a:t>
            </a:r>
            <a:r>
              <a:rPr lang="ar-SA" b="1" dirty="0">
                <a:latin typeface="Arial Unicode MS" pitchFamily="34" charset="-128"/>
                <a:ea typeface="Arial Unicode MS" pitchFamily="34" charset="-128"/>
                <a:cs typeface="Arial Unicode MS" pitchFamily="34" charset="-128"/>
              </a:rPr>
              <a:t> </a:t>
            </a:r>
            <a:r>
              <a:rPr lang="ar-SA" b="1" dirty="0" err="1">
                <a:latin typeface="Arial Unicode MS" pitchFamily="34" charset="-128"/>
                <a:ea typeface="Arial Unicode MS" pitchFamily="34" charset="-128"/>
                <a:cs typeface="Arial Unicode MS" pitchFamily="34" charset="-128"/>
              </a:rPr>
              <a:t>خطرآ</a:t>
            </a:r>
            <a:r>
              <a:rPr lang="ar-SA" b="1" dirty="0">
                <a:latin typeface="Arial Unicode MS" pitchFamily="34" charset="-128"/>
                <a:ea typeface="Arial Unicode MS" pitchFamily="34" charset="-128"/>
                <a:cs typeface="Arial Unicode MS" pitchFamily="34" charset="-128"/>
              </a:rPr>
              <a:t> ، لكن من الافضل أن يصاب به الطفل قبل بلوغ سن الدراسة </a:t>
            </a:r>
            <a:r>
              <a:rPr lang="ar-SA" b="1" dirty="0" err="1">
                <a:latin typeface="Arial Unicode MS" pitchFamily="34" charset="-128"/>
                <a:ea typeface="Arial Unicode MS" pitchFamily="34" charset="-128"/>
                <a:cs typeface="Arial Unicode MS" pitchFamily="34" charset="-128"/>
              </a:rPr>
              <a:t>لانه</a:t>
            </a:r>
            <a:r>
              <a:rPr lang="ar-SA" b="1" dirty="0">
                <a:latin typeface="Arial Unicode MS" pitchFamily="34" charset="-128"/>
                <a:ea typeface="Arial Unicode MS" pitchFamily="34" charset="-128"/>
                <a:cs typeface="Arial Unicode MS" pitchFamily="34" charset="-128"/>
              </a:rPr>
              <a:t> يكون </a:t>
            </a:r>
            <a:r>
              <a:rPr lang="ar-SA" b="1" dirty="0" err="1">
                <a:latin typeface="Arial Unicode MS" pitchFamily="34" charset="-128"/>
                <a:ea typeface="Arial Unicode MS" pitchFamily="34" charset="-128"/>
                <a:cs typeface="Arial Unicode MS" pitchFamily="34" charset="-128"/>
              </a:rPr>
              <a:t>خفيفآ</a:t>
            </a:r>
            <a:r>
              <a:rPr lang="ar-SA" b="1" dirty="0">
                <a:latin typeface="Arial Unicode MS" pitchFamily="34" charset="-128"/>
                <a:ea typeface="Arial Unicode MS" pitchFamily="34" charset="-128"/>
                <a:cs typeface="Arial Unicode MS" pitchFamily="34" charset="-128"/>
              </a:rPr>
              <a:t> من جهة </a:t>
            </a:r>
            <a:r>
              <a:rPr lang="ar-SA" b="1" dirty="0" err="1">
                <a:latin typeface="Arial Unicode MS" pitchFamily="34" charset="-128"/>
                <a:ea typeface="Arial Unicode MS" pitchFamily="34" charset="-128"/>
                <a:cs typeface="Arial Unicode MS" pitchFamily="34" charset="-128"/>
              </a:rPr>
              <a:t>ولانه</a:t>
            </a:r>
            <a:r>
              <a:rPr lang="ar-SA" b="1" dirty="0">
                <a:latin typeface="Arial Unicode MS" pitchFamily="34" charset="-128"/>
                <a:ea typeface="Arial Unicode MS" pitchFamily="34" charset="-128"/>
                <a:cs typeface="Arial Unicode MS" pitchFamily="34" charset="-128"/>
              </a:rPr>
              <a:t> يشكل مناعة في الجسم ولا يعدي الاخرين من جهة ثانية</a:t>
            </a:r>
            <a:r>
              <a:rPr lang="en-US" b="1" dirty="0">
                <a:latin typeface="Arial Unicode MS" pitchFamily="34" charset="-128"/>
                <a:ea typeface="Arial Unicode MS" pitchFamily="34" charset="-128"/>
                <a:cs typeface="Arial Unicode MS" pitchFamily="34" charset="-128"/>
              </a:rPr>
              <a:t> .</a:t>
            </a:r>
            <a:br>
              <a:rPr lang="en-US" b="1" dirty="0">
                <a:latin typeface="Arial Unicode MS" pitchFamily="34" charset="-128"/>
                <a:ea typeface="Arial Unicode MS" pitchFamily="34" charset="-128"/>
                <a:cs typeface="Arial Unicode MS" pitchFamily="34" charset="-128"/>
              </a:rPr>
            </a:br>
            <a:r>
              <a:rPr lang="en-US" b="1" dirty="0">
                <a:latin typeface="Arial Unicode MS" pitchFamily="34" charset="-128"/>
                <a:ea typeface="Arial Unicode MS" pitchFamily="34" charset="-128"/>
                <a:cs typeface="Arial Unicode MS" pitchFamily="34" charset="-128"/>
              </a:rPr>
              <a:t>- </a:t>
            </a:r>
            <a:r>
              <a:rPr lang="ar-SA" b="1" dirty="0">
                <a:latin typeface="Arial Unicode MS" pitchFamily="34" charset="-128"/>
                <a:ea typeface="Arial Unicode MS" pitchFamily="34" charset="-128"/>
                <a:cs typeface="Arial Unicode MS" pitchFamily="34" charset="-128"/>
              </a:rPr>
              <a:t>لا توجد طريقة فعالة لمنع الاصابة بجدري الماء عن طريق التلقيح</a:t>
            </a:r>
            <a:r>
              <a:rPr lang="en-US" b="1" dirty="0">
                <a:latin typeface="Arial Unicode MS" pitchFamily="34" charset="-128"/>
                <a:ea typeface="Arial Unicode MS" pitchFamily="34" charset="-128"/>
                <a:cs typeface="Arial Unicode MS" pitchFamily="34" charset="-128"/>
              </a:rPr>
              <a:t> .</a:t>
            </a:r>
            <a:endParaRPr lang="ar-SA" dirty="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623970779"/>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tretch>
            <a:fillRect/>
          </a:stretch>
        </p:blipFill>
        <p:spPr>
          <a:xfrm>
            <a:off x="0" y="0"/>
            <a:ext cx="9144000" cy="6858000"/>
          </a:xfrm>
        </p:spPr>
      </p:pic>
      <p:sp>
        <p:nvSpPr>
          <p:cNvPr id="5" name="مستطيل 4"/>
          <p:cNvSpPr/>
          <p:nvPr/>
        </p:nvSpPr>
        <p:spPr>
          <a:xfrm>
            <a:off x="304800" y="228601"/>
            <a:ext cx="8587680" cy="6186309"/>
          </a:xfrm>
          <a:prstGeom prst="rect">
            <a:avLst/>
          </a:prstGeom>
        </p:spPr>
        <p:txBody>
          <a:bodyPr wrap="square">
            <a:spAutoFit/>
          </a:bodyPr>
          <a:lstStyle/>
          <a:p>
            <a:pPr algn="ct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علاج جدري الماء</a:t>
            </a:r>
            <a:r>
              <a:rPr lang="en-US" sz="3600" b="1" dirty="0">
                <a:solidFill>
                  <a:schemeClr val="tx1">
                    <a:lumMod val="95000"/>
                    <a:lumOff val="5000"/>
                  </a:schemeClr>
                </a:solidFill>
                <a:latin typeface="Adobe Arabic" pitchFamily="18" charset="-78"/>
                <a:ea typeface="Arial Unicode MS" pitchFamily="34" charset="-128"/>
                <a:cs typeface="Adobe Arabic" pitchFamily="18" charset="-78"/>
              </a:rPr>
              <a:t> :</a:t>
            </a:r>
            <a:br>
              <a:rPr lang="en-US" sz="3600" b="1" dirty="0">
                <a:solidFill>
                  <a:schemeClr val="tx1">
                    <a:lumMod val="95000"/>
                    <a:lumOff val="5000"/>
                  </a:schemeClr>
                </a:solidFill>
                <a:latin typeface="Adobe Arabic" pitchFamily="18" charset="-78"/>
                <a:ea typeface="Arial Unicode MS" pitchFamily="34" charset="-128"/>
                <a:cs typeface="Adobe Arabic" pitchFamily="18" charset="-78"/>
              </a:rPr>
            </a:br>
            <a:r>
              <a:rPr lang="en-US" sz="3600" b="1" dirty="0">
                <a:solidFill>
                  <a:schemeClr val="tx1">
                    <a:lumMod val="95000"/>
                    <a:lumOff val="5000"/>
                  </a:schemeClr>
                </a:solidFill>
                <a:latin typeface="Adobe Arabic" pitchFamily="18" charset="-78"/>
                <a:ea typeface="Arial Unicode MS" pitchFamily="34" charset="-128"/>
                <a:cs typeface="Adobe Arabic" pitchFamily="18" charset="-78"/>
              </a:rPr>
              <a:t/>
            </a:r>
            <a:br>
              <a:rPr lang="en-US" sz="3600" b="1" dirty="0">
                <a:solidFill>
                  <a:schemeClr val="tx1">
                    <a:lumMod val="95000"/>
                    <a:lumOff val="5000"/>
                  </a:schemeClr>
                </a:solidFill>
                <a:latin typeface="Adobe Arabic" pitchFamily="18" charset="-78"/>
                <a:ea typeface="Arial Unicode MS" pitchFamily="34" charset="-128"/>
                <a:cs typeface="Adobe Arabic" pitchFamily="18" charset="-78"/>
              </a:rPr>
            </a:b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عزل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المصاب في المنزل </a:t>
            </a:r>
            <a:r>
              <a:rPr lang="ar-SA" sz="3600" b="1" dirty="0" err="1">
                <a:solidFill>
                  <a:schemeClr val="tx1">
                    <a:lumMod val="95000"/>
                    <a:lumOff val="5000"/>
                  </a:schemeClr>
                </a:solidFill>
                <a:latin typeface="Adobe Arabic" pitchFamily="18" charset="-78"/>
                <a:ea typeface="Arial Unicode MS" pitchFamily="34" charset="-128"/>
                <a:cs typeface="Adobe Arabic" pitchFamily="18" charset="-78"/>
              </a:rPr>
              <a:t>منعآ</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 </a:t>
            </a: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للعدوى</a:t>
            </a:r>
            <a:r>
              <a:rPr lang="en-US" sz="3600" b="1" dirty="0">
                <a:solidFill>
                  <a:schemeClr val="tx1">
                    <a:lumMod val="95000"/>
                    <a:lumOff val="5000"/>
                  </a:schemeClr>
                </a:solidFill>
                <a:latin typeface="Adobe Arabic" pitchFamily="18" charset="-78"/>
                <a:ea typeface="Arial Unicode MS" pitchFamily="34" charset="-128"/>
                <a:cs typeface="Adobe Arabic" pitchFamily="18" charset="-78"/>
              </a:rPr>
              <a:t/>
            </a:r>
            <a:br>
              <a:rPr lang="en-US" sz="3600" b="1" dirty="0">
                <a:solidFill>
                  <a:schemeClr val="tx1">
                    <a:lumMod val="95000"/>
                    <a:lumOff val="5000"/>
                  </a:schemeClr>
                </a:solidFill>
                <a:latin typeface="Adobe Arabic" pitchFamily="18" charset="-78"/>
                <a:ea typeface="Arial Unicode MS" pitchFamily="34" charset="-128"/>
                <a:cs typeface="Adobe Arabic" pitchFamily="18" charset="-78"/>
              </a:rPr>
            </a:b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المحافظة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على نظام غذائي سهل وغني بالفيتامينات والسوائل </a:t>
            </a: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الدافئة</a:t>
            </a:r>
          </a:p>
          <a:p>
            <a:pPr algn="ct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تأمين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الراحة للمصاب في سرير مستقل وفي غرفة </a:t>
            </a: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خاصة</a:t>
            </a:r>
            <a:r>
              <a:rPr lang="en-US" sz="3600" b="1" dirty="0">
                <a:solidFill>
                  <a:schemeClr val="tx1">
                    <a:lumMod val="95000"/>
                    <a:lumOff val="5000"/>
                  </a:schemeClr>
                </a:solidFill>
                <a:latin typeface="Adobe Arabic" pitchFamily="18" charset="-78"/>
                <a:ea typeface="Arial Unicode MS" pitchFamily="34" charset="-128"/>
                <a:cs typeface="Adobe Arabic" pitchFamily="18" charset="-78"/>
              </a:rPr>
              <a:t/>
            </a:r>
            <a:br>
              <a:rPr lang="en-US" sz="3600" b="1" dirty="0">
                <a:solidFill>
                  <a:schemeClr val="tx1">
                    <a:lumMod val="95000"/>
                    <a:lumOff val="5000"/>
                  </a:schemeClr>
                </a:solidFill>
                <a:latin typeface="Adobe Arabic" pitchFamily="18" charset="-78"/>
                <a:ea typeface="Arial Unicode MS" pitchFamily="34" charset="-128"/>
                <a:cs typeface="Adobe Arabic" pitchFamily="18" charset="-78"/>
              </a:rPr>
            </a:b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تطهير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الطفح الجلدي بالسوائل </a:t>
            </a: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المطهرة</a:t>
            </a:r>
            <a:endParaRPr lang="en-US" sz="3600" b="1" dirty="0" smtClean="0">
              <a:solidFill>
                <a:schemeClr val="tx1">
                  <a:lumMod val="95000"/>
                  <a:lumOff val="5000"/>
                </a:schemeClr>
              </a:solidFill>
              <a:latin typeface="Adobe Arabic" pitchFamily="18" charset="-78"/>
              <a:ea typeface="Arial Unicode MS" pitchFamily="34" charset="-128"/>
              <a:cs typeface="Adobe Arabic" pitchFamily="18" charset="-78"/>
            </a:endParaRPr>
          </a:p>
          <a:p>
            <a:pPr algn="ctr"/>
            <a:endPar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endParaRPr>
          </a:p>
          <a:p>
            <a:pPr algn="ct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لا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مانع من استعمال ادوية مضادة للحساسية واخرى لتجنب </a:t>
            </a: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الحك</a:t>
            </a:r>
          </a:p>
          <a:p>
            <a:pPr algn="ct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لا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بد من تخفيض الحرارة إذا ارتفعت فوق </a:t>
            </a: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المعدل</a:t>
            </a:r>
          </a:p>
          <a:p>
            <a:pPr algn="ctr"/>
            <a:r>
              <a:rPr lang="ar-SA" sz="3600" b="1" dirty="0" smtClean="0">
                <a:solidFill>
                  <a:schemeClr val="tx1">
                    <a:lumMod val="95000"/>
                    <a:lumOff val="5000"/>
                  </a:schemeClr>
                </a:solidFill>
                <a:latin typeface="Adobe Arabic" pitchFamily="18" charset="-78"/>
                <a:ea typeface="Arial Unicode MS" pitchFamily="34" charset="-128"/>
                <a:cs typeface="Adobe Arabic" pitchFamily="18" charset="-78"/>
              </a:rPr>
              <a:t>عندما </a:t>
            </a:r>
            <a:r>
              <a:rPr lang="ar-SA" sz="3600" b="1" dirty="0">
                <a:solidFill>
                  <a:schemeClr val="tx1">
                    <a:lumMod val="95000"/>
                    <a:lumOff val="5000"/>
                  </a:schemeClr>
                </a:solidFill>
                <a:latin typeface="Adobe Arabic" pitchFamily="18" charset="-78"/>
                <a:ea typeface="Arial Unicode MS" pitchFamily="34" charset="-128"/>
                <a:cs typeface="Adobe Arabic" pitchFamily="18" charset="-78"/>
              </a:rPr>
              <a:t>تصل البثور إلى مرحلة التقشر ، فإن استعمال زيت الزيتون يساعد على تهدئة الجلد</a:t>
            </a:r>
            <a:endParaRPr lang="en-US" sz="3600" b="1" dirty="0">
              <a:solidFill>
                <a:schemeClr val="tx1">
                  <a:lumMod val="95000"/>
                  <a:lumOff val="5000"/>
                </a:schemeClr>
              </a:solidFill>
              <a:latin typeface="Adobe Arabic" pitchFamily="18" charset="-78"/>
              <a:ea typeface="Arial Unicode MS" pitchFamily="34" charset="-128"/>
              <a:cs typeface="Adobe Arabic" pitchFamily="18" charset="-78"/>
            </a:endParaRPr>
          </a:p>
        </p:txBody>
      </p:sp>
    </p:spTree>
    <p:extLst>
      <p:ext uri="{BB962C8B-B14F-4D97-AF65-F5344CB8AC3E}">
        <p14:creationId xmlns="" xmlns:p14="http://schemas.microsoft.com/office/powerpoint/2010/main" val="1272588214"/>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مستطيل 4"/>
          <p:cNvSpPr/>
          <p:nvPr/>
        </p:nvSpPr>
        <p:spPr>
          <a:xfrm>
            <a:off x="2685908" y="2967335"/>
            <a:ext cx="3772188" cy="1569660"/>
          </a:xfrm>
          <a:prstGeom prst="rect">
            <a:avLst/>
          </a:prstGeom>
          <a:noFill/>
        </p:spPr>
        <p:txBody>
          <a:bodyPr wrap="none" lIns="91440" tIns="45720" rIns="91440" bIns="45720">
            <a:spAutoFit/>
          </a:bodyPr>
          <a:lstStyle/>
          <a:p>
            <a:pPr algn="ctr"/>
            <a:r>
              <a:rPr lang="ar-SA" sz="9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latin typeface="Arial Unicode MS" pitchFamily="34" charset="-128"/>
                <a:ea typeface="Arial Unicode MS" pitchFamily="34" charset="-128"/>
                <a:cs typeface="Arial Unicode MS" pitchFamily="34" charset="-128"/>
              </a:rPr>
              <a:t>الدفتيريا</a:t>
            </a:r>
            <a:endParaRPr lang="ar-SA" sz="9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089065566"/>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saturation sat="400000"/>
                    </a14:imgEffect>
                    <a14:imgEffect>
                      <a14:brightnessContrast bright="20000" contrast="-20000"/>
                    </a14:imgEffect>
                  </a14:imgLayer>
                </a14:imgProps>
              </a:ext>
              <a:ext uri="{28A0092B-C50C-407E-A947-70E740481C1C}">
                <a14:useLocalDpi xmlns="" xmlns:a14="http://schemas.microsoft.com/office/drawing/2010/main" val="0"/>
              </a:ext>
            </a:extLst>
          </a:blip>
          <a:stretch>
            <a:fillRect/>
          </a:stretch>
        </p:blipFill>
        <p:spPr>
          <a:xfrm>
            <a:off x="1" y="0"/>
            <a:ext cx="9144000" cy="6858000"/>
          </a:xfrm>
        </p:spPr>
      </p:pic>
      <p:sp>
        <p:nvSpPr>
          <p:cNvPr id="5" name="مستطيل 4"/>
          <p:cNvSpPr/>
          <p:nvPr/>
        </p:nvSpPr>
        <p:spPr>
          <a:xfrm>
            <a:off x="5652120" y="908720"/>
            <a:ext cx="3168352" cy="5078313"/>
          </a:xfrm>
          <a:prstGeom prst="rect">
            <a:avLst/>
          </a:prstGeom>
          <a:ln>
            <a:solidFill>
              <a:schemeClr val="accent1"/>
            </a:solidFill>
          </a:ln>
        </p:spPr>
        <p:txBody>
          <a:bodyPr wrap="square">
            <a:spAutoFit/>
          </a:bodyPr>
          <a:lstStyle/>
          <a:p>
            <a:pPr algn="ctr"/>
            <a:r>
              <a:rPr lang="ar-SA" dirty="0" smtClean="0">
                <a:solidFill>
                  <a:schemeClr val="bg1"/>
                </a:solidFill>
                <a:latin typeface="Arial Unicode MS" pitchFamily="34" charset="-128"/>
                <a:ea typeface="Arial Unicode MS" pitchFamily="34" charset="-128"/>
                <a:cs typeface="Arial Unicode MS" pitchFamily="34" charset="-128"/>
              </a:rPr>
              <a:t>الدفتريا :</a:t>
            </a:r>
            <a:r>
              <a:rPr lang="ar-SA" dirty="0" smtClean="0">
                <a:solidFill>
                  <a:srgbClr val="FF33CC"/>
                </a:solidFill>
                <a:latin typeface="Arial Unicode MS" pitchFamily="34" charset="-128"/>
                <a:ea typeface="Arial Unicode MS" pitchFamily="34" charset="-128"/>
                <a:cs typeface="Arial Unicode MS" pitchFamily="34" charset="-128"/>
              </a:rPr>
              <a:t>هو مرض بكتيري خطير يصيب عادة اللوزتين، الحلق، الأنف أو البشرة.</a:t>
            </a:r>
          </a:p>
          <a:p>
            <a:pPr algn="ctr"/>
            <a:endParaRPr lang="ar-SA" dirty="0" smtClean="0">
              <a:solidFill>
                <a:srgbClr val="FF33CC"/>
              </a:solidFill>
              <a:latin typeface="Arial Unicode MS" pitchFamily="34" charset="-128"/>
              <a:ea typeface="Arial Unicode MS" pitchFamily="34" charset="-128"/>
              <a:cs typeface="Arial Unicode MS" pitchFamily="34" charset="-128"/>
            </a:endParaRPr>
          </a:p>
          <a:p>
            <a:pPr algn="ctr"/>
            <a:r>
              <a:rPr lang="ar-SA" dirty="0" smtClean="0">
                <a:solidFill>
                  <a:srgbClr val="FF33CC"/>
                </a:solidFill>
                <a:latin typeface="Arial Unicode MS" pitchFamily="34" charset="-128"/>
                <a:ea typeface="Arial Unicode MS" pitchFamily="34" charset="-128"/>
                <a:cs typeface="Arial Unicode MS" pitchFamily="34" charset="-128"/>
              </a:rPr>
              <a:t>تنتشر الدفتريا بشكل أكبر في الأماكن المزدحمة سكنياً، وأيضاً بالنسبة للأطفال غير المطعمين ضد الدفتريا وخاصة من هم دون سن 15عاماً أكثر عرضة للإصابة. ويظهر المرض أيضاً بين البالغين غير المطعمين وتكون أعراضه أكثر شدة عندهم.</a:t>
            </a:r>
          </a:p>
          <a:p>
            <a:pPr algn="ctr"/>
            <a:endParaRPr lang="ar-SA" dirty="0" smtClean="0">
              <a:solidFill>
                <a:srgbClr val="FF33CC"/>
              </a:solidFill>
              <a:latin typeface="Arial Unicode MS" pitchFamily="34" charset="-128"/>
              <a:ea typeface="Arial Unicode MS" pitchFamily="34" charset="-128"/>
              <a:cs typeface="Arial Unicode MS" pitchFamily="34" charset="-128"/>
            </a:endParaRPr>
          </a:p>
          <a:p>
            <a:pPr algn="ctr"/>
            <a:r>
              <a:rPr lang="ar-SA" dirty="0" smtClean="0">
                <a:solidFill>
                  <a:schemeClr val="bg1"/>
                </a:solidFill>
                <a:latin typeface="Arial Unicode MS" pitchFamily="34" charset="-128"/>
                <a:ea typeface="Arial Unicode MS" pitchFamily="34" charset="-128"/>
                <a:cs typeface="Arial Unicode MS" pitchFamily="34" charset="-128"/>
              </a:rPr>
              <a:t>* كيف تنتشر الدفتريا:</a:t>
            </a:r>
          </a:p>
          <a:p>
            <a:pPr algn="ctr"/>
            <a:r>
              <a:rPr lang="ar-SA" dirty="0" smtClean="0">
                <a:solidFill>
                  <a:srgbClr val="FF33CC"/>
                </a:solidFill>
                <a:latin typeface="Arial Unicode MS" pitchFamily="34" charset="-128"/>
                <a:ea typeface="Arial Unicode MS" pitchFamily="34" charset="-128"/>
                <a:cs typeface="Arial Unicode MS" pitchFamily="34" charset="-128"/>
              </a:rPr>
              <a:t>ينتشر مرض الدفتريا عن طريق ملامسة أية إفرازات خارجية من الشخص المصاب مثل: إفرازات الأنف، الحلق، الجلد أو العين.</a:t>
            </a:r>
            <a:endParaRPr lang="ar-SA" dirty="0">
              <a:solidFill>
                <a:srgbClr val="FF33CC"/>
              </a:solidFill>
              <a:latin typeface="Arial Unicode MS" pitchFamily="34" charset="-128"/>
              <a:ea typeface="Arial Unicode MS" pitchFamily="34" charset="-128"/>
              <a:cs typeface="Arial Unicode MS" pitchFamily="34" charset="-128"/>
            </a:endParaRPr>
          </a:p>
        </p:txBody>
      </p:sp>
      <p:pic>
        <p:nvPicPr>
          <p:cNvPr id="6" name="صورة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19791875">
            <a:off x="285523" y="761992"/>
            <a:ext cx="3239420" cy="2009539"/>
          </a:xfrm>
          <a:prstGeom prst="rect">
            <a:avLst/>
          </a:prstGeom>
        </p:spPr>
      </p:pic>
      <p:pic>
        <p:nvPicPr>
          <p:cNvPr id="7" name="صورة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rot="1918304">
            <a:off x="1233318" y="3651575"/>
            <a:ext cx="3383375" cy="2229792"/>
          </a:xfrm>
          <a:prstGeom prst="rect">
            <a:avLst/>
          </a:prstGeom>
        </p:spPr>
      </p:pic>
    </p:spTree>
    <p:extLst>
      <p:ext uri="{BB962C8B-B14F-4D97-AF65-F5344CB8AC3E}">
        <p14:creationId xmlns="" xmlns:p14="http://schemas.microsoft.com/office/powerpoint/2010/main" val="148900265"/>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39534" cy="685799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مربع نص 5"/>
          <p:cNvSpPr txBox="1"/>
          <p:nvPr/>
        </p:nvSpPr>
        <p:spPr>
          <a:xfrm>
            <a:off x="3923928" y="620689"/>
            <a:ext cx="4896544" cy="6032421"/>
          </a:xfrm>
          <a:prstGeom prst="rect">
            <a:avLst/>
          </a:prstGeom>
          <a:noFill/>
        </p:spPr>
        <p:txBody>
          <a:bodyPr wrap="square" rtlCol="1">
            <a:spAutoFit/>
          </a:bodyPr>
          <a:lstStyle/>
          <a:p>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
            </a:r>
            <a:b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b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 </a:t>
            </a:r>
            <a:r>
              <a:rPr lang="ar-SA" sz="1600" dirty="0" smtClean="0">
                <a:solidFill>
                  <a:schemeClr val="bg1">
                    <a:lumMod val="95000"/>
                  </a:schemeClr>
                </a:solidFill>
                <a:effectLst/>
                <a:latin typeface="Arial Unicode MS" pitchFamily="34" charset="-128"/>
                <a:ea typeface="Arial Unicode MS" pitchFamily="34" charset="-128"/>
                <a:cs typeface="Arial Unicode MS" pitchFamily="34" charset="-128"/>
              </a:rPr>
              <a:t>أعراض الدفتريا</a:t>
            </a: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a:t>
            </a:r>
            <a:b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b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 </a:t>
            </a:r>
            <a:r>
              <a:rPr lang="ar-SA" sz="1600" dirty="0" smtClean="0">
                <a:solidFill>
                  <a:schemeClr val="bg1">
                    <a:lumMod val="95000"/>
                  </a:schemeClr>
                </a:solidFill>
                <a:effectLst/>
                <a:latin typeface="Arial Unicode MS" pitchFamily="34" charset="-128"/>
                <a:ea typeface="Arial Unicode MS" pitchFamily="34" charset="-128"/>
                <a:cs typeface="Arial Unicode MS" pitchFamily="34" charset="-128"/>
              </a:rPr>
              <a:t>هناك نوعان من مرض الدفتريا</a:t>
            </a: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a:t>
            </a:r>
            <a:r>
              <a:rPr lang="en-US" sz="1600" dirty="0" smtClean="0">
                <a:solidFill>
                  <a:srgbClr val="C70A86"/>
                </a:solidFill>
                <a:effectLst/>
                <a:latin typeface="Arial Unicode MS" pitchFamily="34" charset="-128"/>
                <a:ea typeface="Arial Unicode MS" pitchFamily="34" charset="-128"/>
                <a:cs typeface="Arial Unicode MS" pitchFamily="34" charset="-128"/>
              </a:rPr>
              <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en-US" sz="1600" dirty="0" smtClean="0">
                <a:solidFill>
                  <a:srgbClr val="C70A86"/>
                </a:solidFill>
                <a:effectLst/>
                <a:latin typeface="Arial Unicode MS" pitchFamily="34" charset="-128"/>
                <a:ea typeface="Arial Unicode MS" pitchFamily="34" charset="-128"/>
                <a:cs typeface="Arial Unicode MS" pitchFamily="34" charset="-128"/>
              </a:rPr>
              <a:t>- </a:t>
            </a:r>
            <a:r>
              <a:rPr lang="ar-SA" sz="1600" dirty="0" smtClean="0">
                <a:solidFill>
                  <a:srgbClr val="C70A86"/>
                </a:solidFill>
                <a:effectLst/>
                <a:latin typeface="Arial Unicode MS" pitchFamily="34" charset="-128"/>
                <a:ea typeface="Arial Unicode MS" pitchFamily="34" charset="-128"/>
                <a:cs typeface="Arial Unicode MS" pitchFamily="34" charset="-128"/>
              </a:rPr>
              <a:t>يصيب النوع الأول: الأنف والحلق</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en-US" sz="1600" dirty="0" smtClean="0">
                <a:solidFill>
                  <a:srgbClr val="C70A86"/>
                </a:solidFill>
                <a:effectLst/>
                <a:latin typeface="Arial Unicode MS" pitchFamily="34" charset="-128"/>
                <a:ea typeface="Arial Unicode MS" pitchFamily="34" charset="-128"/>
                <a:cs typeface="Arial Unicode MS" pitchFamily="34" charset="-128"/>
              </a:rPr>
              <a:t>- </a:t>
            </a:r>
            <a:r>
              <a:rPr lang="ar-SA" sz="1600" dirty="0" smtClean="0">
                <a:solidFill>
                  <a:srgbClr val="C70A86"/>
                </a:solidFill>
                <a:effectLst/>
                <a:latin typeface="Arial Unicode MS" pitchFamily="34" charset="-128"/>
                <a:ea typeface="Arial Unicode MS" pitchFamily="34" charset="-128"/>
                <a:cs typeface="Arial Unicode MS" pitchFamily="34" charset="-128"/>
              </a:rPr>
              <a:t>أما النوع الثاني: فيصيب البشرة</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ar-SA" sz="1600" dirty="0" smtClean="0">
                <a:solidFill>
                  <a:srgbClr val="C70A86"/>
                </a:solidFill>
                <a:effectLst/>
                <a:latin typeface="Arial Unicode MS" pitchFamily="34" charset="-128"/>
                <a:ea typeface="Arial Unicode MS" pitchFamily="34" charset="-128"/>
                <a:cs typeface="Arial Unicode MS" pitchFamily="34" charset="-128"/>
              </a:rPr>
              <a:t>الأعراض: ظهور قرح في الحلق، ارتفاع بسيط في درجة الحرارة وتضخم في الغدة الليمفاوية الموجودة في الرقبة</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ar-SA" sz="1600" dirty="0" smtClean="0">
                <a:solidFill>
                  <a:srgbClr val="C70A86"/>
                </a:solidFill>
                <a:effectLst/>
                <a:latin typeface="Arial Unicode MS" pitchFamily="34" charset="-128"/>
                <a:ea typeface="Arial Unicode MS" pitchFamily="34" charset="-128"/>
                <a:cs typeface="Arial Unicode MS" pitchFamily="34" charset="-128"/>
              </a:rPr>
              <a:t>بالنسبة لإصابات البشرة فتكون مؤلمة بشكل أكبر ويحدث تضخم واحمرار في لون البشرة</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en-US" sz="1600" dirty="0" smtClean="0">
                <a:solidFill>
                  <a:srgbClr val="C70A86"/>
                </a:solidFill>
                <a:effectLst/>
                <a:latin typeface="Arial Unicode MS" pitchFamily="34" charset="-128"/>
                <a:ea typeface="Arial Unicode MS" pitchFamily="34" charset="-128"/>
                <a:cs typeface="Arial Unicode MS" pitchFamily="34" charset="-128"/>
              </a:rPr>
              <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 </a:t>
            </a:r>
            <a:r>
              <a:rPr lang="ar-SA" sz="1600" dirty="0" smtClean="0">
                <a:solidFill>
                  <a:schemeClr val="bg1">
                    <a:lumMod val="95000"/>
                  </a:schemeClr>
                </a:solidFill>
                <a:effectLst/>
                <a:latin typeface="Arial Unicode MS" pitchFamily="34" charset="-128"/>
                <a:ea typeface="Arial Unicode MS" pitchFamily="34" charset="-128"/>
                <a:cs typeface="Arial Unicode MS" pitchFamily="34" charset="-128"/>
              </a:rPr>
              <a:t>متى تظهر أعراض الدفتريا</a:t>
            </a: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a:t>
            </a:r>
            <a:r>
              <a:rPr lang="en-US" sz="1600" dirty="0" smtClean="0">
                <a:solidFill>
                  <a:srgbClr val="C70A86"/>
                </a:solidFill>
                <a:effectLst/>
                <a:latin typeface="Arial Unicode MS" pitchFamily="34" charset="-128"/>
                <a:ea typeface="Arial Unicode MS" pitchFamily="34" charset="-128"/>
                <a:cs typeface="Arial Unicode MS" pitchFamily="34" charset="-128"/>
              </a:rPr>
              <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ar-SA" sz="1600" dirty="0" smtClean="0">
                <a:solidFill>
                  <a:srgbClr val="C70A86"/>
                </a:solidFill>
                <a:effectLst/>
                <a:latin typeface="Arial Unicode MS" pitchFamily="34" charset="-128"/>
                <a:ea typeface="Arial Unicode MS" pitchFamily="34" charset="-128"/>
                <a:cs typeface="Arial Unicode MS" pitchFamily="34" charset="-128"/>
              </a:rPr>
              <a:t>تظهر الأعراض غالباً بين 2- 4 أيام بعد حدوث الإصابة وتستمر لفترة 1- 6 أيام</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en-US" sz="1600" dirty="0" smtClean="0">
                <a:solidFill>
                  <a:srgbClr val="C70A86"/>
                </a:solidFill>
                <a:effectLst/>
                <a:latin typeface="Arial Unicode MS" pitchFamily="34" charset="-128"/>
                <a:ea typeface="Arial Unicode MS" pitchFamily="34" charset="-128"/>
                <a:cs typeface="Arial Unicode MS" pitchFamily="34" charset="-128"/>
              </a:rPr>
              <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 </a:t>
            </a:r>
            <a:r>
              <a:rPr lang="ar-SA" sz="1600" dirty="0" smtClean="0">
                <a:solidFill>
                  <a:schemeClr val="bg1">
                    <a:lumMod val="95000"/>
                  </a:schemeClr>
                </a:solidFill>
                <a:effectLst/>
                <a:latin typeface="Arial Unicode MS" pitchFamily="34" charset="-128"/>
                <a:ea typeface="Arial Unicode MS" pitchFamily="34" charset="-128"/>
                <a:cs typeface="Arial Unicode MS" pitchFamily="34" charset="-128"/>
              </a:rPr>
              <a:t>متى يكون الشخص المصاب سبباً في إصابة شخص آخر سليم؟</a:t>
            </a:r>
            <a: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t/>
            </a:r>
            <a:br>
              <a:rPr lang="en-US" sz="1600" dirty="0" smtClean="0">
                <a:solidFill>
                  <a:schemeClr val="bg1">
                    <a:lumMod val="95000"/>
                  </a:schemeClr>
                </a:solidFill>
                <a:effectLst/>
                <a:latin typeface="Arial Unicode MS" pitchFamily="34" charset="-128"/>
                <a:ea typeface="Arial Unicode MS" pitchFamily="34" charset="-128"/>
                <a:cs typeface="Arial Unicode MS" pitchFamily="34" charset="-128"/>
              </a:rPr>
            </a:br>
            <a:r>
              <a:rPr lang="ar-SA" sz="1600" dirty="0" smtClean="0">
                <a:solidFill>
                  <a:srgbClr val="C70A86"/>
                </a:solidFill>
                <a:effectLst/>
                <a:latin typeface="Arial Unicode MS" pitchFamily="34" charset="-128"/>
                <a:ea typeface="Arial Unicode MS" pitchFamily="34" charset="-128"/>
                <a:cs typeface="Arial Unicode MS" pitchFamily="34" charset="-128"/>
              </a:rPr>
              <a:t>الشخص المصاب بالدفتريا والذي لم يتم علاجه بعد، يكون عرضة لإصابة غيره من يوم إصابته وحتى أسبوعين. وفي حالات نادرة تصل فترة الإصابة إلي أربعة أسابيع</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ar-SA" sz="1600" dirty="0" smtClean="0">
                <a:solidFill>
                  <a:srgbClr val="C70A86"/>
                </a:solidFill>
                <a:effectLst/>
                <a:latin typeface="Arial Unicode MS" pitchFamily="34" charset="-128"/>
                <a:ea typeface="Arial Unicode MS" pitchFamily="34" charset="-128"/>
                <a:cs typeface="Arial Unicode MS" pitchFamily="34" charset="-128"/>
              </a:rPr>
              <a:t>إذا تم علاج الشخص المصاب بشكل سليم وعن طريق مضاد حيوي ملائم تقل هذه الفترة إلي أقل من أربعة أيام</a:t>
            </a:r>
            <a:r>
              <a:rPr lang="en-US" sz="1600" dirty="0" smtClean="0">
                <a:solidFill>
                  <a:srgbClr val="C70A86"/>
                </a:solidFill>
                <a:effectLst/>
                <a:latin typeface="Arial Unicode MS" pitchFamily="34" charset="-128"/>
                <a:ea typeface="Arial Unicode MS" pitchFamily="34" charset="-128"/>
                <a:cs typeface="Arial Unicode MS" pitchFamily="34" charset="-128"/>
              </a:rPr>
              <a:t>.</a:t>
            </a:r>
            <a:br>
              <a:rPr lang="en-US" sz="1600" dirty="0" smtClean="0">
                <a:solidFill>
                  <a:srgbClr val="C70A86"/>
                </a:solidFill>
                <a:effectLst/>
                <a:latin typeface="Arial Unicode MS" pitchFamily="34" charset="-128"/>
                <a:ea typeface="Arial Unicode MS" pitchFamily="34" charset="-128"/>
                <a:cs typeface="Arial Unicode MS" pitchFamily="34" charset="-128"/>
              </a:rPr>
            </a:br>
            <a:r>
              <a:rPr lang="ar-SA" sz="1600" dirty="0" smtClean="0">
                <a:solidFill>
                  <a:srgbClr val="C70A86"/>
                </a:solidFill>
                <a:effectLst/>
                <a:latin typeface="Arial Unicode MS" pitchFamily="34" charset="-128"/>
                <a:ea typeface="Arial Unicode MS" pitchFamily="34" charset="-128"/>
                <a:cs typeface="Arial Unicode MS" pitchFamily="34" charset="-128"/>
              </a:rPr>
              <a:t>حدوث إصابة سابقة بالدفتريا لا تعطي الشخص المناعة الكافية لعدم الإصابة مرة أخرى</a:t>
            </a:r>
            <a:r>
              <a:rPr lang="en-US" sz="1600" dirty="0" smtClean="0">
                <a:solidFill>
                  <a:srgbClr val="C70A86"/>
                </a:solidFill>
                <a:effectLst/>
                <a:latin typeface="Arial Unicode MS" pitchFamily="34" charset="-128"/>
                <a:ea typeface="Arial Unicode MS" pitchFamily="34" charset="-128"/>
                <a:cs typeface="Arial Unicode MS" pitchFamily="34" charset="-128"/>
              </a:rPr>
              <a:t>.</a:t>
            </a:r>
            <a:r>
              <a:rPr lang="en-US" dirty="0" smtClean="0">
                <a:solidFill>
                  <a:srgbClr val="C70A86"/>
                </a:solidFill>
                <a:effectLst/>
                <a:latin typeface="Arial"/>
                <a:ea typeface="Times New Roman"/>
              </a:rPr>
              <a:t/>
            </a:r>
            <a:br>
              <a:rPr lang="en-US" dirty="0" smtClean="0">
                <a:solidFill>
                  <a:srgbClr val="C70A86"/>
                </a:solidFill>
                <a:effectLst/>
                <a:latin typeface="Arial"/>
                <a:ea typeface="Times New Roman"/>
              </a:rPr>
            </a:br>
            <a:endParaRPr lang="ar-SA" dirty="0"/>
          </a:p>
        </p:txBody>
      </p:sp>
    </p:spTree>
    <p:extLst>
      <p:ext uri="{BB962C8B-B14F-4D97-AF65-F5344CB8AC3E}">
        <p14:creationId xmlns="" xmlns:p14="http://schemas.microsoft.com/office/powerpoint/2010/main" val="889248597"/>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0"/>
            <a:ext cx="9143999"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مربع نص 4"/>
          <p:cNvSpPr txBox="1"/>
          <p:nvPr/>
        </p:nvSpPr>
        <p:spPr>
          <a:xfrm>
            <a:off x="1331640" y="836712"/>
            <a:ext cx="7272808" cy="5355312"/>
          </a:xfrm>
          <a:prstGeom prst="rect">
            <a:avLst/>
          </a:prstGeom>
          <a:noFill/>
        </p:spPr>
        <p:txBody>
          <a:bodyPr wrap="square" rtlCol="1">
            <a:spAutoFit/>
          </a:bodyPr>
          <a:lstStyle/>
          <a:p>
            <a:r>
              <a:rPr lang="ar-SA" dirty="0">
                <a:solidFill>
                  <a:schemeClr val="bg1">
                    <a:lumMod val="95000"/>
                  </a:schemeClr>
                </a:solidFill>
                <a:latin typeface="Arial Unicode MS" pitchFamily="34" charset="-128"/>
                <a:ea typeface="Arial Unicode MS" pitchFamily="34" charset="-128"/>
                <a:cs typeface="Arial Unicode MS" pitchFamily="34" charset="-128"/>
              </a:rPr>
              <a:t>تطعيمات الدفتريا</a:t>
            </a:r>
            <a:r>
              <a:rPr lang="en-US" dirty="0">
                <a:solidFill>
                  <a:schemeClr val="bg1">
                    <a:lumMod val="95000"/>
                  </a:schemeClr>
                </a:solidFill>
                <a:latin typeface="Arial Unicode MS" pitchFamily="34" charset="-128"/>
                <a:ea typeface="Arial Unicode MS" pitchFamily="34" charset="-128"/>
                <a:cs typeface="Arial Unicode MS" pitchFamily="34" charset="-128"/>
              </a:rPr>
              <a:t>:</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يتم دمج تطعيمات الدفتريا مع تطعيم التيتانوس والسعال الديكي وذلك لتكوين تطعيم ثلاثي والمعروف</a:t>
            </a:r>
            <a:r>
              <a:rPr lang="en-US" dirty="0">
                <a:solidFill>
                  <a:srgbClr val="FF33CC"/>
                </a:solidFill>
                <a:latin typeface="Arial Unicode MS" pitchFamily="34" charset="-128"/>
                <a:ea typeface="Arial Unicode MS" pitchFamily="34" charset="-128"/>
                <a:cs typeface="Arial Unicode MS" pitchFamily="34" charset="-128"/>
              </a:rPr>
              <a:t> (</a:t>
            </a:r>
            <a:r>
              <a:rPr lang="en-US" dirty="0" err="1">
                <a:solidFill>
                  <a:srgbClr val="FF33CC"/>
                </a:solidFill>
                <a:latin typeface="Arial Unicode MS" pitchFamily="34" charset="-128"/>
                <a:ea typeface="Arial Unicode MS" pitchFamily="34" charset="-128"/>
                <a:cs typeface="Arial Unicode MS" pitchFamily="34" charset="-128"/>
              </a:rPr>
              <a:t>dtp</a:t>
            </a:r>
            <a:r>
              <a:rPr lang="en-US" dirty="0">
                <a:solidFill>
                  <a:srgbClr val="FF33CC"/>
                </a:solidFill>
                <a:latin typeface="Arial Unicode MS" pitchFamily="34" charset="-128"/>
                <a:ea typeface="Arial Unicode MS" pitchFamily="34" charset="-128"/>
                <a:cs typeface="Arial Unicode MS" pitchFamily="34" charset="-128"/>
              </a:rPr>
              <a:t>).</a:t>
            </a:r>
            <a:br>
              <a:rPr lang="en-US" dirty="0">
                <a:solidFill>
                  <a:srgbClr val="FF33CC"/>
                </a:solidFill>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يتم إعطاء هذا التطعيم في سن شهرين وأربع وستة أشهر، وما بين الشهر 12 – 15 من العمر ثم بعد ذلك ما بين 4 – 6 سنوات</a:t>
            </a:r>
            <a:r>
              <a:rPr lang="en-US" dirty="0">
                <a:solidFill>
                  <a:srgbClr val="FF33CC"/>
                </a:solidFill>
                <a:latin typeface="Arial Unicode MS" pitchFamily="34" charset="-128"/>
                <a:ea typeface="Arial Unicode MS" pitchFamily="34" charset="-128"/>
                <a:cs typeface="Arial Unicode MS" pitchFamily="34" charset="-128"/>
              </a:rPr>
              <a:t>.</a:t>
            </a:r>
            <a:br>
              <a:rPr lang="en-US" dirty="0">
                <a:solidFill>
                  <a:srgbClr val="FF33CC"/>
                </a:solidFill>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يتم إعطاء مجموعة التطعيمات الثلاثية (السعال الديكي والدفتريا والتيتانوس) كل 10 سنوات</a:t>
            </a:r>
            <a:r>
              <a:rPr lang="en-US" dirty="0">
                <a:solidFill>
                  <a:srgbClr val="FF33CC"/>
                </a:solidFill>
                <a:latin typeface="Arial Unicode MS" pitchFamily="34" charset="-128"/>
                <a:ea typeface="Arial Unicode MS" pitchFamily="34" charset="-128"/>
                <a:cs typeface="Arial Unicode MS" pitchFamily="34" charset="-128"/>
              </a:rPr>
              <a:t>. </a:t>
            </a:r>
            <a:endParaRPr lang="ar-SA" dirty="0" smtClean="0">
              <a:solidFill>
                <a:srgbClr val="FF33CC"/>
              </a:solidFill>
              <a:latin typeface="Arial Unicode MS" pitchFamily="34" charset="-128"/>
              <a:ea typeface="Arial Unicode MS" pitchFamily="34" charset="-128"/>
              <a:cs typeface="Arial Unicode MS" pitchFamily="34" charset="-128"/>
            </a:endParaRPr>
          </a:p>
          <a:p>
            <a:endParaRPr lang="ar-SA" dirty="0">
              <a:solidFill>
                <a:srgbClr val="FF33CC"/>
              </a:solidFill>
              <a:latin typeface="Arial Unicode MS" pitchFamily="34" charset="-128"/>
              <a:ea typeface="Arial Unicode MS" pitchFamily="34" charset="-128"/>
              <a:cs typeface="Arial Unicode MS" pitchFamily="34" charset="-128"/>
            </a:endParaRPr>
          </a:p>
          <a:p>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solidFill>
                  <a:schemeClr val="bg1">
                    <a:lumMod val="95000"/>
                  </a:schemeClr>
                </a:solidFill>
                <a:latin typeface="Arial Unicode MS" pitchFamily="34" charset="-128"/>
                <a:ea typeface="Arial Unicode MS" pitchFamily="34" charset="-128"/>
                <a:cs typeface="Arial Unicode MS" pitchFamily="34" charset="-128"/>
              </a:rPr>
              <a:t>* </a:t>
            </a:r>
            <a:r>
              <a:rPr lang="ar-SA" dirty="0">
                <a:solidFill>
                  <a:schemeClr val="bg1">
                    <a:lumMod val="95000"/>
                  </a:schemeClr>
                </a:solidFill>
                <a:latin typeface="Arial Unicode MS" pitchFamily="34" charset="-128"/>
                <a:ea typeface="Arial Unicode MS" pitchFamily="34" charset="-128"/>
                <a:cs typeface="Arial Unicode MS" pitchFamily="34" charset="-128"/>
              </a:rPr>
              <a:t>علاج الدفتريا</a:t>
            </a:r>
            <a:r>
              <a:rPr lang="en-US" dirty="0">
                <a:solidFill>
                  <a:schemeClr val="bg1">
                    <a:lumMod val="95000"/>
                  </a:schemeClr>
                </a:solidFill>
                <a:latin typeface="Arial Unicode MS" pitchFamily="34" charset="-128"/>
                <a:ea typeface="Arial Unicode MS" pitchFamily="34" charset="-128"/>
                <a:cs typeface="Arial Unicode MS" pitchFamily="34" charset="-128"/>
              </a:rPr>
              <a:t>:</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يتم علاج الدفتريا عن طريق بعض المضادات الحيوية الخاصة مثل البنسلين</a:t>
            </a:r>
            <a:r>
              <a:rPr lang="en-US" dirty="0">
                <a:solidFill>
                  <a:srgbClr val="FF33CC"/>
                </a:solidFill>
                <a:latin typeface="Arial Unicode MS" pitchFamily="34" charset="-128"/>
                <a:ea typeface="Arial Unicode MS" pitchFamily="34" charset="-128"/>
                <a:cs typeface="Arial Unicode MS" pitchFamily="34" charset="-128"/>
              </a:rPr>
              <a:t>.</a:t>
            </a:r>
            <a:br>
              <a:rPr lang="en-US" dirty="0">
                <a:solidFill>
                  <a:srgbClr val="FF33CC"/>
                </a:solidFill>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تحدث مضاعفات خطيرة في حالة عدم العلاج من الدفتريا وتتضمن حدوث شلل، هبوط في القلب أو خلل في الدورة الدموية</a:t>
            </a:r>
            <a:r>
              <a:rPr lang="en-US" dirty="0">
                <a:solidFill>
                  <a:srgbClr val="FF33CC"/>
                </a:solidFill>
                <a:latin typeface="Arial Unicode MS" pitchFamily="34" charset="-128"/>
                <a:ea typeface="Arial Unicode MS" pitchFamily="34" charset="-128"/>
                <a:cs typeface="Arial Unicode MS" pitchFamily="34" charset="-128"/>
              </a:rPr>
              <a:t>.</a:t>
            </a:r>
            <a:br>
              <a:rPr lang="en-US" dirty="0">
                <a:solidFill>
                  <a:srgbClr val="FF33CC"/>
                </a:solidFill>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تحدث حالات الوفاة من الدفتريا نتيجة عدم العلاج في حوالي 5 – 10% من الحالات</a:t>
            </a:r>
            <a:r>
              <a:rPr lang="en-US" dirty="0">
                <a:solidFill>
                  <a:srgbClr val="FF33CC"/>
                </a:solidFill>
                <a:latin typeface="Arial Unicode MS" pitchFamily="34" charset="-128"/>
                <a:ea typeface="Arial Unicode MS" pitchFamily="34" charset="-128"/>
                <a:cs typeface="Arial Unicode MS" pitchFamily="34" charset="-128"/>
              </a:rPr>
              <a:t>.</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latin typeface="Arial Unicode MS" pitchFamily="34" charset="-128"/>
                <a:ea typeface="Arial Unicode MS" pitchFamily="34" charset="-128"/>
                <a:cs typeface="Arial Unicode MS" pitchFamily="34" charset="-128"/>
              </a:rPr>
              <a:t>*</a:t>
            </a:r>
            <a:r>
              <a:rPr lang="en-US" dirty="0">
                <a:solidFill>
                  <a:schemeClr val="bg1">
                    <a:lumMod val="95000"/>
                  </a:schemeClr>
                </a:solidFill>
                <a:latin typeface="Arial Unicode MS" pitchFamily="34" charset="-128"/>
                <a:ea typeface="Arial Unicode MS" pitchFamily="34" charset="-128"/>
                <a:cs typeface="Arial Unicode MS" pitchFamily="34" charset="-128"/>
              </a:rPr>
              <a:t> </a:t>
            </a:r>
            <a:r>
              <a:rPr lang="ar-SA" dirty="0">
                <a:solidFill>
                  <a:schemeClr val="bg1">
                    <a:lumMod val="95000"/>
                  </a:schemeClr>
                </a:solidFill>
                <a:latin typeface="Arial Unicode MS" pitchFamily="34" charset="-128"/>
                <a:ea typeface="Arial Unicode MS" pitchFamily="34" charset="-128"/>
                <a:cs typeface="Arial Unicode MS" pitchFamily="34" charset="-128"/>
              </a:rPr>
              <a:t>الوقاية من الدفتريا</a:t>
            </a:r>
            <a:r>
              <a:rPr lang="en-US" dirty="0">
                <a:solidFill>
                  <a:schemeClr val="bg1">
                    <a:lumMod val="95000"/>
                  </a:schemeClr>
                </a:solidFill>
                <a:latin typeface="Arial Unicode MS" pitchFamily="34" charset="-128"/>
                <a:ea typeface="Arial Unicode MS" pitchFamily="34" charset="-128"/>
                <a:cs typeface="Arial Unicode MS" pitchFamily="34" charset="-128"/>
              </a:rPr>
              <a:t>:</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solidFill>
                  <a:srgbClr val="FF33CC"/>
                </a:solidFill>
                <a:latin typeface="Arial Unicode MS" pitchFamily="34" charset="-128"/>
                <a:ea typeface="Arial Unicode MS" pitchFamily="34" charset="-128"/>
                <a:cs typeface="Arial Unicode MS" pitchFamily="34" charset="-128"/>
              </a:rPr>
              <a:t>.</a:t>
            </a:r>
            <a:r>
              <a:rPr lang="ar-SA" dirty="0">
                <a:solidFill>
                  <a:srgbClr val="FF33CC"/>
                </a:solidFill>
                <a:latin typeface="Arial Unicode MS" pitchFamily="34" charset="-128"/>
                <a:ea typeface="Arial Unicode MS" pitchFamily="34" charset="-128"/>
                <a:cs typeface="Arial Unicode MS" pitchFamily="34" charset="-128"/>
              </a:rPr>
              <a:t>يمكن الوقاية من الإصابة بمرض الدفتريا عن طريق اتخاذ إجراءات حماية جهاز المناعة وذلك من خلال التطعيم ضد المرض</a:t>
            </a:r>
            <a:r>
              <a:rPr lang="en-US" dirty="0">
                <a:solidFill>
                  <a:srgbClr val="FF33CC"/>
                </a:solidFill>
                <a:latin typeface="Arial Unicode MS" pitchFamily="34" charset="-128"/>
                <a:ea typeface="Arial Unicode MS" pitchFamily="34" charset="-128"/>
                <a:cs typeface="Arial Unicode MS" pitchFamily="34" charset="-128"/>
              </a:rPr>
              <a:t>.</a:t>
            </a:r>
            <a:br>
              <a:rPr lang="en-US" dirty="0">
                <a:solidFill>
                  <a:srgbClr val="FF33CC"/>
                </a:solidFill>
                <a:latin typeface="Arial Unicode MS" pitchFamily="34" charset="-128"/>
                <a:ea typeface="Arial Unicode MS" pitchFamily="34" charset="-128"/>
                <a:cs typeface="Arial Unicode MS" pitchFamily="34" charset="-128"/>
              </a:rPr>
            </a:br>
            <a:r>
              <a:rPr lang="ar-SA" dirty="0">
                <a:solidFill>
                  <a:srgbClr val="FF33CC"/>
                </a:solidFill>
                <a:latin typeface="Arial Unicode MS" pitchFamily="34" charset="-128"/>
                <a:ea typeface="Arial Unicode MS" pitchFamily="34" charset="-128"/>
                <a:cs typeface="Arial Unicode MS" pitchFamily="34" charset="-128"/>
              </a:rPr>
              <a:t>ويحد أيضاً علاج الحالات المصابة من انتشار المرض بشكل كبير</a:t>
            </a:r>
          </a:p>
        </p:txBody>
      </p:sp>
    </p:spTree>
    <p:extLst>
      <p:ext uri="{BB962C8B-B14F-4D97-AF65-F5344CB8AC3E}">
        <p14:creationId xmlns="" xmlns:p14="http://schemas.microsoft.com/office/powerpoint/2010/main" val="320981966"/>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cstate="print">
            <a:extLst>
              <a:ext uri="{BEBA8EAE-BF5A-486C-A8C5-ECC9F3942E4B}">
                <a14:imgProps xmlns="" xmlns:a14="http://schemas.microsoft.com/office/drawing/2010/main">
                  <a14:imgLayer r:embed="rId3">
                    <a14:imgEffect>
                      <a14:saturation sat="66000"/>
                    </a14:imgEffect>
                  </a14:imgLayer>
                </a14:imgProps>
              </a:ext>
              <a:ext uri="{28A0092B-C50C-407E-A947-70E740481C1C}">
                <a14:useLocalDpi xmlns="" xmlns:a14="http://schemas.microsoft.com/office/drawing/2010/main" val="0"/>
              </a:ext>
            </a:extLst>
          </a:blip>
          <a:stretch>
            <a:fillRect/>
          </a:stretch>
        </p:blipFill>
        <p:spPr>
          <a:xfrm>
            <a:off x="1"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مستطيل 4"/>
          <p:cNvSpPr/>
          <p:nvPr/>
        </p:nvSpPr>
        <p:spPr>
          <a:xfrm>
            <a:off x="1979712" y="1484784"/>
            <a:ext cx="5112568" cy="2554545"/>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8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Unicode MS" pitchFamily="34" charset="-128"/>
                <a:ea typeface="Arial Unicode MS" pitchFamily="34" charset="-128"/>
                <a:cs typeface="Arial Unicode MS" pitchFamily="34" charset="-128"/>
              </a:rPr>
              <a:t>الأمراض</a:t>
            </a:r>
          </a:p>
          <a:p>
            <a:pPr algn="ctr"/>
            <a:r>
              <a:rPr lang="ar-SA" sz="8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Unicode MS" pitchFamily="34" charset="-128"/>
                <a:ea typeface="Arial Unicode MS" pitchFamily="34" charset="-128"/>
                <a:cs typeface="Arial Unicode MS" pitchFamily="34" charset="-128"/>
              </a:rPr>
              <a:t>الجلدية</a:t>
            </a:r>
            <a:endParaRPr lang="ar-SA"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2805007185"/>
      </p:ext>
    </p:extLst>
  </p:cSld>
  <p:clrMapOvr>
    <a:masterClrMapping/>
  </p:clrMapOvr>
  <p:transition>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1024_7687052005013047.jpg"/>
          <p:cNvPicPr>
            <a:picLocks noChangeAspect="1"/>
          </p:cNvPicPr>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1025" name="Rectangle 1"/>
          <p:cNvSpPr>
            <a:spLocks noChangeArrowheads="1"/>
          </p:cNvSpPr>
          <p:nvPr/>
        </p:nvSpPr>
        <p:spPr bwMode="auto">
          <a:xfrm>
            <a:off x="533400" y="457200"/>
            <a:ext cx="3810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a:t>
            </a:r>
            <a:r>
              <a:rPr kumimoji="0" lang="ar-SA" sz="2000" b="1" i="0" u="none" strike="noStrike" cap="none" normalizeH="0" baseline="0" dirty="0" smtClean="0" bmk="">
                <a:ln>
                  <a:noFill/>
                </a:ln>
                <a:solidFill>
                  <a:srgbClr val="000000"/>
                </a:solidFill>
                <a:effectLst/>
                <a:latin typeface="Adobe Arabic" pitchFamily="18" charset="-78"/>
                <a:ea typeface="Times New Roman" pitchFamily="18" charset="0"/>
                <a:cs typeface="Adobe Arabic" pitchFamily="18" charset="-78"/>
              </a:rPr>
              <a:t> </a:t>
            </a:r>
            <a:r>
              <a:rPr kumimoji="0" lang="ar-EG" sz="2000" b="1" i="0" u="none" strike="noStrike" cap="none" normalizeH="0" baseline="0" dirty="0" smtClean="0" bmk="1">
                <a:ln>
                  <a:noFill/>
                </a:ln>
                <a:solidFill>
                  <a:srgbClr val="000000"/>
                </a:solidFill>
                <a:effectLst/>
                <a:latin typeface="Adobe Arabic" pitchFamily="18" charset="-78"/>
                <a:ea typeface="Times New Roman" pitchFamily="18" charset="0"/>
                <a:cs typeface="Adobe Arabic" pitchFamily="18" charset="-78"/>
              </a:rPr>
              <a:t>الجرب:</a:t>
            </a:r>
            <a:endParaRPr kumimoji="0" lang="en-US" sz="2000" b="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مجرد أن يسمع الشخص كلمة جرب يقشعر جسده </a:t>
            </a:r>
            <a:r>
              <a:rPr kumimoji="0" lang="ar-EG" sz="2000"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ويرتابه</a:t>
            </a: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الرعب الذي يترجم في صورة الهرش, العرض الرئيسي لهذا الوباء. فالجرب ليس منتشر مثل الحالات المرضية الأخرى </a:t>
            </a:r>
            <a:endParaRPr kumimoji="0" lang="ar-SA"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ويمكن علاجه بسهولة إلا في بعض الحالات والظروف المزمنة.</a:t>
            </a:r>
            <a:endParaRPr kumimoji="0" lang="ar-SA"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2000" dirty="0" smtClean="0">
              <a:solidFill>
                <a:srgbClr val="000000"/>
              </a:solidFill>
              <a:latin typeface="Adobe Arabic" pitchFamily="18" charset="-78"/>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EG" sz="2000" b="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7" name="Rectangle 6"/>
          <p:cNvSpPr/>
          <p:nvPr/>
        </p:nvSpPr>
        <p:spPr>
          <a:xfrm>
            <a:off x="533400" y="2743200"/>
            <a:ext cx="3581400" cy="3046988"/>
          </a:xfrm>
          <a:prstGeom prst="rect">
            <a:avLst/>
          </a:prstGeom>
        </p:spPr>
        <p:txBody>
          <a:bodyPr wrap="square">
            <a:spAutoFit/>
          </a:bodyPr>
          <a:lstStyle/>
          <a:p>
            <a:r>
              <a:rPr lang="ar-EG" sz="2400" dirty="0" smtClean="0">
                <a:latin typeface="Adobe Arabic" pitchFamily="18" charset="-78"/>
                <a:cs typeface="Adobe Arabic" pitchFamily="18" charset="-78"/>
              </a:rPr>
              <a:t>ترجع الإصابة </a:t>
            </a:r>
            <a:r>
              <a:rPr lang="ar-SA" sz="2400" dirty="0" err="1" smtClean="0">
                <a:latin typeface="Adobe Arabic" pitchFamily="18" charset="-78"/>
                <a:cs typeface="Adobe Arabic" pitchFamily="18" charset="-78"/>
              </a:rPr>
              <a:t>به</a:t>
            </a:r>
            <a:r>
              <a:rPr lang="ar-SA" sz="2400" dirty="0" smtClean="0">
                <a:latin typeface="Adobe Arabic" pitchFamily="18" charset="-78"/>
                <a:cs typeface="Adobe Arabic" pitchFamily="18" charset="-78"/>
              </a:rPr>
              <a:t> </a:t>
            </a:r>
            <a:r>
              <a:rPr lang="ar-EG" sz="2400" dirty="0" smtClean="0">
                <a:latin typeface="Adobe Arabic" pitchFamily="18" charset="-78"/>
                <a:cs typeface="Adobe Arabic" pitchFamily="18" charset="-78"/>
              </a:rPr>
              <a:t>نتيجة لطفيليات أو حشرات تسمى </a:t>
            </a:r>
            <a:r>
              <a:rPr lang="ar-EG" sz="2400" dirty="0" err="1" smtClean="0">
                <a:latin typeface="Adobe Arabic" pitchFamily="18" charset="-78"/>
                <a:cs typeface="Adobe Arabic" pitchFamily="18" charset="-78"/>
              </a:rPr>
              <a:t>ساركوبيتيس</a:t>
            </a:r>
            <a:r>
              <a:rPr lang="ar-EG" sz="2400" dirty="0" smtClean="0">
                <a:latin typeface="Adobe Arabic" pitchFamily="18" charset="-78"/>
                <a:cs typeface="Adobe Arabic" pitchFamily="18" charset="-78"/>
              </a:rPr>
              <a:t> </a:t>
            </a:r>
            <a:r>
              <a:rPr lang="ar-EG" sz="2400" dirty="0" err="1" smtClean="0">
                <a:latin typeface="Adobe Arabic" pitchFamily="18" charset="-78"/>
                <a:cs typeface="Adobe Arabic" pitchFamily="18" charset="-78"/>
              </a:rPr>
              <a:t>إيسكيباي</a:t>
            </a:r>
            <a:r>
              <a:rPr lang="ar-EG"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Sarcoptes</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Scabiei</a:t>
            </a:r>
            <a:r>
              <a:rPr lang="ar-EG" sz="2400" dirty="0" smtClean="0">
                <a:latin typeface="Adobe Arabic" pitchFamily="18" charset="-78"/>
                <a:cs typeface="Adobe Arabic" pitchFamily="18" charset="-78"/>
              </a:rPr>
              <a:t>). وهي حشرات صغيرة جداً لها ثمانية أرجل (بالمقارنة بالبعوض الذي لديه ستة أرجل). وهي دقيقة الحجم حوالي 1/3 ملليمتر في الطول وتخترق الجلد مسببة حك وهرش شديد جداً وتكون أسوأ أوقات الهرش ليلاً</a:t>
            </a:r>
            <a:r>
              <a:rPr lang="ar-SA" sz="2400" dirty="0" smtClean="0">
                <a:latin typeface="Adobe Arabic" pitchFamily="18" charset="-78"/>
                <a:cs typeface="Adobe Arabic" pitchFamily="18" charset="-78"/>
              </a:rPr>
              <a:t> . </a:t>
            </a:r>
            <a:endParaRPr lang="en-US" sz="2400" dirty="0">
              <a:latin typeface="Adobe Arabic" pitchFamily="18" charset="-78"/>
              <a:cs typeface="Adobe Arabic" pitchFamily="18" charset="-78"/>
            </a:endParaRPr>
          </a:p>
        </p:txBody>
      </p:sp>
      <p:pic>
        <p:nvPicPr>
          <p:cNvPr id="1026" name="Picture 2" descr="scabies%20mite"/>
          <p:cNvPicPr>
            <a:picLocks noChangeAspect="1" noChangeArrowheads="1"/>
          </p:cNvPicPr>
          <p:nvPr/>
        </p:nvPicPr>
        <p:blipFill>
          <a:blip r:embed="rId3" cstate="print"/>
          <a:srcRect/>
          <a:stretch>
            <a:fillRect/>
          </a:stretch>
        </p:blipFill>
        <p:spPr bwMode="auto">
          <a:xfrm>
            <a:off x="5257800" y="609600"/>
            <a:ext cx="2822222" cy="1905000"/>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descr="الجرب.jpg"/>
          <p:cNvPicPr>
            <a:picLocks noChangeAspect="1"/>
          </p:cNvPicPr>
          <p:nvPr/>
        </p:nvPicPr>
        <p:blipFill>
          <a:blip r:embed="rId4" cstate="print"/>
          <a:stretch>
            <a:fillRect/>
          </a:stretch>
        </p:blipFill>
        <p:spPr>
          <a:xfrm>
            <a:off x="4648200" y="2743200"/>
            <a:ext cx="3867807" cy="350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1024_7687052005013047.jpg"/>
          <p:cNvPicPr>
            <a:picLocks noChangeAspect="1"/>
          </p:cNvPicPr>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25601" name="Rectangle 1"/>
          <p:cNvSpPr>
            <a:spLocks noChangeArrowheads="1"/>
          </p:cNvSpPr>
          <p:nvPr/>
        </p:nvSpPr>
        <p:spPr bwMode="auto">
          <a:xfrm>
            <a:off x="533400" y="457200"/>
            <a:ext cx="5638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i="0" u="sng"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r>
              <a:rPr kumimoji="0" lang="ar-EG" sz="2000" i="0" u="sng"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طريقة العدوى بالجرب:</a:t>
            </a:r>
            <a:endParaRPr kumimoji="0" lang="en-US" sz="200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حشرات الجرب سريعة الانتشار جداً وهي تحتاج إلى جسم دافئ ولا تستطيع أن تعيش أكثر من ساعة بدون جسم دافئ. </a:t>
            </a:r>
            <a:endParaRPr kumimoji="0" lang="ar-SA"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تتطلب العدوى </a:t>
            </a:r>
            <a:r>
              <a:rPr kumimoji="0" lang="ar-EG" sz="200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ب</a:t>
            </a:r>
            <a:r>
              <a:rPr lang="ar-SA" sz="2000" dirty="0" smtClean="0">
                <a:solidFill>
                  <a:srgbClr val="000000"/>
                </a:solidFill>
                <a:latin typeface="Adobe Arabic" pitchFamily="18" charset="-78"/>
                <a:ea typeface="Times New Roman" pitchFamily="18" charset="0"/>
                <a:cs typeface="Adobe Arabic" pitchFamily="18" charset="-78"/>
              </a:rPr>
              <a:t>ها </a:t>
            </a: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احتكاك جسدي لمدة طويلة من جلد إنسان لجلد إنسان آخر فلذلك من الصعب جداً ومن المستحيل الإصابة بالجرب بمجرد </a:t>
            </a:r>
            <a:endParaRPr kumimoji="0" lang="ar-SA"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السلام باليدين بين الأفراد أو تعليق الملابس بجوار ملابس شخص مصاب بالجرب أو ارتداء ملابس شخص مصاب </a:t>
            </a:r>
            <a:r>
              <a:rPr kumimoji="0" lang="ar-EG" sz="200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به</a:t>
            </a: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تم ارتدائها في الليلة السابقة وتكون </a:t>
            </a:r>
            <a:r>
              <a:rPr kumimoji="0" lang="ar-EG" sz="200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بها</a:t>
            </a: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الحشرات.</a:t>
            </a:r>
            <a:endParaRPr kumimoji="0" lang="en-US" sz="200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وهذا الاحتكاك من الممكن أن يكون جنسي ولذلك فهو منتشر في السن الصغيرة وبين الشباب أو عن طريق الأمهات التي تحضن أطفالها </a:t>
            </a:r>
            <a:endParaRPr kumimoji="0" lang="ar-SA"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00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وهو كافٍ لانتشار الحشرات, ومع الوقت يمكن أن ينتشر بين الأصدقاء ألدائمي الاحتكاك يبعضهم والأقارب.. وهذا يعنى أنه ليس من الأمراض الجنسية التي تنتقل بممارسة الجنس.</a:t>
            </a:r>
            <a:endParaRPr kumimoji="0" lang="ar-EG" sz="200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25602" name="Rectangle 2"/>
          <p:cNvSpPr>
            <a:spLocks noChangeArrowheads="1"/>
          </p:cNvSpPr>
          <p:nvPr/>
        </p:nvSpPr>
        <p:spPr bwMode="auto">
          <a:xfrm>
            <a:off x="0" y="4524315"/>
            <a:ext cx="62484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a:t>
            </a:r>
            <a:r>
              <a:rPr kumimoji="0" lang="ar-SA" sz="2000" b="1" i="0" u="none" strike="noStrike" cap="none" normalizeH="0" baseline="0" dirty="0" smtClean="0" bmk="">
                <a:ln>
                  <a:noFill/>
                </a:ln>
                <a:solidFill>
                  <a:srgbClr val="000000"/>
                </a:solidFill>
                <a:effectLst/>
                <a:latin typeface="Adobe Arabic" pitchFamily="18" charset="-78"/>
                <a:ea typeface="Times New Roman" pitchFamily="18" charset="0"/>
                <a:cs typeface="Adobe Arabic" pitchFamily="18" charset="-78"/>
              </a:rPr>
              <a:t> </a:t>
            </a:r>
            <a:r>
              <a:rPr kumimoji="0" lang="ar-EG" sz="2400" b="1" i="0" u="none" strike="noStrike" cap="none" normalizeH="0" baseline="0" dirty="0" smtClean="0" bmk="5">
                <a:ln>
                  <a:noFill/>
                </a:ln>
                <a:solidFill>
                  <a:srgbClr val="000000"/>
                </a:solidFill>
                <a:effectLst/>
                <a:latin typeface="Adobe Arabic" pitchFamily="18" charset="-78"/>
                <a:ea typeface="Times New Roman" pitchFamily="18" charset="0"/>
                <a:cs typeface="Adobe Arabic" pitchFamily="18" charset="-78"/>
              </a:rPr>
              <a:t>ما</a:t>
            </a:r>
            <a:r>
              <a:rPr kumimoji="0" lang="ar-SA" sz="2400" b="1" i="0" u="none" strike="noStrike" cap="none" normalizeH="0" baseline="0" dirty="0" smtClean="0" bmk="5">
                <a:ln>
                  <a:noFill/>
                </a:ln>
                <a:solidFill>
                  <a:srgbClr val="000000"/>
                </a:solidFill>
                <a:effectLst/>
                <a:latin typeface="Adobe Arabic" pitchFamily="18" charset="-78"/>
                <a:ea typeface="Times New Roman" pitchFamily="18" charset="0"/>
                <a:cs typeface="Adobe Arabic" pitchFamily="18" charset="-78"/>
              </a:rPr>
              <a:t> </a:t>
            </a:r>
            <a:r>
              <a:rPr kumimoji="0" lang="ar-EG" sz="2400" b="1" i="0" u="none" strike="noStrike" cap="none" normalizeH="0" baseline="0" dirty="0" smtClean="0" bmk="5">
                <a:ln>
                  <a:noFill/>
                </a:ln>
                <a:solidFill>
                  <a:srgbClr val="000000"/>
                </a:solidFill>
                <a:effectLst/>
                <a:latin typeface="Adobe Arabic" pitchFamily="18" charset="-78"/>
                <a:ea typeface="Times New Roman" pitchFamily="18" charset="0"/>
                <a:cs typeface="Adobe Arabic" pitchFamily="18" charset="-78"/>
              </a:rPr>
              <a:t>هو شكل الجر</a:t>
            </a:r>
            <a:r>
              <a:rPr kumimoji="0" lang="ar-SA" sz="2400" b="1" i="0" u="none" strike="noStrike" cap="none" normalizeH="0" baseline="0" dirty="0" smtClean="0" bmk="5">
                <a:ln>
                  <a:noFill/>
                </a:ln>
                <a:solidFill>
                  <a:srgbClr val="000000"/>
                </a:solidFill>
                <a:effectLst/>
                <a:latin typeface="Adobe Arabic" pitchFamily="18" charset="-78"/>
                <a:ea typeface="Times New Roman" pitchFamily="18" charset="0"/>
                <a:cs typeface="Adobe Arabic" pitchFamily="18" charset="-78"/>
              </a:rPr>
              <a:t>ب</a:t>
            </a:r>
            <a:r>
              <a:rPr kumimoji="0" lang="ar-EG" sz="2400" b="1" i="0" u="none" strike="noStrike" cap="none" normalizeH="0" baseline="0" dirty="0" smtClean="0" bmk="5">
                <a:ln>
                  <a:noFill/>
                </a:ln>
                <a:solidFill>
                  <a:srgbClr val="000000"/>
                </a:solidFill>
                <a:effectLst/>
                <a:latin typeface="Adobe Arabic" pitchFamily="18" charset="-78"/>
                <a:ea typeface="Times New Roman" pitchFamily="18" charset="0"/>
                <a:cs typeface="Adobe Arabic" pitchFamily="18" charset="-78"/>
              </a:rPr>
              <a:t>؟</a:t>
            </a:r>
            <a:endParaRPr kumimoji="0" lang="en-US" sz="2400" b="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defTabSz="914400" rtl="1" eaLnBrk="0" fontAlgn="base" latinLnBrk="0" hangingPunct="0">
              <a:lnSpc>
                <a:spcPct val="100000"/>
              </a:lnSpc>
              <a:spcBef>
                <a:spcPct val="0"/>
              </a:spcBef>
              <a:spcAft>
                <a:spcPct val="0"/>
              </a:spcAft>
              <a:buClrTx/>
              <a:buSzTx/>
              <a:buFontTx/>
              <a:buNone/>
              <a:tabLst/>
            </a:pPr>
            <a:r>
              <a:rPr kumimoji="0" lang="ar-EG" sz="24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الجرب عبارة عن أورام صغيرة </a:t>
            </a:r>
            <a:r>
              <a:rPr kumimoji="0" lang="ar-EG" sz="2400"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و</a:t>
            </a:r>
            <a:r>
              <a:rPr kumimoji="0" lang="ar-SA" sz="24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r>
              <a:rPr kumimoji="0" lang="ar-EG" sz="2400"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بثرات</a:t>
            </a:r>
            <a:r>
              <a:rPr kumimoji="0" lang="ar-EG" sz="24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صغيرة سوداء اللون في الثنايا بين الأصابع في اليدين والفخذ وفي خلف الكوع والركبة، وكذلك المقعدة.</a:t>
            </a:r>
            <a:endParaRPr kumimoji="0" lang="en-US" sz="2400" b="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24_7687052005013047.jpg"/>
          <p:cNvPicPr>
            <a:picLocks noGrp="1" noChangeAspect="1"/>
          </p:cNvPicPr>
          <p:nvPr>
            <p:ph idx="1"/>
          </p:nvPr>
        </p:nvPicPr>
        <p:blipFill>
          <a:blip r:embed="rId2" cstate="print"/>
          <a:stretch>
            <a:fillRect/>
          </a:stretch>
        </p:blipFill>
        <p:spPr>
          <a:xfrm>
            <a:off x="0" y="0"/>
            <a:ext cx="9113308" cy="6858000"/>
          </a:xfrm>
          <a:prstGeom prst="rect">
            <a:avLst/>
          </a:prstGeom>
          <a:ln w="228600" cap="sq" cmpd="thickThin">
            <a:solidFill>
              <a:srgbClr val="000000"/>
            </a:solidFill>
            <a:prstDash val="solid"/>
            <a:miter lim="800000"/>
          </a:ln>
          <a:effectLst>
            <a:innerShdw blurRad="76200">
              <a:srgbClr val="000000"/>
            </a:innerShdw>
          </a:effectLst>
        </p:spPr>
      </p:pic>
      <p:sp>
        <p:nvSpPr>
          <p:cNvPr id="26625" name="Rectangle 1"/>
          <p:cNvSpPr>
            <a:spLocks noChangeArrowheads="1"/>
          </p:cNvSpPr>
          <p:nvPr/>
        </p:nvSpPr>
        <p:spPr bwMode="auto">
          <a:xfrm>
            <a:off x="0" y="762000"/>
            <a:ext cx="8458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ومن الممكن أن يصاب </a:t>
            </a:r>
            <a:r>
              <a:rPr kumimoji="0" lang="ar-EG" sz="2000"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بها</a:t>
            </a: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الرجل في القضيب ولكن ليس كل ورم صغير يعني وجود حشرة. في معظم الحالات المصابة </a:t>
            </a:r>
            <a:r>
              <a:rPr kumimoji="0" lang="ar-EG" sz="2000"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ب</a:t>
            </a:r>
            <a:endParaRPr kumimoji="0" lang="ar-SA"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الجرب لا يوجد أكثر من عشرة إلى خمسة عشرة حشرة حتى لو وجد المئات من الأورام الصغيرة </a:t>
            </a:r>
            <a:r>
              <a:rPr kumimoji="0" lang="ar-EG" sz="2000"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والبثرات</a:t>
            </a: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a:t>
            </a:r>
            <a:endParaRPr kumimoji="0" lang="en-US"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ولكن دائماً في كتب الطب يوصف الجرب على أنه فتحات صغيرة سوداء (مثل الجُحر لها فتحة دخول وخروج) يتراوح طولها من 2 </a:t>
            </a:r>
            <a:r>
              <a:rPr kumimoji="0" lang="ar-SA"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إلى 3 ملليمتر ومن الصعب رؤيتها، وغالباً ما يتسبب الهرش في مقتل الحشرة</a:t>
            </a:r>
            <a:r>
              <a:rPr kumimoji="0" lang="en-US" sz="8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28" name="Rectangle 4"/>
          <p:cNvSpPr>
            <a:spLocks noChangeArrowheads="1"/>
          </p:cNvSpPr>
          <p:nvPr/>
        </p:nvSpPr>
        <p:spPr bwMode="auto">
          <a:xfrm rot="10800000" flipV="1">
            <a:off x="304800" y="2218743"/>
            <a:ext cx="5715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sng"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r>
              <a:rPr kumimoji="0" lang="ar-EG" sz="2000" b="1" i="0" u="sng"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ماهو</a:t>
            </a:r>
            <a:r>
              <a:rPr kumimoji="0" lang="ar-EG" sz="2000" b="1" i="0" u="sng"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إحساس المصاب بالجرب؟</a:t>
            </a:r>
            <a:endParaRPr kumimoji="0" lang="en-US" sz="2000" b="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000"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الهرش والحكة من الأعراض المميزة للجرب, ففي الأسبوع الأول للإصابة يكون الهرش أخف نوعاً ما ويزداد سوءاً مع الوقت ويكون أسوأ بعد شهر أو اثنين ولا يستطيع المريض النوم مطلقاً من قسوة الهرش وخصوصاً أثناء الليل.</a:t>
            </a:r>
            <a:endParaRPr kumimoji="0" lang="ar-EG" sz="2000" b="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26629" name="Rectangle 5"/>
          <p:cNvSpPr>
            <a:spLocks noChangeArrowheads="1"/>
          </p:cNvSpPr>
          <p:nvPr/>
        </p:nvSpPr>
        <p:spPr bwMode="auto">
          <a:xfrm>
            <a:off x="426550" y="3657600"/>
            <a:ext cx="5898050"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b="1" i="0" u="none" strike="noStrike" cap="none" normalizeH="0" baseline="0" dirty="0" smtClean="0">
                <a:ln>
                  <a:noFill/>
                </a:ln>
                <a:solidFill>
                  <a:schemeClr val="accent4">
                    <a:lumMod val="50000"/>
                  </a:schemeClr>
                </a:solidFill>
                <a:effectLst/>
                <a:latin typeface="Adobe Arabic" pitchFamily="18" charset="-78"/>
                <a:ea typeface="Times New Roman" pitchFamily="18" charset="0"/>
                <a:cs typeface="Adobe Arabic" pitchFamily="18" charset="-78"/>
              </a:rPr>
              <a:t>ع</a:t>
            </a:r>
            <a:r>
              <a:rPr kumimoji="0" lang="ar-EG" b="1" i="0" u="none" strike="noStrike" cap="none" normalizeH="0" baseline="0" dirty="0" smtClean="0" bmk="">
                <a:ln>
                  <a:noFill/>
                </a:ln>
                <a:solidFill>
                  <a:schemeClr val="accent4">
                    <a:lumMod val="50000"/>
                  </a:schemeClr>
                </a:solidFill>
                <a:effectLst/>
                <a:latin typeface="Adobe Arabic" pitchFamily="18" charset="-78"/>
                <a:ea typeface="Times New Roman" pitchFamily="18" charset="0"/>
                <a:cs typeface="Adobe Arabic" pitchFamily="18" charset="-78"/>
              </a:rPr>
              <a:t>لاج الجرب:</a:t>
            </a:r>
            <a:endParaRPr kumimoji="0" lang="en-US" b="0" i="0" u="none" strike="noStrike" cap="none" normalizeH="0" baseline="0" dirty="0" smtClean="0">
              <a:ln>
                <a:noFill/>
              </a:ln>
              <a:solidFill>
                <a:schemeClr val="accent4">
                  <a:lumMod val="50000"/>
                </a:schemeClr>
              </a:solidFill>
              <a:effectLst/>
              <a:latin typeface="Adobe Arabic" pitchFamily="18" charset="-78"/>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EG"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1-وضع محلول دوائي على الجلد لقتل الحشرة مثل </a:t>
            </a:r>
            <a:r>
              <a:rPr kumimoji="0" lang="en-US"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Permethrim</a:t>
            </a:r>
            <a:r>
              <a:rPr kumimoji="0" lang="en-US"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r>
              <a:rPr kumimoji="0" lang="ar-EG"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a:t>
            </a:r>
            <a:r>
              <a:rPr kumimoji="0" lang="en-US"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Elimite</a:t>
            </a:r>
            <a:r>
              <a:rPr kumimoji="0" lang="ar-EG"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أو</a:t>
            </a:r>
            <a:r>
              <a:rPr kumimoji="0" lang="en-US"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Kwell</a:t>
            </a:r>
            <a:r>
              <a:rPr kumimoji="0" lang="ar-EG"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a:t>
            </a:r>
            <a:r>
              <a:rPr kumimoji="0" lang="en-US" b="0" i="0" u="none" strike="noStrike" cap="none" normalizeH="0" baseline="0" dirty="0" err="1" smtClean="0">
                <a:ln>
                  <a:noFill/>
                </a:ln>
                <a:solidFill>
                  <a:srgbClr val="000000"/>
                </a:solidFill>
                <a:effectLst/>
                <a:latin typeface="Adobe Arabic" pitchFamily="18" charset="-78"/>
                <a:ea typeface="Times New Roman" pitchFamily="18" charset="0"/>
                <a:cs typeface="Adobe Arabic" pitchFamily="18" charset="-78"/>
              </a:rPr>
              <a:t>Lindane</a:t>
            </a:r>
            <a:r>
              <a:rPr kumimoji="0" lang="ar-EG"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 وهذا المحلول يوضع من بداية من الرقبة نزولاً لأسفل ويستمر وضعه </a:t>
            </a:r>
            <a:endParaRPr kumimoji="0" lang="ar-SA"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EG"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rPr>
              <a:t>طوال فترة الليل ثم يُغسل صباحاً ويكرر ذلك يومياً لمدة سبعة أيام.</a:t>
            </a:r>
            <a:endParaRPr kumimoji="0" lang="ar-SA" b="0" i="0" u="none" strike="noStrike" cap="none" normalizeH="0" baseline="0" dirty="0" smtClean="0">
              <a:ln>
                <a:noFill/>
              </a:ln>
              <a:solidFill>
                <a:srgbClr val="000000"/>
              </a:solidFill>
              <a:effectLst/>
              <a:latin typeface="Adobe Arabic" pitchFamily="18" charset="-78"/>
              <a:ea typeface="Times New Roman" pitchFamily="18" charset="0"/>
              <a:cs typeface="Adobe Arabic" pitchFamily="18" charset="-78"/>
            </a:endParaRPr>
          </a:p>
          <a:p>
            <a:pPr eaLnBrk="0" fontAlgn="base" hangingPunct="0">
              <a:spcBef>
                <a:spcPct val="0"/>
              </a:spcBef>
              <a:spcAft>
                <a:spcPct val="0"/>
              </a:spcAft>
            </a:pPr>
            <a:r>
              <a:rPr lang="ar-EG" dirty="0" smtClean="0">
                <a:latin typeface="Adobe Arabic" pitchFamily="18" charset="-78"/>
                <a:cs typeface="Adobe Arabic" pitchFamily="18" charset="-78"/>
              </a:rPr>
              <a:t>2-تُغسل الملابس الداخلية وتنقع طوال الليل في ماء ساخن لأن الحشرات لا تعيش طويلاً خارج الجسم.</a:t>
            </a:r>
            <a:endParaRPr lang="en-US" dirty="0" smtClean="0">
              <a:latin typeface="Adobe Arabic" pitchFamily="18" charset="-78"/>
              <a:cs typeface="Adobe Arabic" pitchFamily="18" charset="-78"/>
            </a:endParaRPr>
          </a:p>
          <a:p>
            <a:pPr eaLnBrk="0" fontAlgn="base" hangingPunct="0">
              <a:spcBef>
                <a:spcPct val="0"/>
              </a:spcBef>
              <a:spcAft>
                <a:spcPct val="0"/>
              </a:spcAft>
            </a:pPr>
            <a:r>
              <a:rPr lang="ar-EG" dirty="0" smtClean="0">
                <a:latin typeface="Adobe Arabic" pitchFamily="18" charset="-78"/>
                <a:cs typeface="Adobe Arabic" pitchFamily="18" charset="-78"/>
              </a:rPr>
              <a:t>3-العلاج الجيد لكل الأشخاص المصابة بالمرض والتي لها علاقة حميمة بالآخرين مثل الأزواج والأقارب حتى لا تنتقل العدوى مجدداً.</a:t>
            </a:r>
            <a:endParaRPr lang="ar-SA" dirty="0" smtClean="0">
              <a:latin typeface="Adobe Arabic" pitchFamily="18" charset="-78"/>
              <a:cs typeface="Adobe Arabic" pitchFamily="18" charset="-78"/>
            </a:endParaRPr>
          </a:p>
          <a:p>
            <a:r>
              <a:rPr lang="ar-SA" dirty="0" smtClean="0"/>
              <a:t> </a:t>
            </a:r>
            <a:endParaRPr lang="en-US" dirty="0" smtClean="0"/>
          </a:p>
          <a:p>
            <a:r>
              <a:rPr lang="ar-SA" dirty="0" smtClean="0">
                <a:latin typeface="Adobe Arabic" pitchFamily="18" charset="-78"/>
                <a:cs typeface="Adobe Arabic" pitchFamily="18" charset="-78"/>
              </a:rPr>
              <a:t>4-</a:t>
            </a:r>
            <a:r>
              <a:rPr lang="ar-EG" dirty="0" smtClean="0">
                <a:latin typeface="Adobe Arabic" pitchFamily="18" charset="-78"/>
                <a:cs typeface="Adobe Arabic" pitchFamily="18" charset="-78"/>
              </a:rPr>
              <a:t>يعطى دائماً العلاج نتيجة فعالة ومؤثرة في خلال أسبوعين من استخدامه المتواصل والمواظبة على النصائح السابقة</a:t>
            </a:r>
            <a:endParaRPr lang="en-US" dirty="0" smtClean="0">
              <a:latin typeface="Adobe Arabic" pitchFamily="18" charset="-78"/>
              <a:cs typeface="Adobe Arabic" pitchFamily="18" charset="-78"/>
            </a:endParaRPr>
          </a:p>
          <a:p>
            <a:pPr eaLnBrk="0" fontAlgn="base" hangingPunct="0">
              <a:spcBef>
                <a:spcPct val="0"/>
              </a:spcBef>
              <a:spcAft>
                <a:spcPct val="0"/>
              </a:spcAft>
            </a:pPr>
            <a:endParaRPr lang="en-US" dirty="0" smtClean="0">
              <a:latin typeface="Adobe Arabic" pitchFamily="18" charset="-78"/>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1024_7687052005013216.jpg"/>
          <p:cNvPicPr>
            <a:picLocks noGrp="1" noChangeAspect="1"/>
          </p:cNvPicPr>
          <p:nvPr>
            <p:ph idx="1"/>
          </p:nvPr>
        </p:nvPicPr>
        <p:blipFill>
          <a:blip r:embed="rId2" cstate="print"/>
          <a:stretch>
            <a:fillRect/>
          </a:stretch>
        </p:blipFill>
        <p:spPr>
          <a:xfrm>
            <a:off x="1"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7" name="TextBox 6"/>
          <p:cNvSpPr txBox="1"/>
          <p:nvPr/>
        </p:nvSpPr>
        <p:spPr>
          <a:xfrm>
            <a:off x="381000" y="762000"/>
            <a:ext cx="6248400" cy="369332"/>
          </a:xfrm>
          <a:prstGeom prst="rect">
            <a:avLst/>
          </a:prstGeom>
          <a:noFill/>
        </p:spPr>
        <p:txBody>
          <a:bodyPr wrap="square" rtlCol="0">
            <a:spAutoFit/>
          </a:bodyPr>
          <a:lstStyle/>
          <a:p>
            <a:endParaRPr lang="en-US" dirty="0"/>
          </a:p>
        </p:txBody>
      </p:sp>
      <p:sp>
        <p:nvSpPr>
          <p:cNvPr id="8" name="TextBox 7"/>
          <p:cNvSpPr txBox="1"/>
          <p:nvPr/>
        </p:nvSpPr>
        <p:spPr>
          <a:xfrm>
            <a:off x="533400" y="457200"/>
            <a:ext cx="3581400" cy="3046988"/>
          </a:xfrm>
          <a:prstGeom prst="rect">
            <a:avLst/>
          </a:prstGeom>
          <a:noFill/>
        </p:spPr>
        <p:txBody>
          <a:bodyPr wrap="square" rtlCol="0">
            <a:spAutoFit/>
          </a:bodyPr>
          <a:lstStyle/>
          <a:p>
            <a:r>
              <a:rPr lang="en-US" sz="2400" b="1" dirty="0" smtClean="0">
                <a:latin typeface="Adobe Arabic" pitchFamily="18" charset="-78"/>
                <a:cs typeface="Adobe Arabic" pitchFamily="18" charset="-78"/>
              </a:rPr>
              <a:t>قرحة الفراش:</a:t>
            </a:r>
            <a:br>
              <a:rPr lang="en-US" sz="2400" b="1" dirty="0" smtClean="0">
                <a:latin typeface="Adobe Arabic" pitchFamily="18" charset="-78"/>
                <a:cs typeface="Adobe Arabic" pitchFamily="18" charset="-78"/>
              </a:rPr>
            </a:br>
            <a:r>
              <a:rPr lang="en-US" sz="2400" b="1" dirty="0" smtClean="0">
                <a:latin typeface="Adobe Arabic" pitchFamily="18" charset="-78"/>
                <a:cs typeface="Adobe Arabic" pitchFamily="18" charset="-78"/>
              </a:rPr>
              <a:t/>
            </a:r>
            <a:br>
              <a:rPr lang="en-US" sz="2400" b="1" dirty="0" smtClean="0">
                <a:latin typeface="Adobe Arabic" pitchFamily="18" charset="-78"/>
                <a:cs typeface="Adobe Arabic" pitchFamily="18" charset="-78"/>
              </a:rPr>
            </a:br>
            <a:r>
              <a:rPr lang="en-US" sz="2400" b="1" dirty="0" smtClean="0">
                <a:latin typeface="Adobe Arabic" pitchFamily="18" charset="-78"/>
                <a:cs typeface="Adobe Arabic" pitchFamily="18" charset="-78"/>
              </a:rPr>
              <a:t>- قرح الفراش هي عبارة </a:t>
            </a:r>
            <a:r>
              <a:rPr lang="en-US" sz="2400" b="1" dirty="0" err="1" smtClean="0">
                <a:latin typeface="Adobe Arabic" pitchFamily="18" charset="-78"/>
                <a:cs typeface="Adobe Arabic" pitchFamily="18" charset="-78"/>
              </a:rPr>
              <a:t>عن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إصابة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نتيجة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تدفقالدم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سليم</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والحك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المستمر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منطقة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عظمية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الجسم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وذلك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يكون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تحت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ضغط</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الفراش، </a:t>
            </a:r>
            <a:r>
              <a:rPr lang="en-US" sz="2400" b="1" dirty="0" err="1" smtClean="0">
                <a:latin typeface="Adobe Arabic" pitchFamily="18" charset="-78"/>
                <a:cs typeface="Adobe Arabic" pitchFamily="18" charset="-78"/>
              </a:rPr>
              <a:t>كرسي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متحرك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سطح</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آخر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غير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مرن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لفترة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طويلة</a:t>
            </a:r>
            <a:r>
              <a:rPr lang="en-US" sz="2400" b="1" dirty="0" smtClean="0">
                <a:latin typeface="Adobe Arabic" pitchFamily="18" charset="-78"/>
                <a:cs typeface="Adobe Arabic" pitchFamily="18" charset="-78"/>
              </a:rPr>
              <a:t>.</a:t>
            </a:r>
            <a:endParaRPr lang="en-US" sz="2400" b="1" dirty="0">
              <a:latin typeface="Adobe Arabic" pitchFamily="18" charset="-78"/>
              <a:cs typeface="Adobe Arabic" pitchFamily="18" charset="-78"/>
            </a:endParaRPr>
          </a:p>
        </p:txBody>
      </p:sp>
      <p:sp>
        <p:nvSpPr>
          <p:cNvPr id="9" name="TextBox 8"/>
          <p:cNvSpPr txBox="1"/>
          <p:nvPr/>
        </p:nvSpPr>
        <p:spPr>
          <a:xfrm>
            <a:off x="0" y="3429000"/>
            <a:ext cx="5486400" cy="3693319"/>
          </a:xfrm>
          <a:prstGeom prst="rect">
            <a:avLst/>
          </a:prstGeom>
          <a:noFill/>
        </p:spPr>
        <p:txBody>
          <a:bodyPr wrap="square" rtlCol="0">
            <a:spAutoFit/>
          </a:bodyPr>
          <a:lstStyle/>
          <a:p>
            <a:r>
              <a:rPr lang="en-US" sz="2400" b="1" dirty="0" err="1" smtClean="0">
                <a:latin typeface="Adobe Arabic" pitchFamily="18" charset="-78"/>
                <a:cs typeface="Adobe Arabic" pitchFamily="18" charset="-78"/>
              </a:rPr>
              <a:t>الأسباب</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smtClean="0">
                <a:latin typeface="Adobe Arabic" pitchFamily="18" charset="-78"/>
                <a:cs typeface="Adobe Arabic" pitchFamily="18" charset="-78"/>
              </a:rPr>
              <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يكون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غني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الذي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يقوم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بإرسال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الأكسجين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لباقي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الطبقات</a:t>
            </a:r>
            <a:endParaRPr lang="ar-SA" sz="2400" b="1" dirty="0" smtClean="0">
              <a:latin typeface="Adobe Arabic" pitchFamily="18" charset="-78"/>
              <a:cs typeface="Adobe Arabic" pitchFamily="18" charset="-78"/>
            </a:endParaRPr>
          </a:p>
          <a:p>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فإذا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توقف</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لإمدادات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لأكثر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2 </a:t>
            </a:r>
            <a:r>
              <a:rPr lang="en-US" sz="2400" b="1" dirty="0" err="1" smtClean="0">
                <a:latin typeface="Adobe Arabic" pitchFamily="18" charset="-78"/>
                <a:cs typeface="Adobe Arabic" pitchFamily="18" charset="-78"/>
              </a:rPr>
              <a:t>إلي</a:t>
            </a:r>
            <a:r>
              <a:rPr lang="en-US" sz="2400" b="1" dirty="0" smtClean="0">
                <a:latin typeface="Adobe Arabic" pitchFamily="18" charset="-78"/>
                <a:cs typeface="Adobe Arabic" pitchFamily="18" charset="-78"/>
              </a:rPr>
              <a:t> 3 </a:t>
            </a:r>
            <a:r>
              <a:rPr lang="en-US" sz="2400" b="1" dirty="0" err="1" smtClean="0">
                <a:latin typeface="Adobe Arabic" pitchFamily="18" charset="-78"/>
                <a:cs typeface="Adobe Arabic" pitchFamily="18" charset="-78"/>
              </a:rPr>
              <a:t>ساعات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سيموت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بداية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الطبقة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الخارجية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له</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السبب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الرئيسي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لقلة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عملية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تدفق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هو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الضغط</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عليه</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بالنسبة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لتحركات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الجسم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العادية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فهي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ضغط</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endParaRPr lang="ar-SA" sz="2400" b="1" dirty="0" smtClean="0">
              <a:latin typeface="Adobe Arabic" pitchFamily="18" charset="-78"/>
              <a:cs typeface="Adobe Arabic" pitchFamily="18" charset="-78"/>
            </a:endParaRPr>
          </a:p>
          <a:p>
            <a:r>
              <a:rPr lang="en-US" sz="2400" b="1" dirty="0" err="1" smtClean="0">
                <a:latin typeface="Adobe Arabic" pitchFamily="18" charset="-78"/>
                <a:cs typeface="Adobe Arabic" pitchFamily="18" charset="-78"/>
              </a:rPr>
              <a:t>وذلك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تغيير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وضع</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الجسم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مستمر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وبالتالي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فإن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تدفق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يتوقف</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لفترة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طويلة</a:t>
            </a:r>
            <a:r>
              <a:rPr lang="en-US" sz="2400" b="1" dirty="0" smtClean="0">
                <a:latin typeface="Adobe Arabic" pitchFamily="18" charset="-78"/>
                <a:cs typeface="Adobe Arabic" pitchFamily="18" charset="-78"/>
              </a:rPr>
              <a:t>.</a:t>
            </a:r>
            <a:r>
              <a:rPr lang="en-US" dirty="0" smtClean="0"/>
              <a:t/>
            </a:r>
            <a:br>
              <a:rPr lang="en-US" dirty="0" smtClean="0"/>
            </a:br>
            <a:endParaRPr lang="en-US" dirty="0"/>
          </a:p>
        </p:txBody>
      </p:sp>
      <p:pic>
        <p:nvPicPr>
          <p:cNvPr id="10" name="صورة 9" descr="7089ebfd2eebbe7e2905ca98a6c6dc39.jpg"/>
          <p:cNvPicPr>
            <a:picLocks noChangeAspect="1"/>
          </p:cNvPicPr>
          <p:nvPr/>
        </p:nvPicPr>
        <p:blipFill>
          <a:blip r:embed="rId3" cstate="print"/>
          <a:stretch>
            <a:fillRect/>
          </a:stretch>
        </p:blipFill>
        <p:spPr>
          <a:xfrm>
            <a:off x="4572000" y="304800"/>
            <a:ext cx="4381500"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صورة 10" descr="قرحة الفراش.jpg"/>
          <p:cNvPicPr>
            <a:picLocks noChangeAspect="1"/>
          </p:cNvPicPr>
          <p:nvPr/>
        </p:nvPicPr>
        <p:blipFill>
          <a:blip r:embed="rId4" cstate="print"/>
          <a:stretch>
            <a:fillRect/>
          </a:stretch>
        </p:blipFill>
        <p:spPr>
          <a:xfrm rot="16200000" flipV="1">
            <a:off x="6037593" y="3396917"/>
            <a:ext cx="2590799" cy="3416963"/>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1024_7687052005013216.jpg"/>
          <p:cNvPicPr>
            <a:picLocks noChangeAspect="1"/>
          </p:cNvPicPr>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381000" y="0"/>
            <a:ext cx="8763000" cy="1508105"/>
          </a:xfrm>
          <a:prstGeom prst="rect">
            <a:avLst/>
          </a:prstGeom>
          <a:noFill/>
        </p:spPr>
        <p:txBody>
          <a:bodyPr wrap="square" rtlCol="0">
            <a:spAutoFit/>
          </a:bodyPr>
          <a:lstStyle/>
          <a:p>
            <a:pPr algn="ctr"/>
            <a:r>
              <a:rPr lang="en-US" sz="2400" b="1" dirty="0" err="1" smtClean="0">
                <a:latin typeface="Adobe Arabic" pitchFamily="18" charset="-78"/>
                <a:cs typeface="Adobe Arabic" pitchFamily="18" charset="-78"/>
              </a:rPr>
              <a:t>وجود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طبقة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دهنية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تحت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خاصة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منطقة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العظام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تساعد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إغلاق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الأوعية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الدموية</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الأشخاص</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الذين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يعانون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الشلل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القدرة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الحركة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أكثر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عرضة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للإصابة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بقرح</a:t>
            </a:r>
            <a:r>
              <a:rPr lang="en-US" sz="2400" b="1" dirty="0" smtClean="0">
                <a:latin typeface="Adobe Arabic" pitchFamily="18" charset="-78"/>
                <a:cs typeface="Adobe Arabic" pitchFamily="18" charset="-78"/>
              </a:rPr>
              <a:t> الفراش. </a:t>
            </a:r>
            <a:r>
              <a:rPr lang="en-US" sz="2400" b="1" dirty="0" err="1" smtClean="0">
                <a:latin typeface="Adobe Arabic" pitchFamily="18" charset="-78"/>
                <a:cs typeface="Adobe Arabic" pitchFamily="18" charset="-78"/>
              </a:rPr>
              <a:t>أيضاً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الذين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يشعرون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بالتعب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u="sng" dirty="0" err="1" smtClean="0">
                <a:latin typeface="Adobe Arabic" pitchFamily="18" charset="-78"/>
                <a:cs typeface="Adobe Arabic" pitchFamily="18" charset="-78"/>
              </a:rPr>
              <a:t>الألم</a:t>
            </a:r>
            <a:r>
              <a:rPr lang="en-US" sz="2400" b="1" u="sng"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أكثر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عرضة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للإصابة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وذلك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هذا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الشعور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هو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الحافز</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التلقائي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الحركة</a:t>
            </a:r>
            <a:r>
              <a:rPr lang="en-US" sz="2400" b="1" dirty="0" smtClean="0">
                <a:latin typeface="Adobe Arabic" pitchFamily="18" charset="-78"/>
                <a:cs typeface="Adobe Arabic" pitchFamily="18" charset="-78"/>
              </a:rPr>
              <a:t>.</a:t>
            </a:r>
            <a:endParaRPr lang="ar-SA" sz="2400" b="1" dirty="0" smtClean="0">
              <a:latin typeface="Adobe Arabic" pitchFamily="18" charset="-78"/>
              <a:cs typeface="Adobe Arabic" pitchFamily="18" charset="-78"/>
            </a:endParaRPr>
          </a:p>
          <a:p>
            <a:endParaRPr lang="en-US" sz="2000" b="1" dirty="0">
              <a:latin typeface="Adobe Arabic" pitchFamily="18" charset="-78"/>
              <a:cs typeface="Adobe Arabic" pitchFamily="18" charset="-78"/>
            </a:endParaRPr>
          </a:p>
        </p:txBody>
      </p:sp>
      <p:sp>
        <p:nvSpPr>
          <p:cNvPr id="6" name="Rectangle 5"/>
          <p:cNvSpPr/>
          <p:nvPr/>
        </p:nvSpPr>
        <p:spPr>
          <a:xfrm>
            <a:off x="0" y="1066800"/>
            <a:ext cx="8991600" cy="1200329"/>
          </a:xfrm>
          <a:prstGeom prst="rect">
            <a:avLst/>
          </a:prstGeom>
        </p:spPr>
        <p:txBody>
          <a:bodyPr wrap="square">
            <a:spAutoFit/>
          </a:bodyPr>
          <a:lstStyle/>
          <a:p>
            <a:pPr algn="ctr"/>
            <a:r>
              <a:rPr lang="en-US" sz="2400" b="1" dirty="0" err="1" smtClean="0">
                <a:latin typeface="Adobe Arabic" pitchFamily="18" charset="-78"/>
                <a:cs typeface="Adobe Arabic" pitchFamily="18" charset="-78"/>
              </a:rPr>
              <a:t>بعض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الأمراض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التي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تؤثر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الأعصاب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مثل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إصابات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الرأس</a:t>
            </a:r>
            <a:r>
              <a:rPr lang="en-US" sz="2400" b="1" dirty="0" smtClean="0">
                <a:latin typeface="Adobe Arabic" pitchFamily="18" charset="-78"/>
                <a:cs typeface="Adobe Arabic" pitchFamily="18" charset="-78"/>
              </a:rPr>
              <a:t>، </a:t>
            </a:r>
            <a:r>
              <a:rPr lang="en-US" sz="2400" b="1" u="sng" dirty="0" err="1" smtClean="0">
                <a:latin typeface="Adobe Arabic" pitchFamily="18" charset="-78"/>
                <a:cs typeface="Adobe Arabic" pitchFamily="18" charset="-78"/>
              </a:rPr>
              <a:t>السكتة</a:t>
            </a:r>
            <a:r>
              <a:rPr lang="en-US" sz="2400" b="1" u="sng" dirty="0" smtClean="0">
                <a:latin typeface="Adobe Arabic" pitchFamily="18" charset="-78"/>
                <a:cs typeface="Adobe Arabic" pitchFamily="18" charset="-78"/>
              </a:rPr>
              <a:t> </a:t>
            </a:r>
            <a:r>
              <a:rPr lang="en-US" sz="2400" b="1" u="sng" dirty="0" err="1" smtClean="0">
                <a:latin typeface="Adobe Arabic" pitchFamily="18" charset="-78"/>
                <a:cs typeface="Adobe Arabic" pitchFamily="18" charset="-78"/>
              </a:rPr>
              <a:t>الدماغية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u="sng" dirty="0" err="1" smtClean="0">
                <a:latin typeface="Adobe Arabic" pitchFamily="18" charset="-78"/>
                <a:cs typeface="Adobe Arabic" pitchFamily="18" charset="-78"/>
              </a:rPr>
              <a:t>مرض</a:t>
            </a:r>
            <a:r>
              <a:rPr lang="en-US" sz="2400" b="1" u="sng" dirty="0" smtClean="0">
                <a:latin typeface="Adobe Arabic" pitchFamily="18" charset="-78"/>
                <a:cs typeface="Adobe Arabic" pitchFamily="18" charset="-78"/>
              </a:rPr>
              <a:t> </a:t>
            </a:r>
            <a:r>
              <a:rPr lang="en-US" sz="2400" b="1" u="sng" dirty="0" err="1" smtClean="0">
                <a:latin typeface="Adobe Arabic" pitchFamily="18" charset="-78"/>
                <a:cs typeface="Adobe Arabic" pitchFamily="18" charset="-78"/>
              </a:rPr>
              <a:t>السكر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وبعض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الأمراض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الأخرى</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تقلل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الشعور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الطبيعي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بالتعب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والألم</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الغيبوبة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أيضاً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الأعراض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التي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تساعد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الشعور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بالتعب</a:t>
            </a:r>
            <a:r>
              <a:rPr lang="en-US" sz="2400" dirty="0" smtClean="0"/>
              <a:t>.</a:t>
            </a:r>
            <a:endParaRPr lang="en-US" sz="2400" dirty="0"/>
          </a:p>
        </p:txBody>
      </p:sp>
      <p:sp>
        <p:nvSpPr>
          <p:cNvPr id="7" name="Rectangle 6"/>
          <p:cNvSpPr/>
          <p:nvPr/>
        </p:nvSpPr>
        <p:spPr>
          <a:xfrm>
            <a:off x="304800" y="2133600"/>
            <a:ext cx="8839200" cy="1200329"/>
          </a:xfrm>
          <a:prstGeom prst="rect">
            <a:avLst/>
          </a:prstGeom>
        </p:spPr>
        <p:txBody>
          <a:bodyPr wrap="square">
            <a:spAutoFit/>
          </a:bodyPr>
          <a:lstStyle/>
          <a:p>
            <a:pPr algn="ctr"/>
            <a:r>
              <a:rPr lang="en-US" sz="2000" b="1" dirty="0" err="1" smtClean="0">
                <a:latin typeface="Adobe Arabic" pitchFamily="18" charset="-78"/>
                <a:cs typeface="Adobe Arabic" pitchFamily="18" charset="-78"/>
              </a:rPr>
              <a:t>ه</a:t>
            </a:r>
            <a:r>
              <a:rPr lang="en-US" sz="2400" b="1" dirty="0" err="1" smtClean="0">
                <a:latin typeface="Adobe Arabic" pitchFamily="18" charset="-78"/>
                <a:cs typeface="Adobe Arabic" pitchFamily="18" charset="-78"/>
              </a:rPr>
              <a:t>ناك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بعض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الأشخاص</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الآخرين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عرضة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للإصابة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بقرح</a:t>
            </a:r>
            <a:r>
              <a:rPr lang="en-US" sz="2400" b="1" dirty="0" smtClean="0">
                <a:latin typeface="Adobe Arabic" pitchFamily="18" charset="-78"/>
                <a:cs typeface="Adobe Arabic" pitchFamily="18" charset="-78"/>
              </a:rPr>
              <a:t> الفراش </a:t>
            </a:r>
            <a:r>
              <a:rPr lang="en-US" sz="2400" b="1" dirty="0" err="1" smtClean="0">
                <a:latin typeface="Adobe Arabic" pitchFamily="18" charset="-78"/>
                <a:cs typeface="Adobe Arabic" pitchFamily="18" charset="-78"/>
              </a:rPr>
              <a:t>وهم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الأشخاص</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شديدى</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النحافة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وذلك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لأنهم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ليس</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لديهم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طبقة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دهنية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تحت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سطح</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وعليه</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فإن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يحك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مباشر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وكبير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مع</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العظام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وأيضاً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يصعب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شفاء</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جروح</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هؤلاء</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الأشخاص</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طبيعي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وذلك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لقلة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مستوى</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التغذية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الجسم</a:t>
            </a:r>
            <a:r>
              <a:rPr lang="en-US" sz="2400" b="1" dirty="0" smtClean="0">
                <a:latin typeface="Adobe Arabic" pitchFamily="18" charset="-78"/>
                <a:cs typeface="Adobe Arabic" pitchFamily="18" charset="-78"/>
              </a:rPr>
              <a:t>.</a:t>
            </a:r>
            <a:endParaRPr lang="en-US" sz="2400" b="1" dirty="0">
              <a:latin typeface="Adobe Arabic" pitchFamily="18" charset="-78"/>
              <a:cs typeface="Adobe Arabic" pitchFamily="18" charset="-78"/>
            </a:endParaRPr>
          </a:p>
        </p:txBody>
      </p:sp>
      <p:sp>
        <p:nvSpPr>
          <p:cNvPr id="8" name="Rectangle 7"/>
          <p:cNvSpPr/>
          <p:nvPr/>
        </p:nvSpPr>
        <p:spPr>
          <a:xfrm>
            <a:off x="-152400" y="3200401"/>
            <a:ext cx="9296400" cy="1200329"/>
          </a:xfrm>
          <a:prstGeom prst="rect">
            <a:avLst/>
          </a:prstGeom>
        </p:spPr>
        <p:txBody>
          <a:bodyPr wrap="square">
            <a:spAutoFit/>
          </a:bodyPr>
          <a:lstStyle/>
          <a:p>
            <a:pPr algn="ctr"/>
            <a:r>
              <a:rPr lang="en-US" sz="2400" b="1" dirty="0" err="1" smtClean="0">
                <a:latin typeface="Adobe Arabic" pitchFamily="18" charset="-78"/>
                <a:cs typeface="Adobe Arabic" pitchFamily="18" charset="-78"/>
              </a:rPr>
              <a:t>عندما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توقف</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تدفق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منطقة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معينة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نتيجة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ضغط</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يحتاج</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للأكسجين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كبير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ثم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يتحول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اللون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الأحمر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ويلتهب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ثم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القرحة</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حتى</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إذا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خلل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تدفق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خلل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الطبقة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الخارجية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يمكن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ظهور</a:t>
            </a:r>
            <a:r>
              <a:rPr lang="en-US" sz="2400" b="1" dirty="0" smtClean="0">
                <a:latin typeface="Adobe Arabic" pitchFamily="18" charset="-78"/>
                <a:cs typeface="Adobe Arabic" pitchFamily="18" charset="-78"/>
              </a:rPr>
              <a:t> قرح.</a:t>
            </a:r>
            <a:endParaRPr lang="en-US" sz="2400" b="1" dirty="0">
              <a:latin typeface="Adobe Arabic" pitchFamily="18" charset="-78"/>
              <a:cs typeface="Adobe Arabic" pitchFamily="18" charset="-78"/>
            </a:endParaRPr>
          </a:p>
        </p:txBody>
      </p:sp>
      <p:sp>
        <p:nvSpPr>
          <p:cNvPr id="9" name="Rectangle 8"/>
          <p:cNvSpPr/>
          <p:nvPr/>
        </p:nvSpPr>
        <p:spPr>
          <a:xfrm>
            <a:off x="304800" y="4495800"/>
            <a:ext cx="8305800" cy="1200329"/>
          </a:xfrm>
          <a:prstGeom prst="rect">
            <a:avLst/>
          </a:prstGeom>
        </p:spPr>
        <p:txBody>
          <a:bodyPr wrap="square">
            <a:spAutoFit/>
          </a:bodyPr>
          <a:lstStyle/>
          <a:p>
            <a:r>
              <a:rPr lang="en-US" sz="2400" b="1" dirty="0" err="1" smtClean="0">
                <a:latin typeface="Adobe Arabic" pitchFamily="18" charset="-78"/>
                <a:cs typeface="Adobe Arabic" pitchFamily="18" charset="-78"/>
              </a:rPr>
              <a:t>أيضاً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بعض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أنواع</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الملابس</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غير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المريحة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والآسرة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الخشنة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الأحذية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التي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تحك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يمكن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إصابات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بالجلد</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تعرض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لفترة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طويلة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للبلل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نتيجة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العرق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البول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يمكن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يتسبب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حدوث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التهاب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سطح</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a:t>
            </a:r>
            <a:endParaRPr lang="en-US" sz="2400" b="1" dirty="0">
              <a:latin typeface="Adobe Arabic" pitchFamily="18" charset="-78"/>
              <a:cs typeface="Adobe Arabic" pitchFamily="18" charset="-78"/>
            </a:endParaRP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24_7687052005013216.jpg"/>
          <p:cNvPicPr>
            <a:picLocks noGrp="1" noChangeAspect="1"/>
          </p:cNvPicPr>
          <p:nvPr>
            <p:ph idx="1"/>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304800" y="381000"/>
            <a:ext cx="8153400" cy="1815882"/>
          </a:xfrm>
          <a:prstGeom prst="rect">
            <a:avLst/>
          </a:prstGeom>
          <a:noFill/>
        </p:spPr>
        <p:txBody>
          <a:bodyPr wrap="square" rtlCol="0">
            <a:spAutoFit/>
          </a:bodyPr>
          <a:lstStyle/>
          <a:p>
            <a:r>
              <a:rPr lang="en-US" sz="2800" dirty="0" err="1" smtClean="0">
                <a:latin typeface="Adobe Arabic" pitchFamily="18" charset="-78"/>
                <a:cs typeface="Adobe Arabic" pitchFamily="18" charset="-78"/>
              </a:rPr>
              <a:t>الأعراض</a:t>
            </a:r>
            <a:r>
              <a:rPr lang="en-US" sz="2800" dirty="0" smtClean="0">
                <a:latin typeface="Adobe Arabic" pitchFamily="18" charset="-78"/>
                <a:cs typeface="Adobe Arabic" pitchFamily="18" charset="-78"/>
              </a:rPr>
              <a:t>:</a:t>
            </a:r>
            <a:r>
              <a:rPr lang="en-US" sz="2400" dirty="0" smtClean="0">
                <a:latin typeface="Adobe Arabic" pitchFamily="18" charset="-78"/>
                <a:cs typeface="Adobe Arabic" pitchFamily="18" charset="-78"/>
              </a:rPr>
              <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أغلب</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الأحوال</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تسبب</a:t>
            </a:r>
            <a:r>
              <a:rPr lang="en-US" sz="2400" dirty="0" smtClean="0">
                <a:latin typeface="Adobe Arabic" pitchFamily="18" charset="-78"/>
                <a:cs typeface="Adobe Arabic" pitchFamily="18" charset="-78"/>
              </a:rPr>
              <a:t> قرح الفراش </a:t>
            </a:r>
            <a:r>
              <a:rPr lang="en-US" sz="2400" dirty="0" err="1" smtClean="0">
                <a:latin typeface="Adobe Arabic" pitchFamily="18" charset="-78"/>
                <a:cs typeface="Adobe Arabic" pitchFamily="18" charset="-78"/>
              </a:rPr>
              <a:t>ألم</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شديد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وحك</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الجلد</a:t>
            </a:r>
            <a:r>
              <a:rPr lang="en-US" sz="2400" dirty="0" smtClean="0">
                <a:latin typeface="Adobe Arabic" pitchFamily="18" charset="-78"/>
                <a:cs typeface="Adobe Arabic" pitchFamily="18" charset="-78"/>
              </a:rPr>
              <a:t>.</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ولكن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هناك</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بعض</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الأشخاص</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لا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يشعرون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بشدة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الألم</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أو</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إذا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كانت</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القرحة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شديدة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قد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تكون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غير</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مؤلمة</a:t>
            </a:r>
            <a:r>
              <a:rPr lang="en-US" sz="2400" dirty="0" smtClean="0">
                <a:latin typeface="Adobe Arabic" pitchFamily="18" charset="-78"/>
                <a:cs typeface="Adobe Arabic" pitchFamily="18" charset="-78"/>
              </a:rPr>
              <a:t>. </a:t>
            </a:r>
            <a:r>
              <a:rPr lang="en-US" dirty="0" smtClean="0"/>
              <a:t/>
            </a:r>
            <a:br>
              <a:rPr lang="en-US" dirty="0" smtClean="0"/>
            </a:br>
            <a:r>
              <a:rPr lang="en-US" dirty="0" smtClean="0"/>
              <a:t/>
            </a:r>
            <a:br>
              <a:rPr lang="en-US" dirty="0" smtClean="0"/>
            </a:br>
            <a:endParaRPr lang="en-US" dirty="0"/>
          </a:p>
        </p:txBody>
      </p:sp>
      <p:sp>
        <p:nvSpPr>
          <p:cNvPr id="6" name="Rectangle 5"/>
          <p:cNvSpPr/>
          <p:nvPr/>
        </p:nvSpPr>
        <p:spPr>
          <a:xfrm>
            <a:off x="304800" y="1676400"/>
            <a:ext cx="8534400" cy="2862322"/>
          </a:xfrm>
          <a:prstGeom prst="rect">
            <a:avLst/>
          </a:prstGeom>
        </p:spPr>
        <p:txBody>
          <a:bodyPr wrap="square">
            <a:spAutoFit/>
          </a:bodyPr>
          <a:lstStyle/>
          <a:p>
            <a:r>
              <a:rPr lang="ar-SA" sz="2400" b="1" dirty="0" smtClean="0">
                <a:latin typeface="Adobe Arabic" pitchFamily="18" charset="-78"/>
                <a:cs typeface="Adobe Arabic" pitchFamily="18" charset="-78"/>
              </a:rPr>
              <a:t>1-</a:t>
            </a:r>
            <a:r>
              <a:rPr lang="en-US" sz="2400" b="1" dirty="0" err="1" smtClean="0">
                <a:latin typeface="Adobe Arabic" pitchFamily="18" charset="-78"/>
                <a:cs typeface="Adobe Arabic" pitchFamily="18" charset="-78"/>
              </a:rPr>
              <a:t>يبدأ</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الإحمرار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الشديد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والتضخم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وغالباً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توجد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بثور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سطح</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ويكون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السطح</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الخارجي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ليس</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بحالة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جيدة</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ar-SA" sz="2400" b="1" dirty="0" smtClean="0">
                <a:latin typeface="Adobe Arabic" pitchFamily="18" charset="-78"/>
                <a:cs typeface="Adobe Arabic" pitchFamily="18" charset="-78"/>
              </a:rPr>
              <a:t>2-</a:t>
            </a:r>
            <a:r>
              <a:rPr lang="en-US" sz="2400" b="1" dirty="0" err="1" smtClean="0">
                <a:latin typeface="Adobe Arabic" pitchFamily="18" charset="-78"/>
                <a:cs typeface="Adobe Arabic" pitchFamily="18" charset="-78"/>
              </a:rPr>
              <a:t>تظهر</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القرحة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وتخترق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مستوى</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أعمق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طبقات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ar-SA" sz="2400" b="1" dirty="0" smtClean="0">
                <a:latin typeface="Adobe Arabic" pitchFamily="18" charset="-78"/>
                <a:cs typeface="Adobe Arabic" pitchFamily="18" charset="-78"/>
              </a:rPr>
              <a:t>3-</a:t>
            </a:r>
            <a:r>
              <a:rPr lang="en-US" sz="2400" b="1" dirty="0" err="1" smtClean="0">
                <a:latin typeface="Adobe Arabic" pitchFamily="18" charset="-78"/>
                <a:cs typeface="Adobe Arabic" pitchFamily="18" charset="-78"/>
              </a:rPr>
              <a:t>تخترق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القرحة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طبقات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أعمق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وطبقة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الدهون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والعضلات</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ar-SA" sz="2400" b="1" dirty="0" smtClean="0">
                <a:latin typeface="Adobe Arabic" pitchFamily="18" charset="-78"/>
                <a:cs typeface="Adobe Arabic" pitchFamily="18" charset="-78"/>
              </a:rPr>
              <a:t>4-</a:t>
            </a:r>
            <a:r>
              <a:rPr lang="en-US" sz="2400" b="1" dirty="0" err="1" smtClean="0">
                <a:latin typeface="Adobe Arabic" pitchFamily="18" charset="-78"/>
                <a:cs typeface="Adobe Arabic" pitchFamily="18" charset="-78"/>
              </a:rPr>
              <a:t>يحدث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خلل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العضلات</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وهو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أعمق</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مستوى</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للقرحة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ويحدث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خلل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وإصابة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بالغة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العظام</a:t>
            </a:r>
            <a:r>
              <a:rPr lang="en-US" sz="2400" b="1" dirty="0" smtClean="0">
                <a:latin typeface="Adobe Arabic" pitchFamily="18" charset="-78"/>
                <a:cs typeface="Adobe Arabic" pitchFamily="18" charset="-78"/>
              </a:rPr>
              <a:t>. </a:t>
            </a:r>
            <a:r>
              <a:rPr lang="en-US" dirty="0" smtClean="0"/>
              <a:t/>
            </a:r>
            <a:br>
              <a:rPr lang="en-US" dirty="0" smtClean="0"/>
            </a:br>
            <a:r>
              <a:rPr lang="en-US" dirty="0" smtClean="0"/>
              <a:t/>
            </a:r>
            <a:br>
              <a:rPr lang="en-US" dirty="0" smtClean="0"/>
            </a:br>
            <a:endParaRPr lang="en-US" dirty="0"/>
          </a:p>
        </p:txBody>
      </p:sp>
      <p:sp>
        <p:nvSpPr>
          <p:cNvPr id="7" name="TextBox 6"/>
          <p:cNvSpPr txBox="1"/>
          <p:nvPr/>
        </p:nvSpPr>
        <p:spPr>
          <a:xfrm>
            <a:off x="0" y="4495800"/>
            <a:ext cx="8534400" cy="1569660"/>
          </a:xfrm>
          <a:prstGeom prst="rect">
            <a:avLst/>
          </a:prstGeom>
          <a:noFill/>
        </p:spPr>
        <p:txBody>
          <a:bodyPr wrap="square" rtlCol="0">
            <a:spAutoFit/>
          </a:bodyPr>
          <a:lstStyle/>
          <a:p>
            <a:r>
              <a:rPr lang="en-US" sz="2400" b="1" dirty="0" err="1" smtClean="0">
                <a:latin typeface="Adobe Arabic" pitchFamily="18" charset="-78"/>
                <a:cs typeface="Adobe Arabic" pitchFamily="18" charset="-78"/>
              </a:rPr>
              <a:t>تكون</a:t>
            </a:r>
            <a:r>
              <a:rPr lang="en-US" sz="2400" b="1" dirty="0" smtClean="0">
                <a:latin typeface="Adobe Arabic" pitchFamily="18" charset="-78"/>
                <a:cs typeface="Adobe Arabic" pitchFamily="18" charset="-78"/>
              </a:rPr>
              <a:t> قرح الفراش </a:t>
            </a:r>
            <a:r>
              <a:rPr lang="en-US" sz="2400" b="1" dirty="0" err="1" smtClean="0">
                <a:latin typeface="Adobe Arabic" pitchFamily="18" charset="-78"/>
                <a:cs typeface="Adobe Arabic" pitchFamily="18" charset="-78"/>
              </a:rPr>
              <a:t>مؤلمة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جداً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وتتسبب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طول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مدة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إقامة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المريض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بالمستشفي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الرعاية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الصحية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بالمنزل</a:t>
            </a:r>
            <a:r>
              <a:rPr lang="en-US" sz="2400" b="1" dirty="0" smtClean="0">
                <a:latin typeface="Adobe Arabic" pitchFamily="18" charset="-78"/>
                <a:cs typeface="Adobe Arabic" pitchFamily="18" charset="-78"/>
              </a:rPr>
              <a:t>.</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الوقاية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الإصابة</a:t>
            </a:r>
            <a:r>
              <a:rPr lang="en-US" sz="2400" b="1" dirty="0" smtClean="0">
                <a:latin typeface="Adobe Arabic" pitchFamily="18" charset="-78"/>
                <a:cs typeface="Adobe Arabic" pitchFamily="18" charset="-78"/>
              </a:rPr>
              <a:t> هي </a:t>
            </a:r>
            <a:r>
              <a:rPr lang="en-US" sz="2400" b="1" dirty="0" err="1" smtClean="0">
                <a:latin typeface="Adobe Arabic" pitchFamily="18" charset="-78"/>
                <a:cs typeface="Adobe Arabic" pitchFamily="18" charset="-78"/>
              </a:rPr>
              <a:t>أهم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الأولويات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حيث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الرعاية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الصحية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السليمة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تمنع</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حدوث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إصابات</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كبيرة</a:t>
            </a:r>
            <a:r>
              <a:rPr lang="en-US" sz="2400" b="1" dirty="0" smtClean="0">
                <a:latin typeface="Adobe Arabic" pitchFamily="18" charset="-78"/>
                <a:cs typeface="Adobe Arabic" pitchFamily="18" charset="-78"/>
              </a:rPr>
              <a:t>. </a:t>
            </a:r>
            <a:br>
              <a:rPr lang="en-US" sz="2400" b="1" dirty="0" smtClean="0">
                <a:latin typeface="Adobe Arabic" pitchFamily="18" charset="-78"/>
                <a:cs typeface="Adobe Arabic" pitchFamily="18" charset="-78"/>
              </a:rPr>
            </a:br>
            <a:r>
              <a:rPr lang="en-US" sz="2400" b="1" dirty="0" err="1" smtClean="0">
                <a:latin typeface="Adobe Arabic" pitchFamily="18" charset="-78"/>
                <a:cs typeface="Adobe Arabic" pitchFamily="18" charset="-78"/>
              </a:rPr>
              <a:t>تحتاج</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دائما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الوقاية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حدوثها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لمشاركة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أهل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المريض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ورعايتهم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بجانب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الممرضة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أو</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الطبيب</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حيث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أن</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فحص</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جلد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وجسم</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المريض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بشكل</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دوري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يساعد</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علي</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إدراك</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حدوث</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المرض</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مبكراً</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ومحاولة</a:t>
            </a:r>
            <a:r>
              <a:rPr lang="en-US" sz="2400" b="1" dirty="0" smtClean="0">
                <a:latin typeface="Adobe Arabic" pitchFamily="18" charset="-78"/>
                <a:cs typeface="Adobe Arabic" pitchFamily="18" charset="-78"/>
              </a:rPr>
              <a:t> </a:t>
            </a:r>
            <a:r>
              <a:rPr lang="en-US" sz="2400" b="1" dirty="0" err="1" smtClean="0">
                <a:latin typeface="Adobe Arabic" pitchFamily="18" charset="-78"/>
                <a:cs typeface="Adobe Arabic" pitchFamily="18" charset="-78"/>
              </a:rPr>
              <a:t>العلاج</a:t>
            </a:r>
            <a:r>
              <a:rPr lang="en-US" sz="2400" b="1" dirty="0" smtClean="0">
                <a:latin typeface="Adobe Arabic" pitchFamily="18" charset="-78"/>
                <a:cs typeface="Adobe Arabic" pitchFamily="18" charset="-78"/>
              </a:rPr>
              <a:t>.</a:t>
            </a:r>
            <a:endParaRPr lang="en-US" sz="2400" b="1" dirty="0">
              <a:latin typeface="Adobe Arabic" pitchFamily="18" charset="-78"/>
              <a:cs typeface="Adobe Arabic" pitchFamily="18" charset="-78"/>
            </a:endParaRPr>
          </a:p>
        </p:txBody>
      </p:sp>
      <p:sp>
        <p:nvSpPr>
          <p:cNvPr id="8" name="TextBox 7"/>
          <p:cNvSpPr txBox="1"/>
          <p:nvPr/>
        </p:nvSpPr>
        <p:spPr>
          <a:xfrm>
            <a:off x="2819400" y="4038600"/>
            <a:ext cx="5715000" cy="523220"/>
          </a:xfrm>
          <a:prstGeom prst="rect">
            <a:avLst/>
          </a:prstGeom>
          <a:noFill/>
        </p:spPr>
        <p:txBody>
          <a:bodyPr wrap="square" rtlCol="0">
            <a:spAutoFit/>
          </a:bodyPr>
          <a:lstStyle/>
          <a:p>
            <a:r>
              <a:rPr lang="ar-SA" sz="2800" dirty="0" smtClean="0">
                <a:latin typeface="Adobe Arabic" pitchFamily="18" charset="-78"/>
                <a:cs typeface="Adobe Arabic" pitchFamily="18" charset="-78"/>
              </a:rPr>
              <a:t>       الوقاية:</a:t>
            </a:r>
            <a:endParaRPr lang="en-US" sz="2800" dirty="0">
              <a:latin typeface="Adobe Arabic" pitchFamily="18" charset="-78"/>
              <a:cs typeface="Adobe Arabic" pitchFamily="18" charset="-78"/>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24_7687052005013216.jpg"/>
          <p:cNvPicPr>
            <a:picLocks noGrp="1" noChangeAspect="1"/>
          </p:cNvPicPr>
          <p:nvPr>
            <p:ph idx="1"/>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914400" y="762000"/>
            <a:ext cx="7772400" cy="5693866"/>
          </a:xfrm>
          <a:prstGeom prst="rect">
            <a:avLst/>
          </a:prstGeom>
          <a:noFill/>
        </p:spPr>
        <p:txBody>
          <a:bodyPr wrap="square" rtlCol="0">
            <a:spAutoFit/>
          </a:bodyPr>
          <a:lstStyle/>
          <a:p>
            <a:r>
              <a:rPr lang="en-US" sz="2800" b="1" dirty="0" err="1" smtClean="0">
                <a:latin typeface="Adobe Arabic" pitchFamily="18" charset="-78"/>
                <a:cs typeface="Adobe Arabic" pitchFamily="18" charset="-78"/>
              </a:rPr>
              <a:t>علامات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إحمرار</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الجلد</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أول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العلامات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التي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تنبه</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بضرورة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عمل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الاحتياطات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اللازمة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لمنع</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حدوث</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القرحة</a:t>
            </a:r>
            <a:r>
              <a:rPr lang="en-US" sz="2800" b="1" dirty="0" smtClean="0">
                <a:latin typeface="Adobe Arabic" pitchFamily="18" charset="-78"/>
                <a:cs typeface="Adobe Arabic" pitchFamily="18" charset="-78"/>
              </a:rPr>
              <a:t>.</a:t>
            </a:r>
            <a:br>
              <a:rPr lang="en-US" sz="2800" b="1" dirty="0" smtClean="0">
                <a:latin typeface="Adobe Arabic" pitchFamily="18" charset="-78"/>
                <a:cs typeface="Adobe Arabic" pitchFamily="18" charset="-78"/>
              </a:rPr>
            </a:br>
            <a:r>
              <a:rPr lang="en-US" sz="2800" b="1" dirty="0" err="1" smtClean="0">
                <a:latin typeface="Adobe Arabic" pitchFamily="18" charset="-78"/>
                <a:cs typeface="Adobe Arabic" pitchFamily="18" charset="-78"/>
              </a:rPr>
              <a:t>بالنسبة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للمناطق</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العظمية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في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جسم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الإنسان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يمكن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استخدام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الأشياء</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الناعمة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علي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الجسم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مثل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القطن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وذلك</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لمنع</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حدوث</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احتكاك</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مع</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الجلد</a:t>
            </a:r>
            <a:r>
              <a:rPr lang="en-US" sz="2800" b="1" dirty="0" smtClean="0">
                <a:latin typeface="Adobe Arabic" pitchFamily="18" charset="-78"/>
                <a:cs typeface="Adobe Arabic" pitchFamily="18" charset="-78"/>
              </a:rPr>
              <a:t>.</a:t>
            </a:r>
            <a:br>
              <a:rPr lang="en-US" sz="2800" b="1" dirty="0" smtClean="0">
                <a:latin typeface="Adobe Arabic" pitchFamily="18" charset="-78"/>
                <a:cs typeface="Adobe Arabic" pitchFamily="18" charset="-78"/>
              </a:rPr>
            </a:br>
            <a:r>
              <a:rPr lang="en-US" sz="2800" b="1" dirty="0" err="1" smtClean="0">
                <a:latin typeface="Adobe Arabic" pitchFamily="18" charset="-78"/>
                <a:cs typeface="Adobe Arabic" pitchFamily="18" charset="-78"/>
              </a:rPr>
              <a:t>يمكن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أيضاً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حشو</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الأسرة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والكراسي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المتحركة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بالقطن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أو</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الوسائد</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الناعمة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وذلك</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للتقليل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الضغط</a:t>
            </a:r>
            <a:r>
              <a:rPr lang="en-US" sz="2800" b="1" dirty="0" smtClean="0">
                <a:latin typeface="Adobe Arabic" pitchFamily="18" charset="-78"/>
                <a:cs typeface="Adobe Arabic" pitchFamily="18" charset="-78"/>
              </a:rPr>
              <a:t>.</a:t>
            </a:r>
            <a:br>
              <a:rPr lang="en-US" sz="2800" b="1" dirty="0" smtClean="0">
                <a:latin typeface="Adobe Arabic" pitchFamily="18" charset="-78"/>
                <a:cs typeface="Adobe Arabic" pitchFamily="18" charset="-78"/>
              </a:rPr>
            </a:br>
            <a:r>
              <a:rPr lang="en-US" sz="2800" b="1" dirty="0" err="1" smtClean="0">
                <a:latin typeface="Adobe Arabic" pitchFamily="18" charset="-78"/>
                <a:cs typeface="Adobe Arabic" pitchFamily="18" charset="-78"/>
              </a:rPr>
              <a:t>بالنسبة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للأشخاص</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الذين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يستطيعون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الحركة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فيجب</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يغيروا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اتجاه</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النوم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كل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فترة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وبشكل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منتظم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وأفضل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الاقتراحات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هو</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تغيير</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الاتجاه</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كل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ساعتين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علي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الأقل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وبقاء</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سطح</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الجلد</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نظيفا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وجافاً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دائماً</a:t>
            </a:r>
            <a:r>
              <a:rPr lang="en-US" sz="2800" b="1" dirty="0" smtClean="0">
                <a:latin typeface="Adobe Arabic" pitchFamily="18" charset="-78"/>
                <a:cs typeface="Adobe Arabic" pitchFamily="18" charset="-78"/>
              </a:rPr>
              <a:t>.</a:t>
            </a:r>
            <a:br>
              <a:rPr lang="en-US" sz="2800" b="1" dirty="0" smtClean="0">
                <a:latin typeface="Adobe Arabic" pitchFamily="18" charset="-78"/>
                <a:cs typeface="Adobe Arabic" pitchFamily="18" charset="-78"/>
              </a:rPr>
            </a:br>
            <a:r>
              <a:rPr lang="en-US" sz="2800" b="1" dirty="0" err="1" smtClean="0">
                <a:latin typeface="Adobe Arabic" pitchFamily="18" charset="-78"/>
                <a:cs typeface="Adobe Arabic" pitchFamily="18" charset="-78"/>
              </a:rPr>
              <a:t>يمكن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أيضاً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استخدام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المراتب</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الهوائية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الخاصة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لتجنب</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الإصابة</a:t>
            </a:r>
            <a:r>
              <a:rPr lang="en-US" sz="2800" b="1" dirty="0" smtClean="0">
                <a:latin typeface="Adobe Arabic" pitchFamily="18" charset="-78"/>
                <a:cs typeface="Adobe Arabic" pitchFamily="18" charset="-78"/>
              </a:rPr>
              <a:t>.</a:t>
            </a:r>
            <a:br>
              <a:rPr lang="en-US" sz="2800" b="1" dirty="0" smtClean="0">
                <a:latin typeface="Adobe Arabic" pitchFamily="18" charset="-78"/>
                <a:cs typeface="Adobe Arabic" pitchFamily="18" charset="-78"/>
              </a:rPr>
            </a:br>
            <a:r>
              <a:rPr lang="en-US" sz="2800" b="1" dirty="0" err="1" smtClean="0">
                <a:latin typeface="Adobe Arabic" pitchFamily="18" charset="-78"/>
                <a:cs typeface="Adobe Arabic" pitchFamily="18" charset="-78"/>
              </a:rPr>
              <a:t>أما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بالنسبة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للأشخاص</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الذين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يعانون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بالفعل</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من</a:t>
            </a:r>
            <a:r>
              <a:rPr lang="en-US" sz="2800" b="1" dirty="0" smtClean="0">
                <a:latin typeface="Adobe Arabic" pitchFamily="18" charset="-78"/>
                <a:cs typeface="Adobe Arabic" pitchFamily="18" charset="-78"/>
              </a:rPr>
              <a:t> قرح الفراش </a:t>
            </a:r>
            <a:r>
              <a:rPr lang="en-US" sz="2800" b="1" dirty="0" err="1" smtClean="0">
                <a:latin typeface="Adobe Arabic" pitchFamily="18" charset="-78"/>
                <a:cs typeface="Adobe Arabic" pitchFamily="18" charset="-78"/>
              </a:rPr>
              <a:t>في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أماكن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مختلفة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الجسم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فيمكن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استخدام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المراتب</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الهوائية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والمصنوعة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المطاط</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الإسفنجي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وذلك</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لتخفيف</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حدة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الضغط</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وتساعد</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أيضاً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علي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تخفيف</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الآلام</a:t>
            </a:r>
            <a:r>
              <a:rPr lang="en-US" sz="2800" b="1" dirty="0" smtClean="0">
                <a:latin typeface="Adobe Arabic" pitchFamily="18" charset="-78"/>
                <a:cs typeface="Adobe Arabic" pitchFamily="18" charset="-78"/>
              </a:rPr>
              <a:t>.</a:t>
            </a:r>
            <a:endParaRPr lang="en-US" sz="2800" b="1" dirty="0">
              <a:latin typeface="Adobe Arabic" pitchFamily="18" charset="-78"/>
              <a:cs typeface="Adobe Arabic" pitchFamily="18" charset="-78"/>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24_7687052005013216.jpg"/>
          <p:cNvPicPr>
            <a:picLocks noGrp="1" noChangeAspect="1"/>
          </p:cNvPicPr>
          <p:nvPr>
            <p:ph idx="1"/>
          </p:nvPr>
        </p:nvPicPr>
        <p:blipFill>
          <a:blip r:embed="rId2" cstate="print"/>
          <a:stretch>
            <a:fillRect/>
          </a:stretch>
        </p:blipFill>
        <p:spPr>
          <a:xfrm>
            <a:off x="0" y="-7936"/>
            <a:ext cx="9144000" cy="6865936"/>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914400" y="381000"/>
            <a:ext cx="7924800" cy="1569660"/>
          </a:xfrm>
          <a:prstGeom prst="rect">
            <a:avLst/>
          </a:prstGeom>
          <a:noFill/>
        </p:spPr>
        <p:txBody>
          <a:bodyPr wrap="square" rtlCol="0">
            <a:spAutoFit/>
          </a:bodyPr>
          <a:lstStyle/>
          <a:p>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العلاج</a:t>
            </a:r>
            <a:r>
              <a:rPr lang="en-US" sz="2400" dirty="0" smtClean="0">
                <a:latin typeface="Adobe Arabic" pitchFamily="18" charset="-78"/>
                <a:cs typeface="Adobe Arabic" pitchFamily="18" charset="-78"/>
              </a:rPr>
              <a:t>:</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علاج</a:t>
            </a:r>
            <a:r>
              <a:rPr lang="en-US" sz="2400" dirty="0" smtClean="0">
                <a:latin typeface="Adobe Arabic" pitchFamily="18" charset="-78"/>
                <a:cs typeface="Adobe Arabic" pitchFamily="18" charset="-78"/>
              </a:rPr>
              <a:t> قرح الفراش </a:t>
            </a:r>
            <a:r>
              <a:rPr lang="en-US" sz="2400" dirty="0" err="1" smtClean="0">
                <a:latin typeface="Adobe Arabic" pitchFamily="18" charset="-78"/>
                <a:cs typeface="Adobe Arabic" pitchFamily="18" charset="-78"/>
              </a:rPr>
              <a:t>أصعب</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بكثير</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منع</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حدوثها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بداية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مرحلة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حدوث</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القرح</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يمكن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الشفاء</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منها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بسهولة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بمجرد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تغيير</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الضغط</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علي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الجسم</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وأيضاً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عن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طريق</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تحسين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المستوى</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العام</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للصحة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والتغذية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وتناول</a:t>
            </a:r>
            <a:r>
              <a:rPr lang="en-US" sz="2400" dirty="0" smtClean="0">
                <a:latin typeface="Adobe Arabic" pitchFamily="18" charset="-78"/>
                <a:cs typeface="Adobe Arabic" pitchFamily="18" charset="-78"/>
              </a:rPr>
              <a:t> </a:t>
            </a:r>
            <a:r>
              <a:rPr lang="en-US" sz="2400" u="sng" dirty="0" err="1" smtClean="0">
                <a:latin typeface="Adobe Arabic" pitchFamily="18" charset="-78"/>
                <a:cs typeface="Adobe Arabic" pitchFamily="18" charset="-78"/>
              </a:rPr>
              <a:t>البروتينات</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a:t>
            </a:r>
            <a:r>
              <a:rPr lang="en-US" sz="2400" u="sng" dirty="0" err="1" smtClean="0">
                <a:latin typeface="Adobe Arabic" pitchFamily="18" charset="-78"/>
                <a:cs typeface="Adobe Arabic" pitchFamily="18" charset="-78"/>
              </a:rPr>
              <a:t>السعرات</a:t>
            </a:r>
            <a:r>
              <a:rPr lang="en-US" sz="2400" u="sng" dirty="0" smtClean="0">
                <a:latin typeface="Adobe Arabic" pitchFamily="18" charset="-78"/>
                <a:cs typeface="Adobe Arabic" pitchFamily="18" charset="-78"/>
              </a:rPr>
              <a:t> </a:t>
            </a:r>
            <a:r>
              <a:rPr lang="en-US" sz="2400" u="sng" dirty="0" err="1" smtClean="0">
                <a:latin typeface="Adobe Arabic" pitchFamily="18" charset="-78"/>
                <a:cs typeface="Adobe Arabic" pitchFamily="18" charset="-78"/>
              </a:rPr>
              <a:t>الحرارية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الزائدة</a:t>
            </a:r>
            <a:r>
              <a:rPr lang="en-US" sz="2400" dirty="0" smtClean="0">
                <a:latin typeface="Adobe Arabic" pitchFamily="18" charset="-78"/>
                <a:cs typeface="Adobe Arabic" pitchFamily="18" charset="-78"/>
              </a:rPr>
              <a:t>.</a:t>
            </a:r>
            <a:endParaRPr lang="en-US" sz="2400" dirty="0">
              <a:latin typeface="Adobe Arabic" pitchFamily="18" charset="-78"/>
              <a:cs typeface="Adobe Arabic" pitchFamily="18" charset="-78"/>
            </a:endParaRPr>
          </a:p>
        </p:txBody>
      </p:sp>
      <p:sp>
        <p:nvSpPr>
          <p:cNvPr id="6" name="Rectangle 5"/>
          <p:cNvSpPr/>
          <p:nvPr/>
        </p:nvSpPr>
        <p:spPr>
          <a:xfrm>
            <a:off x="152400" y="1981200"/>
            <a:ext cx="8686800" cy="1938992"/>
          </a:xfrm>
          <a:prstGeom prst="rect">
            <a:avLst/>
          </a:prstGeom>
        </p:spPr>
        <p:txBody>
          <a:bodyPr wrap="square">
            <a:spAutoFit/>
          </a:bodyPr>
          <a:lstStyle/>
          <a:p>
            <a:r>
              <a:rPr lang="en-US" sz="2400" dirty="0" err="1" smtClean="0">
                <a:latin typeface="Adobe Arabic" pitchFamily="18" charset="-78"/>
                <a:cs typeface="Adobe Arabic" pitchFamily="18" charset="-78"/>
              </a:rPr>
              <a:t>أما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إذا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حدث</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جرح</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الجلد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فيمكن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تغطيته</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بالشاش</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وحمايته</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فذلك</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يساعد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علي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شفاءه</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سريعاً</a:t>
            </a:r>
            <a:r>
              <a:rPr lang="en-US" sz="2400" dirty="0" smtClean="0">
                <a:latin typeface="Adobe Arabic" pitchFamily="18" charset="-78"/>
                <a:cs typeface="Adobe Arabic" pitchFamily="18" charset="-78"/>
              </a:rPr>
              <a:t>.</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هناك</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أنواع</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شاش</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خاصة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تمنع</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الالتصاق</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بالجرح</a:t>
            </a:r>
            <a:r>
              <a:rPr lang="en-US" sz="2400" dirty="0" smtClean="0">
                <a:latin typeface="Adobe Arabic" pitchFamily="18" charset="-78"/>
                <a:cs typeface="Adobe Arabic" pitchFamily="18" charset="-78"/>
              </a:rPr>
              <a:t>. </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إذا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حدث</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إصابة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بالقرحة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فيمكن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شطفها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برفق</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شديد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بالصابون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أو</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بمضادات</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الالتهاب</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حيث</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يمكن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التخلص</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المواد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الميتة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والمصابة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بالجرح</a:t>
            </a:r>
            <a:r>
              <a:rPr lang="en-US" sz="2400" dirty="0" smtClean="0">
                <a:latin typeface="Adobe Arabic" pitchFamily="18" charset="-78"/>
                <a:cs typeface="Adobe Arabic" pitchFamily="18" charset="-78"/>
              </a:rPr>
              <a:t>.</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تنظيف</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الجرح</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بشكل</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شديد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يزيد</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فترة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التئام</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الجرح</a:t>
            </a:r>
            <a:r>
              <a:rPr lang="en-US" sz="2400" dirty="0" smtClean="0">
                <a:latin typeface="Adobe Arabic" pitchFamily="18" charset="-78"/>
                <a:cs typeface="Adobe Arabic" pitchFamily="18" charset="-78"/>
              </a:rPr>
              <a:t>.</a:t>
            </a:r>
            <a:endParaRPr lang="en-US" sz="2400" dirty="0">
              <a:latin typeface="Adobe Arabic" pitchFamily="18" charset="-78"/>
              <a:cs typeface="Adobe Arabic" pitchFamily="18" charset="-78"/>
            </a:endParaRPr>
          </a:p>
        </p:txBody>
      </p:sp>
      <p:sp>
        <p:nvSpPr>
          <p:cNvPr id="7" name="Rectangle 6"/>
          <p:cNvSpPr/>
          <p:nvPr/>
        </p:nvSpPr>
        <p:spPr>
          <a:xfrm>
            <a:off x="838200" y="3810000"/>
            <a:ext cx="7620000" cy="2000548"/>
          </a:xfrm>
          <a:prstGeom prst="rect">
            <a:avLst/>
          </a:prstGeom>
        </p:spPr>
        <p:txBody>
          <a:bodyPr wrap="square">
            <a:spAutoFit/>
          </a:bodyPr>
          <a:lstStyle/>
          <a:p>
            <a:r>
              <a:rPr lang="en-US" sz="2800" dirty="0" smtClean="0">
                <a:latin typeface="Adobe Arabic" pitchFamily="18" charset="-78"/>
                <a:cs typeface="Adobe Arabic" pitchFamily="18" charset="-78"/>
              </a:rPr>
              <a:t/>
            </a:r>
            <a:br>
              <a:rPr lang="en-US" sz="28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أما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بالنسبة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لأنواع</a:t>
            </a:r>
            <a:r>
              <a:rPr lang="en-US" sz="2400" dirty="0" smtClean="0">
                <a:latin typeface="Adobe Arabic" pitchFamily="18" charset="-78"/>
                <a:cs typeface="Adobe Arabic" pitchFamily="18" charset="-78"/>
              </a:rPr>
              <a:t> الفراش </a:t>
            </a:r>
            <a:r>
              <a:rPr lang="en-US" sz="2400" dirty="0" err="1" smtClean="0">
                <a:latin typeface="Adobe Arabic" pitchFamily="18" charset="-78"/>
                <a:cs typeface="Adobe Arabic" pitchFamily="18" charset="-78"/>
              </a:rPr>
              <a:t>الشديدة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العميقة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فيكون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الصعب</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علاجها</a:t>
            </a:r>
            <a:r>
              <a:rPr lang="en-US" sz="2400" dirty="0" smtClean="0">
                <a:latin typeface="Adobe Arabic" pitchFamily="18" charset="-78"/>
                <a:cs typeface="Adobe Arabic" pitchFamily="18" charset="-78"/>
              </a:rPr>
              <a:t>.</a:t>
            </a:r>
            <a:br>
              <a:rPr lang="en-US" sz="2400" dirty="0" smtClean="0">
                <a:latin typeface="Adobe Arabic" pitchFamily="18" charset="-78"/>
                <a:cs typeface="Adobe Arabic" pitchFamily="18" charset="-78"/>
              </a:rPr>
            </a:br>
            <a:r>
              <a:rPr lang="en-US" sz="2400" dirty="0" err="1" smtClean="0">
                <a:latin typeface="Adobe Arabic" pitchFamily="18" charset="-78"/>
                <a:cs typeface="Adobe Arabic" pitchFamily="18" charset="-78"/>
              </a:rPr>
              <a:t>يتطلب</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بعض</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الأحيان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زرع</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قطعة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جلدية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سليمة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مكان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المنطقة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المصابة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حالة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الإصابة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البالغة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ولكن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هذا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النوع</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العلاج</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الجراحي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لا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يمكن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استخدامه</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أحوال</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كثيرة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خاصة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إذا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كان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المريض</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شخص</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كبير</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في</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السن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وضعيف</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من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ناحية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التغذية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الصحية</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ويمكن</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أيضاً</a:t>
            </a:r>
            <a:r>
              <a:rPr lang="en-US" sz="2400" dirty="0" smtClean="0">
                <a:latin typeface="Adobe Arabic" pitchFamily="18" charset="-78"/>
                <a:cs typeface="Adobe Arabic" pitchFamily="18" charset="-78"/>
              </a:rPr>
              <a:t> </a:t>
            </a:r>
            <a:r>
              <a:rPr lang="en-US" sz="2400" dirty="0" err="1" smtClean="0">
                <a:latin typeface="Adobe Arabic" pitchFamily="18" charset="-78"/>
                <a:cs typeface="Adobe Arabic" pitchFamily="18" charset="-78"/>
              </a:rPr>
              <a:t>العلاج</a:t>
            </a:r>
            <a:r>
              <a:rPr lang="en-US" sz="2400" dirty="0" smtClean="0">
                <a:latin typeface="Adobe Arabic" pitchFamily="18" charset="-78"/>
                <a:cs typeface="Adobe Arabic" pitchFamily="18" charset="-78"/>
              </a:rPr>
              <a:t> </a:t>
            </a:r>
            <a:r>
              <a:rPr lang="en-US" sz="2400" u="sng" dirty="0" err="1" smtClean="0">
                <a:latin typeface="Adobe Arabic" pitchFamily="18" charset="-78"/>
                <a:cs typeface="Adobe Arabic" pitchFamily="18" charset="-78"/>
              </a:rPr>
              <a:t>بالمضادات</a:t>
            </a:r>
            <a:r>
              <a:rPr lang="en-US" sz="2400" u="sng" dirty="0" smtClean="0">
                <a:latin typeface="Adobe Arabic" pitchFamily="18" charset="-78"/>
                <a:cs typeface="Adobe Arabic" pitchFamily="18" charset="-78"/>
              </a:rPr>
              <a:t> </a:t>
            </a:r>
            <a:r>
              <a:rPr lang="en-US" sz="2400" u="sng" dirty="0" err="1" smtClean="0">
                <a:latin typeface="Adobe Arabic" pitchFamily="18" charset="-78"/>
                <a:cs typeface="Adobe Arabic" pitchFamily="18" charset="-78"/>
              </a:rPr>
              <a:t>الحيوية</a:t>
            </a:r>
            <a:r>
              <a:rPr lang="en-US" sz="2400" dirty="0" smtClean="0"/>
              <a:t>.</a:t>
            </a:r>
            <a:endParaRPr lang="en-US" sz="2400" dirty="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1024_7687052005013216.jpg"/>
          <p:cNvPicPr>
            <a:picLocks noChangeAspect="1"/>
          </p:cNvPicPr>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1066800" y="762000"/>
            <a:ext cx="7543800" cy="954107"/>
          </a:xfrm>
          <a:prstGeom prst="rect">
            <a:avLst/>
          </a:prstGeom>
          <a:noFill/>
        </p:spPr>
        <p:txBody>
          <a:bodyPr wrap="square" rtlCol="0">
            <a:spAutoFit/>
          </a:bodyPr>
          <a:lstStyle/>
          <a:p>
            <a:r>
              <a:rPr lang="en-US" sz="2800" b="1" dirty="0" err="1" smtClean="0">
                <a:latin typeface="Adobe Arabic" pitchFamily="18" charset="-78"/>
                <a:cs typeface="Adobe Arabic" pitchFamily="18" charset="-78"/>
              </a:rPr>
              <a:t>إذا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حدثت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إصابة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للعظام</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تحت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القرحة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في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الحالات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المتأخرة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للإصابة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فيكون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من</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الصعب</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جداً</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العلاج</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وقد</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تحتاج</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الحالة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إلي</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أسابيع</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طويلة</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وعلاج</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بالمضادات</a:t>
            </a:r>
            <a:r>
              <a:rPr lang="en-US" sz="2800" b="1" dirty="0" smtClean="0">
                <a:latin typeface="Adobe Arabic" pitchFamily="18" charset="-78"/>
                <a:cs typeface="Adobe Arabic" pitchFamily="18" charset="-78"/>
              </a:rPr>
              <a:t> </a:t>
            </a:r>
            <a:r>
              <a:rPr lang="en-US" sz="2800" b="1" dirty="0" err="1" smtClean="0">
                <a:latin typeface="Adobe Arabic" pitchFamily="18" charset="-78"/>
                <a:cs typeface="Adobe Arabic" pitchFamily="18" charset="-78"/>
              </a:rPr>
              <a:t>الحيوية</a:t>
            </a:r>
            <a:endParaRPr lang="en-US" sz="2800" b="1" dirty="0">
              <a:latin typeface="Adobe Arabic" pitchFamily="18" charset="-78"/>
              <a:cs typeface="Adobe Arabic" pitchFamily="18" charset="-78"/>
            </a:endParaRPr>
          </a:p>
        </p:txBody>
      </p:sp>
      <p:sp>
        <p:nvSpPr>
          <p:cNvPr id="6" name="TextBox 5"/>
          <p:cNvSpPr txBox="1"/>
          <p:nvPr/>
        </p:nvSpPr>
        <p:spPr>
          <a:xfrm>
            <a:off x="609600" y="2133600"/>
            <a:ext cx="8001000" cy="707886"/>
          </a:xfrm>
          <a:prstGeom prst="rect">
            <a:avLst/>
          </a:prstGeom>
          <a:noFill/>
        </p:spPr>
        <p:txBody>
          <a:bodyPr wrap="square" rtlCol="0">
            <a:spAutoFit/>
          </a:bodyPr>
          <a:lstStyle/>
          <a:p>
            <a:r>
              <a:rPr lang="ar-SA" sz="2000" b="1" dirty="0" smtClean="0">
                <a:latin typeface="Adobe Arabic" pitchFamily="18" charset="-78"/>
                <a:cs typeface="Adobe Arabic" pitchFamily="18" charset="-78"/>
              </a:rPr>
              <a:t>الطاعون مرض معدٍ قديم تسبب في كثير من الأوبئة التي حصدت الملايين </a:t>
            </a:r>
            <a:r>
              <a:rPr lang="ar-SA" sz="2000" b="1" dirty="0" err="1" smtClean="0">
                <a:latin typeface="Adobe Arabic" pitchFamily="18" charset="-78"/>
                <a:cs typeface="Adobe Arabic" pitchFamily="18" charset="-78"/>
              </a:rPr>
              <a:t>فى</a:t>
            </a:r>
            <a:r>
              <a:rPr lang="ar-SA" sz="2000" b="1" dirty="0" smtClean="0">
                <a:latin typeface="Adobe Arabic" pitchFamily="18" charset="-78"/>
                <a:cs typeface="Adobe Arabic" pitchFamily="18" charset="-78"/>
              </a:rPr>
              <a:t> العصور القديمة والوسطى، وكان يسمى </a:t>
            </a:r>
            <a:r>
              <a:rPr lang="ar-SA" sz="2000" b="1" dirty="0" smtClean="0">
                <a:latin typeface="Adobe Arabic" pitchFamily="18" charset="-78"/>
                <a:cs typeface="Adobe Arabic" pitchFamily="18" charset="-78"/>
                <a:hlinkClick r:id="rId3" action="ppaction://hlinkfile" tooltip="الموت الأسود (الصفحة غير موجودة)"/>
              </a:rPr>
              <a:t>بالموت الأسود</a:t>
            </a:r>
            <a:r>
              <a:rPr lang="ar-SA" sz="2000" b="1" dirty="0" smtClean="0">
                <a:latin typeface="Adobe Arabic" pitchFamily="18" charset="-78"/>
                <a:cs typeface="Adobe Arabic" pitchFamily="18" charset="-78"/>
              </a:rPr>
              <a:t> نظراً لانتشار بقع </a:t>
            </a:r>
            <a:r>
              <a:rPr lang="ar-SA" sz="2000" b="1" dirty="0" err="1" smtClean="0">
                <a:latin typeface="Adobe Arabic" pitchFamily="18" charset="-78"/>
                <a:cs typeface="Adobe Arabic" pitchFamily="18" charset="-78"/>
              </a:rPr>
              <a:t>نزفية</a:t>
            </a:r>
            <a:r>
              <a:rPr lang="ar-SA" sz="2000" b="1" dirty="0" smtClean="0">
                <a:latin typeface="Adobe Arabic" pitchFamily="18" charset="-78"/>
                <a:cs typeface="Adobe Arabic" pitchFamily="18" charset="-78"/>
              </a:rPr>
              <a:t> منتشرة تحت الجلد من ضمن ما يحدثه من أعراض. </a:t>
            </a:r>
            <a:endParaRPr lang="en-US" sz="2000" b="1" dirty="0">
              <a:latin typeface="Adobe Arabic" pitchFamily="18" charset="-78"/>
              <a:cs typeface="Adobe Arabic" pitchFamily="18" charset="-78"/>
            </a:endParaRPr>
          </a:p>
        </p:txBody>
      </p:sp>
      <p:sp>
        <p:nvSpPr>
          <p:cNvPr id="7" name="Rectangle 6"/>
          <p:cNvSpPr/>
          <p:nvPr/>
        </p:nvSpPr>
        <p:spPr>
          <a:xfrm>
            <a:off x="5638800" y="2895600"/>
            <a:ext cx="2819400" cy="461665"/>
          </a:xfrm>
          <a:prstGeom prst="rect">
            <a:avLst/>
          </a:prstGeom>
        </p:spPr>
        <p:txBody>
          <a:bodyPr wrap="square">
            <a:spAutoFit/>
          </a:bodyPr>
          <a:lstStyle/>
          <a:p>
            <a:r>
              <a:rPr lang="ar-SA" sz="2400" b="1" dirty="0" smtClean="0">
                <a:latin typeface="Adobe Arabic" pitchFamily="18" charset="-78"/>
                <a:cs typeface="Adobe Arabic" pitchFamily="18" charset="-78"/>
              </a:rPr>
              <a:t>الميكروب المسبب للمرض </a:t>
            </a:r>
            <a:endParaRPr lang="en-US" sz="2400" b="1" dirty="0">
              <a:latin typeface="Adobe Arabic" pitchFamily="18" charset="-78"/>
              <a:cs typeface="Adobe Arabic" pitchFamily="18" charset="-78"/>
            </a:endParaRPr>
          </a:p>
        </p:txBody>
      </p:sp>
      <p:sp>
        <p:nvSpPr>
          <p:cNvPr id="1025" name="Rectangle 1"/>
          <p:cNvSpPr>
            <a:spLocks noChangeArrowheads="1"/>
          </p:cNvSpPr>
          <p:nvPr/>
        </p:nvSpPr>
        <p:spPr bwMode="auto">
          <a:xfrm>
            <a:off x="914400" y="3124200"/>
            <a:ext cx="75438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وتسمى البكتيريا البكتريا المسببة للطاعون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يرسينيا</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بستس</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a:t>
            </a:r>
            <a:r>
              <a:rPr kumimoji="0" lang="en-US" sz="2000" b="1" i="0" u="none" strike="noStrike" cap="none" normalizeH="0" baseline="0" dirty="0" err="1" smtClean="0">
                <a:ln>
                  <a:noFill/>
                </a:ln>
                <a:effectLst/>
                <a:latin typeface="Adobe Arabic" pitchFamily="18" charset="-78"/>
                <a:ea typeface="Times New Roman" pitchFamily="18" charset="0"/>
                <a:cs typeface="Adobe Arabic" pitchFamily="18" charset="-78"/>
              </a:rPr>
              <a:t>yersenia</a:t>
            </a:r>
            <a:r>
              <a:rPr kumimoji="0" lang="en-US" sz="2000" b="1" i="0" u="none" strike="noStrike" cap="none" normalizeH="0" baseline="0" dirty="0" smtClean="0">
                <a:ln>
                  <a:noFill/>
                </a:ln>
                <a:effectLst/>
                <a:latin typeface="Adobe Arabic" pitchFamily="18" charset="-78"/>
                <a:ea typeface="Times New Roman" pitchFamily="18" charset="0"/>
                <a:cs typeface="Adobe Arabic" pitchFamily="18" charset="-78"/>
              </a:rPr>
              <a:t> </a:t>
            </a:r>
            <a:r>
              <a:rPr kumimoji="0" lang="en-US" sz="2000" b="1" i="0" u="none" strike="noStrike" cap="none" normalizeH="0" baseline="0" dirty="0" err="1" smtClean="0">
                <a:ln>
                  <a:noFill/>
                </a:ln>
                <a:effectLst/>
                <a:latin typeface="Adobe Arabic" pitchFamily="18" charset="-78"/>
                <a:ea typeface="Times New Roman" pitchFamily="18" charset="0"/>
                <a:cs typeface="Adobe Arabic" pitchFamily="18" charset="-78"/>
              </a:rPr>
              <a:t>pestis</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نسبة إلى مكتشفها الأول أليكساندر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بستس</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 وهذه البكتيريا تحتفظ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بها</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القوارض مثل الفئران، </a:t>
            </a:r>
            <a:endParaRPr kumimoji="0" lang="en-US" sz="2000" b="1" i="0" u="none" strike="noStrike" cap="none" normalizeH="0" baseline="0" dirty="0" smtClean="0">
              <a:ln>
                <a:noFill/>
              </a:ln>
              <a:effectLst/>
              <a:latin typeface="Adobe Arabic" pitchFamily="18" charset="-78"/>
              <a:ea typeface="Times New Roman" pitchFamily="18" charset="0"/>
              <a:cs typeface="Adobe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وتتكاثر بداخلها وتنمو، وتنتقل عدواها إلى الإنسان عن طريق البراغيث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التى</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تلدغ الفأر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المعدِى</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ثم تلدغ الإنسان، أو نتيجة عض الفئران المعدية للإنسان بشكل مباشر، </a:t>
            </a:r>
            <a:endParaRPr kumimoji="0" lang="en-US" sz="2000" b="1" i="0" u="none" strike="noStrike" cap="none" normalizeH="0" baseline="0" dirty="0" smtClean="0">
              <a:ln>
                <a:noFill/>
              </a:ln>
              <a:effectLst/>
              <a:latin typeface="Adobe Arabic" pitchFamily="18" charset="-78"/>
              <a:ea typeface="Times New Roman" pitchFamily="18" charset="0"/>
              <a:cs typeface="Adobe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lang="en-US" sz="2000" b="1" dirty="0" smtClean="0">
                <a:latin typeface="Adobe Arabic" pitchFamily="18" charset="-78"/>
                <a:ea typeface="Times New Roman" pitchFamily="18" charset="0"/>
                <a:cs typeface="Adobe Arabic" pitchFamily="18" charset="-78"/>
              </a:rPr>
              <a:t> </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أو من إنسان إلى آخر بشكل مباشر أيضاً عن طريق الرذاذ والكحة والعطس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حالة الطاعون الرئوي. </a:t>
            </a:r>
            <a:endParaRPr kumimoji="0" lang="ar-SA" sz="2000" b="1" i="0" u="none" strike="noStrike" cap="none" normalizeH="0" baseline="0" dirty="0" smtClean="0">
              <a:ln>
                <a:noFill/>
              </a:ln>
              <a:effectLst/>
              <a:latin typeface="Adobe Arabic" pitchFamily="18" charset="-78"/>
              <a:cs typeface="Adobe Arabic" pitchFamily="18" charset="-78"/>
            </a:endParaRPr>
          </a:p>
        </p:txBody>
      </p:sp>
      <p:sp>
        <p:nvSpPr>
          <p:cNvPr id="1026" name="Rectangle 2"/>
          <p:cNvSpPr>
            <a:spLocks noChangeArrowheads="1"/>
          </p:cNvSpPr>
          <p:nvPr/>
        </p:nvSpPr>
        <p:spPr bwMode="auto">
          <a:xfrm>
            <a:off x="609600" y="4800600"/>
            <a:ext cx="77724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وفترة حضانة البكتيريا تتراوح مابين 1 - 7 أيام في حالة الطاعون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الدملي</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a:t>
            </a:r>
            <a:r>
              <a:rPr kumimoji="0" lang="ar-SA" sz="2000" b="1" i="0" u="none" strike="noStrike" cap="none" normalizeH="0" baseline="0" dirty="0" err="1" smtClean="0">
                <a:ln>
                  <a:noFill/>
                </a:ln>
                <a:effectLst/>
                <a:latin typeface="Adobe Arabic" pitchFamily="18" charset="-78"/>
                <a:ea typeface="Times New Roman" pitchFamily="18" charset="0"/>
                <a:cs typeface="Adobe Arabic" pitchFamily="18" charset="-78"/>
              </a:rPr>
              <a:t>والتسممي</a:t>
            </a:r>
            <a:r>
              <a:rPr kumimoji="0" lang="ar-SA" sz="2000" b="1" i="0" u="none" strike="noStrike" cap="none" normalizeH="0" baseline="0" dirty="0" smtClean="0">
                <a:ln>
                  <a:noFill/>
                </a:ln>
                <a:effectLst/>
                <a:latin typeface="Adobe Arabic" pitchFamily="18" charset="-78"/>
                <a:ea typeface="Times New Roman" pitchFamily="18" charset="0"/>
                <a:cs typeface="Adobe Arabic" pitchFamily="18" charset="-78"/>
              </a:rPr>
              <a:t> ،و مابين 2 - 4 أيام في حالة الطاعون الرئوي.</a:t>
            </a:r>
            <a:endParaRPr kumimoji="0" lang="ar-SA" sz="2000" b="1" i="0" u="none" strike="noStrike" cap="none" normalizeH="0" baseline="0" dirty="0" smtClean="0">
              <a:ln>
                <a:noFill/>
              </a:ln>
              <a:effectLst/>
              <a:latin typeface="Adobe Arabic" pitchFamily="18" charset="-78"/>
              <a:cs typeface="Adobe Arabic" pitchFamily="18" charset="-78"/>
            </a:endParaRPr>
          </a:p>
        </p:txBody>
      </p:sp>
      <p:sp>
        <p:nvSpPr>
          <p:cNvPr id="10" name="TextBox 9"/>
          <p:cNvSpPr txBox="1"/>
          <p:nvPr/>
        </p:nvSpPr>
        <p:spPr>
          <a:xfrm>
            <a:off x="2667000" y="1676400"/>
            <a:ext cx="4876800" cy="523220"/>
          </a:xfrm>
          <a:prstGeom prst="rect">
            <a:avLst/>
          </a:prstGeom>
          <a:noFill/>
        </p:spPr>
        <p:txBody>
          <a:bodyPr wrap="square" rtlCol="0">
            <a:spAutoFit/>
          </a:bodyPr>
          <a:lstStyle/>
          <a:p>
            <a:r>
              <a:rPr lang="ar-SA" sz="2800" b="1" dirty="0" smtClean="0">
                <a:solidFill>
                  <a:schemeClr val="tx1">
                    <a:lumMod val="95000"/>
                    <a:lumOff val="5000"/>
                  </a:schemeClr>
                </a:solidFill>
                <a:latin typeface="Adobe Arabic" pitchFamily="18" charset="-78"/>
                <a:cs typeface="Adobe Arabic" pitchFamily="18" charset="-78"/>
              </a:rPr>
              <a:t>الطاعون</a:t>
            </a:r>
            <a:endParaRPr lang="en-US" sz="2800" b="1" dirty="0">
              <a:solidFill>
                <a:schemeClr val="tx1">
                  <a:lumMod val="95000"/>
                  <a:lumOff val="5000"/>
                </a:schemeClr>
              </a:solidFill>
              <a:latin typeface="Adobe Arabic" pitchFamily="18" charset="-78"/>
              <a:cs typeface="Adobe Arabic" pitchFamily="18" charset="-78"/>
            </a:endParaRPr>
          </a:p>
        </p:txBody>
      </p:sp>
      <p:sp>
        <p:nvSpPr>
          <p:cNvPr id="11" name="Rectangle 10"/>
          <p:cNvSpPr/>
          <p:nvPr/>
        </p:nvSpPr>
        <p:spPr>
          <a:xfrm>
            <a:off x="3347146" y="5410200"/>
            <a:ext cx="3587054" cy="523220"/>
          </a:xfrm>
          <a:prstGeom prst="rect">
            <a:avLst/>
          </a:prstGeom>
        </p:spPr>
        <p:txBody>
          <a:bodyPr wrap="square">
            <a:spAutoFit/>
          </a:bodyPr>
          <a:lstStyle/>
          <a:p>
            <a:r>
              <a:rPr lang="ar-SA" sz="2800" b="1" dirty="0" smtClean="0">
                <a:latin typeface="Adobe Arabic" pitchFamily="18" charset="-78"/>
                <a:cs typeface="Adobe Arabic" pitchFamily="18" charset="-78"/>
              </a:rPr>
              <a:t>مصادر العدوى وطرق انتقالها </a:t>
            </a:r>
            <a:endParaRPr lang="en-US" sz="2800" b="1" dirty="0">
              <a:latin typeface="Adobe Arabic" pitchFamily="18" charset="-78"/>
              <a:cs typeface="Adobe Arabic" pitchFamily="18" charset="-78"/>
            </a:endParaRP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24_7687052005013216.jpg"/>
          <p:cNvPicPr>
            <a:picLocks noGrp="1" noChangeAspect="1"/>
          </p:cNvPicPr>
          <p:nvPr>
            <p:ph idx="1"/>
          </p:nvPr>
        </p:nvPicPr>
        <p:blipFill>
          <a:blip r:embed="rId2" cstate="print"/>
          <a:stretch>
            <a:fillRect/>
          </a:stretch>
        </p:blipFill>
        <p:spPr>
          <a:xfrm>
            <a:off x="0" y="0"/>
            <a:ext cx="9113308" cy="6858000"/>
          </a:xfrm>
          <a:prstGeom prst="rect">
            <a:avLst/>
          </a:prstGeom>
          <a:ln w="228600" cap="sq" cmpd="thickThin">
            <a:solidFill>
              <a:srgbClr val="000000"/>
            </a:solidFill>
            <a:prstDash val="solid"/>
            <a:miter lim="800000"/>
          </a:ln>
          <a:effectLst>
            <a:innerShdw blurRad="76200">
              <a:srgbClr val="000000"/>
            </a:innerShdw>
          </a:effectLst>
        </p:spPr>
      </p:pic>
      <p:pic>
        <p:nvPicPr>
          <p:cNvPr id="33794" name="Picture 2" descr="http://www.marefa.org/images/thumb/6/66/Scanning_Electron_Micrograph_of_a_Flea.jpg/180px-Scanning_Electron_Micrograph_of_a_Flea.jpg">
            <a:hlinkClick r:id="rId3" tooltip="&quot;Xenopsylla cheopis primary vector of Bubonic plague&quot;"/>
          </p:cNvPr>
          <p:cNvPicPr>
            <a:picLocks noChangeAspect="1" noChangeArrowheads="1"/>
          </p:cNvPicPr>
          <p:nvPr/>
        </p:nvPicPr>
        <p:blipFill>
          <a:blip r:embed="rId4" r:link="rId5" cstate="print"/>
          <a:srcRect/>
          <a:stretch>
            <a:fillRect/>
          </a:stretch>
        </p:blipFill>
        <p:spPr bwMode="auto">
          <a:xfrm rot="20264585">
            <a:off x="533400" y="3886200"/>
            <a:ext cx="17145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793" name="Picture 1" descr="http://www.marefa.org/skins/common/images/magnify-clip.png">
            <a:hlinkClick r:id="rId3" tooltip="تكبير"/>
          </p:cNvPr>
          <p:cNvPicPr>
            <a:picLocks noChangeAspect="1" noChangeArrowheads="1"/>
          </p:cNvPicPr>
          <p:nvPr/>
        </p:nvPicPr>
        <p:blipFill>
          <a:blip r:embed="rId6" r:link="rId7" cstate="print"/>
          <a:srcRect/>
          <a:stretch>
            <a:fillRect/>
          </a:stretch>
        </p:blipFill>
        <p:spPr bwMode="auto">
          <a:xfrm>
            <a:off x="0" y="3124200"/>
            <a:ext cx="142875" cy="104775"/>
          </a:xfrm>
          <a:prstGeom prst="rect">
            <a:avLst/>
          </a:prstGeom>
          <a:noFill/>
        </p:spPr>
      </p:pic>
      <p:sp>
        <p:nvSpPr>
          <p:cNvPr id="33795"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796" name="Rectangle 4"/>
          <p:cNvSpPr>
            <a:spLocks noChangeArrowheads="1"/>
          </p:cNvSpPr>
          <p:nvPr/>
        </p:nvSpPr>
        <p:spPr bwMode="auto">
          <a:xfrm>
            <a:off x="0" y="2667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797" name="Rectangle 5"/>
          <p:cNvSpPr>
            <a:spLocks noChangeArrowheads="1"/>
          </p:cNvSpPr>
          <p:nvPr/>
        </p:nvSpPr>
        <p:spPr bwMode="auto">
          <a:xfrm>
            <a:off x="2057400" y="457200"/>
            <a:ext cx="67818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تقل الميكروب إلى الإنسان من خلال عض حيوان مصاب مثل الفئران أو من خلال لدغ البراغيث التي تعيش على أجسام الحيوانات المصابة والتي تشمل أنواع متعددة منها الفئران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القطط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الكلاب المستأنسة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السنجاب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الأرانب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الجمال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الخرفان </a:t>
            </a:r>
            <a:r>
              <a:rPr kumimoji="0" lang="ar-SA" sz="20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a:t>
            </a:r>
            <a:r>
              <a:rPr kumimoji="0" lang="ar-SA" sz="20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يطلق على الحيوانات المصابة لفظ العائل للمرض. . </a:t>
            </a:r>
            <a:endParaRPr kumimoji="0" lang="ar-SA" sz="2000" b="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10" name="TextBox 9"/>
          <p:cNvSpPr txBox="1"/>
          <p:nvPr/>
        </p:nvSpPr>
        <p:spPr>
          <a:xfrm>
            <a:off x="2362200" y="1981200"/>
            <a:ext cx="6019800" cy="369332"/>
          </a:xfrm>
          <a:prstGeom prst="rect">
            <a:avLst/>
          </a:prstGeom>
          <a:noFill/>
        </p:spPr>
        <p:txBody>
          <a:bodyPr wrap="square" rtlCol="0">
            <a:spAutoFit/>
          </a:bodyPr>
          <a:lstStyle/>
          <a:p>
            <a:endParaRPr lang="en-US" dirty="0"/>
          </a:p>
        </p:txBody>
      </p:sp>
      <p:sp>
        <p:nvSpPr>
          <p:cNvPr id="33798" name="Rectangle 6"/>
          <p:cNvSpPr>
            <a:spLocks noChangeArrowheads="1"/>
          </p:cNvSpPr>
          <p:nvPr/>
        </p:nvSpPr>
        <p:spPr bwMode="auto">
          <a:xfrm>
            <a:off x="1828800" y="1752601"/>
            <a:ext cx="7315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أما الحشرات الناقلة فيطلق عليها لفظ الوسيط وهو في العادة البراغيث التي تعيش على أجساد الفئران وتوجد حشرات أخرى من الممكن أن تنقل العدوى منها القمل والقراد. </a:t>
            </a:r>
            <a:endParaRPr kumimoji="0" lang="en-US" sz="20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كما يمكن انتقال العدوى عن طريق الاستنشاق سواء كان الاستنشاق للرذاذ الصادر من الأشخاص المصابين بالطاعون الرئوي أثناء السعال, أو للهواء الملوث بالميكروب الذي يطلق أثناء حوادث إرهاب</a:t>
            </a:r>
            <a:r>
              <a:rPr kumimoji="0" lang="en-US" sz="20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a:t>
            </a:r>
            <a:endParaRPr kumimoji="0" lang="en-US" sz="2000" b="1"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13" name="TextBox 12"/>
          <p:cNvSpPr txBox="1"/>
          <p:nvPr/>
        </p:nvSpPr>
        <p:spPr>
          <a:xfrm>
            <a:off x="2438400" y="3429000"/>
            <a:ext cx="6248400" cy="369332"/>
          </a:xfrm>
          <a:prstGeom prst="rect">
            <a:avLst/>
          </a:prstGeom>
          <a:noFill/>
        </p:spPr>
        <p:txBody>
          <a:bodyPr wrap="square" rtlCol="0">
            <a:spAutoFit/>
          </a:bodyPr>
          <a:lstStyle/>
          <a:p>
            <a:endParaRPr lang="en-US" dirty="0"/>
          </a:p>
        </p:txBody>
      </p:sp>
      <p:sp>
        <p:nvSpPr>
          <p:cNvPr id="33800" name="Rectangle 8"/>
          <p:cNvSpPr>
            <a:spLocks noChangeArrowheads="1"/>
          </p:cNvSpPr>
          <p:nvPr/>
        </p:nvSpPr>
        <p:spPr bwMode="auto">
          <a:xfrm>
            <a:off x="4495800" y="3200400"/>
            <a:ext cx="274320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أنواع الطاعون</a:t>
            </a:r>
            <a:endParaRPr kumimoji="0" lang="en-US" sz="3600" b="0" i="0" u="none" strike="noStrike" cap="none" normalizeH="0" baseline="0" dirty="0" smtClean="0">
              <a:ln>
                <a:noFill/>
              </a:ln>
              <a:solidFill>
                <a:schemeClr val="tx1"/>
              </a:solidFill>
              <a:effectLst/>
              <a:latin typeface="Adobe Arabic" pitchFamily="18" charset="-78"/>
              <a:cs typeface="Adobe Arabic"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الطاعون </a:t>
            </a:r>
            <a:r>
              <a:rPr kumimoji="0" lang="ar-SA" sz="3200" b="0"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الدملي</a:t>
            </a:r>
            <a:endParaRPr kumimoji="0" lang="en-US" sz="3200" b="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33802" name="Rectangle 10"/>
          <p:cNvSpPr>
            <a:spLocks noChangeArrowheads="1"/>
          </p:cNvSpPr>
          <p:nvPr/>
        </p:nvSpPr>
        <p:spPr bwMode="auto">
          <a:xfrm>
            <a:off x="2514600" y="4191000"/>
            <a:ext cx="6248400" cy="27538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300" b="1" i="0" u="none" strike="noStrike" cap="none" normalizeH="0" baseline="0" dirty="0" smtClean="0">
                <a:ln>
                  <a:noFill/>
                </a:ln>
                <a:solidFill>
                  <a:schemeClr val="tx1"/>
                </a:solidFill>
                <a:effectLst/>
                <a:latin typeface="Arabic Transparent" charset="0"/>
                <a:ea typeface="Times New Roman" pitchFamily="18" charset="0"/>
                <a:cs typeface="Arial" pitchFamily="34" charset="0"/>
              </a:rPr>
              <a:t>وي</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مثل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حوالى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٨٤% من الإصابات بالطاعون، ويحدث عندما يلدغ البرغوث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المعدى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الإنسان بعد أن يلدغ الفأر المصاب بالعدوى، </a:t>
            </a:r>
          </a:p>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فينقل إليه عدوى بكتيريا الطاعون،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التى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تتكاثر وتنتشر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مكان اللدغة، ثم تنتشر عن طريق السائل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الليمفاوى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إلى الغدد الليمفاوية (الحيل) الموجودة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هذه المنطقة، </a:t>
            </a:r>
          </a:p>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ثم الموجودة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الجسم كله، مما يسبب تضخمها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الحجم، وارتفاعاً </a:t>
            </a:r>
            <a:r>
              <a:rPr kumimoji="0" lang="ar-SA" sz="2400" b="1"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effectLst/>
                <a:latin typeface="Adobe Arabic" pitchFamily="18" charset="-78"/>
                <a:ea typeface="Times New Roman" pitchFamily="18" charset="0"/>
                <a:cs typeface="Adobe Arabic" pitchFamily="18" charset="-78"/>
              </a:rPr>
              <a:t> درجة الحرارة، </a:t>
            </a:r>
            <a:endParaRPr kumimoji="0" lang="ar-SA" sz="2400" b="1" i="0" u="none" strike="noStrike" cap="none" normalizeH="0" baseline="0" dirty="0" smtClean="0">
              <a:ln>
                <a:noFill/>
              </a:ln>
              <a:effectLst/>
              <a:latin typeface="Adobe Arabic" pitchFamily="18" charset="-78"/>
              <a:cs typeface="Adobe Arabic" pitchFamily="18" charset="-78"/>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1024_7687052005013216.jpg"/>
          <p:cNvPicPr>
            <a:picLocks noChangeAspect="1"/>
          </p:cNvPicPr>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36865" name="Rectangle 1"/>
          <p:cNvSpPr>
            <a:spLocks noChangeArrowheads="1"/>
          </p:cNvSpPr>
          <p:nvPr/>
        </p:nvSpPr>
        <p:spPr bwMode="auto">
          <a:xfrm>
            <a:off x="304800" y="0"/>
            <a:ext cx="8839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وحدوث آلام شديدة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بها</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وأحياناً تقرحات ونزفاً، وفى هذه الأثناء تفرز بكتيريا الطاعون سموماً خطيرة </a:t>
            </a:r>
            <a:r>
              <a:rPr kumimoji="0" lang="en-US"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B-adrenergic blocker</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تسبب مضاعفات قد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تنتهى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بالموت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وهذا النوع يمكن علاجه إذا تم اكتشافه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مرحلة مبكرة، ويوجد له تطعيم ولقاح واق. </a:t>
            </a:r>
            <a:endParaRPr kumimoji="0" lang="ar-SA" sz="2400" b="1"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36866" name="Rectangle 2"/>
          <p:cNvSpPr>
            <a:spLocks noChangeArrowheads="1"/>
          </p:cNvSpPr>
          <p:nvPr/>
        </p:nvSpPr>
        <p:spPr bwMode="auto">
          <a:xfrm>
            <a:off x="609600" y="1143000"/>
            <a:ext cx="85344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وهو أخطر أنواع الطاعون، وتنتقل عدواه عن طريق استنشاق الرذاذ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المعدى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أثناء العطس والكحة من إنسان مصاب بالعدوى إلى إنسان آخر بشكل مباشر، ويمثل</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والى ٣% من حالات العدوى، وتتراوح فترة الحضانة لهذا النوع ما بين ١- ٤ أيام، وهو أخطر أنواع الطاعون، ولا يوجد له تطعيم، </a:t>
            </a:r>
            <a:endParaRPr kumimoji="0" lang="ar-SA" sz="2400" b="1"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36867" name="Rectangle 3"/>
          <p:cNvSpPr>
            <a:spLocks noChangeArrowheads="1"/>
          </p:cNvSpPr>
          <p:nvPr/>
        </p:nvSpPr>
        <p:spPr bwMode="auto">
          <a:xfrm>
            <a:off x="609600" y="2743200"/>
            <a:ext cx="8534401"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وهذا النوع هو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الذى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يستخدم كسلاح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بيولوجى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وأعراضه تتمثل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ارتفاع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فى</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درجة الحرارة - صداع – إحساس بالضعف والهزال - كحة - ضيق تنفس - سعال أو </a:t>
            </a:r>
            <a:r>
              <a:rPr kumimoji="0" lang="ar-SA" sz="24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قىء</a:t>
            </a: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مصحوب بدم. </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ونسبة الوفيات من هذا النوع من الطاعون تتراوح ما بين ٥٠ - ٩٠%. </a:t>
            </a:r>
            <a:endParaRPr kumimoji="0" lang="ar-SA" sz="2400" b="1"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36868" name="Rectangle 4"/>
          <p:cNvSpPr>
            <a:spLocks noChangeArrowheads="1"/>
          </p:cNvSpPr>
          <p:nvPr/>
        </p:nvSpPr>
        <p:spPr bwMode="auto">
          <a:xfrm>
            <a:off x="1" y="3886200"/>
            <a:ext cx="89154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ويتم تشخيص مرض الطاعون عن طريق تحليل</a:t>
            </a:r>
            <a:r>
              <a:rPr kumimoji="0" lang="en-US" sz="24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PCR</a:t>
            </a:r>
            <a:r>
              <a:rPr kumimoji="0" lang="ar-SA" sz="24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a:t>
            </a: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من أجل اكتشاف الحامض </a:t>
            </a:r>
            <a:r>
              <a:rPr kumimoji="0" lang="ar-SA" sz="2800" b="0" i="0" u="none" strike="noStrike" cap="none" normalizeH="0" baseline="0" dirty="0" err="1" smtClean="0">
                <a:ln>
                  <a:noFill/>
                </a:ln>
                <a:effectLst/>
                <a:latin typeface="Adobe Arabic" pitchFamily="18" charset="-78"/>
                <a:ea typeface="Times New Roman" pitchFamily="18" charset="0"/>
                <a:cs typeface="Adobe Arabic" pitchFamily="18" charset="-78"/>
              </a:rPr>
              <a:t>النووى</a:t>
            </a: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 للبكتيريا المسببة للطاعون، كما يمكن فحص البكتيريا وعزلها وصباغتها بصبغة «</a:t>
            </a:r>
            <a:r>
              <a:rPr kumimoji="0" lang="ar-SA" sz="2800" b="0" i="0" u="none" strike="noStrike" cap="none" normalizeH="0" baseline="0" dirty="0" err="1" smtClean="0">
                <a:ln>
                  <a:noFill/>
                </a:ln>
                <a:effectLst/>
                <a:latin typeface="Adobe Arabic" pitchFamily="18" charset="-78"/>
                <a:ea typeface="Times New Roman" pitchFamily="18" charset="0"/>
                <a:cs typeface="Adobe Arabic" pitchFamily="18" charset="-78"/>
              </a:rPr>
              <a:t>رايت</a:t>
            </a: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 </a:t>
            </a:r>
            <a:r>
              <a:rPr kumimoji="0" lang="ar-SA" sz="2800" b="0" i="0" u="none" strike="noStrike" cap="none" normalizeH="0" baseline="0" dirty="0" err="1" smtClean="0">
                <a:ln>
                  <a:noFill/>
                </a:ln>
                <a:effectLst/>
                <a:latin typeface="Adobe Arabic" pitchFamily="18" charset="-78"/>
                <a:ea typeface="Times New Roman" pitchFamily="18" charset="0"/>
                <a:cs typeface="Adobe Arabic" pitchFamily="18" charset="-78"/>
              </a:rPr>
              <a:t>جيمسا</a:t>
            </a: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 ورؤيتها تحت الميكروسكوب، </a:t>
            </a:r>
            <a:r>
              <a:rPr kumimoji="0" lang="ar-SA" sz="2800" b="0" i="0" u="none" strike="noStrike" cap="none" normalizeH="0" baseline="0" dirty="0" err="1" smtClean="0">
                <a:ln>
                  <a:noFill/>
                </a:ln>
                <a:effectLst/>
                <a:latin typeface="Adobe Arabic" pitchFamily="18" charset="-78"/>
                <a:ea typeface="Times New Roman" pitchFamily="18" charset="0"/>
                <a:cs typeface="Adobe Arabic" pitchFamily="18" charset="-78"/>
              </a:rPr>
              <a:t>و</a:t>
            </a:r>
            <a:endPar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طرق الوقاية تتمثل </a:t>
            </a:r>
            <a:r>
              <a:rPr kumimoji="0" lang="ar-SA" sz="2800" b="0" i="0" u="none" strike="noStrike" cap="none" normalizeH="0" baseline="0" dirty="0" err="1" smtClean="0">
                <a:ln>
                  <a:noFill/>
                </a:ln>
                <a:effectLst/>
                <a:latin typeface="Adobe Arabic" pitchFamily="18" charset="-78"/>
                <a:ea typeface="Times New Roman" pitchFamily="18" charset="0"/>
                <a:cs typeface="Adobe Arabic" pitchFamily="18" charset="-78"/>
              </a:rPr>
              <a:t>فى</a:t>
            </a: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 القضاء على القوارض والبراغيث، وعدم تجميع المخلفات والقمامة، والرش، </a:t>
            </a:r>
            <a:r>
              <a:rPr kumimoji="0" lang="ar-SA" sz="2800" b="0" i="0" u="none" strike="noStrike" cap="none" normalizeH="0" baseline="0" dirty="0" err="1" smtClean="0">
                <a:ln>
                  <a:noFill/>
                </a:ln>
                <a:effectLst/>
                <a:latin typeface="Adobe Arabic" pitchFamily="18" charset="-78"/>
                <a:ea typeface="Times New Roman" pitchFamily="18" charset="0"/>
                <a:cs typeface="Adobe Arabic" pitchFamily="18" charset="-78"/>
              </a:rPr>
              <a:t>و</a:t>
            </a:r>
            <a:endPar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dobe Arabic" pitchFamily="18" charset="-78"/>
                <a:ea typeface="Times New Roman" pitchFamily="18" charset="0"/>
                <a:cs typeface="Adobe Arabic" pitchFamily="18" charset="-78"/>
              </a:rPr>
              <a:t>المسؤولية مسؤولية الجميع وليست مسؤولية الصحة وحدها</a:t>
            </a:r>
            <a:r>
              <a:rPr kumimoji="0" lang="en-US" sz="1300" b="0" i="0" u="none" strike="noStrike" cap="none" normalizeH="0" baseline="0" dirty="0" smtClean="0">
                <a:ln>
                  <a:noFill/>
                </a:ln>
                <a:solidFill>
                  <a:schemeClr val="tx1"/>
                </a:solidFill>
                <a:effectLst/>
                <a:latin typeface="Arabic Transparent" charset="0"/>
                <a:ea typeface="Times New Roman" pitchFamily="18"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1024_7687052005013216.jpg"/>
          <p:cNvPicPr>
            <a:picLocks noChangeAspect="1"/>
          </p:cNvPicPr>
          <p:nvPr/>
        </p:nvPicPr>
        <p:blipFill>
          <a:blip r:embed="rId2" cstate="print"/>
          <a:stretch>
            <a:fillRect/>
          </a:stretch>
        </p:blipFill>
        <p:spPr>
          <a:xfrm>
            <a:off x="0" y="0"/>
            <a:ext cx="9144000" cy="6858000"/>
          </a:xfrm>
          <a:prstGeom prst="rect">
            <a:avLst/>
          </a:prstGeom>
        </p:spPr>
      </p:pic>
      <p:sp>
        <p:nvSpPr>
          <p:cNvPr id="5" name="Rectangle 4"/>
          <p:cNvSpPr/>
          <p:nvPr/>
        </p:nvSpPr>
        <p:spPr>
          <a:xfrm>
            <a:off x="3726256" y="457200"/>
            <a:ext cx="1691489" cy="1200329"/>
          </a:xfrm>
          <a:prstGeom prst="rect">
            <a:avLst/>
          </a:prstGeom>
        </p:spPr>
        <p:txBody>
          <a:bodyPr wrap="square">
            <a:spAutoFit/>
          </a:bodyPr>
          <a:lstStyle/>
          <a:p>
            <a:pPr algn="ctr"/>
            <a:r>
              <a:rPr lang="ar-SA" sz="3600" dirty="0" smtClean="0">
                <a:latin typeface="Adobe Arabic" pitchFamily="18" charset="-78"/>
                <a:cs typeface="Adobe Arabic" pitchFamily="18" charset="-78"/>
              </a:rPr>
              <a:t>الأعراض والعلامات</a:t>
            </a:r>
            <a:endParaRPr lang="en-US" sz="3600" dirty="0">
              <a:latin typeface="Adobe Arabic" pitchFamily="18" charset="-78"/>
              <a:cs typeface="Adobe Arabic" pitchFamily="18" charset="-78"/>
            </a:endParaRPr>
          </a:p>
        </p:txBody>
      </p:sp>
      <p:sp>
        <p:nvSpPr>
          <p:cNvPr id="35841" name="Rectangle 1"/>
          <p:cNvSpPr>
            <a:spLocks noChangeArrowheads="1"/>
          </p:cNvSpPr>
          <p:nvPr/>
        </p:nvSpPr>
        <p:spPr bwMode="auto">
          <a:xfrm>
            <a:off x="533400" y="1676401"/>
            <a:ext cx="8153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dobe Arabic" pitchFamily="18" charset="-78"/>
                <a:cs typeface="Adobe Arabic" pitchFamily="18" charset="-78"/>
              </a:rPr>
              <a:t>يتميز</a:t>
            </a:r>
            <a:r>
              <a:rPr kumimoji="0" lang="ar-SA" sz="2400" b="0" i="0" u="none" strike="noStrike" cap="none" normalizeH="0" dirty="0" smtClean="0">
                <a:ln>
                  <a:noFill/>
                </a:ln>
                <a:solidFill>
                  <a:schemeClr val="tx1"/>
                </a:solidFill>
                <a:effectLst/>
                <a:latin typeface="Adobe Arabic" pitchFamily="18" charset="-78"/>
                <a:cs typeface="Adobe Arabic" pitchFamily="18" charset="-78"/>
              </a:rPr>
              <a:t> مرض الطاعون بظهور الإعراض العامة للإصابة بالبكتيريا وكذلك أعراض مميزة لكل نوع من أنواعه</a:t>
            </a:r>
          </a:p>
          <a:p>
            <a:pPr marL="0" marR="0" lvl="0" indent="0" algn="ctr" defTabSz="914400" rtl="0" eaLnBrk="1" fontAlgn="base" latinLnBrk="0" hangingPunct="1">
              <a:lnSpc>
                <a:spcPct val="100000"/>
              </a:lnSpc>
              <a:spcBef>
                <a:spcPct val="0"/>
              </a:spcBef>
              <a:spcAft>
                <a:spcPct val="0"/>
              </a:spcAft>
              <a:buClrTx/>
              <a:buSzTx/>
              <a:buFontTx/>
              <a:buNone/>
              <a:tabLst/>
            </a:pPr>
            <a:r>
              <a:rPr lang="ar-SA" sz="2400" baseline="0" dirty="0" smtClean="0">
                <a:latin typeface="Adobe Arabic" pitchFamily="18" charset="-78"/>
                <a:cs typeface="Adobe Arabic" pitchFamily="18" charset="-78"/>
              </a:rPr>
              <a:t>إما</a:t>
            </a:r>
            <a:r>
              <a:rPr lang="ar-SA" sz="2400" dirty="0" smtClean="0">
                <a:latin typeface="Adobe Arabic" pitchFamily="18" charset="-78"/>
                <a:cs typeface="Adobe Arabic" pitchFamily="18" charset="-78"/>
              </a:rPr>
              <a:t> أعراضه العامة فتتمثل في : ارتفاع في درجة الحرارة ،الإعياء الشديد ، الرجفة ،آلا لآم في العضلات والمفاصل ، الغثيان وآلام الحلق والبلعوم،</a:t>
            </a:r>
            <a:r>
              <a:rPr lang="ar-SA" sz="2400" dirty="0" err="1" smtClean="0">
                <a:latin typeface="Adobe Arabic" pitchFamily="18" charset="-78"/>
                <a:cs typeface="Adobe Arabic" pitchFamily="18" charset="-78"/>
              </a:rPr>
              <a:t>وإضظرابات</a:t>
            </a:r>
            <a:r>
              <a:rPr lang="ar-SA" sz="2400" dirty="0" smtClean="0">
                <a:latin typeface="Adobe Arabic" pitchFamily="18" charset="-78"/>
                <a:cs typeface="Adobe Arabic" pitchFamily="18" charset="-78"/>
              </a:rPr>
              <a:t> ذهنية وغيبوبة </a:t>
            </a:r>
            <a:endParaRPr kumimoji="0" lang="en-US" sz="2400" b="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35842" name="Rectangle 2"/>
          <p:cNvSpPr>
            <a:spLocks noChangeArrowheads="1"/>
          </p:cNvSpPr>
          <p:nvPr/>
        </p:nvSpPr>
        <p:spPr bwMode="auto">
          <a:xfrm>
            <a:off x="0" y="0"/>
            <a:ext cx="260008" cy="2923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0" i="0" u="none" strike="noStrike" cap="none" normalizeH="0" baseline="0" dirty="0" smtClean="0">
                <a:ln>
                  <a:noFill/>
                </a:ln>
                <a:solidFill>
                  <a:schemeClr val="tx1"/>
                </a:solidFill>
                <a:effectLst/>
                <a:latin typeface="Arabic Transparent" charset="0"/>
                <a:ea typeface="Times New Roman" pitchFamily="18" charset="0"/>
                <a:cs typeface="Arial" pitchFamily="34" charset="0"/>
              </a:rPr>
              <a:t>.</a:t>
            </a:r>
            <a:r>
              <a:rPr kumimoji="0" lang="en-US" sz="8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Box 11"/>
          <p:cNvSpPr txBox="1"/>
          <p:nvPr/>
        </p:nvSpPr>
        <p:spPr>
          <a:xfrm>
            <a:off x="2133600" y="3200400"/>
            <a:ext cx="6019800" cy="3785652"/>
          </a:xfrm>
          <a:prstGeom prst="rect">
            <a:avLst/>
          </a:prstGeom>
          <a:noFill/>
        </p:spPr>
        <p:txBody>
          <a:bodyPr wrap="square" rtlCol="0">
            <a:spAutoFit/>
          </a:bodyPr>
          <a:lstStyle/>
          <a:p>
            <a:r>
              <a:rPr lang="ar-SA" sz="2400" b="1" dirty="0" smtClean="0">
                <a:latin typeface="Adobe Arabic" pitchFamily="18" charset="-78"/>
                <a:cs typeface="Adobe Arabic" pitchFamily="18" charset="-78"/>
              </a:rPr>
              <a:t>ارتفاع بالحرارة ،قشعريرة وارتعاش آلام وأوجاع بالجسم .</a:t>
            </a:r>
          </a:p>
          <a:p>
            <a:r>
              <a:rPr lang="ar-SA" sz="2400" b="1" dirty="0" smtClean="0">
                <a:latin typeface="Adobe Arabic" pitchFamily="18" charset="-78"/>
                <a:cs typeface="Adobe Arabic" pitchFamily="18" charset="-78"/>
              </a:rPr>
              <a:t>ألم بالزور، صداع بالرأس ،ضعف عام .</a:t>
            </a:r>
          </a:p>
          <a:p>
            <a:r>
              <a:rPr lang="ar-SA" sz="2400" b="1" dirty="0" smtClean="0">
                <a:latin typeface="Adobe Arabic" pitchFamily="18" charset="-78"/>
                <a:cs typeface="Adobe Arabic" pitchFamily="18" charset="-78"/>
              </a:rPr>
              <a:t>شعور عام بالمرض والإعياء ،ألم بالبطن .</a:t>
            </a:r>
          </a:p>
          <a:p>
            <a:r>
              <a:rPr lang="ar-SA" sz="2400" b="1" dirty="0" smtClean="0">
                <a:latin typeface="Adobe Arabic" pitchFamily="18" charset="-78"/>
                <a:cs typeface="Adobe Arabic" pitchFamily="18" charset="-78"/>
              </a:rPr>
              <a:t>شعور بالغثيان وحدوث قيئ .</a:t>
            </a:r>
          </a:p>
          <a:p>
            <a:r>
              <a:rPr lang="ar-SA" sz="2400" b="1" dirty="0" smtClean="0">
                <a:latin typeface="Adobe Arabic" pitchFamily="18" charset="-78"/>
                <a:cs typeface="Adobe Arabic" pitchFamily="18" charset="-78"/>
              </a:rPr>
              <a:t>إسهال وإمساك وبراز ذو لون أسود </a:t>
            </a:r>
          </a:p>
          <a:p>
            <a:r>
              <a:rPr lang="ar-SA" sz="2400" b="1" dirty="0" smtClean="0">
                <a:latin typeface="Adobe Arabic" pitchFamily="18" charset="-78"/>
                <a:cs typeface="Adobe Arabic" pitchFamily="18" charset="-78"/>
              </a:rPr>
              <a:t>ألم بمنطقة المعدة ، سعال ، قصور بالتنفس ، تصلب الرقبة .</a:t>
            </a:r>
          </a:p>
          <a:p>
            <a:r>
              <a:rPr lang="ar-SA" sz="2400" b="1" dirty="0" smtClean="0">
                <a:latin typeface="Adobe Arabic" pitchFamily="18" charset="-78"/>
                <a:cs typeface="Adobe Arabic" pitchFamily="18" charset="-78"/>
              </a:rPr>
              <a:t>عدم الانتظام بضربات القلب وهبوط ضغط الدم .</a:t>
            </a:r>
          </a:p>
          <a:p>
            <a:r>
              <a:rPr lang="ar-SA" sz="2400" b="1" dirty="0" smtClean="0">
                <a:latin typeface="Adobe Arabic" pitchFamily="18" charset="-78"/>
                <a:cs typeface="Adobe Arabic" pitchFamily="18" charset="-78"/>
              </a:rPr>
              <a:t>وجود غدد ليمفاوية ملتهبة ومتضخمة بمناطق من الجسم القريبة من مواضع لدغ البراغيث .</a:t>
            </a:r>
          </a:p>
          <a:p>
            <a:r>
              <a:rPr lang="ar-SA" sz="2400" b="1" dirty="0" smtClean="0">
                <a:latin typeface="Adobe Arabic" pitchFamily="18" charset="-78"/>
                <a:cs typeface="Adobe Arabic" pitchFamily="18" charset="-78"/>
              </a:rPr>
              <a:t>في مناطق النزف بالجلد يتغير لون الجلد إلى اللون الأسود.  </a:t>
            </a:r>
          </a:p>
        </p:txBody>
      </p:sp>
      <p:pic>
        <p:nvPicPr>
          <p:cNvPr id="9" name="صورة 8" descr="الطاعون.jpg"/>
          <p:cNvPicPr>
            <a:picLocks noChangeAspect="1"/>
          </p:cNvPicPr>
          <p:nvPr/>
        </p:nvPicPr>
        <p:blipFill>
          <a:blip r:embed="rId3" cstate="print"/>
          <a:stretch>
            <a:fillRect/>
          </a:stretch>
        </p:blipFill>
        <p:spPr>
          <a:xfrm rot="20168542">
            <a:off x="631797" y="3233673"/>
            <a:ext cx="2218156" cy="25504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24_7687052005013216.jpg"/>
          <p:cNvPicPr>
            <a:picLocks noGrp="1" noChangeAspect="1"/>
          </p:cNvPicPr>
          <p:nvPr>
            <p:ph idx="1"/>
          </p:nvPr>
        </p:nvPicPr>
        <p:blipFill>
          <a:blip r:embed="rId2" cstate="print"/>
          <a:stretch>
            <a:fillRect/>
          </a:stretch>
        </p:blipFill>
        <p:spPr>
          <a:xfrm>
            <a:off x="22860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2362200" y="381000"/>
            <a:ext cx="6781800" cy="2215991"/>
          </a:xfrm>
          <a:prstGeom prst="rect">
            <a:avLst/>
          </a:prstGeom>
          <a:noFill/>
        </p:spPr>
        <p:txBody>
          <a:bodyPr wrap="square" rtlCol="0">
            <a:spAutoFit/>
          </a:bodyPr>
          <a:lstStyle/>
          <a:p>
            <a:r>
              <a:rPr lang="ar-SA" dirty="0" smtClean="0"/>
              <a:t>ال</a:t>
            </a:r>
            <a:r>
              <a:rPr lang="ar-SA" sz="2400" b="1" dirty="0" smtClean="0">
                <a:latin typeface="Adobe Arabic" pitchFamily="18" charset="-78"/>
                <a:cs typeface="Adobe Arabic" pitchFamily="18" charset="-78"/>
              </a:rPr>
              <a:t>طاعون </a:t>
            </a:r>
            <a:r>
              <a:rPr lang="ar-SA" sz="2400" b="1" dirty="0" err="1" smtClean="0">
                <a:latin typeface="Adobe Arabic" pitchFamily="18" charset="-78"/>
                <a:cs typeface="Adobe Arabic" pitchFamily="18" charset="-78"/>
              </a:rPr>
              <a:t>الدملي</a:t>
            </a:r>
            <a:r>
              <a:rPr lang="ar-SA" sz="2400" b="1" dirty="0" smtClean="0">
                <a:latin typeface="Adobe Arabic" pitchFamily="18" charset="-78"/>
                <a:cs typeface="Adobe Arabic" pitchFamily="18" charset="-78"/>
              </a:rPr>
              <a:t>: </a:t>
            </a:r>
          </a:p>
          <a:p>
            <a:r>
              <a:rPr lang="ar-SA" sz="2400" b="1" dirty="0" smtClean="0">
                <a:latin typeface="Adobe Arabic" pitchFamily="18" charset="-78"/>
                <a:cs typeface="Adobe Arabic" pitchFamily="18" charset="-78"/>
              </a:rPr>
              <a:t>يصاب المريض </a:t>
            </a:r>
            <a:r>
              <a:rPr lang="ar-SA" sz="2400" b="1" dirty="0" err="1" smtClean="0">
                <a:latin typeface="Adobe Arabic" pitchFamily="18" charset="-78"/>
                <a:cs typeface="Adobe Arabic" pitchFamily="18" charset="-78"/>
              </a:rPr>
              <a:t>باإلتهابات</a:t>
            </a:r>
            <a:r>
              <a:rPr lang="ar-SA" sz="2400" b="1" dirty="0" smtClean="0">
                <a:latin typeface="Adobe Arabic" pitchFamily="18" charset="-78"/>
                <a:cs typeface="Adobe Arabic" pitchFamily="18" charset="-78"/>
              </a:rPr>
              <a:t> حادة وتورم مؤلم في الغدد الليمفاوية القريبة من مكان لدغ البراغيث .</a:t>
            </a:r>
          </a:p>
          <a:p>
            <a:r>
              <a:rPr lang="ar-SA" sz="2400" b="1" dirty="0" smtClean="0">
                <a:latin typeface="Adobe Arabic" pitchFamily="18" charset="-78"/>
                <a:cs typeface="Adobe Arabic" pitchFamily="18" charset="-78"/>
              </a:rPr>
              <a:t>الطاعون الرئوي :</a:t>
            </a:r>
          </a:p>
          <a:p>
            <a:r>
              <a:rPr lang="ar-SA" sz="2400" b="1" dirty="0" smtClean="0">
                <a:latin typeface="Adobe Arabic" pitchFamily="18" charset="-78"/>
                <a:cs typeface="Adobe Arabic" pitchFamily="18" charset="-78"/>
              </a:rPr>
              <a:t>يتميز هذا  النوع بكحة وبلغم غزير بالإضافة إلى للأعراض العامة للمرض</a:t>
            </a:r>
            <a:r>
              <a:rPr lang="ar-SA" dirty="0" smtClean="0"/>
              <a:t>.</a:t>
            </a:r>
          </a:p>
          <a:p>
            <a:endParaRPr lang="ar-SA" dirty="0" smtClean="0"/>
          </a:p>
        </p:txBody>
      </p:sp>
      <p:sp>
        <p:nvSpPr>
          <p:cNvPr id="34817" name="Rectangle 1"/>
          <p:cNvSpPr>
            <a:spLocks noChangeArrowheads="1"/>
          </p:cNvSpPr>
          <p:nvPr/>
        </p:nvSpPr>
        <p:spPr bwMode="auto">
          <a:xfrm>
            <a:off x="5144188" y="0"/>
            <a:ext cx="3999813"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أما العلامات المميزة لكل نوع منها فهي كالتالي :</a:t>
            </a:r>
            <a:r>
              <a:rPr kumimoji="0" lang="ar-SA" sz="2400" b="0"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a:t>
            </a:r>
            <a:endParaRPr kumimoji="0" lang="ar-SA" sz="2400" b="0" i="0" u="none" strike="noStrike" cap="none" normalizeH="0" baseline="0" dirty="0" smtClean="0">
              <a:ln>
                <a:noFill/>
              </a:ln>
              <a:solidFill>
                <a:schemeClr val="tx1"/>
              </a:solidFill>
              <a:effectLst/>
              <a:latin typeface="Adobe Arabic" pitchFamily="18" charset="-78"/>
              <a:cs typeface="Adobe Arabic" pitchFamily="18" charset="-78"/>
            </a:endParaRPr>
          </a:p>
        </p:txBody>
      </p:sp>
      <p:sp>
        <p:nvSpPr>
          <p:cNvPr id="8" name="TextBox 7"/>
          <p:cNvSpPr txBox="1"/>
          <p:nvPr/>
        </p:nvSpPr>
        <p:spPr>
          <a:xfrm>
            <a:off x="1143000" y="2057400"/>
            <a:ext cx="7848600" cy="1661993"/>
          </a:xfrm>
          <a:prstGeom prst="rect">
            <a:avLst/>
          </a:prstGeom>
          <a:noFill/>
        </p:spPr>
        <p:txBody>
          <a:bodyPr wrap="square" rtlCol="0">
            <a:spAutoFit/>
          </a:bodyPr>
          <a:lstStyle/>
          <a:p>
            <a:r>
              <a:rPr lang="ar-SA" sz="2800" b="1" dirty="0" smtClean="0">
                <a:latin typeface="Adobe Arabic" pitchFamily="18" charset="-78"/>
                <a:cs typeface="Adobe Arabic" pitchFamily="18" charset="-78"/>
              </a:rPr>
              <a:t>العلاج:</a:t>
            </a:r>
            <a:endParaRPr lang="en-US" sz="2800" b="1" dirty="0" smtClean="0">
              <a:latin typeface="Adobe Arabic" pitchFamily="18" charset="-78"/>
              <a:cs typeface="Adobe Arabic" pitchFamily="18" charset="-78"/>
            </a:endParaRPr>
          </a:p>
          <a:p>
            <a:r>
              <a:rPr lang="ar-SA" sz="2800" dirty="0" smtClean="0">
                <a:latin typeface="Adobe Arabic" pitchFamily="18" charset="-78"/>
                <a:cs typeface="Adobe Arabic" pitchFamily="18" charset="-78"/>
              </a:rPr>
              <a:t>يتمثل علاج المرض في الراحة التامة للمريض بالإضافة إلى التمريض الجيد ، كذلك تناول المضادات الحيوية واسعة المفعول.</a:t>
            </a:r>
            <a:endParaRPr lang="en-US" sz="2800" dirty="0" smtClean="0">
              <a:latin typeface="Adobe Arabic" pitchFamily="18" charset="-78"/>
              <a:cs typeface="Adobe Arabic" pitchFamily="18" charset="-78"/>
            </a:endParaRPr>
          </a:p>
          <a:p>
            <a:endParaRPr lang="en-US" dirty="0"/>
          </a:p>
        </p:txBody>
      </p:sp>
      <p:sp>
        <p:nvSpPr>
          <p:cNvPr id="34820" name="Rectangle 4"/>
          <p:cNvSpPr>
            <a:spLocks noChangeArrowheads="1"/>
          </p:cNvSpPr>
          <p:nvPr/>
        </p:nvSpPr>
        <p:spPr bwMode="auto">
          <a:xfrm>
            <a:off x="838200" y="3429000"/>
            <a:ext cx="8077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يتم حصر وفحص كافة المخالطين المباشرين وغير المباشرين للمريض وفحص عينات من </a:t>
            </a:r>
            <a:r>
              <a:rPr lang="ar-SA" sz="2800" b="1" dirty="0" smtClean="0">
                <a:latin typeface="Adobe Arabic" pitchFamily="18" charset="-78"/>
                <a:ea typeface="Times New Roman" pitchFamily="18" charset="0"/>
                <a:cs typeface="Adobe Arabic" pitchFamily="18" charset="-78"/>
              </a:rPr>
              <a:t>الدم</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 وكذلك يتم تحصينهم </a:t>
            </a:r>
            <a:r>
              <a:rPr lang="ar-SA" sz="2800" b="1" dirty="0" smtClean="0">
                <a:latin typeface="Adobe Arabic" pitchFamily="18" charset="-78"/>
                <a:ea typeface="Times New Roman" pitchFamily="18" charset="0"/>
                <a:cs typeface="Adobe Arabic" pitchFamily="18" charset="-78"/>
              </a:rPr>
              <a:t>باللقاح</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الواقي. </a:t>
            </a:r>
            <a:endParaRPr kumimoji="0" lang="en-US"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في حالات الطاعون الرئوي ، يتم عزل جميع المخالطين للمريض إجباريا </a:t>
            </a:r>
            <a:r>
              <a:rPr kumimoji="0" lang="ar-SA" sz="28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لمدة عشرة أيام</a:t>
            </a:r>
            <a:r>
              <a:rPr lang="ar-SA" sz="2800" b="1" baseline="0" dirty="0" smtClean="0">
                <a:latin typeface="Adobe Arabic" pitchFamily="18" charset="-78"/>
                <a:ea typeface="Times New Roman" pitchFamily="18" charset="0"/>
                <a:cs typeface="Adobe Arabic" pitchFamily="18" charset="-78"/>
              </a:rPr>
              <a:t>.</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أما في حالات الطاعون </a:t>
            </a:r>
            <a:r>
              <a:rPr kumimoji="0" lang="ar-SA" sz="28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الدملي</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a:t>
            </a:r>
            <a:r>
              <a:rPr kumimoji="0" lang="ar-SA" sz="28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والتسميمي</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فيتم مراقبة المخالطين لمدة عشرة أيام ترقبا </a:t>
            </a:r>
            <a:r>
              <a:rPr kumimoji="0" lang="ar-SA" sz="2800" b="1" i="0" u="none" strike="noStrike" cap="none" normalizeH="0" baseline="0" dirty="0" err="1" smtClean="0">
                <a:ln>
                  <a:noFill/>
                </a:ln>
                <a:solidFill>
                  <a:schemeClr val="tx1"/>
                </a:solidFill>
                <a:effectLst/>
                <a:latin typeface="Adobe Arabic" pitchFamily="18" charset="-78"/>
                <a:ea typeface="Times New Roman" pitchFamily="18" charset="0"/>
                <a:cs typeface="Adobe Arabic" pitchFamily="18" charset="-78"/>
              </a:rPr>
              <a:t>ً</a:t>
            </a:r>
            <a:r>
              <a:rPr kumimoji="0" lang="ar-SA" sz="2800" b="1" i="0" u="none" strike="noStrike" cap="none" normalizeH="0" baseline="0" dirty="0" smtClean="0">
                <a:ln>
                  <a:noFill/>
                </a:ln>
                <a:solidFill>
                  <a:schemeClr val="tx1"/>
                </a:solidFill>
                <a:effectLst/>
                <a:latin typeface="Adobe Arabic" pitchFamily="18" charset="-78"/>
                <a:ea typeface="Times New Roman" pitchFamily="18" charset="0"/>
                <a:cs typeface="Adobe Arabic" pitchFamily="18" charset="-78"/>
              </a:rPr>
              <a:t> لظهور أي حالات مرضية جديدة فيما بينهم . </a:t>
            </a:r>
            <a:endParaRPr kumimoji="0" lang="ar-SA" sz="2800" b="1" i="0" u="none" strike="noStrike" cap="none" normalizeH="0" baseline="0" dirty="0" smtClean="0">
              <a:ln>
                <a:noFill/>
              </a:ln>
              <a:solidFill>
                <a:schemeClr val="tx1"/>
              </a:solidFill>
              <a:effectLst/>
              <a:latin typeface="Adobe Arabic" pitchFamily="18" charset="-78"/>
              <a:cs typeface="Adobe Arabic" pitchFamily="18" charset="-78"/>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hua003.jpg"/>
          <p:cNvPicPr>
            <a:picLocks noGrp="1" noChangeAspect="1"/>
          </p:cNvPicPr>
          <p:nvPr>
            <p:ph idx="1"/>
          </p:nvPr>
        </p:nvPicPr>
        <p:blipFill>
          <a:blip r:embed="rId2" cstate="print"/>
          <a:stretch>
            <a:fillRect/>
          </a:stretch>
        </p:blipFill>
        <p:spPr>
          <a:xfrm>
            <a:off x="0" y="0"/>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2514600" y="914400"/>
            <a:ext cx="5715000" cy="1107996"/>
          </a:xfrm>
          <a:prstGeom prst="rect">
            <a:avLst/>
          </a:prstGeom>
          <a:noFill/>
        </p:spPr>
        <p:txBody>
          <a:bodyPr wrap="square" rtlCol="0">
            <a:spAutoFit/>
          </a:bodyPr>
          <a:lstStyle/>
          <a:p>
            <a:pPr algn="ctr"/>
            <a:r>
              <a:rPr lang="ar-SA" sz="6600" dirty="0" smtClean="0">
                <a:latin typeface="Adobe Arabic" pitchFamily="18" charset="-78"/>
                <a:cs typeface="Adobe Arabic" pitchFamily="18" charset="-78"/>
              </a:rPr>
              <a:t> </a:t>
            </a:r>
            <a:endParaRPr lang="en-US" sz="6600" dirty="0">
              <a:latin typeface="Adobe Arabic" pitchFamily="18" charset="-78"/>
              <a:cs typeface="Adobe Arabic" pitchFamily="18" charset="-78"/>
            </a:endParaRPr>
          </a:p>
        </p:txBody>
      </p:sp>
      <p:sp>
        <p:nvSpPr>
          <p:cNvPr id="6" name="TextBox 5"/>
          <p:cNvSpPr txBox="1"/>
          <p:nvPr/>
        </p:nvSpPr>
        <p:spPr>
          <a:xfrm>
            <a:off x="2286000" y="1905000"/>
            <a:ext cx="4572000" cy="3785652"/>
          </a:xfrm>
          <a:prstGeom prst="rect">
            <a:avLst/>
          </a:prstGeom>
          <a:noFill/>
        </p:spPr>
        <p:txBody>
          <a:bodyPr wrap="square" rtlCol="0">
            <a:spAutoFit/>
          </a:bodyPr>
          <a:lstStyle/>
          <a:p>
            <a:pPr algn="ctr"/>
            <a:r>
              <a:rPr lang="ar-SA" sz="6000" dirty="0" err="1" smtClean="0">
                <a:latin typeface="Adobe Arabic" pitchFamily="18" charset="-78"/>
                <a:cs typeface="Adobe Arabic" pitchFamily="18" charset="-78"/>
              </a:rPr>
              <a:t>إعدادالطالبات</a:t>
            </a:r>
            <a:r>
              <a:rPr lang="ar-SA" sz="6000" dirty="0" smtClean="0">
                <a:latin typeface="Adobe Arabic" pitchFamily="18" charset="-78"/>
                <a:cs typeface="Adobe Arabic" pitchFamily="18" charset="-78"/>
              </a:rPr>
              <a:t> :</a:t>
            </a:r>
          </a:p>
          <a:p>
            <a:pPr algn="ctr"/>
            <a:r>
              <a:rPr lang="ar-SA" sz="6000" dirty="0" smtClean="0">
                <a:latin typeface="Adobe Arabic" pitchFamily="18" charset="-78"/>
                <a:cs typeface="Adobe Arabic" pitchFamily="18" charset="-78"/>
              </a:rPr>
              <a:t>إيمان حيدر السعيد.</a:t>
            </a:r>
          </a:p>
          <a:p>
            <a:pPr algn="ctr"/>
            <a:r>
              <a:rPr lang="ar-SA" sz="6000" dirty="0" smtClean="0">
                <a:latin typeface="Adobe Arabic" pitchFamily="18" charset="-78"/>
                <a:cs typeface="Adobe Arabic" pitchFamily="18" charset="-78"/>
              </a:rPr>
              <a:t>رحمه عبد الله </a:t>
            </a:r>
            <a:r>
              <a:rPr lang="ar-SA" sz="6000" dirty="0" err="1" smtClean="0">
                <a:latin typeface="Adobe Arabic" pitchFamily="18" charset="-78"/>
                <a:cs typeface="Adobe Arabic" pitchFamily="18" charset="-78"/>
              </a:rPr>
              <a:t>الحيراني</a:t>
            </a:r>
            <a:r>
              <a:rPr lang="ar-SA" sz="6000" dirty="0" smtClean="0">
                <a:latin typeface="Adobe Arabic" pitchFamily="18" charset="-78"/>
                <a:cs typeface="Adobe Arabic" pitchFamily="18" charset="-78"/>
              </a:rPr>
              <a:t> .</a:t>
            </a:r>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1634</Words>
  <Application>Microsoft Office PowerPoint</Application>
  <PresentationFormat>عرض على الشاشة (3:4)‏</PresentationFormat>
  <Paragraphs>131</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نسق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alabdualhai</dc:creator>
  <cp:lastModifiedBy>AbnAlQudaih</cp:lastModifiedBy>
  <cp:revision>35</cp:revision>
  <dcterms:created xsi:type="dcterms:W3CDTF">2010-11-01T17:12:58Z</dcterms:created>
  <dcterms:modified xsi:type="dcterms:W3CDTF">2010-11-04T10:36:13Z</dcterms:modified>
</cp:coreProperties>
</file>