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18"/>
  </p:notesMasterIdLst>
  <p:sldIdLst>
    <p:sldId id="27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1" autoAdjust="0"/>
    <p:restoredTop sz="94667" autoAdjust="0"/>
  </p:normalViewPr>
  <p:slideViewPr>
    <p:cSldViewPr>
      <p:cViewPr varScale="1">
        <p:scale>
          <a:sx n="56" d="100"/>
          <a:sy n="56" d="100"/>
        </p:scale>
        <p:origin x="-3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127843-9998-4007-8542-A0A579141795}" type="datetimeFigureOut">
              <a:rPr lang="en-US" smtClean="0"/>
              <a:t>2/26/2011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2A9E69-55E6-4EB8-82EA-75BEEDCD3C2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C02A9E69-55E6-4EB8-82EA-75BEEDCD3C21}"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en-US"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054FF586-1788-4A5F-B6B2-A7F4EB92E9B4}" type="datetimeFigureOut">
              <a:rPr lang="ar-SA" smtClean="0"/>
              <a:pPr/>
              <a:t>23/03/1432</a:t>
            </a:fld>
            <a:endParaRPr lang="ar-SA" dirty="0"/>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B8C9ED29-E19B-4199-9C9D-A3E4561D8DA1}"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054FF586-1788-4A5F-B6B2-A7F4EB92E9B4}" type="datetimeFigureOut">
              <a:rPr lang="ar-SA" smtClean="0"/>
              <a:pPr/>
              <a:t>23/03/1432</a:t>
            </a:fld>
            <a:endParaRPr lang="ar-SA" dirty="0"/>
          </a:p>
        </p:txBody>
      </p:sp>
      <p:sp>
        <p:nvSpPr>
          <p:cNvPr id="9" name="عنصر نائب لرقم الشريحة 8"/>
          <p:cNvSpPr>
            <a:spLocks noGrp="1"/>
          </p:cNvSpPr>
          <p:nvPr>
            <p:ph type="sldNum" sz="quarter" idx="15"/>
          </p:nvPr>
        </p:nvSpPr>
        <p:spPr/>
        <p:txBody>
          <a:bodyPr rtlCol="0"/>
          <a:lstStyle/>
          <a:p>
            <a:fld id="{B8C9ED29-E19B-4199-9C9D-A3E4561D8DA1}" type="slidenum">
              <a:rPr lang="ar-SA" smtClean="0"/>
              <a:pPr/>
              <a:t>‹#›</a:t>
            </a:fld>
            <a:endParaRPr lang="ar-SA" dirty="0"/>
          </a:p>
        </p:txBody>
      </p:sp>
      <p:sp>
        <p:nvSpPr>
          <p:cNvPr id="10" name="عنصر نائب للتذييل 9"/>
          <p:cNvSpPr>
            <a:spLocks noGrp="1"/>
          </p:cNvSpPr>
          <p:nvPr>
            <p:ph type="ftr" sz="quarter" idx="16"/>
          </p:nvPr>
        </p:nvSpPr>
        <p:spPr/>
        <p:txBody>
          <a:bodyPr rtlCol="0"/>
          <a:lstStyle/>
          <a:p>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054FF586-1788-4A5F-B6B2-A7F4EB92E9B4}" type="datetimeFigureOut">
              <a:rPr lang="ar-SA" smtClean="0"/>
              <a:pPr/>
              <a:t>23/03/1432</a:t>
            </a:fld>
            <a:endParaRPr lang="ar-SA" dirty="0"/>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B8C9ED29-E19B-4199-9C9D-A3E4561D8DA1}"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054FF586-1788-4A5F-B6B2-A7F4EB92E9B4}" type="datetimeFigureOut">
              <a:rPr lang="ar-SA" smtClean="0"/>
              <a:pPr/>
              <a:t>23/03/1432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B8C9ED29-E19B-4199-9C9D-A3E4561D8DA1}" type="slidenum">
              <a:rPr lang="ar-SA" smtClean="0"/>
              <a:pPr/>
              <a:t>‹#›</a:t>
            </a:fld>
            <a:endParaRPr lang="ar-SA" dirty="0"/>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en-US"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054FF586-1788-4A5F-B6B2-A7F4EB92E9B4}" type="datetimeFigureOut">
              <a:rPr lang="ar-SA" smtClean="0"/>
              <a:pPr/>
              <a:t>23/03/1432</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B8C9ED29-E19B-4199-9C9D-A3E4561D8DA1}" type="slidenum">
              <a:rPr lang="ar-SA" smtClean="0"/>
              <a:pPr/>
              <a:t>‹#›</a:t>
            </a:fld>
            <a:endParaRPr lang="ar-SA" dirty="0"/>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054FF586-1788-4A5F-B6B2-A7F4EB92E9B4}" type="datetimeFigureOut">
              <a:rPr lang="ar-SA" smtClean="0"/>
              <a:pPr/>
              <a:t>23/03/1432</a:t>
            </a:fld>
            <a:endParaRPr lang="ar-SA" dirty="0"/>
          </a:p>
        </p:txBody>
      </p:sp>
      <p:sp>
        <p:nvSpPr>
          <p:cNvPr id="7" name="عنصر نائب لرقم الشريحة 6"/>
          <p:cNvSpPr>
            <a:spLocks noGrp="1"/>
          </p:cNvSpPr>
          <p:nvPr>
            <p:ph type="sldNum" sz="quarter" idx="11"/>
          </p:nvPr>
        </p:nvSpPr>
        <p:spPr/>
        <p:txBody>
          <a:bodyPr rtlCol="0"/>
          <a:lstStyle/>
          <a:p>
            <a:fld id="{B8C9ED29-E19B-4199-9C9D-A3E4561D8DA1}" type="slidenum">
              <a:rPr lang="ar-SA" smtClean="0"/>
              <a:pPr/>
              <a:t>‹#›</a:t>
            </a:fld>
            <a:endParaRPr lang="ar-SA" dirty="0"/>
          </a:p>
        </p:txBody>
      </p:sp>
      <p:sp>
        <p:nvSpPr>
          <p:cNvPr id="8" name="عنصر نائب للتذييل 7"/>
          <p:cNvSpPr>
            <a:spLocks noGrp="1"/>
          </p:cNvSpPr>
          <p:nvPr>
            <p:ph type="ftr" sz="quarter" idx="12"/>
          </p:nvPr>
        </p:nvSpPr>
        <p:spPr/>
        <p:txBody>
          <a:bodyPr rtlCol="0"/>
          <a:lstStyle/>
          <a:p>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54FF586-1788-4A5F-B6B2-A7F4EB92E9B4}" type="datetimeFigureOut">
              <a:rPr lang="ar-SA" smtClean="0"/>
              <a:pPr/>
              <a:t>23/03/1432</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B8C9ED29-E19B-4199-9C9D-A3E4561D8DA1}"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انقر لتحرير أنماط النص الرئيسي</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054FF586-1788-4A5F-B6B2-A7F4EB92E9B4}" type="datetimeFigureOut">
              <a:rPr lang="ar-SA" smtClean="0"/>
              <a:pPr/>
              <a:t>23/03/1432</a:t>
            </a:fld>
            <a:endParaRPr lang="ar-SA" dirty="0"/>
          </a:p>
        </p:txBody>
      </p:sp>
      <p:sp>
        <p:nvSpPr>
          <p:cNvPr id="22" name="عنصر نائب لرقم الشريحة 21"/>
          <p:cNvSpPr>
            <a:spLocks noGrp="1"/>
          </p:cNvSpPr>
          <p:nvPr>
            <p:ph type="sldNum" sz="quarter" idx="15"/>
          </p:nvPr>
        </p:nvSpPr>
        <p:spPr/>
        <p:txBody>
          <a:bodyPr rtlCol="0"/>
          <a:lstStyle/>
          <a:p>
            <a:fld id="{B8C9ED29-E19B-4199-9C9D-A3E4561D8DA1}" type="slidenum">
              <a:rPr lang="ar-SA" smtClean="0"/>
              <a:pPr/>
              <a:t>‹#›</a:t>
            </a:fld>
            <a:endParaRPr lang="ar-SA" dirty="0"/>
          </a:p>
        </p:txBody>
      </p:sp>
      <p:sp>
        <p:nvSpPr>
          <p:cNvPr id="23" name="عنصر نائب للتذييل 22"/>
          <p:cNvSpPr>
            <a:spLocks noGrp="1"/>
          </p:cNvSpPr>
          <p:nvPr>
            <p:ph type="ftr" sz="quarter" idx="16"/>
          </p:nvPr>
        </p:nvSpPr>
        <p:spPr/>
        <p:txBody>
          <a:bodyPr rtlCol="0"/>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err="1" smtClean="0"/>
              <a:t>انقر</a:t>
            </a:r>
            <a:r>
              <a:rPr kumimoji="0" lang="en-US" dirty="0" smtClean="0"/>
              <a:t> </a:t>
            </a:r>
            <a:r>
              <a:rPr kumimoji="0" lang="en-US" dirty="0" err="1" smtClean="0"/>
              <a:t>فوق</a:t>
            </a:r>
            <a:r>
              <a:rPr kumimoji="0" lang="en-US" dirty="0" smtClean="0"/>
              <a:t> </a:t>
            </a:r>
            <a:r>
              <a:rPr kumimoji="0" lang="en-US" dirty="0" err="1" smtClean="0"/>
              <a:t>الرمز</a:t>
            </a:r>
            <a:r>
              <a:rPr kumimoji="0" lang="en-US" dirty="0" smtClean="0"/>
              <a:t> </a:t>
            </a:r>
            <a:r>
              <a:rPr kumimoji="0" lang="en-US" dirty="0" err="1" smtClean="0"/>
              <a:t>لإضافة</a:t>
            </a:r>
            <a:r>
              <a:rPr kumimoji="0" lang="en-US" dirty="0" smtClean="0"/>
              <a:t> </a:t>
            </a:r>
            <a:r>
              <a:rPr kumimoji="0" lang="en-US" dirty="0" err="1" smtClean="0"/>
              <a:t>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انقر لتحرير أنماط النص الرئيسي</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054FF586-1788-4A5F-B6B2-A7F4EB92E9B4}" type="datetimeFigureOut">
              <a:rPr lang="ar-SA" smtClean="0"/>
              <a:pPr/>
              <a:t>23/03/1432</a:t>
            </a:fld>
            <a:endParaRPr lang="ar-SA"/>
          </a:p>
        </p:txBody>
      </p:sp>
      <p:sp>
        <p:nvSpPr>
          <p:cNvPr id="18" name="عنصر نائب لرقم الشريحة 17"/>
          <p:cNvSpPr>
            <a:spLocks noGrp="1"/>
          </p:cNvSpPr>
          <p:nvPr>
            <p:ph type="sldNum" sz="quarter" idx="11"/>
          </p:nvPr>
        </p:nvSpPr>
        <p:spPr/>
        <p:txBody>
          <a:bodyPr rtlCol="0"/>
          <a:lstStyle/>
          <a:p>
            <a:fld id="{B8C9ED29-E19B-4199-9C9D-A3E4561D8DA1}"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4" name="عنصر نائب للتاريخ 3"/>
          <p:cNvSpPr>
            <a:spLocks noGrp="1"/>
          </p:cNvSpPr>
          <p:nvPr>
            <p:ph type="dt" sz="half" idx="10"/>
          </p:nvPr>
        </p:nvSpPr>
        <p:spPr/>
        <p:txBody>
          <a:bodyPr/>
          <a:lstStyle/>
          <a:p>
            <a:fld id="{054FF586-1788-4A5F-B6B2-A7F4EB92E9B4}" type="datetimeFigureOut">
              <a:rPr lang="ar-SA" smtClean="0"/>
              <a:pPr/>
              <a:t>23/03/1432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8C9ED29-E19B-4199-9C9D-A3E4561D8DA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en-US"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en-US" smtClean="0"/>
              <a:t>انقر لتحرير أنماط النص الرئيسي</a:t>
            </a:r>
          </a:p>
          <a:p>
            <a:pPr lvl="1" eaLnBrk="1" latinLnBrk="0" hangingPunct="1"/>
            <a:r>
              <a:rPr lang="en-US" smtClean="0"/>
              <a:t>المستوى الثاني</a:t>
            </a:r>
          </a:p>
          <a:p>
            <a:pPr lvl="2" eaLnBrk="1" latinLnBrk="0" hangingPunct="1"/>
            <a:r>
              <a:rPr lang="en-US" smtClean="0"/>
              <a:t>المستوى الثالث</a:t>
            </a:r>
          </a:p>
          <a:p>
            <a:pPr lvl="3" eaLnBrk="1" latinLnBrk="0" hangingPunct="1"/>
            <a:r>
              <a:rPr lang="en-US" smtClean="0"/>
              <a:t>المستوى الرابع</a:t>
            </a:r>
          </a:p>
          <a:p>
            <a:pPr lvl="4" eaLnBrk="1" latinLnBrk="0" hangingPunct="1"/>
            <a:r>
              <a:rPr lang="en-US" smtClean="0"/>
              <a:t>المستوى الخامس</a:t>
            </a:r>
            <a:endParaRPr kumimoji="0" lang="en-US"/>
          </a:p>
        </p:txBody>
      </p:sp>
      <p:sp>
        <p:nvSpPr>
          <p:cNvPr id="4" name="عنصر نائب للتاريخ 3"/>
          <p:cNvSpPr>
            <a:spLocks noGrp="1"/>
          </p:cNvSpPr>
          <p:nvPr>
            <p:ph type="dt" sz="half" idx="10"/>
          </p:nvPr>
        </p:nvSpPr>
        <p:spPr/>
        <p:txBody>
          <a:bodyPr/>
          <a:lstStyle/>
          <a:p>
            <a:fld id="{054FF586-1788-4A5F-B6B2-A7F4EB92E9B4}" type="datetimeFigureOut">
              <a:rPr lang="ar-SA" smtClean="0"/>
              <a:pPr/>
              <a:t>23/03/1432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8C9ED29-E19B-4199-9C9D-A3E4561D8DA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انقر لتحرير أنماط النص الرئيسي</a:t>
            </a:r>
          </a:p>
          <a:p>
            <a:pPr lvl="1" eaLnBrk="1" latinLnBrk="0" hangingPunct="1"/>
            <a:r>
              <a:rPr kumimoji="0" lang="en-US" smtClean="0"/>
              <a:t>المستوى الثاني</a:t>
            </a:r>
          </a:p>
          <a:p>
            <a:pPr lvl="2" eaLnBrk="1" latinLnBrk="0" hangingPunct="1"/>
            <a:r>
              <a:rPr kumimoji="0" lang="en-US" smtClean="0"/>
              <a:t>المستوى الثالث</a:t>
            </a:r>
          </a:p>
          <a:p>
            <a:pPr lvl="3" eaLnBrk="1" latinLnBrk="0" hangingPunct="1"/>
            <a:r>
              <a:rPr kumimoji="0" lang="en-US" smtClean="0"/>
              <a:t>المستوى الرابع</a:t>
            </a:r>
          </a:p>
          <a:p>
            <a:pPr lvl="4" eaLnBrk="1" latinLnBrk="0" hangingPunct="1"/>
            <a:r>
              <a:rPr kumimoji="0" lang="en-US"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54FF586-1788-4A5F-B6B2-A7F4EB92E9B4}" type="datetimeFigureOut">
              <a:rPr lang="ar-SA" smtClean="0"/>
              <a:pPr/>
              <a:t>23/03/1432</a:t>
            </a:fld>
            <a:endParaRPr lang="ar-SA" dirty="0"/>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8C9ED29-E19B-4199-9C9D-A3E4561D8DA1}"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marefa.org/index.php/%D8%A8%D9%83%D8%AA%D9%8A%D8%B1%D9%8A%D8%A7"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marefa.org/index.php?title=%D9%85%D9%81%D8%B5%D9%84&amp;action=edit&amp;redlink=1" TargetMode="External"/><Relationship Id="rId4" Type="http://schemas.openxmlformats.org/officeDocument/2006/relationships/hyperlink" Target="http://www.marefa.org/index.php?title=%D8%A2%D9%84%D8%A7%D9%85_%D8%A7%D9%84%D8%B9%D8%B6%D9%84%D8%A7%D8%AA&amp;action=edit&amp;redlink=1"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marefa.org/index.php?title=%D8%BA%D8%AF%D8%A9_%D9%84%D9%8A%D9%85%D9%81%D8%A7%D9%88%D9%8A%D8%A9&amp;action=edit&amp;redlink=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marefa.org/index.php/%D9%82%D9%84%D8%A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marefa.org/index.php/%D9%85%D8%B6%D8%A7%D8%AF_%D8%AD%D9%8A%D9%88%D9%8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marefa.org/index.php?title=%D9%87%D9%8A%D8%A6%D8%A9_%D8%B5%D8%AD%D9%8A%D8%A9&amp;action=edit&amp;redlink=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marefa.org/index.php?title=%D9%84%D9%82%D8%A7%D8%AD&amp;action=edit&amp;redlink=1" TargetMode="External"/><Relationship Id="rId4" Type="http://schemas.openxmlformats.org/officeDocument/2006/relationships/hyperlink" Target="http://www.marefa.org/index.php/%D8%AF%D9%85"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dirty="0" smtClean="0">
                <a:solidFill>
                  <a:schemeClr val="accent1"/>
                </a:solidFill>
              </a:rPr>
              <a:t>الأمراض </a:t>
            </a:r>
            <a:r>
              <a:rPr lang="ar-SA" sz="3600" dirty="0" err="1" smtClean="0">
                <a:solidFill>
                  <a:schemeClr val="accent1"/>
                </a:solidFill>
              </a:rPr>
              <a:t>الكورنتينية</a:t>
            </a:r>
            <a:endParaRPr lang="ar-SA" sz="3600" dirty="0">
              <a:solidFill>
                <a:schemeClr val="accent1"/>
              </a:solidFill>
            </a:endParaRPr>
          </a:p>
        </p:txBody>
      </p:sp>
      <p:sp>
        <p:nvSpPr>
          <p:cNvPr id="3" name="عنصر نائب للمحتوى 2"/>
          <p:cNvSpPr>
            <a:spLocks noGrp="1"/>
          </p:cNvSpPr>
          <p:nvPr>
            <p:ph sz="quarter" idx="1"/>
          </p:nvPr>
        </p:nvSpPr>
        <p:spPr/>
        <p:txBody>
          <a:bodyPr>
            <a:normAutofit/>
          </a:bodyPr>
          <a:lstStyle/>
          <a:p>
            <a:pPr algn="ctr"/>
            <a:r>
              <a:rPr lang="ar-SA" sz="4800" dirty="0" smtClean="0"/>
              <a:t>الطاعون</a:t>
            </a:r>
            <a:endParaRPr lang="ar-SA" sz="2000" dirty="0" smtClean="0"/>
          </a:p>
          <a:p>
            <a:pPr algn="ctr">
              <a:buNone/>
            </a:pPr>
            <a:endParaRPr lang="ar-SA" sz="4800" dirty="0" smtClean="0"/>
          </a:p>
        </p:txBody>
      </p:sp>
      <p:pic>
        <p:nvPicPr>
          <p:cNvPr id="4" name="Picture 3" descr="20090620062200.jpg"/>
          <p:cNvPicPr>
            <a:picLocks noChangeAspect="1"/>
          </p:cNvPicPr>
          <p:nvPr/>
        </p:nvPicPr>
        <p:blipFill>
          <a:blip r:embed="rId3" cstate="print"/>
          <a:stretch>
            <a:fillRect/>
          </a:stretch>
        </p:blipFill>
        <p:spPr>
          <a:xfrm>
            <a:off x="2915816" y="2636912"/>
            <a:ext cx="2838450" cy="2809875"/>
          </a:xfrm>
          <a:prstGeom prst="rect">
            <a:avLst/>
          </a:prstGeom>
          <a:ln w="34925">
            <a:solidFill>
              <a:srgbClr val="FFFFFF"/>
            </a:solidFill>
          </a:ln>
          <a:effectLst>
            <a:outerShdw blurRad="317500" dir="2700000" algn="ctr">
              <a:srgbClr val="000000">
                <a:alpha val="43000"/>
              </a:srgbClr>
            </a:outerShdw>
            <a:reflection blurRad="6350" stA="50000" endA="300" endPos="55000" dir="5400000" sy="-100000" algn="bl" rotWithShape="0"/>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amond(in)">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الفهرسة  </a:t>
            </a:r>
            <a:endParaRPr lang="ar-SA" dirty="0"/>
          </a:p>
        </p:txBody>
      </p:sp>
      <p:sp>
        <p:nvSpPr>
          <p:cNvPr id="3" name="عنصر نائب للمحتوى 2"/>
          <p:cNvSpPr>
            <a:spLocks noGrp="1"/>
          </p:cNvSpPr>
          <p:nvPr>
            <p:ph sz="quarter" idx="1"/>
          </p:nvPr>
        </p:nvSpPr>
        <p:spPr/>
        <p:txBody>
          <a:bodyPr/>
          <a:lstStyle/>
          <a:p>
            <a:r>
              <a:rPr lang="ar-SA" b="1" dirty="0" smtClean="0"/>
              <a:t>تعريف المرض</a:t>
            </a:r>
          </a:p>
          <a:p>
            <a:r>
              <a:rPr lang="ar-SA" b="1" dirty="0" smtClean="0"/>
              <a:t>أنواعه </a:t>
            </a:r>
          </a:p>
          <a:p>
            <a:r>
              <a:rPr lang="ar-SA" b="1" dirty="0" smtClean="0"/>
              <a:t>التشخيص </a:t>
            </a:r>
          </a:p>
          <a:p>
            <a:r>
              <a:rPr lang="ar-SA" b="1" dirty="0" err="1" smtClean="0"/>
              <a:t>الاعراض</a:t>
            </a:r>
            <a:r>
              <a:rPr lang="ar-SA" b="1" dirty="0" smtClean="0"/>
              <a:t> والعلامات </a:t>
            </a:r>
          </a:p>
          <a:p>
            <a:r>
              <a:rPr lang="ar-SA" b="1" dirty="0" smtClean="0"/>
              <a:t>مسببة </a:t>
            </a:r>
          </a:p>
          <a:p>
            <a:r>
              <a:rPr lang="ar-SA" b="1" dirty="0" smtClean="0"/>
              <a:t>العلاج </a:t>
            </a:r>
          </a:p>
          <a:p>
            <a:r>
              <a:rPr lang="ar-SA" b="1" dirty="0" err="1" smtClean="0"/>
              <a:t>الاجرائات</a:t>
            </a:r>
            <a:r>
              <a:rPr lang="ar-SA" b="1" dirty="0" smtClean="0"/>
              <a:t> الوقائية </a:t>
            </a:r>
          </a:p>
          <a:p>
            <a:endParaRPr lang="ar-SA" b="1" dirty="0" smtClean="0"/>
          </a:p>
        </p:txBody>
      </p:sp>
      <p:pic>
        <p:nvPicPr>
          <p:cNvPr id="4" name="Picture 3" descr="a11.jpg"/>
          <p:cNvPicPr>
            <a:picLocks noChangeAspect="1"/>
          </p:cNvPicPr>
          <p:nvPr/>
        </p:nvPicPr>
        <p:blipFill>
          <a:blip r:embed="rId3" cstate="print"/>
          <a:stretch>
            <a:fillRect/>
          </a:stretch>
        </p:blipFill>
        <p:spPr>
          <a:xfrm>
            <a:off x="971600" y="2204864"/>
            <a:ext cx="3190875" cy="21907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relaxedInset"/>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تعريفة </a:t>
            </a:r>
            <a:endParaRPr lang="ar-SA" dirty="0"/>
          </a:p>
        </p:txBody>
      </p:sp>
      <p:sp>
        <p:nvSpPr>
          <p:cNvPr id="3" name="عنصر نائب للمحتوى 2"/>
          <p:cNvSpPr>
            <a:spLocks noGrp="1"/>
          </p:cNvSpPr>
          <p:nvPr>
            <p:ph sz="quarter" idx="1"/>
          </p:nvPr>
        </p:nvSpPr>
        <p:spPr/>
        <p:txBody>
          <a:bodyPr/>
          <a:lstStyle/>
          <a:p>
            <a:r>
              <a:rPr lang="ar-SA" dirty="0" smtClean="0"/>
              <a:t>- </a:t>
            </a:r>
            <a:r>
              <a:rPr lang="ar-EG" dirty="0" smtClean="0"/>
              <a:t>الطاعون هو مرض بكتيري معدي وهو يدور غالبا بين الحيوانات الصغيرة والبراغيث، كما يمكن أيضا أن يصيب الإنسان. </a:t>
            </a:r>
            <a:endParaRPr lang="en-US" dirty="0" smtClean="0"/>
          </a:p>
          <a:p>
            <a:r>
              <a:rPr lang="ar-SA" dirty="0" smtClean="0"/>
              <a:t>- </a:t>
            </a:r>
            <a:r>
              <a:rPr lang="ar-EG" dirty="0" smtClean="0"/>
              <a:t>يتميز الطاعون بنسبة وفاة عالية بين البشر قد تصل إلى 30% - 60% إذا لم يتم علاجه.</a:t>
            </a:r>
            <a:r>
              <a:rPr lang="ar-SA" dirty="0" smtClean="0"/>
              <a:t> </a:t>
            </a:r>
            <a:endParaRPr lang="en-US" dirty="0" smtClean="0"/>
          </a:p>
          <a:p>
            <a:r>
              <a:rPr lang="ar-SA" dirty="0" smtClean="0"/>
              <a:t>- </a:t>
            </a:r>
            <a:r>
              <a:rPr lang="ar-EG" dirty="0" smtClean="0"/>
              <a:t>على مر التاريخ تم تسجيل ثلاث أوبئة للطاعون بداية من القرن السادس بعد الميلاد حتى </a:t>
            </a:r>
            <a:r>
              <a:rPr lang="ar-EG" dirty="0" err="1" smtClean="0"/>
              <a:t>الأن</a:t>
            </a:r>
            <a:r>
              <a:rPr lang="ar-EG" dirty="0" smtClean="0"/>
              <a:t>.</a:t>
            </a:r>
            <a:r>
              <a:rPr lang="ar-SA" dirty="0" smtClean="0"/>
              <a:t> </a:t>
            </a:r>
            <a:endParaRPr lang="en-US" dirty="0" smtClean="0"/>
          </a:p>
          <a:p>
            <a:r>
              <a:rPr lang="ar-SA" dirty="0" smtClean="0"/>
              <a:t>- </a:t>
            </a:r>
            <a:r>
              <a:rPr lang="ar-EG" dirty="0" smtClean="0"/>
              <a:t>منظمة الصحة العالمية تسجل حوالي 1000 إلى 3000 حالة من الطاعون سنويا حول العالم.</a:t>
            </a:r>
            <a:endParaRPr lang="en-US" dirty="0" smtClean="0"/>
          </a:p>
          <a:p>
            <a:endParaRPr lang="ar-SA" dirty="0"/>
          </a:p>
        </p:txBody>
      </p:sp>
      <p:pic>
        <p:nvPicPr>
          <p:cNvPr id="4" name="Picture 3" descr="صورة+البك[1]...bmp"/>
          <p:cNvPicPr>
            <a:picLocks noChangeAspect="1"/>
          </p:cNvPicPr>
          <p:nvPr/>
        </p:nvPicPr>
        <p:blipFill>
          <a:blip r:embed="rId3" cstate="print"/>
          <a:stretch>
            <a:fillRect/>
          </a:stretch>
        </p:blipFill>
        <p:spPr>
          <a:xfrm rot="21055625">
            <a:off x="464595" y="4615980"/>
            <a:ext cx="2415471" cy="1872208"/>
          </a:xfrm>
          <a:prstGeom prst="round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انواعة</a:t>
            </a:r>
            <a:r>
              <a:rPr lang="ar-SA" dirty="0" smtClean="0"/>
              <a:t> </a:t>
            </a:r>
            <a:endParaRPr lang="ar-SA" dirty="0"/>
          </a:p>
        </p:txBody>
      </p:sp>
      <p:sp>
        <p:nvSpPr>
          <p:cNvPr id="3" name="عنصر نائب للمحتوى 2"/>
          <p:cNvSpPr>
            <a:spLocks noGrp="1"/>
          </p:cNvSpPr>
          <p:nvPr>
            <p:ph sz="quarter" idx="1"/>
          </p:nvPr>
        </p:nvSpPr>
        <p:spPr/>
        <p:txBody>
          <a:bodyPr/>
          <a:lstStyle/>
          <a:p>
            <a:r>
              <a:rPr lang="ar-SA" dirty="0" smtClean="0"/>
              <a:t> </a:t>
            </a:r>
            <a:endParaRPr lang="en-US" dirty="0" smtClean="0"/>
          </a:p>
          <a:p>
            <a:r>
              <a:rPr lang="ar-EG" dirty="0" smtClean="0"/>
              <a:t>البكتيريا </a:t>
            </a:r>
            <a:r>
              <a:rPr lang="en-US" dirty="0" err="1" smtClean="0"/>
              <a:t>Yersinia</a:t>
            </a:r>
            <a:r>
              <a:rPr lang="en-US" dirty="0" smtClean="0"/>
              <a:t> </a:t>
            </a:r>
            <a:r>
              <a:rPr lang="en-US" dirty="0" err="1" smtClean="0"/>
              <a:t>pestis</a:t>
            </a:r>
            <a:r>
              <a:rPr lang="ar-EG" dirty="0" smtClean="0"/>
              <a:t> المسببة للطاعون يمكن أن تسبب ثلاثة أنواع مختلفة من الطاعون عند الإنسان:</a:t>
            </a:r>
            <a:endParaRPr lang="en-US" dirty="0" smtClean="0"/>
          </a:p>
          <a:p>
            <a:r>
              <a:rPr lang="ar-SA" dirty="0" smtClean="0"/>
              <a:t>-  </a:t>
            </a:r>
            <a:r>
              <a:rPr lang="ar-EG" dirty="0" smtClean="0"/>
              <a:t>الطاعون </a:t>
            </a:r>
            <a:r>
              <a:rPr lang="ar-EG" dirty="0" err="1" smtClean="0"/>
              <a:t>الدملي</a:t>
            </a:r>
            <a:r>
              <a:rPr lang="ar-EG" dirty="0" smtClean="0"/>
              <a:t> </a:t>
            </a:r>
            <a:r>
              <a:rPr lang="en-US" dirty="0" smtClean="0"/>
              <a:t>Bubonic plague</a:t>
            </a:r>
            <a:r>
              <a:rPr lang="ar-SA" dirty="0" smtClean="0"/>
              <a:t> </a:t>
            </a:r>
            <a:endParaRPr lang="en-US" dirty="0" smtClean="0"/>
          </a:p>
          <a:p>
            <a:r>
              <a:rPr lang="ar-SA" dirty="0" smtClean="0"/>
              <a:t>-  </a:t>
            </a:r>
            <a:r>
              <a:rPr lang="ar-EG" dirty="0" smtClean="0"/>
              <a:t>الطاعون الرئوي </a:t>
            </a:r>
            <a:r>
              <a:rPr lang="en-US" dirty="0" smtClean="0"/>
              <a:t>Pneumonic plague</a:t>
            </a:r>
            <a:r>
              <a:rPr lang="ar-SA" dirty="0" smtClean="0"/>
              <a:t> </a:t>
            </a:r>
            <a:endParaRPr lang="en-US" dirty="0" smtClean="0"/>
          </a:p>
          <a:p>
            <a:r>
              <a:rPr lang="ar-SA" dirty="0" smtClean="0"/>
              <a:t>-  </a:t>
            </a:r>
            <a:r>
              <a:rPr lang="ar-EG" dirty="0" smtClean="0"/>
              <a:t>الطاعون </a:t>
            </a:r>
            <a:r>
              <a:rPr lang="ar-EG" dirty="0" err="1" smtClean="0"/>
              <a:t>التسممي</a:t>
            </a:r>
            <a:r>
              <a:rPr lang="ar-EG" dirty="0" smtClean="0"/>
              <a:t> </a:t>
            </a:r>
            <a:r>
              <a:rPr lang="en-US" dirty="0" err="1" smtClean="0"/>
              <a:t>Septicemic</a:t>
            </a:r>
            <a:r>
              <a:rPr lang="en-US" dirty="0" smtClean="0"/>
              <a:t> plague </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u="sng" dirty="0" smtClean="0"/>
              <a:t>الطاعون </a:t>
            </a:r>
            <a:r>
              <a:rPr lang="ar-EG" b="1" u="sng" dirty="0" err="1" smtClean="0"/>
              <a:t>الدملي</a:t>
            </a:r>
            <a:r>
              <a:rPr lang="ar-EG" b="1" u="sng" dirty="0" smtClean="0"/>
              <a:t> </a:t>
            </a:r>
            <a:r>
              <a:rPr lang="en-US" b="1" u="sng" dirty="0" smtClean="0"/>
              <a:t>Bubonic plague</a:t>
            </a:r>
            <a:r>
              <a:rPr lang="ar-EG" b="1" u="sng" dirty="0" smtClean="0"/>
              <a:t>:</a:t>
            </a:r>
            <a:r>
              <a:rPr lang="en-US" b="1" dirty="0" smtClean="0"/>
              <a:t/>
            </a:r>
            <a:br>
              <a:rPr lang="en-US" b="1" dirty="0" smtClean="0"/>
            </a:br>
            <a:endParaRPr lang="ar-SA" dirty="0"/>
          </a:p>
        </p:txBody>
      </p:sp>
      <p:sp>
        <p:nvSpPr>
          <p:cNvPr id="3" name="عنصر نائب للمحتوى 2"/>
          <p:cNvSpPr>
            <a:spLocks noGrp="1"/>
          </p:cNvSpPr>
          <p:nvPr>
            <p:ph sz="quarter" idx="1"/>
          </p:nvPr>
        </p:nvSpPr>
        <p:spPr/>
        <p:txBody>
          <a:bodyPr/>
          <a:lstStyle/>
          <a:p>
            <a:r>
              <a:rPr lang="ar-EG" dirty="0" smtClean="0"/>
              <a:t>وهو أكثر أنواع الطاعون انتشارا، ينتج عن تعرض الإنسان للقرص من البرغوث الحامل للبكتيريا. حيث تدخل البكتيريا من خلال الجلد عند موضع </a:t>
            </a:r>
            <a:r>
              <a:rPr lang="ar-EG" dirty="0" err="1" smtClean="0"/>
              <a:t>القرصة</a:t>
            </a:r>
            <a:r>
              <a:rPr lang="ar-EG" dirty="0" smtClean="0"/>
              <a:t> وتنتقل داخل الجسم من خلال الجهاز الليمفاوي حتى تصل لأقرب عقدة ليمفاوية، حيث تلتهب هذه العقدة الليمفاوية بسبب البكتيريا. كما تسبب أيضا </a:t>
            </a:r>
            <a:r>
              <a:rPr lang="ar-EG" dirty="0" err="1" smtClean="0"/>
              <a:t>إلتهاب</a:t>
            </a:r>
            <a:r>
              <a:rPr lang="ar-EG" dirty="0" smtClean="0"/>
              <a:t> اللوزتين،الزائدة الأنفية </a:t>
            </a:r>
            <a:r>
              <a:rPr lang="en-US" dirty="0" smtClean="0"/>
              <a:t>adenoids</a:t>
            </a:r>
            <a:r>
              <a:rPr lang="ar-EG" dirty="0" smtClean="0"/>
              <a:t>، الطحال </a:t>
            </a:r>
            <a:r>
              <a:rPr lang="en-US" dirty="0" smtClean="0"/>
              <a:t>spleen</a:t>
            </a:r>
            <a:r>
              <a:rPr lang="ar-EG" dirty="0" smtClean="0"/>
              <a:t> والغدة </a:t>
            </a:r>
            <a:r>
              <a:rPr lang="ar-EG" dirty="0" err="1" smtClean="0"/>
              <a:t>التيموثية</a:t>
            </a:r>
            <a:r>
              <a:rPr lang="ar-EG" dirty="0" smtClean="0"/>
              <a:t> (</a:t>
            </a:r>
            <a:r>
              <a:rPr lang="ar-EG" dirty="0" err="1" smtClean="0"/>
              <a:t>الزعترية</a:t>
            </a:r>
            <a:r>
              <a:rPr lang="ar-EG" dirty="0" smtClean="0"/>
              <a:t>) </a:t>
            </a:r>
            <a:r>
              <a:rPr lang="en-US" dirty="0" smtClean="0"/>
              <a:t>Thymus</a:t>
            </a:r>
            <a:r>
              <a:rPr lang="ar-EG" dirty="0" smtClean="0"/>
              <a:t>.</a:t>
            </a:r>
            <a:endParaRPr lang="en-US" dirty="0" smtClean="0"/>
          </a:p>
          <a:p>
            <a:r>
              <a:rPr lang="ar-EG" dirty="0" smtClean="0"/>
              <a:t>تقوم حينئذ البكتيريا </a:t>
            </a:r>
            <a:r>
              <a:rPr lang="en-US" dirty="0" err="1" smtClean="0"/>
              <a:t>Yersinia</a:t>
            </a:r>
            <a:r>
              <a:rPr lang="en-US" dirty="0" smtClean="0"/>
              <a:t> </a:t>
            </a:r>
            <a:r>
              <a:rPr lang="en-US" dirty="0" err="1" smtClean="0"/>
              <a:t>pestis</a:t>
            </a:r>
            <a:r>
              <a:rPr lang="ar-EG" dirty="0" smtClean="0"/>
              <a:t> بالتكاثر عندها بأعداد كبيرة، وتسمى العقدة الليمفاوية المتضخمة بالدمل "</a:t>
            </a:r>
            <a:r>
              <a:rPr lang="en-US" dirty="0" smtClean="0"/>
              <a:t>bubo</a:t>
            </a:r>
            <a:r>
              <a:rPr lang="ar-EG" dirty="0" smtClean="0"/>
              <a:t>" وتكون مؤلمة بشدة كما قد تتحول إلى قرحة مفتوحة في المراحل المتقدمة من المرض.</a:t>
            </a:r>
            <a:endParaRPr lang="en-US" dirty="0" smtClean="0"/>
          </a:p>
          <a:p>
            <a:pPr>
              <a:buNone/>
            </a:pPr>
            <a:endParaRPr lang="ar-SA" dirty="0"/>
          </a:p>
        </p:txBody>
      </p:sp>
      <p:pic>
        <p:nvPicPr>
          <p:cNvPr id="4" name="Picture 3" descr="jkk.bmp"/>
          <p:cNvPicPr>
            <a:picLocks noChangeAspect="1"/>
          </p:cNvPicPr>
          <p:nvPr/>
        </p:nvPicPr>
        <p:blipFill>
          <a:blip r:embed="rId3" cstate="print"/>
          <a:stretch>
            <a:fillRect/>
          </a:stretch>
        </p:blipFill>
        <p:spPr>
          <a:xfrm>
            <a:off x="1691680" y="5229200"/>
            <a:ext cx="4762500" cy="13449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u="sng" dirty="0" smtClean="0"/>
              <a:t>الطاعون </a:t>
            </a:r>
            <a:r>
              <a:rPr lang="ar-EG" b="1" u="sng" dirty="0" err="1" smtClean="0"/>
              <a:t>التسممي</a:t>
            </a:r>
            <a:r>
              <a:rPr lang="ar-EG" b="1" u="sng" dirty="0" smtClean="0"/>
              <a:t> </a:t>
            </a:r>
            <a:r>
              <a:rPr lang="en-US" b="1" u="sng" dirty="0" err="1" smtClean="0"/>
              <a:t>Septicemic</a:t>
            </a:r>
            <a:r>
              <a:rPr lang="en-US" b="1" u="sng" dirty="0" smtClean="0"/>
              <a:t> plague</a:t>
            </a:r>
            <a:r>
              <a:rPr lang="ar-EG" b="1" u="sng" dirty="0" smtClean="0"/>
              <a:t>:</a:t>
            </a:r>
            <a:r>
              <a:rPr lang="en-US" b="1" dirty="0" smtClean="0"/>
              <a:t/>
            </a:r>
            <a:br>
              <a:rPr lang="en-US" b="1" dirty="0" smtClean="0"/>
            </a:br>
            <a:endParaRPr lang="ar-SA" dirty="0"/>
          </a:p>
        </p:txBody>
      </p:sp>
      <p:sp>
        <p:nvSpPr>
          <p:cNvPr id="3" name="عنصر نائب للمحتوى 2"/>
          <p:cNvSpPr>
            <a:spLocks noGrp="1"/>
          </p:cNvSpPr>
          <p:nvPr>
            <p:ph sz="quarter" idx="1"/>
          </p:nvPr>
        </p:nvSpPr>
        <p:spPr/>
        <p:txBody>
          <a:bodyPr/>
          <a:lstStyle/>
          <a:p>
            <a:r>
              <a:rPr lang="ar-EG" dirty="0" smtClean="0"/>
              <a:t>وهو ينتشر في الجسم من خلال مجرى الدم بدون ظهور الدمامل "</a:t>
            </a:r>
            <a:r>
              <a:rPr lang="en-US" dirty="0" smtClean="0"/>
              <a:t>bubo</a:t>
            </a:r>
            <a:r>
              <a:rPr lang="ar-EG" dirty="0" smtClean="0"/>
              <a:t>". ويمكن أن ينتج عن طريق </a:t>
            </a:r>
            <a:r>
              <a:rPr lang="ar-EG" dirty="0" err="1" smtClean="0"/>
              <a:t>قرصات</a:t>
            </a:r>
            <a:r>
              <a:rPr lang="ar-EG" dirty="0" smtClean="0"/>
              <a:t> البراغيث وأيضا من خلال التعرض المباشر لمواد ملوثة بالبكتيريا حيث يمكن أن تدخل الجسم عن طريق جروح بالجلد. كما يمكن أيضا أن يحدث نتيجة لمضاعفات النوعين </a:t>
            </a:r>
            <a:r>
              <a:rPr lang="ar-EG" dirty="0" err="1" smtClean="0"/>
              <a:t>الاخرين</a:t>
            </a:r>
            <a:r>
              <a:rPr lang="ar-EG" dirty="0" smtClean="0"/>
              <a:t> من الطاعون (الطاعون الدملي و الرئوي) إذا لم يتم معالجتهما بسرعة.</a:t>
            </a:r>
            <a:endParaRPr lang="en-US" dirty="0" smtClean="0"/>
          </a:p>
          <a:p>
            <a:pPr>
              <a:buNone/>
            </a:pPr>
            <a:endParaRPr lang="ar-SA" dirty="0"/>
          </a:p>
        </p:txBody>
      </p:sp>
      <p:pic>
        <p:nvPicPr>
          <p:cNvPr id="4" name="Picture 3" descr="في+مناطق+[1]...jpg"/>
          <p:cNvPicPr>
            <a:picLocks noChangeAspect="1"/>
          </p:cNvPicPr>
          <p:nvPr/>
        </p:nvPicPr>
        <p:blipFill>
          <a:blip r:embed="rId3" cstate="print"/>
          <a:stretch>
            <a:fillRect/>
          </a:stretch>
        </p:blipFill>
        <p:spPr>
          <a:xfrm rot="20894859">
            <a:off x="2123728" y="4005064"/>
            <a:ext cx="3168352" cy="17213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ox(i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 </a:t>
            </a:r>
            <a:r>
              <a:rPr lang="en-US" dirty="0" smtClean="0"/>
              <a:t/>
            </a:r>
            <a:br>
              <a:rPr lang="en-US" dirty="0" smtClean="0"/>
            </a:br>
            <a:r>
              <a:rPr lang="ar-EG" b="1" u="sng" dirty="0" smtClean="0"/>
              <a:t>الطاعون الرئوي </a:t>
            </a:r>
            <a:r>
              <a:rPr lang="en-US" b="1" u="sng" dirty="0" smtClean="0"/>
              <a:t>Pneumonic plague</a:t>
            </a:r>
            <a:r>
              <a:rPr lang="ar-EG" b="1" u="sng" dirty="0" smtClean="0"/>
              <a:t>:</a:t>
            </a:r>
            <a:r>
              <a:rPr lang="en-US" b="1" dirty="0" smtClean="0"/>
              <a:t/>
            </a:r>
            <a:br>
              <a:rPr lang="en-US" b="1" dirty="0" smtClean="0"/>
            </a:br>
            <a:endParaRPr lang="ar-SA" dirty="0"/>
          </a:p>
        </p:txBody>
      </p:sp>
      <p:sp>
        <p:nvSpPr>
          <p:cNvPr id="3" name="عنصر نائب للمحتوى 2"/>
          <p:cNvSpPr>
            <a:spLocks noGrp="1"/>
          </p:cNvSpPr>
          <p:nvPr>
            <p:ph sz="quarter" idx="1"/>
          </p:nvPr>
        </p:nvSpPr>
        <p:spPr/>
        <p:txBody>
          <a:bodyPr/>
          <a:lstStyle/>
          <a:p>
            <a:r>
              <a:rPr lang="ar-EG" dirty="0" smtClean="0"/>
              <a:t>وهو يعتبر أخطر أنواع الطاعون إلا أنه أيضا يعتبر الأقل </a:t>
            </a:r>
            <a:r>
              <a:rPr lang="ar-EG" dirty="0" err="1" smtClean="0"/>
              <a:t>إنتشارا</a:t>
            </a:r>
            <a:r>
              <a:rPr lang="ar-EG" dirty="0" smtClean="0"/>
              <a:t>، </a:t>
            </a:r>
            <a:endParaRPr lang="en-US" dirty="0" smtClean="0"/>
          </a:p>
          <a:p>
            <a:r>
              <a:rPr lang="ar-EG" dirty="0" smtClean="0"/>
              <a:t>ويمكن تقسيم </a:t>
            </a:r>
            <a:r>
              <a:rPr lang="ar-EG" dirty="0" err="1" smtClean="0"/>
              <a:t>إنتقال</a:t>
            </a:r>
            <a:r>
              <a:rPr lang="ar-EG" dirty="0" smtClean="0"/>
              <a:t> الطاعون الرئوي إلى قسمين:</a:t>
            </a:r>
            <a:endParaRPr lang="en-US" dirty="0" smtClean="0"/>
          </a:p>
          <a:p>
            <a:r>
              <a:rPr lang="ar-SA" dirty="0" smtClean="0"/>
              <a:t>- </a:t>
            </a:r>
            <a:r>
              <a:rPr lang="ar-EG" dirty="0" smtClean="0"/>
              <a:t>في حالة الطاعون الرئوي </a:t>
            </a:r>
            <a:r>
              <a:rPr lang="ar-EG" dirty="0" err="1" smtClean="0"/>
              <a:t>الإبتدائي</a:t>
            </a:r>
            <a:r>
              <a:rPr lang="ar-EG" dirty="0" smtClean="0"/>
              <a:t> يمكن أن ينتقل عن طريق الرذاذ الناتج من شخص مصاب إلى شخص سليم بدون تدخل الفئران أو البراغيث، حيث تدخل البكتيريا </a:t>
            </a:r>
            <a:r>
              <a:rPr lang="en-US" dirty="0" smtClean="0"/>
              <a:t>Y. </a:t>
            </a:r>
            <a:r>
              <a:rPr lang="en-US" dirty="0" err="1" smtClean="0"/>
              <a:t>pestis</a:t>
            </a:r>
            <a:r>
              <a:rPr lang="en-US" dirty="0" smtClean="0"/>
              <a:t> </a:t>
            </a:r>
            <a:r>
              <a:rPr lang="ar-EG" dirty="0" smtClean="0"/>
              <a:t> الرئتين عندما يتم استنشاقها.</a:t>
            </a:r>
            <a:r>
              <a:rPr lang="ar-SA" dirty="0" smtClean="0"/>
              <a:t> </a:t>
            </a:r>
            <a:endParaRPr lang="en-US" dirty="0" smtClean="0"/>
          </a:p>
          <a:p>
            <a:r>
              <a:rPr lang="ar-SA" dirty="0" smtClean="0"/>
              <a:t>- </a:t>
            </a:r>
            <a:r>
              <a:rPr lang="ar-EG" dirty="0" smtClean="0"/>
              <a:t>في حالة الطاعون الرئوي الثانوي يمكن أن يتطور نتيجة عدم علاج الطاعون </a:t>
            </a:r>
            <a:r>
              <a:rPr lang="ar-EG" dirty="0" err="1" smtClean="0"/>
              <a:t>الدملي</a:t>
            </a:r>
            <a:r>
              <a:rPr lang="ar-EG" dirty="0" smtClean="0"/>
              <a:t>، حيث بعد أن ينتقل إلى الرئتين يمكن أن ينتقل من إنسان إلى أخر </a:t>
            </a:r>
            <a:endParaRPr lang="en-US" dirty="0" smtClean="0"/>
          </a:p>
          <a:p>
            <a:r>
              <a:rPr lang="ar-EG" dirty="0" smtClean="0"/>
              <a:t>ويتميز الطاعون الرئوي بنسبة وفاة عالية جدا.</a:t>
            </a:r>
            <a:endParaRPr lang="ar-SA" dirty="0" smtClean="0"/>
          </a:p>
          <a:p>
            <a:endParaRPr lang="en-US" dirty="0" smtClean="0"/>
          </a:p>
          <a:p>
            <a:pPr>
              <a:buNone/>
            </a:pPr>
            <a:endParaRPr lang="ar-SA" dirty="0"/>
          </a:p>
        </p:txBody>
      </p:sp>
      <p:pic>
        <p:nvPicPr>
          <p:cNvPr id="4" name="صورة 3" descr="005-Lungenpest-roentgenfoto.jpg"/>
          <p:cNvPicPr>
            <a:picLocks noChangeAspect="1"/>
          </p:cNvPicPr>
          <p:nvPr/>
        </p:nvPicPr>
        <p:blipFill>
          <a:blip r:embed="rId3" cstate="print"/>
          <a:stretch>
            <a:fillRect/>
          </a:stretch>
        </p:blipFill>
        <p:spPr>
          <a:xfrm>
            <a:off x="428596" y="4714884"/>
            <a:ext cx="2286016" cy="157163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مربع نص 4"/>
          <p:cNvSpPr txBox="1"/>
          <p:nvPr/>
        </p:nvSpPr>
        <p:spPr>
          <a:xfrm>
            <a:off x="285720" y="6286520"/>
            <a:ext cx="2428892" cy="461665"/>
          </a:xfrm>
          <a:prstGeom prst="rect">
            <a:avLst/>
          </a:prstGeom>
          <a:noFill/>
        </p:spPr>
        <p:txBody>
          <a:bodyPr wrap="square" rtlCol="1">
            <a:spAutoFit/>
          </a:bodyPr>
          <a:lstStyle/>
          <a:p>
            <a:r>
              <a:rPr lang="ar-SA" sz="1200" dirty="0" smtClean="0"/>
              <a:t>صوره للطاعون الرئوي مأخوذة بواسطة أشعة </a:t>
            </a:r>
            <a:r>
              <a:rPr lang="en-US" sz="1200" dirty="0" smtClean="0"/>
              <a:t>x-ray</a:t>
            </a:r>
            <a:endParaRPr lang="ar-SA"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التشخيص</a:t>
            </a:r>
            <a:endParaRPr lang="ar-SA" dirty="0"/>
          </a:p>
        </p:txBody>
      </p:sp>
      <p:sp>
        <p:nvSpPr>
          <p:cNvPr id="3" name="عنصر نائب للمحتوى 2"/>
          <p:cNvSpPr>
            <a:spLocks noGrp="1"/>
          </p:cNvSpPr>
          <p:nvPr>
            <p:ph sz="quarter" idx="1"/>
          </p:nvPr>
        </p:nvSpPr>
        <p:spPr/>
        <p:txBody>
          <a:bodyPr/>
          <a:lstStyle/>
          <a:p>
            <a:r>
              <a:rPr lang="ar-SA" dirty="0" smtClean="0"/>
              <a:t>ويتم تشخيص مرض الطاعون عن طريق تحليل</a:t>
            </a:r>
            <a:r>
              <a:rPr lang="en-US" dirty="0" smtClean="0"/>
              <a:t> PCR </a:t>
            </a:r>
            <a:r>
              <a:rPr lang="ar-SA" dirty="0" smtClean="0"/>
              <a:t>من أجل اكتشاف الحامض </a:t>
            </a:r>
            <a:r>
              <a:rPr lang="ar-SA" dirty="0" err="1" smtClean="0"/>
              <a:t>النووى</a:t>
            </a:r>
            <a:r>
              <a:rPr lang="ar-SA" dirty="0" smtClean="0"/>
              <a:t> للبكتيريا المسببة للطاعون، كما يمكن فحص البكتيريا وعزلها وصباغتها بصبغة «رايت جيمسا» ورؤيتها تحت الميكروسكوب، وطرق الوقاية تتمثل فى القضاء على القوارض والبراغيث، وعدم تجميع المخلفات والقمامة، والرش، والمسؤولية مسؤولية الجميع وليست مسؤولية الصحة وحدها</a:t>
            </a:r>
            <a:r>
              <a:rPr lang="en-US" dirty="0" smtClean="0"/>
              <a:t>. </a:t>
            </a:r>
            <a:br>
              <a:rPr lang="en-US"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الأعراض والعلامات </a:t>
            </a:r>
            <a:r>
              <a:rPr lang="en-US" dirty="0" smtClean="0"/>
              <a:t/>
            </a:r>
            <a:br>
              <a:rPr lang="en-US" dirty="0" smtClean="0"/>
            </a:br>
            <a:endParaRPr lang="ar-SA" dirty="0"/>
          </a:p>
        </p:txBody>
      </p:sp>
      <p:sp>
        <p:nvSpPr>
          <p:cNvPr id="3" name="عنصر نائب للمحتوى 2"/>
          <p:cNvSpPr>
            <a:spLocks noGrp="1"/>
          </p:cNvSpPr>
          <p:nvPr>
            <p:ph sz="quarter" idx="1"/>
          </p:nvPr>
        </p:nvSpPr>
        <p:spPr/>
        <p:txBody>
          <a:bodyPr/>
          <a:lstStyle/>
          <a:p>
            <a:r>
              <a:rPr lang="ar-SA" dirty="0" smtClean="0"/>
              <a:t>يتميز مرض الطاعون بظهور الأعراض العامة للإصابة </a:t>
            </a:r>
            <a:r>
              <a:rPr lang="ar-SA" u="sng" dirty="0" smtClean="0">
                <a:hlinkClick r:id="rId3"/>
              </a:rPr>
              <a:t>بالبكتيريا</a:t>
            </a:r>
            <a:r>
              <a:rPr lang="en-US" dirty="0" smtClean="0"/>
              <a:t> </a:t>
            </a:r>
            <a:r>
              <a:rPr lang="ar-SA" dirty="0" smtClean="0"/>
              <a:t>وكذلك أعراض مميزة لكل نوع من أنواعه الثلاثة، أما الأعراض </a:t>
            </a:r>
            <a:r>
              <a:rPr lang="ar-SA" dirty="0" err="1" smtClean="0"/>
              <a:t>العامه</a:t>
            </a:r>
            <a:r>
              <a:rPr lang="ar-SA" dirty="0" smtClean="0"/>
              <a:t> فتتمثل في ارتفاع درجة الحرارة ، الإعياء الشديد ، الرجفة ، </a:t>
            </a:r>
            <a:r>
              <a:rPr lang="ar-SA" u="sng" dirty="0" smtClean="0">
                <a:hlinkClick r:id="rId4"/>
              </a:rPr>
              <a:t>آلام العضلات</a:t>
            </a:r>
            <a:r>
              <a:rPr lang="ar-SA" u="sng" dirty="0" smtClean="0"/>
              <a:t> </a:t>
            </a:r>
            <a:r>
              <a:rPr lang="ar-SA" u="sng" dirty="0" smtClean="0">
                <a:hlinkClick r:id="rId5"/>
              </a:rPr>
              <a:t>والمفاصل</a:t>
            </a:r>
            <a:r>
              <a:rPr lang="en-US" dirty="0" smtClean="0"/>
              <a:t> </a:t>
            </a:r>
            <a:r>
              <a:rPr lang="ar-SA" dirty="0" smtClean="0"/>
              <a:t>، الغثيان وآلام الحلق والبلعوم ، اضطرابات ذهنية وغيبوبة</a:t>
            </a:r>
            <a:r>
              <a:rPr lang="en-US" dirty="0" smtClean="0"/>
              <a:t>. </a:t>
            </a:r>
            <a:br>
              <a:rPr lang="en-US" dirty="0" smtClean="0"/>
            </a:br>
            <a:r>
              <a:rPr lang="en-US" dirty="0" smtClean="0"/>
              <a:t/>
            </a:r>
            <a:br>
              <a:rPr lang="en-US"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dirty="0" smtClean="0"/>
              <a:t>. </a:t>
            </a:r>
            <a:br>
              <a:rPr lang="en-US" dirty="0" smtClean="0"/>
            </a:br>
            <a:r>
              <a:rPr lang="ar-SA" b="1" dirty="0" smtClean="0"/>
              <a:t>الأعراض العامة لمرض الطاعون</a:t>
            </a:r>
            <a:r>
              <a:rPr lang="en-US" dirty="0" smtClean="0"/>
              <a:t/>
            </a:r>
            <a:br>
              <a:rPr lang="en-US" dirty="0" smtClean="0"/>
            </a:br>
            <a:endParaRPr lang="ar-SA" b="1" dirty="0"/>
          </a:p>
        </p:txBody>
      </p:sp>
      <p:sp>
        <p:nvSpPr>
          <p:cNvPr id="3" name="عنصر نائب للمحتوى 2"/>
          <p:cNvSpPr>
            <a:spLocks noGrp="1"/>
          </p:cNvSpPr>
          <p:nvPr>
            <p:ph sz="quarter" idx="1"/>
          </p:nvPr>
        </p:nvSpPr>
        <p:spPr>
          <a:xfrm>
            <a:off x="457200" y="980728"/>
            <a:ext cx="7787208" cy="5493224"/>
          </a:xfrm>
        </p:spPr>
        <p:txBody>
          <a:bodyPr>
            <a:normAutofit fontScale="70000" lnSpcReduction="20000"/>
          </a:bodyPr>
          <a:lstStyle/>
          <a:p>
            <a:pPr lvl="0">
              <a:buNone/>
            </a:pPr>
            <a:r>
              <a:rPr lang="ar-SA" dirty="0" smtClean="0"/>
              <a:t>    ارتفاع بالحرارة</a:t>
            </a:r>
            <a:r>
              <a:rPr lang="en-US" dirty="0" smtClean="0"/>
              <a:t>.</a:t>
            </a:r>
          </a:p>
          <a:p>
            <a:pPr lvl="0"/>
            <a:r>
              <a:rPr lang="ar-SA" dirty="0" smtClean="0"/>
              <a:t>قشعريرة </a:t>
            </a:r>
            <a:r>
              <a:rPr lang="ar-SA" dirty="0" err="1" smtClean="0"/>
              <a:t>و</a:t>
            </a:r>
            <a:r>
              <a:rPr lang="ar-SA" dirty="0" smtClean="0"/>
              <a:t> ارتعاش </a:t>
            </a:r>
            <a:r>
              <a:rPr lang="en-US" dirty="0" smtClean="0"/>
              <a:t>. </a:t>
            </a:r>
          </a:p>
          <a:p>
            <a:pPr lvl="0"/>
            <a:r>
              <a:rPr lang="ar-SA" dirty="0" smtClean="0"/>
              <a:t>آلام وأوجاع بالجسم</a:t>
            </a:r>
            <a:r>
              <a:rPr lang="en-US" dirty="0" smtClean="0"/>
              <a:t>. </a:t>
            </a:r>
          </a:p>
          <a:p>
            <a:pPr lvl="0"/>
            <a:r>
              <a:rPr lang="ar-SA" dirty="0" smtClean="0"/>
              <a:t>ألم بالزور</a:t>
            </a:r>
            <a:r>
              <a:rPr lang="en-US" dirty="0" smtClean="0"/>
              <a:t>. </a:t>
            </a:r>
          </a:p>
          <a:p>
            <a:pPr lvl="0"/>
            <a:r>
              <a:rPr lang="ar-SA" dirty="0" smtClean="0"/>
              <a:t>صداع بالرأس</a:t>
            </a:r>
            <a:r>
              <a:rPr lang="en-US" dirty="0" smtClean="0"/>
              <a:t>. </a:t>
            </a:r>
          </a:p>
          <a:p>
            <a:pPr lvl="0"/>
            <a:r>
              <a:rPr lang="ar-SA" dirty="0" smtClean="0"/>
              <a:t>ضعف عام</a:t>
            </a:r>
            <a:r>
              <a:rPr lang="en-US" dirty="0" smtClean="0"/>
              <a:t>. </a:t>
            </a:r>
          </a:p>
          <a:p>
            <a:pPr lvl="0"/>
            <a:r>
              <a:rPr lang="ar-SA" dirty="0" smtClean="0"/>
              <a:t>شعور عام بالمرض والإعياء</a:t>
            </a:r>
            <a:r>
              <a:rPr lang="en-US" dirty="0" smtClean="0"/>
              <a:t>. </a:t>
            </a:r>
          </a:p>
          <a:p>
            <a:pPr lvl="0"/>
            <a:r>
              <a:rPr lang="ar-SA" dirty="0" smtClean="0"/>
              <a:t>ألم بالبطن</a:t>
            </a:r>
            <a:r>
              <a:rPr lang="en-US" dirty="0" smtClean="0"/>
              <a:t>. </a:t>
            </a:r>
          </a:p>
          <a:p>
            <a:pPr lvl="0"/>
            <a:r>
              <a:rPr lang="ar-SA" dirty="0" smtClean="0"/>
              <a:t>شعور بالغثيان </a:t>
            </a:r>
            <a:r>
              <a:rPr lang="ar-SA" dirty="0" err="1" smtClean="0"/>
              <a:t>و</a:t>
            </a:r>
            <a:r>
              <a:rPr lang="ar-SA" dirty="0" smtClean="0"/>
              <a:t> حدوث قيئ</a:t>
            </a:r>
            <a:r>
              <a:rPr lang="en-US" dirty="0" smtClean="0"/>
              <a:t>. </a:t>
            </a:r>
          </a:p>
          <a:p>
            <a:pPr lvl="0"/>
            <a:r>
              <a:rPr lang="ar-SA" dirty="0" smtClean="0"/>
              <a:t>إسهال أو إمساك وبراز ذو لون أسود</a:t>
            </a:r>
            <a:r>
              <a:rPr lang="en-US" dirty="0" smtClean="0"/>
              <a:t>. </a:t>
            </a:r>
          </a:p>
          <a:p>
            <a:pPr lvl="0"/>
            <a:r>
              <a:rPr lang="ar-SA" dirty="0" smtClean="0"/>
              <a:t>ألم بمنطقة المعدة</a:t>
            </a:r>
            <a:r>
              <a:rPr lang="en-US" dirty="0" smtClean="0"/>
              <a:t>. </a:t>
            </a:r>
          </a:p>
          <a:p>
            <a:pPr lvl="0"/>
            <a:r>
              <a:rPr lang="ar-SA" dirty="0" smtClean="0"/>
              <a:t>سعال</a:t>
            </a:r>
            <a:r>
              <a:rPr lang="en-US" dirty="0" smtClean="0"/>
              <a:t>. </a:t>
            </a:r>
          </a:p>
          <a:p>
            <a:pPr lvl="0"/>
            <a:r>
              <a:rPr lang="ar-SA" dirty="0" smtClean="0"/>
              <a:t>قصور بالتنفس</a:t>
            </a:r>
            <a:r>
              <a:rPr lang="en-US" dirty="0" smtClean="0"/>
              <a:t>. </a:t>
            </a:r>
          </a:p>
          <a:p>
            <a:pPr lvl="0"/>
            <a:r>
              <a:rPr lang="ar-SA" dirty="0" smtClean="0"/>
              <a:t>تصلب بالرقبة</a:t>
            </a:r>
            <a:r>
              <a:rPr lang="en-US" dirty="0" smtClean="0"/>
              <a:t>. </a:t>
            </a:r>
          </a:p>
          <a:p>
            <a:pPr lvl="0"/>
            <a:r>
              <a:rPr lang="ar-SA" dirty="0" smtClean="0"/>
              <a:t>عدم انتظام بضربات القلب </a:t>
            </a:r>
            <a:r>
              <a:rPr lang="ar-SA" dirty="0" err="1" smtClean="0"/>
              <a:t>و</a:t>
            </a:r>
            <a:r>
              <a:rPr lang="ar-SA" dirty="0" smtClean="0"/>
              <a:t> هبوط بضغط الدم</a:t>
            </a:r>
            <a:r>
              <a:rPr lang="en-US" dirty="0" smtClean="0"/>
              <a:t>. </a:t>
            </a:r>
          </a:p>
          <a:p>
            <a:pPr lvl="0"/>
            <a:r>
              <a:rPr lang="ar-SA" dirty="0" smtClean="0"/>
              <a:t>تشوش </a:t>
            </a:r>
            <a:r>
              <a:rPr lang="ar-SA" dirty="0" err="1" smtClean="0"/>
              <a:t>الذهنو</a:t>
            </a:r>
            <a:r>
              <a:rPr lang="ar-SA" dirty="0" smtClean="0"/>
              <a:t> حدوث تشنجات</a:t>
            </a:r>
            <a:r>
              <a:rPr lang="en-US" dirty="0" smtClean="0"/>
              <a:t>. </a:t>
            </a:r>
          </a:p>
          <a:p>
            <a:pPr lvl="0"/>
            <a:r>
              <a:rPr lang="ar-SA" dirty="0" smtClean="0"/>
              <a:t>وجود غدد ليمفاوية ملتهبة ومتضخمة بالمناطق من الجسم القريبة من مواضع لدغ البراغيث</a:t>
            </a:r>
            <a:r>
              <a:rPr lang="en-US" dirty="0" smtClean="0"/>
              <a:t>. </a:t>
            </a:r>
          </a:p>
          <a:p>
            <a:pPr lvl="0"/>
            <a:r>
              <a:rPr lang="ar-SA" dirty="0" smtClean="0"/>
              <a:t>في مناطق النزف بالجلد يتغير لون الجلد إلى اللون الأسود</a:t>
            </a:r>
            <a:r>
              <a:rPr lang="en-US" dirty="0" smtClean="0"/>
              <a:t>. </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dissolv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dissolv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dissolv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dissolve">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dissolve">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dissolve">
                                      <p:cBhvr>
                                        <p:cTn id="82" dur="500"/>
                                        <p:tgtEl>
                                          <p:spTgt spid="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Effect transition="in" filter="dissolve">
                                      <p:cBhvr>
                                        <p:cTn id="87" dur="500"/>
                                        <p:tgtEl>
                                          <p:spTgt spid="3">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Effect transition="in" filter="dissolve">
                                      <p:cBhvr>
                                        <p:cTn id="92"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7467600" cy="980728"/>
          </a:xfrm>
        </p:spPr>
        <p:txBody>
          <a:bodyPr>
            <a:normAutofit fontScale="90000"/>
          </a:bodyPr>
          <a:lstStyle/>
          <a:p>
            <a:pPr algn="ctr"/>
            <a:r>
              <a:rPr lang="ar-SA" b="1" dirty="0" smtClean="0"/>
              <a:t>أما العلامات المميزة لكل نوع منها فهي كالتالي</a:t>
            </a:r>
            <a:r>
              <a:rPr lang="en-US" b="1" dirty="0" smtClean="0"/>
              <a:t> :</a:t>
            </a:r>
            <a:r>
              <a:rPr lang="en-US" dirty="0" smtClean="0"/>
              <a:t> </a:t>
            </a:r>
            <a:br>
              <a:rPr lang="en-US" dirty="0" smtClean="0"/>
            </a:br>
            <a:endParaRPr lang="ar-SA" dirty="0"/>
          </a:p>
        </p:txBody>
      </p:sp>
      <p:sp>
        <p:nvSpPr>
          <p:cNvPr id="3" name="عنصر نائب للمحتوى 2"/>
          <p:cNvSpPr>
            <a:spLocks noGrp="1"/>
          </p:cNvSpPr>
          <p:nvPr>
            <p:ph sz="quarter" idx="1"/>
          </p:nvPr>
        </p:nvSpPr>
        <p:spPr>
          <a:xfrm>
            <a:off x="457200" y="476672"/>
            <a:ext cx="7427168" cy="5997280"/>
          </a:xfrm>
        </p:spPr>
        <p:txBody>
          <a:bodyPr/>
          <a:lstStyle/>
          <a:p>
            <a:pPr lvl="0"/>
            <a:r>
              <a:rPr lang="ar-SA" b="1" dirty="0" smtClean="0"/>
              <a:t>الطاعون </a:t>
            </a:r>
            <a:r>
              <a:rPr lang="ar-SA" b="1" dirty="0" err="1" smtClean="0"/>
              <a:t>الدملي</a:t>
            </a:r>
            <a:r>
              <a:rPr lang="en-US" b="1" dirty="0" smtClean="0"/>
              <a:t>:</a:t>
            </a:r>
            <a:r>
              <a:rPr lang="en-US" dirty="0" smtClean="0"/>
              <a:t> </a:t>
            </a:r>
          </a:p>
          <a:p>
            <a:r>
              <a:rPr lang="ar-SA" dirty="0" smtClean="0"/>
              <a:t>يصاب المريض بالتهابات حادة وتورم مؤلم في </a:t>
            </a:r>
            <a:r>
              <a:rPr lang="ar-SA" u="sng" dirty="0" smtClean="0">
                <a:hlinkClick r:id="rId3"/>
              </a:rPr>
              <a:t>الغدد اللمفاوية</a:t>
            </a:r>
            <a:r>
              <a:rPr lang="en-US" dirty="0" smtClean="0"/>
              <a:t> </a:t>
            </a:r>
            <a:r>
              <a:rPr lang="ar-SA" dirty="0" smtClean="0"/>
              <a:t>القريبة من مكان لدغ البرغوث</a:t>
            </a:r>
            <a:r>
              <a:rPr lang="en-US" dirty="0" smtClean="0"/>
              <a:t>. </a:t>
            </a:r>
          </a:p>
          <a:p>
            <a:pPr lvl="0"/>
            <a:r>
              <a:rPr lang="ar-SA" b="1" dirty="0" smtClean="0"/>
              <a:t>الطاعون الرئوي</a:t>
            </a:r>
            <a:r>
              <a:rPr lang="en-US" b="1" dirty="0" smtClean="0"/>
              <a:t>:</a:t>
            </a:r>
            <a:r>
              <a:rPr lang="en-US" dirty="0" smtClean="0"/>
              <a:t> </a:t>
            </a:r>
          </a:p>
          <a:p>
            <a:r>
              <a:rPr lang="ar-SA" dirty="0" smtClean="0"/>
              <a:t>يتميز هذا النوع بكحة وبلغم غزير ، بالإضافة للأعراض العامة للمرض</a:t>
            </a:r>
            <a:r>
              <a:rPr lang="en-US" dirty="0" smtClean="0"/>
              <a:t>. </a:t>
            </a:r>
          </a:p>
          <a:p>
            <a:pPr lvl="0">
              <a:buNone/>
            </a:pPr>
            <a:r>
              <a:rPr lang="ar-SA" b="1" dirty="0" smtClean="0"/>
              <a:t>الطاعون </a:t>
            </a:r>
            <a:r>
              <a:rPr lang="ar-SA" b="1" dirty="0" err="1" smtClean="0"/>
              <a:t>التسممي</a:t>
            </a:r>
            <a:r>
              <a:rPr lang="en-US" b="1" dirty="0" smtClean="0"/>
              <a:t>:</a:t>
            </a:r>
            <a:r>
              <a:rPr lang="en-US" dirty="0" smtClean="0"/>
              <a:t> </a:t>
            </a:r>
          </a:p>
          <a:p>
            <a:r>
              <a:rPr lang="ar-SA" dirty="0" smtClean="0"/>
              <a:t>يحدث هذا النوع في غالب الأحيان كمضاعفات مرضية للنوعين السابقين -الدملي والرئوي - يتميز بإرتفاع شديد في درجة الحرارة وهبوط حاد في </a:t>
            </a:r>
            <a:r>
              <a:rPr lang="ar-SA" u="sng" dirty="0" smtClean="0">
                <a:hlinkClick r:id="rId4"/>
              </a:rPr>
              <a:t>القلب </a:t>
            </a:r>
            <a:r>
              <a:rPr lang="ar-SA" dirty="0" smtClean="0"/>
              <a:t>، بالإضافة للأعراض العامة للمرض</a:t>
            </a:r>
            <a:r>
              <a:rPr lang="en-US" dirty="0" smtClean="0"/>
              <a:t>. </a:t>
            </a:r>
            <a:endParaRPr lang="ar-SA" dirty="0"/>
          </a:p>
        </p:txBody>
      </p:sp>
      <p:pic>
        <p:nvPicPr>
          <p:cNvPr id="4" name="Picture 3" descr="po.bmp"/>
          <p:cNvPicPr>
            <a:picLocks noChangeAspect="1"/>
          </p:cNvPicPr>
          <p:nvPr/>
        </p:nvPicPr>
        <p:blipFill>
          <a:blip r:embed="rId5" cstate="print"/>
          <a:stretch>
            <a:fillRect/>
          </a:stretch>
        </p:blipFill>
        <p:spPr>
          <a:xfrm>
            <a:off x="683568" y="4149080"/>
            <a:ext cx="3168352" cy="27089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lide(fromBottom)">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slide(fromBottom)">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slide(fromBottom)">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slide(fromBottom)">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slide(fromBottom)">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slide(fromBottom)">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العوامل المسببة لطاعون :</a:t>
            </a:r>
            <a:endParaRPr lang="ar-SA" dirty="0"/>
          </a:p>
        </p:txBody>
      </p:sp>
      <p:sp>
        <p:nvSpPr>
          <p:cNvPr id="3" name="عنصر نائب للمحتوى 2"/>
          <p:cNvSpPr>
            <a:spLocks noGrp="1"/>
          </p:cNvSpPr>
          <p:nvPr>
            <p:ph sz="quarter" idx="1"/>
          </p:nvPr>
        </p:nvSpPr>
        <p:spPr/>
        <p:txBody>
          <a:bodyPr/>
          <a:lstStyle/>
          <a:p>
            <a:r>
              <a:rPr lang="ar-SA" dirty="0" smtClean="0"/>
              <a:t> </a:t>
            </a:r>
            <a:r>
              <a:rPr lang="ar-EG" dirty="0" smtClean="0"/>
              <a:t>وفقا </a:t>
            </a:r>
            <a:r>
              <a:rPr lang="ar-EG" dirty="0" err="1" smtClean="0"/>
              <a:t>لإكتشاف</a:t>
            </a:r>
            <a:r>
              <a:rPr lang="ar-EG" dirty="0" smtClean="0"/>
              <a:t> يرسين </a:t>
            </a:r>
            <a:r>
              <a:rPr lang="en-US" dirty="0" err="1" smtClean="0"/>
              <a:t>Yersin</a:t>
            </a:r>
            <a:r>
              <a:rPr lang="ar-EG" dirty="0" smtClean="0"/>
              <a:t>، فإن البكتيريا </a:t>
            </a:r>
            <a:r>
              <a:rPr lang="en-US" dirty="0" smtClean="0"/>
              <a:t> </a:t>
            </a:r>
            <a:r>
              <a:rPr lang="en-US" dirty="0" err="1" smtClean="0"/>
              <a:t>Yersinia</a:t>
            </a:r>
            <a:r>
              <a:rPr lang="en-US" dirty="0" smtClean="0"/>
              <a:t> </a:t>
            </a:r>
            <a:r>
              <a:rPr lang="en-US" dirty="0" err="1" smtClean="0"/>
              <a:t>pestis</a:t>
            </a:r>
            <a:r>
              <a:rPr lang="ar-EG" dirty="0" smtClean="0"/>
              <a:t>هي التي تسبب الطاعون. هذه البكتيريا غالبا ما توجد بالفئران، ولكنها قد توجد في حيوانات أخرى.</a:t>
            </a:r>
            <a:endParaRPr lang="en-US" dirty="0" smtClean="0"/>
          </a:p>
          <a:p>
            <a:r>
              <a:rPr lang="ar-EG" dirty="0" smtClean="0"/>
              <a:t>من الكائنات التي يمكن أن تحمل بكتيريا </a:t>
            </a:r>
            <a:r>
              <a:rPr lang="en-US" dirty="0" err="1" smtClean="0"/>
              <a:t>Yersinia</a:t>
            </a:r>
            <a:r>
              <a:rPr lang="en-US" dirty="0" smtClean="0"/>
              <a:t> </a:t>
            </a:r>
            <a:r>
              <a:rPr lang="en-US" dirty="0" err="1" smtClean="0"/>
              <a:t>pestis</a:t>
            </a:r>
            <a:r>
              <a:rPr lang="ar-EG" dirty="0" smtClean="0"/>
              <a:t>:</a:t>
            </a:r>
            <a:endParaRPr lang="en-US" dirty="0" smtClean="0"/>
          </a:p>
          <a:p>
            <a:r>
              <a:rPr lang="ar-SA" dirty="0" smtClean="0"/>
              <a:t>- </a:t>
            </a:r>
            <a:r>
              <a:rPr lang="ar-EG" dirty="0" smtClean="0"/>
              <a:t>الفئران.</a:t>
            </a:r>
            <a:r>
              <a:rPr lang="ar-SA" dirty="0" smtClean="0"/>
              <a:t> </a:t>
            </a:r>
            <a:endParaRPr lang="en-US" dirty="0" smtClean="0"/>
          </a:p>
          <a:p>
            <a:r>
              <a:rPr lang="ar-SA" dirty="0" smtClean="0"/>
              <a:t>- </a:t>
            </a:r>
            <a:r>
              <a:rPr lang="ar-EG" dirty="0" smtClean="0"/>
              <a:t>البراغيث </a:t>
            </a:r>
            <a:r>
              <a:rPr lang="en-US" dirty="0" smtClean="0"/>
              <a:t>Fleas</a:t>
            </a:r>
            <a:r>
              <a:rPr lang="ar-EG" dirty="0" smtClean="0"/>
              <a:t>.</a:t>
            </a:r>
            <a:r>
              <a:rPr lang="ar-SA" dirty="0" smtClean="0"/>
              <a:t> </a:t>
            </a:r>
            <a:endParaRPr lang="en-US" dirty="0" smtClean="0"/>
          </a:p>
          <a:p>
            <a:r>
              <a:rPr lang="ar-SA" dirty="0" smtClean="0"/>
              <a:t>- </a:t>
            </a:r>
            <a:r>
              <a:rPr lang="ar-EG" dirty="0" smtClean="0"/>
              <a:t>القمل </a:t>
            </a:r>
            <a:r>
              <a:rPr lang="en-US" dirty="0" smtClean="0"/>
              <a:t>Lice</a:t>
            </a:r>
            <a:r>
              <a:rPr lang="ar-EG" dirty="0" smtClean="0"/>
              <a:t>.</a:t>
            </a:r>
            <a:r>
              <a:rPr lang="ar-SA" dirty="0" smtClean="0"/>
              <a:t> </a:t>
            </a:r>
            <a:endParaRPr lang="en-US" dirty="0" smtClean="0"/>
          </a:p>
          <a:p>
            <a:r>
              <a:rPr lang="ar-SA" dirty="0" smtClean="0"/>
              <a:t>- </a:t>
            </a:r>
            <a:r>
              <a:rPr lang="ar-EG" dirty="0" smtClean="0"/>
              <a:t>القطط.</a:t>
            </a:r>
            <a:r>
              <a:rPr lang="ar-SA" dirty="0" smtClean="0"/>
              <a:t> </a:t>
            </a:r>
            <a:endParaRPr lang="en-US" dirty="0" smtClean="0"/>
          </a:p>
          <a:p>
            <a:r>
              <a:rPr lang="ar-SA" dirty="0" smtClean="0"/>
              <a:t>- </a:t>
            </a:r>
            <a:r>
              <a:rPr lang="ar-EG" dirty="0" smtClean="0"/>
              <a:t>الكلاب.</a:t>
            </a:r>
            <a:r>
              <a:rPr lang="ar-SA" dirty="0" smtClean="0"/>
              <a:t> </a:t>
            </a:r>
            <a:endParaRPr lang="en-US" dirty="0" smtClean="0"/>
          </a:p>
          <a:p>
            <a:r>
              <a:rPr lang="ar-SA" dirty="0" smtClean="0"/>
              <a:t>- </a:t>
            </a:r>
            <a:r>
              <a:rPr lang="ar-EG" dirty="0" smtClean="0"/>
              <a:t>السناجب.</a:t>
            </a:r>
            <a:endParaRPr lang="en-US"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dirty="0" smtClean="0"/>
              <a:t>. </a:t>
            </a:r>
            <a:br>
              <a:rPr lang="en-US" dirty="0" smtClean="0"/>
            </a:br>
            <a:r>
              <a:rPr lang="ar-SA" b="1" dirty="0" smtClean="0"/>
              <a:t>العوامل المسببة لزيادة التعرض </a:t>
            </a:r>
            <a:r>
              <a:rPr lang="ar-SA" b="1" dirty="0" err="1" smtClean="0"/>
              <a:t>للعدوي</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ar-SA" dirty="0" smtClean="0"/>
              <a:t>العوامل التي تزيد من خطر التعرض للإصابة بالطاعون</a:t>
            </a:r>
            <a:r>
              <a:rPr lang="en-US" dirty="0" smtClean="0"/>
              <a:t> Risk factors </a:t>
            </a:r>
            <a:br>
              <a:rPr lang="en-US" dirty="0" smtClean="0"/>
            </a:br>
            <a:endParaRPr lang="ar-SA" dirty="0"/>
          </a:p>
        </p:txBody>
      </p:sp>
      <p:sp>
        <p:nvSpPr>
          <p:cNvPr id="3" name="عنصر نائب للمحتوى 2"/>
          <p:cNvSpPr>
            <a:spLocks noGrp="1"/>
          </p:cNvSpPr>
          <p:nvPr>
            <p:ph sz="quarter" idx="1"/>
          </p:nvPr>
        </p:nvSpPr>
        <p:spPr/>
        <p:txBody>
          <a:bodyPr>
            <a:normAutofit/>
          </a:bodyPr>
          <a:lstStyle/>
          <a:p>
            <a:r>
              <a:rPr lang="en-US" dirty="0" smtClean="0"/>
              <a:t> </a:t>
            </a:r>
          </a:p>
          <a:p>
            <a:pPr lvl="0"/>
            <a:r>
              <a:rPr lang="ar-SA" dirty="0" smtClean="0"/>
              <a:t>العيش في المناطق الريفية </a:t>
            </a:r>
            <a:r>
              <a:rPr lang="ar-SA" dirty="0" err="1" smtClean="0"/>
              <a:t>و</a:t>
            </a:r>
            <a:r>
              <a:rPr lang="ar-SA" dirty="0" smtClean="0"/>
              <a:t> خاصة الأماكن التي ينتشر </a:t>
            </a:r>
            <a:r>
              <a:rPr lang="ar-SA" dirty="0" err="1" smtClean="0"/>
              <a:t>بها</a:t>
            </a:r>
            <a:r>
              <a:rPr lang="ar-SA" dirty="0" smtClean="0"/>
              <a:t> الطاعون</a:t>
            </a:r>
            <a:r>
              <a:rPr lang="en-US" dirty="0" smtClean="0"/>
              <a:t> . </a:t>
            </a:r>
          </a:p>
          <a:p>
            <a:pPr lvl="0"/>
            <a:r>
              <a:rPr lang="ar-SA" dirty="0" smtClean="0"/>
              <a:t>العيش بأماكن </a:t>
            </a:r>
            <a:r>
              <a:rPr lang="ar-SA" dirty="0" err="1" smtClean="0"/>
              <a:t>بها</a:t>
            </a:r>
            <a:r>
              <a:rPr lang="ar-SA" dirty="0" smtClean="0"/>
              <a:t> فئران مصابة أو حيوانات أخرى من القوارض والتي تشكل عائلا للمرض</a:t>
            </a:r>
            <a:r>
              <a:rPr lang="en-US" dirty="0" smtClean="0"/>
              <a:t> . </a:t>
            </a:r>
          </a:p>
          <a:p>
            <a:pPr lvl="0"/>
            <a:r>
              <a:rPr lang="ar-SA" dirty="0" smtClean="0"/>
              <a:t>المشاركة في أنشطة بالبراري مثل المعسكرات والتنزه سيرا على الأقدام لمسافات بمناطق الإصابة </a:t>
            </a:r>
            <a:r>
              <a:rPr lang="ar-SA" dirty="0" err="1" smtClean="0"/>
              <a:t>و</a:t>
            </a:r>
            <a:r>
              <a:rPr lang="ar-SA" dirty="0" smtClean="0"/>
              <a:t> النوم بهذه المناطق أو الصيد</a:t>
            </a:r>
            <a:r>
              <a:rPr lang="en-US" dirty="0" smtClean="0"/>
              <a:t> . </a:t>
            </a:r>
          </a:p>
          <a:p>
            <a:pPr lvl="0"/>
            <a:r>
              <a:rPr lang="ar-SA" dirty="0" smtClean="0"/>
              <a:t>التعرض للدغ البراغيث</a:t>
            </a:r>
            <a:r>
              <a:rPr lang="en-US" dirty="0" smtClean="0"/>
              <a:t> . </a:t>
            </a:r>
          </a:p>
          <a:p>
            <a:r>
              <a:rPr lang="ar-SA" dirty="0" smtClean="0"/>
              <a:t>مخالطة المرضى بالطاعون</a:t>
            </a:r>
            <a:r>
              <a:rPr lang="en-US" dirty="0" smtClean="0"/>
              <a:t> . </a:t>
            </a:r>
          </a:p>
          <a:p>
            <a:pPr lvl="0"/>
            <a:r>
              <a:rPr lang="ar-SA" dirty="0" smtClean="0"/>
              <a:t>العمل بمجال الطب البيطري</a:t>
            </a:r>
            <a:r>
              <a:rPr lang="en-US" dirty="0" smtClean="0"/>
              <a:t> . </a:t>
            </a:r>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العلاج</a:t>
            </a:r>
            <a:endParaRPr lang="ar-SA" dirty="0"/>
          </a:p>
        </p:txBody>
      </p:sp>
      <p:sp>
        <p:nvSpPr>
          <p:cNvPr id="3" name="عنصر نائب للمحتوى 2"/>
          <p:cNvSpPr>
            <a:spLocks noGrp="1"/>
          </p:cNvSpPr>
          <p:nvPr>
            <p:ph sz="quarter" idx="1"/>
          </p:nvPr>
        </p:nvSpPr>
        <p:spPr/>
        <p:txBody>
          <a:bodyPr/>
          <a:lstStyle/>
          <a:p>
            <a:r>
              <a:rPr lang="en-US" dirty="0" smtClean="0"/>
              <a:t/>
            </a:r>
            <a:br>
              <a:rPr lang="en-US" dirty="0" smtClean="0"/>
            </a:br>
            <a:r>
              <a:rPr lang="ar-SA" dirty="0" smtClean="0"/>
              <a:t>يتمثل علاج المرض في الراحة التامة للمريض بالإضافة إلى التمريض الجيد ، كذلك تناول </a:t>
            </a:r>
            <a:r>
              <a:rPr lang="ar-SA" u="sng" dirty="0" smtClean="0">
                <a:hlinkClick r:id="rId3"/>
              </a:rPr>
              <a:t>المضادات الحيوية</a:t>
            </a:r>
            <a:r>
              <a:rPr lang="en-US" dirty="0" smtClean="0"/>
              <a:t> </a:t>
            </a:r>
            <a:r>
              <a:rPr lang="ar-SA" dirty="0" smtClean="0"/>
              <a:t>واسعة المفعول</a:t>
            </a:r>
            <a:r>
              <a:rPr lang="en-US" dirty="0" smtClean="0"/>
              <a:t>. </a:t>
            </a:r>
            <a:br>
              <a:rPr lang="en-US" dirty="0" smtClean="0"/>
            </a:br>
            <a:r>
              <a:rPr lang="en-US" dirty="0" smtClean="0"/>
              <a:t/>
            </a:r>
            <a:br>
              <a:rPr lang="en-US"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الإجراءات الوقائية </a:t>
            </a:r>
            <a:endParaRPr lang="ar-SA" dirty="0"/>
          </a:p>
        </p:txBody>
      </p:sp>
      <p:sp>
        <p:nvSpPr>
          <p:cNvPr id="3" name="عنصر نائب للمحتوى 2"/>
          <p:cNvSpPr>
            <a:spLocks noGrp="1"/>
          </p:cNvSpPr>
          <p:nvPr>
            <p:ph sz="quarter" idx="1"/>
          </p:nvPr>
        </p:nvSpPr>
        <p:spPr>
          <a:xfrm>
            <a:off x="457200" y="1196752"/>
            <a:ext cx="7931224" cy="5277200"/>
          </a:xfrm>
        </p:spPr>
        <p:txBody>
          <a:bodyPr>
            <a:normAutofit fontScale="85000" lnSpcReduction="20000"/>
          </a:bodyPr>
          <a:lstStyle/>
          <a:p>
            <a:r>
              <a:rPr lang="en-US" dirty="0" smtClean="0"/>
              <a:t/>
            </a:r>
            <a:br>
              <a:rPr lang="en-US" dirty="0" smtClean="0"/>
            </a:br>
            <a:r>
              <a:rPr lang="ar-SA" dirty="0" smtClean="0"/>
              <a:t>كإجراءات وقائية عامة ، يتم مكافحة القوارض والبراغيث من قبل </a:t>
            </a:r>
            <a:r>
              <a:rPr lang="ar-SA" u="sng" dirty="0" smtClean="0">
                <a:hlinkClick r:id="rId3"/>
              </a:rPr>
              <a:t>الهيئات الصحية</a:t>
            </a:r>
            <a:r>
              <a:rPr lang="en-US" dirty="0" smtClean="0"/>
              <a:t> </a:t>
            </a:r>
            <a:r>
              <a:rPr lang="ar-SA" dirty="0" smtClean="0"/>
              <a:t>المسئولة ، للوقاية من انتشار المرض ومكافحته قبل ظهوره</a:t>
            </a:r>
            <a:r>
              <a:rPr lang="en-US" dirty="0" smtClean="0"/>
              <a:t> . </a:t>
            </a:r>
            <a:br>
              <a:rPr lang="en-US" dirty="0" smtClean="0"/>
            </a:br>
            <a:r>
              <a:rPr lang="en-US" dirty="0" smtClean="0"/>
              <a:t/>
            </a:r>
            <a:br>
              <a:rPr lang="en-US" dirty="0" smtClean="0"/>
            </a:br>
            <a:r>
              <a:rPr lang="ar-SA" b="1" dirty="0" smtClean="0"/>
              <a:t>الإجراءات الوقائية تجاه المريض</a:t>
            </a:r>
            <a:r>
              <a:rPr lang="en-US" dirty="0" smtClean="0"/>
              <a:t/>
            </a:r>
            <a:br>
              <a:rPr lang="en-US" dirty="0" smtClean="0"/>
            </a:br>
            <a:r>
              <a:rPr lang="en-US" dirty="0" smtClean="0"/>
              <a:t/>
            </a:r>
            <a:br>
              <a:rPr lang="en-US" dirty="0" smtClean="0"/>
            </a:br>
            <a:r>
              <a:rPr lang="ar-SA" dirty="0" smtClean="0"/>
              <a:t>العزل الإجباري للمريض في أماكن خاصة في المستشفيات حتى يتم الشفاء التام ، كذلك يجب تطهير إفرازات المريض ومتعلقاته والتخلص منها بالحرق ، ويتم تطهير أدوات المريض بالغلي أو البخار تحت الضغط العالي ، أيضا ً يتم تطهير غرفة المريض جيدا ً بعد انتهاء الحالة</a:t>
            </a:r>
            <a:r>
              <a:rPr lang="en-US" dirty="0" smtClean="0"/>
              <a:t> . </a:t>
            </a:r>
            <a:br>
              <a:rPr lang="en-US" dirty="0" smtClean="0"/>
            </a:br>
            <a:r>
              <a:rPr lang="en-US" dirty="0" smtClean="0"/>
              <a:t/>
            </a:r>
            <a:br>
              <a:rPr lang="en-US" dirty="0" smtClean="0"/>
            </a:br>
            <a:r>
              <a:rPr lang="ar-SA" b="1" dirty="0" smtClean="0"/>
              <a:t>الإجراءات الوقائية تجاه المخالطين</a:t>
            </a:r>
            <a:r>
              <a:rPr lang="en-US" dirty="0" smtClean="0"/>
              <a:t/>
            </a:r>
            <a:br>
              <a:rPr lang="en-US" dirty="0" smtClean="0"/>
            </a:br>
            <a:r>
              <a:rPr lang="en-US" dirty="0" smtClean="0"/>
              <a:t/>
            </a:r>
            <a:br>
              <a:rPr lang="en-US" dirty="0" smtClean="0"/>
            </a:br>
            <a:r>
              <a:rPr lang="ar-SA" dirty="0" smtClean="0"/>
              <a:t>يتم حصر وفحص كافة المخالطين المباشرين وغير المباشرين للمريض وفحص عينات من </a:t>
            </a:r>
            <a:r>
              <a:rPr lang="ar-SA" u="sng" dirty="0" smtClean="0">
                <a:hlinkClick r:id="rId4"/>
              </a:rPr>
              <a:t>الدم</a:t>
            </a:r>
            <a:r>
              <a:rPr lang="en-US" dirty="0" smtClean="0"/>
              <a:t> </a:t>
            </a:r>
            <a:r>
              <a:rPr lang="ar-SA" dirty="0" smtClean="0"/>
              <a:t>، وكذلك يتم تحصينهم </a:t>
            </a:r>
            <a:r>
              <a:rPr lang="ar-SA" u="sng" dirty="0" smtClean="0">
                <a:hlinkClick r:id="rId5"/>
              </a:rPr>
              <a:t>باللقاح</a:t>
            </a:r>
            <a:r>
              <a:rPr lang="en-US" dirty="0" smtClean="0"/>
              <a:t> </a:t>
            </a:r>
            <a:r>
              <a:rPr lang="ar-SA" dirty="0" smtClean="0"/>
              <a:t>الواقي</a:t>
            </a:r>
            <a:r>
              <a:rPr lang="en-US" dirty="0" smtClean="0"/>
              <a:t>. </a:t>
            </a:r>
            <a:br>
              <a:rPr lang="en-US" dirty="0" smtClean="0"/>
            </a:br>
            <a:r>
              <a:rPr lang="ar-SA" dirty="0" smtClean="0"/>
              <a:t>في حالات الطاعون الرئوي ، يتم عزل جميع المخالطين للمريض إجباريا ً لمدة عشرة أيام</a:t>
            </a:r>
            <a:r>
              <a:rPr lang="en-US" dirty="0" smtClean="0"/>
              <a:t> . </a:t>
            </a:r>
            <a:br>
              <a:rPr lang="en-US" dirty="0" smtClean="0"/>
            </a:br>
            <a:r>
              <a:rPr lang="ar-SA" dirty="0" smtClean="0"/>
              <a:t>أما في حالات الطاعون </a:t>
            </a:r>
            <a:r>
              <a:rPr lang="ar-SA" dirty="0" err="1" smtClean="0"/>
              <a:t>الدملي</a:t>
            </a:r>
            <a:r>
              <a:rPr lang="ar-SA" dirty="0" smtClean="0"/>
              <a:t> </a:t>
            </a:r>
            <a:r>
              <a:rPr lang="ar-SA" dirty="0" err="1" smtClean="0"/>
              <a:t>والتسميمي</a:t>
            </a:r>
            <a:r>
              <a:rPr lang="ar-SA" dirty="0" smtClean="0"/>
              <a:t> فيتم مراقبة المخالطين لمدة عشرة أيام ترقبا </a:t>
            </a:r>
            <a:r>
              <a:rPr lang="ar-SA" dirty="0" err="1" smtClean="0"/>
              <a:t>ً</a:t>
            </a:r>
            <a:r>
              <a:rPr lang="ar-SA" dirty="0" smtClean="0"/>
              <a:t> لظهور أي حالات مرضية جديدة فيما بينهم</a:t>
            </a:r>
            <a:r>
              <a:rPr lang="en-US" dirty="0" smtClean="0"/>
              <a:t> . </a:t>
            </a:r>
            <a:br>
              <a:rPr lang="en-US" dirty="0" smtClean="0"/>
            </a:br>
            <a:r>
              <a:rPr lang="en-US" dirty="0" smtClean="0"/>
              <a:t/>
            </a:r>
            <a:br>
              <a:rPr lang="en-US"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ar-SA" dirty="0"/>
          </a:p>
        </p:txBody>
      </p:sp>
      <p:sp>
        <p:nvSpPr>
          <p:cNvPr id="3" name="عنصر نائب للمحتوى 2"/>
          <p:cNvSpPr>
            <a:spLocks noGrp="1"/>
          </p:cNvSpPr>
          <p:nvPr>
            <p:ph sz="quarter" idx="1"/>
          </p:nvPr>
        </p:nvSpPr>
        <p:spPr/>
        <p:txBody>
          <a:bodyPr/>
          <a:lstStyle/>
          <a:p>
            <a:endParaRPr lang="ar-SA" dirty="0" smtClean="0"/>
          </a:p>
          <a:p>
            <a:endParaRPr lang="ar-SA" dirty="0" smtClean="0"/>
          </a:p>
          <a:p>
            <a:pPr algn="ctr"/>
            <a:r>
              <a:rPr lang="ar-SA" dirty="0" smtClean="0"/>
              <a:t>شكرا علي حسن الاستماع</a:t>
            </a:r>
          </a:p>
          <a:p>
            <a:endParaRPr lang="ar-SA"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TotalTime>
  <Words>619</Words>
  <Application>Microsoft Office PowerPoint</Application>
  <PresentationFormat>عرض على الشاشة (3:4)‏</PresentationFormat>
  <Paragraphs>103</Paragraphs>
  <Slides>16</Slides>
  <Notes>16</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Oriel</vt:lpstr>
      <vt:lpstr>الأمراض الكورنتينية</vt:lpstr>
      <vt:lpstr>الفهرسة  </vt:lpstr>
      <vt:lpstr>تعريفة </vt:lpstr>
      <vt:lpstr>انواعة </vt:lpstr>
      <vt:lpstr>الطاعون الدملي Bubonic plague: </vt:lpstr>
      <vt:lpstr>الطاعون التسممي Septicemic plague: </vt:lpstr>
      <vt:lpstr>  الطاعون الرئوي Pneumonic plague: </vt:lpstr>
      <vt:lpstr>التشخيص</vt:lpstr>
      <vt:lpstr>الأعراض والعلامات  </vt:lpstr>
      <vt:lpstr>.  الأعراض العامة لمرض الطاعون </vt:lpstr>
      <vt:lpstr>أما العلامات المميزة لكل نوع منها فهي كالتالي :  </vt:lpstr>
      <vt:lpstr>العوامل المسببة لطاعون :</vt:lpstr>
      <vt:lpstr>.  العوامل المسببة لزيادة التعرض للعدوي    العوامل التي تزيد من خطر التعرض للإصابة بالطاعون Risk factors  </vt:lpstr>
      <vt:lpstr>العلاج</vt:lpstr>
      <vt:lpstr>الإجراءات الوقائية </vt:lpstr>
      <vt:lpstr>الشريحة 16</vt:lpstr>
    </vt:vector>
  </TitlesOfParts>
  <Company>Jubail KSA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الامراض المعدية   </dc:title>
  <dc:creator>(@@)</dc:creator>
  <cp:lastModifiedBy>itp-0ct-10</cp:lastModifiedBy>
  <cp:revision>10</cp:revision>
  <dcterms:created xsi:type="dcterms:W3CDTF">2010-11-07T00:10:17Z</dcterms:created>
  <dcterms:modified xsi:type="dcterms:W3CDTF">2011-02-26T18:26:07Z</dcterms:modified>
</cp:coreProperties>
</file>