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E7034DAC-80A8-4B21-8A27-0406EF23B17D}" type="datetimeFigureOut">
              <a:rPr lang="ar-SA" smtClean="0"/>
              <a:pPr/>
              <a:t>13/01/31</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2B017B4B-A657-4B11-B267-73BE1DC00E81}"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E7034DAC-80A8-4B21-8A27-0406EF23B17D}" type="datetimeFigureOut">
              <a:rPr lang="ar-SA" smtClean="0"/>
              <a:pPr/>
              <a:t>13/01/31</a:t>
            </a:fld>
            <a:endParaRPr lang="ar-SA"/>
          </a:p>
        </p:txBody>
      </p:sp>
      <p:sp>
        <p:nvSpPr>
          <p:cNvPr id="9" name="عنصر نائب لرقم الشريحة 8"/>
          <p:cNvSpPr>
            <a:spLocks noGrp="1"/>
          </p:cNvSpPr>
          <p:nvPr>
            <p:ph type="sldNum" sz="quarter" idx="15"/>
          </p:nvPr>
        </p:nvSpPr>
        <p:spPr/>
        <p:txBody>
          <a:bodyPr rtlCol="0"/>
          <a:lstStyle/>
          <a:p>
            <a:fld id="{2B017B4B-A657-4B11-B267-73BE1DC00E81}"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E7034DAC-80A8-4B21-8A27-0406EF23B17D}" type="datetimeFigureOut">
              <a:rPr lang="ar-SA" smtClean="0"/>
              <a:pPr/>
              <a:t>13/01/31</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2B017B4B-A657-4B11-B267-73BE1DC00E81}"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E7034DAC-80A8-4B21-8A27-0406EF23B17D}" type="datetimeFigureOut">
              <a:rPr lang="ar-SA" smtClean="0"/>
              <a:pPr/>
              <a:t>13/01/31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B017B4B-A657-4B11-B267-73BE1DC00E81}"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E7034DAC-80A8-4B21-8A27-0406EF23B17D}" type="datetimeFigureOut">
              <a:rPr lang="ar-SA" smtClean="0"/>
              <a:pPr/>
              <a:t>13/01/31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B017B4B-A657-4B11-B267-73BE1DC00E81}"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E7034DAC-80A8-4B21-8A27-0406EF23B17D}" type="datetimeFigureOut">
              <a:rPr lang="ar-SA" smtClean="0"/>
              <a:pPr/>
              <a:t>13/01/31</a:t>
            </a:fld>
            <a:endParaRPr lang="ar-SA"/>
          </a:p>
        </p:txBody>
      </p:sp>
      <p:sp>
        <p:nvSpPr>
          <p:cNvPr id="7" name="عنصر نائب لرقم الشريحة 6"/>
          <p:cNvSpPr>
            <a:spLocks noGrp="1"/>
          </p:cNvSpPr>
          <p:nvPr>
            <p:ph type="sldNum" sz="quarter" idx="11"/>
          </p:nvPr>
        </p:nvSpPr>
        <p:spPr/>
        <p:txBody>
          <a:bodyPr rtlCol="0"/>
          <a:lstStyle/>
          <a:p>
            <a:fld id="{2B017B4B-A657-4B11-B267-73BE1DC00E81}"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7034DAC-80A8-4B21-8A27-0406EF23B17D}" type="datetimeFigureOut">
              <a:rPr lang="ar-SA" smtClean="0"/>
              <a:pPr/>
              <a:t>13/01/31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B017B4B-A657-4B11-B267-73BE1DC00E8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E7034DAC-80A8-4B21-8A27-0406EF23B17D}" type="datetimeFigureOut">
              <a:rPr lang="ar-SA" smtClean="0"/>
              <a:pPr/>
              <a:t>13/01/31</a:t>
            </a:fld>
            <a:endParaRPr lang="ar-SA"/>
          </a:p>
        </p:txBody>
      </p:sp>
      <p:sp>
        <p:nvSpPr>
          <p:cNvPr id="22" name="عنصر نائب لرقم الشريحة 21"/>
          <p:cNvSpPr>
            <a:spLocks noGrp="1"/>
          </p:cNvSpPr>
          <p:nvPr>
            <p:ph type="sldNum" sz="quarter" idx="15"/>
          </p:nvPr>
        </p:nvSpPr>
        <p:spPr/>
        <p:txBody>
          <a:bodyPr rtlCol="0"/>
          <a:lstStyle/>
          <a:p>
            <a:fld id="{2B017B4B-A657-4B11-B267-73BE1DC00E81}"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E7034DAC-80A8-4B21-8A27-0406EF23B17D}" type="datetimeFigureOut">
              <a:rPr lang="ar-SA" smtClean="0"/>
              <a:pPr/>
              <a:t>13/01/31</a:t>
            </a:fld>
            <a:endParaRPr lang="ar-SA"/>
          </a:p>
        </p:txBody>
      </p:sp>
      <p:sp>
        <p:nvSpPr>
          <p:cNvPr id="18" name="عنصر نائب لرقم الشريحة 17"/>
          <p:cNvSpPr>
            <a:spLocks noGrp="1"/>
          </p:cNvSpPr>
          <p:nvPr>
            <p:ph type="sldNum" sz="quarter" idx="11"/>
          </p:nvPr>
        </p:nvSpPr>
        <p:spPr/>
        <p:txBody>
          <a:bodyPr rtlCol="0"/>
          <a:lstStyle/>
          <a:p>
            <a:fld id="{2B017B4B-A657-4B11-B267-73BE1DC00E81}"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7034DAC-80A8-4B21-8A27-0406EF23B17D}" type="datetimeFigureOut">
              <a:rPr lang="ar-SA" smtClean="0"/>
              <a:pPr/>
              <a:t>13/01/31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017B4B-A657-4B11-B267-73BE1DC00E8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7034DAC-80A8-4B21-8A27-0406EF23B17D}" type="datetimeFigureOut">
              <a:rPr lang="ar-SA" smtClean="0"/>
              <a:pPr/>
              <a:t>13/01/31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017B4B-A657-4B11-B267-73BE1DC00E8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7034DAC-80A8-4B21-8A27-0406EF23B17D}" type="datetimeFigureOut">
              <a:rPr lang="ar-SA" smtClean="0"/>
              <a:pPr/>
              <a:t>13/01/31</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017B4B-A657-4B11-B267-73BE1DC00E81}"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71570" y="2143116"/>
            <a:ext cx="8215338" cy="1428760"/>
          </a:xfrm>
        </p:spPr>
        <p:txBody>
          <a:bodyPr>
            <a:noAutofit/>
          </a:bodyPr>
          <a:lstStyle/>
          <a:p>
            <a:pPr algn="ctr"/>
            <a:r>
              <a:rPr lang="ar-SA" sz="6600" dirty="0" smtClean="0"/>
              <a:t>الصحة واللياقة </a:t>
            </a:r>
            <a:br>
              <a:rPr lang="ar-SA" sz="6600" dirty="0" smtClean="0"/>
            </a:br>
            <a:r>
              <a:rPr lang="ar-SA" sz="6600" dirty="0" smtClean="0"/>
              <a:t/>
            </a:r>
            <a:br>
              <a:rPr lang="ar-SA" sz="6600" dirty="0" smtClean="0"/>
            </a:br>
            <a:r>
              <a:rPr lang="ar-SA" sz="6600" dirty="0" smtClean="0"/>
              <a:t>أمراض الجهاز البولي</a:t>
            </a:r>
            <a:endParaRPr lang="ar-SA" sz="6600" dirty="0"/>
          </a:p>
        </p:txBody>
      </p:sp>
      <p:sp>
        <p:nvSpPr>
          <p:cNvPr id="3" name="عنوان فرعي 2"/>
          <p:cNvSpPr>
            <a:spLocks noGrp="1"/>
          </p:cNvSpPr>
          <p:nvPr>
            <p:ph type="subTitle" idx="1"/>
          </p:nvPr>
        </p:nvSpPr>
        <p:spPr>
          <a:xfrm>
            <a:off x="2071718" y="4629168"/>
            <a:ext cx="6858000" cy="1371600"/>
          </a:xfrm>
        </p:spPr>
        <p:txBody>
          <a:bodyPr>
            <a:noAutofit/>
          </a:bodyPr>
          <a:lstStyle/>
          <a:p>
            <a:pPr algn="ctr"/>
            <a:r>
              <a:rPr lang="ar-SA" sz="4800" dirty="0" smtClean="0">
                <a:solidFill>
                  <a:schemeClr val="accent1">
                    <a:lumMod val="75000"/>
                  </a:schemeClr>
                </a:solidFill>
              </a:rPr>
              <a:t>سنه تحضيرية .. المجموعة الأولى ( ادبي)</a:t>
            </a:r>
            <a:endParaRPr lang="ar-SA" sz="4800" dirty="0">
              <a:solidFill>
                <a:schemeClr val="accent1">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000232" y="-214338"/>
            <a:ext cx="6172200" cy="1037106"/>
          </a:xfrm>
        </p:spPr>
        <p:txBody>
          <a:bodyPr>
            <a:normAutofit/>
          </a:bodyPr>
          <a:lstStyle/>
          <a:p>
            <a:pPr algn="ctr"/>
            <a:r>
              <a:rPr lang="ar-SA" sz="4800" dirty="0" smtClean="0"/>
              <a:t>أمراض الكلى</a:t>
            </a:r>
            <a:endParaRPr lang="ar-SA" sz="4800" dirty="0"/>
          </a:p>
        </p:txBody>
      </p:sp>
      <p:sp>
        <p:nvSpPr>
          <p:cNvPr id="3" name="عنوان فرعي 2"/>
          <p:cNvSpPr>
            <a:spLocks noGrp="1"/>
          </p:cNvSpPr>
          <p:nvPr>
            <p:ph type="subTitle" idx="1"/>
          </p:nvPr>
        </p:nvSpPr>
        <p:spPr>
          <a:xfrm>
            <a:off x="1571604" y="785794"/>
            <a:ext cx="7429552" cy="5572164"/>
          </a:xfrm>
        </p:spPr>
        <p:txBody>
          <a:bodyPr>
            <a:normAutofit/>
          </a:bodyPr>
          <a:lstStyle/>
          <a:p>
            <a:pPr algn="r"/>
            <a:r>
              <a:rPr lang="ar-SA" sz="3900" dirty="0" smtClean="0">
                <a:solidFill>
                  <a:schemeClr val="accent1">
                    <a:lumMod val="75000"/>
                  </a:schemeClr>
                </a:solidFill>
              </a:rPr>
              <a:t>أولاً : الالتهاب الكلوي الحاد ..</a:t>
            </a:r>
          </a:p>
          <a:p>
            <a:pPr algn="r"/>
            <a:r>
              <a:rPr lang="ar-SA" sz="3900" dirty="0" smtClean="0">
                <a:solidFill>
                  <a:schemeClr val="accent1">
                    <a:lumMod val="75000"/>
                  </a:schemeClr>
                </a:solidFill>
              </a:rPr>
              <a:t> تعريفه :</a:t>
            </a:r>
          </a:p>
          <a:p>
            <a:pPr algn="ctr"/>
            <a:r>
              <a:rPr lang="ar-SA" sz="4800" dirty="0" smtClean="0"/>
              <a:t>هو عدوى ناتجة عن انتقال البكتيريا </a:t>
            </a:r>
          </a:p>
          <a:p>
            <a:pPr algn="ctr"/>
            <a:r>
              <a:rPr lang="ar-SA" sz="4800" dirty="0" smtClean="0"/>
              <a:t>إلى الكليتين عبر الدم أو الجهاز التناسلي مما قد يسبب </a:t>
            </a:r>
          </a:p>
          <a:p>
            <a:pPr algn="ctr"/>
            <a:r>
              <a:rPr lang="ar-SA" sz="4800" dirty="0" smtClean="0"/>
              <a:t>التهاب الكلى مؤثرا </a:t>
            </a:r>
          </a:p>
          <a:p>
            <a:pPr algn="ctr"/>
            <a:r>
              <a:rPr lang="ar-SA" sz="4800" dirty="0" smtClean="0"/>
              <a:t>على الكبيبات الكلوية</a:t>
            </a:r>
            <a:r>
              <a:rPr lang="en-US" sz="4800" dirty="0" smtClean="0"/>
              <a:t>.</a:t>
            </a:r>
          </a:p>
          <a:p>
            <a:pPr algn="ctr"/>
            <a:endParaRPr lang="ar-SA"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862025506" descr="086202"/>
          <p:cNvPicPr/>
          <p:nvPr/>
        </p:nvPicPr>
        <p:blipFill>
          <a:blip r:embed="rId2" cstate="print"/>
          <a:srcRect/>
          <a:stretch>
            <a:fillRect/>
          </a:stretch>
        </p:blipFill>
        <p:spPr bwMode="auto">
          <a:xfrm>
            <a:off x="5715009" y="857232"/>
            <a:ext cx="3143272" cy="56436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عنوان 1"/>
          <p:cNvSpPr>
            <a:spLocks noGrp="1"/>
          </p:cNvSpPr>
          <p:nvPr>
            <p:ph type="ctrTitle"/>
          </p:nvPr>
        </p:nvSpPr>
        <p:spPr>
          <a:xfrm>
            <a:off x="3543336" y="34440"/>
            <a:ext cx="6172200" cy="822792"/>
          </a:xfrm>
        </p:spPr>
        <p:txBody>
          <a:bodyPr>
            <a:normAutofit/>
          </a:bodyPr>
          <a:lstStyle/>
          <a:p>
            <a:pPr algn="ctr"/>
            <a:r>
              <a:rPr lang="ar-SA" sz="3600" dirty="0" smtClean="0">
                <a:solidFill>
                  <a:schemeClr val="accent1">
                    <a:lumMod val="75000"/>
                  </a:schemeClr>
                </a:solidFill>
              </a:rPr>
              <a:t>يتبع الالتهاب الكلوي الحاد ..</a:t>
            </a:r>
            <a:endParaRPr lang="ar-SA" sz="3600" dirty="0">
              <a:solidFill>
                <a:schemeClr val="accent1">
                  <a:lumMod val="75000"/>
                </a:schemeClr>
              </a:solidFill>
            </a:endParaRPr>
          </a:p>
        </p:txBody>
      </p:sp>
      <p:sp>
        <p:nvSpPr>
          <p:cNvPr id="4" name="عنوان فرعي 3"/>
          <p:cNvSpPr>
            <a:spLocks noGrp="1"/>
          </p:cNvSpPr>
          <p:nvPr>
            <p:ph type="subTitle" idx="1"/>
          </p:nvPr>
        </p:nvSpPr>
        <p:spPr>
          <a:xfrm>
            <a:off x="1785918" y="928670"/>
            <a:ext cx="4857784" cy="5643602"/>
          </a:xfrm>
        </p:spPr>
        <p:txBody>
          <a:bodyPr>
            <a:normAutofit/>
          </a:bodyPr>
          <a:lstStyle/>
          <a:p>
            <a:pPr algn="ctr"/>
            <a:r>
              <a:rPr lang="ar-SA" sz="3200" dirty="0" smtClean="0">
                <a:solidFill>
                  <a:schemeClr val="accent1">
                    <a:lumMod val="75000"/>
                  </a:schemeClr>
                </a:solidFill>
              </a:rPr>
              <a:t>أعراض الالتهاب الكلوي الحاد :</a:t>
            </a:r>
          </a:p>
          <a:p>
            <a:pPr algn="ctr"/>
            <a:r>
              <a:rPr lang="ar-SA" sz="3200" dirty="0" smtClean="0"/>
              <a:t>1-ارتفاع في درجة الحرارة.</a:t>
            </a:r>
            <a:br>
              <a:rPr lang="ar-SA" sz="3200" dirty="0" smtClean="0"/>
            </a:br>
            <a:r>
              <a:rPr lang="ar-SA" sz="3200" dirty="0" smtClean="0"/>
              <a:t>2-رعشة أو انتفاضة.</a:t>
            </a:r>
            <a:br>
              <a:rPr lang="ar-SA" sz="3200" dirty="0" smtClean="0"/>
            </a:br>
            <a:r>
              <a:rPr lang="ar-SA" sz="3200" dirty="0" smtClean="0"/>
              <a:t>3-الصداع الشديد</a:t>
            </a:r>
            <a:br>
              <a:rPr lang="ar-SA" sz="3200" dirty="0" smtClean="0"/>
            </a:br>
            <a:r>
              <a:rPr lang="ar-SA" sz="3200" dirty="0" smtClean="0"/>
              <a:t>4-القيء.</a:t>
            </a:r>
            <a:br>
              <a:rPr lang="ar-SA" sz="3200" dirty="0" smtClean="0"/>
            </a:br>
            <a:r>
              <a:rPr lang="ar-SA" sz="3200" dirty="0" smtClean="0"/>
              <a:t>5-الم حاد في الظهر.</a:t>
            </a:r>
            <a:br>
              <a:rPr lang="ar-SA" sz="3200" dirty="0" smtClean="0"/>
            </a:br>
            <a:r>
              <a:rPr lang="ar-SA" sz="3200" dirty="0" smtClean="0"/>
              <a:t>6-الم وصعوبة في التبول </a:t>
            </a:r>
          </a:p>
          <a:p>
            <a:pPr algn="ctr"/>
            <a:r>
              <a:rPr lang="ar-SA" sz="3200" dirty="0" smtClean="0"/>
              <a:t>وأحيانا نزول الدم </a:t>
            </a:r>
          </a:p>
          <a:p>
            <a:pPr algn="ctr"/>
            <a:r>
              <a:rPr lang="ar-SA" sz="3200" dirty="0" smtClean="0"/>
              <a:t>أو زلال في البول</a:t>
            </a:r>
            <a:br>
              <a:rPr lang="ar-SA" sz="3200" dirty="0" smtClean="0"/>
            </a:br>
            <a:r>
              <a:rPr lang="ar-SA" sz="3200" dirty="0" smtClean="0"/>
              <a:t>7-اعتلال في المزاج وفقدان شهية</a:t>
            </a:r>
            <a:endParaRPr lang="ar-SA"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676300" y="-71462"/>
            <a:ext cx="7467600" cy="1143000"/>
          </a:xfrm>
        </p:spPr>
        <p:txBody>
          <a:bodyPr/>
          <a:lstStyle/>
          <a:p>
            <a:pPr algn="ctr"/>
            <a:r>
              <a:rPr lang="ar-SA" sz="3200" b="1" dirty="0" smtClean="0">
                <a:solidFill>
                  <a:schemeClr val="accent1">
                    <a:lumMod val="75000"/>
                  </a:schemeClr>
                </a:solidFill>
              </a:rPr>
              <a:t>يتبع الالتهاب الكلوي الحاد ..</a:t>
            </a:r>
            <a:endParaRPr lang="ar-SA" b="1" dirty="0"/>
          </a:p>
        </p:txBody>
      </p:sp>
      <p:sp>
        <p:nvSpPr>
          <p:cNvPr id="5" name="عنوان فرعي 4"/>
          <p:cNvSpPr>
            <a:spLocks noGrp="1"/>
          </p:cNvSpPr>
          <p:nvPr>
            <p:ph sz="quarter" idx="1"/>
          </p:nvPr>
        </p:nvSpPr>
        <p:spPr>
          <a:xfrm>
            <a:off x="0" y="1285860"/>
            <a:ext cx="8501090" cy="5188092"/>
          </a:xfrm>
        </p:spPr>
        <p:txBody>
          <a:bodyPr>
            <a:normAutofit/>
          </a:bodyPr>
          <a:lstStyle/>
          <a:p>
            <a:pPr algn="r">
              <a:buNone/>
            </a:pPr>
            <a:r>
              <a:rPr lang="ar-SA" sz="3200" b="1" dirty="0" smtClean="0">
                <a:solidFill>
                  <a:schemeClr val="accent1">
                    <a:lumMod val="75000"/>
                  </a:schemeClr>
                </a:solidFill>
              </a:rPr>
              <a:t>علاج الالتهاب الكلوي الحاد:</a:t>
            </a:r>
          </a:p>
          <a:p>
            <a:pPr algn="ctr"/>
            <a:r>
              <a:rPr lang="ar-SA" sz="4000" b="1" dirty="0" smtClean="0">
                <a:solidFill>
                  <a:schemeClr val="tx2"/>
                </a:solidFill>
              </a:rPr>
              <a:t>يمكن تناول مادة البروبلس والتي تعتبر مضاد حيوي طبيعي رائع حظي بالكثير</a:t>
            </a:r>
          </a:p>
          <a:p>
            <a:pPr algn="ctr">
              <a:buNone/>
            </a:pPr>
            <a:r>
              <a:rPr lang="ar-SA" sz="4000" b="1" dirty="0" smtClean="0">
                <a:solidFill>
                  <a:schemeClr val="tx2"/>
                </a:solidFill>
              </a:rPr>
              <a:t> من الدراسات أكدت فاعليته كمضاد حيوي قاتل للبكتيريا ، ويمكن تناوله على عدة اشكال </a:t>
            </a:r>
          </a:p>
          <a:p>
            <a:pPr algn="ctr">
              <a:buNone/>
            </a:pPr>
            <a:r>
              <a:rPr lang="ar-SA" sz="4000" b="1" dirty="0" smtClean="0">
                <a:solidFill>
                  <a:schemeClr val="tx2"/>
                </a:solidFill>
              </a:rPr>
              <a:t>إما المضخ أو شراب لمستخلص مع العسل أو استخدامه على شكل تحاميل</a:t>
            </a:r>
            <a:r>
              <a:rPr lang="en-US" sz="4000" b="1" dirty="0" smtClean="0">
                <a:solidFill>
                  <a:schemeClr val="tx2"/>
                </a:solidFill>
              </a:rPr>
              <a:t> .</a:t>
            </a:r>
          </a:p>
          <a:p>
            <a:pPr algn="ctr"/>
            <a:endParaRPr lang="ar-SA" sz="3200" dirty="0">
              <a:solidFill>
                <a:schemeClr val="accent1">
                  <a:lumMod val="7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4862" y="-71462"/>
            <a:ext cx="7467600" cy="1143000"/>
          </a:xfrm>
        </p:spPr>
        <p:txBody>
          <a:bodyPr>
            <a:normAutofit/>
          </a:bodyPr>
          <a:lstStyle/>
          <a:p>
            <a:pPr algn="ctr"/>
            <a:r>
              <a:rPr lang="ar-SA" sz="3200" b="1" dirty="0" smtClean="0">
                <a:solidFill>
                  <a:schemeClr val="accent1">
                    <a:lumMod val="75000"/>
                  </a:schemeClr>
                </a:solidFill>
              </a:rPr>
              <a:t>يتبع الالتهاب الكلوي الحاد ..</a:t>
            </a:r>
            <a:endParaRPr lang="ar-SA" sz="3200" b="1" dirty="0"/>
          </a:p>
        </p:txBody>
      </p:sp>
      <p:sp>
        <p:nvSpPr>
          <p:cNvPr id="3" name="عنصر نائب للمحتوى 2"/>
          <p:cNvSpPr>
            <a:spLocks noGrp="1"/>
          </p:cNvSpPr>
          <p:nvPr>
            <p:ph sz="quarter" idx="1"/>
          </p:nvPr>
        </p:nvSpPr>
        <p:spPr>
          <a:xfrm>
            <a:off x="676300" y="1428736"/>
            <a:ext cx="7467600" cy="4873752"/>
          </a:xfrm>
        </p:spPr>
        <p:txBody>
          <a:bodyPr/>
          <a:lstStyle/>
          <a:p>
            <a:pPr algn="ctr">
              <a:buNone/>
            </a:pPr>
            <a:r>
              <a:rPr lang="ar-SA" sz="3600" b="1" dirty="0" smtClean="0">
                <a:solidFill>
                  <a:schemeClr val="accent1"/>
                </a:solidFill>
              </a:rPr>
              <a:t>ما يجب عمله:</a:t>
            </a:r>
            <a:endParaRPr lang="en-US" sz="3600" b="1" dirty="0" smtClean="0">
              <a:solidFill>
                <a:schemeClr val="accent1"/>
              </a:solidFill>
            </a:endParaRPr>
          </a:p>
          <a:p>
            <a:pPr algn="ctr"/>
            <a:r>
              <a:rPr lang="ar-SA" sz="3200" b="1" dirty="0" smtClean="0">
                <a:solidFill>
                  <a:schemeClr val="tx2"/>
                </a:solidFill>
              </a:rPr>
              <a:t>على الطبيب أن يخلط بعناية الوجبات التي تناسب </a:t>
            </a:r>
          </a:p>
          <a:p>
            <a:pPr algn="ctr">
              <a:buNone/>
            </a:pPr>
            <a:r>
              <a:rPr lang="ar-SA" sz="3200" b="1" dirty="0" smtClean="0">
                <a:solidFill>
                  <a:schemeClr val="tx2"/>
                </a:solidFill>
              </a:rPr>
              <a:t>حالة المريض.</a:t>
            </a:r>
            <a:endParaRPr lang="en-US" sz="3200" b="1" dirty="0" smtClean="0">
              <a:solidFill>
                <a:schemeClr val="tx2"/>
              </a:solidFill>
            </a:endParaRPr>
          </a:p>
          <a:p>
            <a:pPr algn="ctr"/>
            <a:r>
              <a:rPr lang="ar-SA" sz="3200" b="1" dirty="0" smtClean="0">
                <a:solidFill>
                  <a:schemeClr val="tx2"/>
                </a:solidFill>
              </a:rPr>
              <a:t>الاستحمام بمياه دافئة يوميا.</a:t>
            </a:r>
            <a:endParaRPr lang="en-US" sz="3200" b="1" dirty="0" smtClean="0">
              <a:solidFill>
                <a:schemeClr val="tx2"/>
              </a:solidFill>
            </a:endParaRPr>
          </a:p>
          <a:p>
            <a:pPr algn="ctr"/>
            <a:r>
              <a:rPr lang="ar-SA" sz="3200" b="1" dirty="0" smtClean="0">
                <a:solidFill>
                  <a:schemeClr val="tx2"/>
                </a:solidFill>
              </a:rPr>
              <a:t>عدم استعمال أدوية غير التي يصفها الطبيب.</a:t>
            </a:r>
            <a:endParaRPr lang="en-US" sz="3200" b="1" dirty="0" smtClean="0">
              <a:solidFill>
                <a:schemeClr val="tx2"/>
              </a:solidFill>
            </a:endParaRPr>
          </a:p>
          <a:p>
            <a:pPr algn="ctr"/>
            <a:r>
              <a:rPr lang="ar-SA" sz="3200" b="1" dirty="0" smtClean="0">
                <a:solidFill>
                  <a:schemeClr val="tx2"/>
                </a:solidFill>
              </a:rPr>
              <a:t>عند الانتهاء من المرض الحاد يمكن إضافة المزيد </a:t>
            </a:r>
          </a:p>
          <a:p>
            <a:pPr algn="ctr">
              <a:buNone/>
            </a:pPr>
            <a:r>
              <a:rPr lang="ar-SA" sz="3200" b="1" dirty="0" smtClean="0">
                <a:solidFill>
                  <a:schemeClr val="tx2"/>
                </a:solidFill>
              </a:rPr>
              <a:t>من البروتين إلى الوجبة بالتدريج.</a:t>
            </a:r>
            <a:endParaRPr lang="en-US" sz="3200" b="1" dirty="0" smtClean="0">
              <a:solidFill>
                <a:schemeClr val="tx2"/>
              </a:solidFill>
            </a:endParaRPr>
          </a:p>
          <a:p>
            <a:endParaRPr lang="ar-SA" sz="3200" b="1" dirty="0">
              <a:solidFill>
                <a:schemeClr val="tx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928794" y="-142900"/>
            <a:ext cx="6172200" cy="946620"/>
          </a:xfrm>
        </p:spPr>
        <p:txBody>
          <a:bodyPr>
            <a:normAutofit/>
          </a:bodyPr>
          <a:lstStyle/>
          <a:p>
            <a:pPr algn="ctr"/>
            <a:r>
              <a:rPr lang="ar-SA" sz="4400" dirty="0" smtClean="0"/>
              <a:t>أمراض المثانة </a:t>
            </a:r>
            <a:endParaRPr lang="ar-SA" sz="4400" dirty="0"/>
          </a:p>
        </p:txBody>
      </p:sp>
      <p:sp>
        <p:nvSpPr>
          <p:cNvPr id="3" name="عنوان فرعي 2"/>
          <p:cNvSpPr>
            <a:spLocks noGrp="1"/>
          </p:cNvSpPr>
          <p:nvPr>
            <p:ph type="subTitle" idx="1"/>
          </p:nvPr>
        </p:nvSpPr>
        <p:spPr>
          <a:xfrm>
            <a:off x="1928794" y="928670"/>
            <a:ext cx="6929486" cy="5572164"/>
          </a:xfrm>
        </p:spPr>
        <p:txBody>
          <a:bodyPr>
            <a:normAutofit fontScale="85000" lnSpcReduction="20000"/>
          </a:bodyPr>
          <a:lstStyle/>
          <a:p>
            <a:pPr algn="r"/>
            <a:r>
              <a:rPr lang="ar-SA" sz="4200" dirty="0" smtClean="0">
                <a:solidFill>
                  <a:schemeClr val="accent1"/>
                </a:solidFill>
              </a:rPr>
              <a:t>أولا .. حصوات المثانة:</a:t>
            </a:r>
          </a:p>
          <a:p>
            <a:pPr algn="ctr"/>
            <a:endParaRPr lang="ar-SA" sz="3500" dirty="0" smtClean="0"/>
          </a:p>
          <a:p>
            <a:pPr algn="ctr"/>
            <a:r>
              <a:rPr lang="ar-SA" sz="3500" dirty="0" smtClean="0"/>
              <a:t>تعتبر حصوات الجهاز البولي من أكثر أمراض المسالك البولية شيوعاً والتي عادةً تتكون بالكلى </a:t>
            </a:r>
          </a:p>
          <a:p>
            <a:pPr algn="ctr"/>
            <a:r>
              <a:rPr lang="ar-SA" sz="3500" dirty="0" smtClean="0"/>
              <a:t>ثم تبدأ بعد ذلك في التحرك من الكلى خلال الحالب حتى تصل إلى المثانة أو مجرى البول وذلك يعتمد على حجم الحصوة وحالة الجهاز البولي ، </a:t>
            </a:r>
          </a:p>
          <a:p>
            <a:pPr algn="ctr"/>
            <a:r>
              <a:rPr lang="ar-SA" sz="3500" dirty="0" smtClean="0"/>
              <a:t>فحصوات الجهاز البولي قد تكون صغيرة التكوين وقد تكون كبيرة حتى تملأ حوض الكلى وكؤوسها مثل حصوة الكلى المتشعبة ( قرن الوعل ) </a:t>
            </a:r>
          </a:p>
          <a:p>
            <a:pPr algn="ctr"/>
            <a:r>
              <a:rPr lang="ar-SA" sz="3500" dirty="0" smtClean="0"/>
              <a:t>وقد يصل وزنها إلى قرابة الكيلوجرام كما في حصوات المثانة وقد يصل عددها إلى العشرات كما في الحصوات المتعددة بالكلى والحالب.</a:t>
            </a:r>
            <a:endParaRPr lang="en-US" sz="3500" dirty="0" smtClean="0"/>
          </a:p>
          <a:p>
            <a:pPr algn="r"/>
            <a:endParaRPr lang="ar-SA" sz="3200" dirty="0">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76300" y="-428652"/>
            <a:ext cx="7467600" cy="1143000"/>
          </a:xfrm>
        </p:spPr>
        <p:txBody>
          <a:bodyPr>
            <a:normAutofit/>
          </a:bodyPr>
          <a:lstStyle/>
          <a:p>
            <a:pPr algn="ctr"/>
            <a:r>
              <a:rPr lang="ar-SA" sz="3600" b="1" dirty="0" smtClean="0">
                <a:solidFill>
                  <a:schemeClr val="accent1">
                    <a:lumMod val="75000"/>
                  </a:schemeClr>
                </a:solidFill>
              </a:rPr>
              <a:t>يتبع حصوات المثانة..</a:t>
            </a:r>
            <a:endParaRPr lang="ar-SA" sz="3600" dirty="0"/>
          </a:p>
        </p:txBody>
      </p:sp>
      <p:sp>
        <p:nvSpPr>
          <p:cNvPr id="3" name="عنصر نائب للمحتوى 2"/>
          <p:cNvSpPr>
            <a:spLocks noGrp="1"/>
          </p:cNvSpPr>
          <p:nvPr>
            <p:ph sz="quarter" idx="1"/>
          </p:nvPr>
        </p:nvSpPr>
        <p:spPr>
          <a:xfrm>
            <a:off x="71406" y="928670"/>
            <a:ext cx="8429684" cy="5759596"/>
          </a:xfrm>
        </p:spPr>
        <p:txBody>
          <a:bodyPr>
            <a:normAutofit/>
          </a:bodyPr>
          <a:lstStyle/>
          <a:p>
            <a:pPr>
              <a:buNone/>
            </a:pPr>
            <a:r>
              <a:rPr lang="ar-SA" sz="3800" b="1" dirty="0" smtClean="0">
                <a:solidFill>
                  <a:schemeClr val="accent1">
                    <a:lumMod val="75000"/>
                  </a:schemeClr>
                </a:solidFill>
              </a:rPr>
              <a:t>ما </a:t>
            </a:r>
            <a:r>
              <a:rPr lang="ar-SA" sz="3800" b="1" dirty="0" err="1" smtClean="0">
                <a:solidFill>
                  <a:schemeClr val="accent1">
                    <a:lumMod val="75000"/>
                  </a:schemeClr>
                </a:solidFill>
              </a:rPr>
              <a:t>هى</a:t>
            </a:r>
            <a:r>
              <a:rPr lang="ar-SA" sz="3800" b="1" dirty="0" smtClean="0">
                <a:solidFill>
                  <a:schemeClr val="accent1">
                    <a:lumMod val="75000"/>
                  </a:schemeClr>
                </a:solidFill>
              </a:rPr>
              <a:t> أعراض حصوات الجهاز البولي ؟</a:t>
            </a:r>
            <a:endParaRPr lang="en-US" sz="3800" b="1" dirty="0" smtClean="0">
              <a:solidFill>
                <a:schemeClr val="accent1">
                  <a:lumMod val="75000"/>
                </a:schemeClr>
              </a:solidFill>
            </a:endParaRPr>
          </a:p>
          <a:p>
            <a:r>
              <a:rPr lang="ar-SA" sz="2800" b="1" dirty="0" smtClean="0">
                <a:solidFill>
                  <a:schemeClr val="tx2"/>
                </a:solidFill>
              </a:rPr>
              <a:t>قد تكون ساكنة بدون أي أعراض وتشخص مصادفة أثناء عمل أشعة لأي عرض آخر كآلام الظهر أو آلام الجهاز الهضمي وقد تسبب آلام بالجنب خاصةً مع المجهود وذلك مع حصوات الكلى الساكنة .</a:t>
            </a:r>
            <a:endParaRPr lang="en-US" sz="2800" b="1" dirty="0" smtClean="0">
              <a:solidFill>
                <a:schemeClr val="tx2"/>
              </a:solidFill>
            </a:endParaRPr>
          </a:p>
          <a:p>
            <a:r>
              <a:rPr lang="ar-SA" sz="2800" b="1" dirty="0" smtClean="0">
                <a:solidFill>
                  <a:schemeClr val="tx2"/>
                </a:solidFill>
              </a:rPr>
              <a:t>المغص الكلوي الحاد أو المتكرر وذلك مع الحصوات الصغيرة من 2مم حتى 1سم أثناء مرورها بالحالب حيث يتقلص الحالب بشدة لطرد هذا الجسم الصلب ويشعر المريض بالمغص الكلوي الحاد الذي يبدأ من الجنب فوق الكلى نفسها لأسفل البطن والخصية في الرجال وداخل الفخذ في النساء وقد يكون مصحوباً بآلام أثناء التبول واحمرار لون البول وتكرار التبول وخاصة أثناء النهار والحركة وذلك مع حصوات المثانة وأسفل الحالب . </a:t>
            </a:r>
            <a:endParaRPr lang="en-US" sz="2800" b="1" dirty="0" smtClean="0">
              <a:solidFill>
                <a:schemeClr val="tx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76300" y="71414"/>
            <a:ext cx="7467600" cy="1143000"/>
          </a:xfrm>
        </p:spPr>
        <p:txBody>
          <a:bodyPr>
            <a:normAutofit/>
          </a:bodyPr>
          <a:lstStyle/>
          <a:p>
            <a:pPr algn="ctr"/>
            <a:r>
              <a:rPr lang="ar-SA" sz="3600" b="1" dirty="0" smtClean="0">
                <a:solidFill>
                  <a:schemeClr val="accent1">
                    <a:lumMod val="75000"/>
                  </a:schemeClr>
                </a:solidFill>
              </a:rPr>
              <a:t>يتبع حصوات المثانة..</a:t>
            </a:r>
            <a:endParaRPr lang="ar-SA" sz="3600" dirty="0"/>
          </a:p>
        </p:txBody>
      </p:sp>
      <p:sp>
        <p:nvSpPr>
          <p:cNvPr id="3" name="عنصر نائب للمحتوى 2"/>
          <p:cNvSpPr>
            <a:spLocks noGrp="1"/>
          </p:cNvSpPr>
          <p:nvPr>
            <p:ph sz="quarter" idx="1"/>
          </p:nvPr>
        </p:nvSpPr>
        <p:spPr/>
        <p:txBody>
          <a:bodyPr>
            <a:normAutofit lnSpcReduction="10000"/>
          </a:bodyPr>
          <a:lstStyle/>
          <a:p>
            <a:r>
              <a:rPr lang="ar-SA" sz="3200" b="1" dirty="0" smtClean="0">
                <a:solidFill>
                  <a:schemeClr val="tx2"/>
                </a:solidFill>
              </a:rPr>
              <a:t>صعوبة التبول مع آلام أثناء التبول وذلك مع حصوات مجرى البول و التهابات متكررة بالجهاز البولي </a:t>
            </a:r>
          </a:p>
          <a:p>
            <a:pPr>
              <a:buNone/>
            </a:pPr>
            <a:r>
              <a:rPr lang="ar-SA" sz="3200" b="1" dirty="0" smtClean="0">
                <a:solidFill>
                  <a:schemeClr val="tx2"/>
                </a:solidFill>
              </a:rPr>
              <a:t>  مع تكرار وجود خلايا صديدية وكرات دم حمراء في البول بالرغم من تكرار العلاج.</a:t>
            </a:r>
            <a:r>
              <a:rPr lang="en-US" sz="3200" b="1" dirty="0" smtClean="0">
                <a:solidFill>
                  <a:schemeClr val="tx2"/>
                </a:solidFill>
              </a:rPr>
              <a:t> </a:t>
            </a:r>
          </a:p>
          <a:p>
            <a:r>
              <a:rPr lang="ar-SA" sz="3200" b="1" dirty="0" smtClean="0">
                <a:solidFill>
                  <a:schemeClr val="tx2"/>
                </a:solidFill>
              </a:rPr>
              <a:t>الامتناع البولي والفشل الكلوي الحاد وذلك مع انسداد الحالبين أو حالب الكلى الواحدة حيث أن المريض يلاحظ حدوث بعض آلام بالجنب ثم تختفي ولا يوجد </a:t>
            </a:r>
          </a:p>
          <a:p>
            <a:pPr>
              <a:buNone/>
            </a:pPr>
            <a:r>
              <a:rPr lang="ar-SA" sz="3200" b="1" dirty="0" smtClean="0">
                <a:solidFill>
                  <a:schemeClr val="tx2"/>
                </a:solidFill>
              </a:rPr>
              <a:t>أي أعراض مع عدم وجود بول أو رغبة في التبول وهذه الحالة يجب أن تعالج خلال 6 ساعات لتلافي الإضرار بالكلى.</a:t>
            </a:r>
            <a:endParaRPr lang="en-US" sz="3200" b="1" dirty="0" smtClean="0">
              <a:solidFill>
                <a:schemeClr val="tx2"/>
              </a:solidFill>
            </a:endParaRPr>
          </a:p>
          <a:p>
            <a:pPr>
              <a:buNone/>
            </a:pPr>
            <a:endParaRPr lang="en-US" sz="3200" b="1"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131802"/>
            <a:ext cx="7467600" cy="917596"/>
          </a:xfrm>
        </p:spPr>
        <p:txBody>
          <a:bodyPr>
            <a:normAutofit/>
          </a:bodyPr>
          <a:lstStyle/>
          <a:p>
            <a:pPr algn="ctr"/>
            <a:r>
              <a:rPr lang="ar-SA" sz="3600" b="1" dirty="0" smtClean="0">
                <a:solidFill>
                  <a:schemeClr val="accent1">
                    <a:lumMod val="75000"/>
                  </a:schemeClr>
                </a:solidFill>
              </a:rPr>
              <a:t>يتبع حصوات المثانة..</a:t>
            </a:r>
            <a:endParaRPr lang="ar-SA" sz="3600" dirty="0"/>
          </a:p>
        </p:txBody>
      </p:sp>
      <p:pic>
        <p:nvPicPr>
          <p:cNvPr id="4" name="عنصر نائب للمحتوى 3" descr="http://www.alwarood.com/inside/ked.1.jpg"/>
          <p:cNvPicPr>
            <a:picLocks noGrp="1"/>
          </p:cNvPicPr>
          <p:nvPr>
            <p:ph sz="quarter" idx="1"/>
          </p:nvPr>
        </p:nvPicPr>
        <p:blipFill>
          <a:blip r:embed="rId2" cstate="print"/>
          <a:srcRect/>
          <a:stretch>
            <a:fillRect/>
          </a:stretch>
        </p:blipFill>
        <p:spPr bwMode="auto">
          <a:xfrm>
            <a:off x="357158" y="1000108"/>
            <a:ext cx="7715304" cy="54292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42876" y="285728"/>
            <a:ext cx="8786842" cy="6188224"/>
          </a:xfrm>
        </p:spPr>
        <p:txBody>
          <a:bodyPr>
            <a:normAutofit fontScale="70000" lnSpcReduction="20000"/>
          </a:bodyPr>
          <a:lstStyle/>
          <a:p>
            <a:pPr>
              <a:buNone/>
            </a:pPr>
            <a:r>
              <a:rPr lang="ar-SA" sz="4600" b="1" dirty="0" smtClean="0">
                <a:solidFill>
                  <a:schemeClr val="accent1">
                    <a:lumMod val="75000"/>
                  </a:schemeClr>
                </a:solidFill>
              </a:rPr>
              <a:t>ما هي أسباب الإصابة بحصوات الكلى ؟</a:t>
            </a:r>
            <a:endParaRPr lang="ar-SA" sz="3300" b="1" dirty="0" smtClean="0">
              <a:solidFill>
                <a:schemeClr val="accent1">
                  <a:lumMod val="75000"/>
                </a:schemeClr>
              </a:solidFill>
            </a:endParaRPr>
          </a:p>
          <a:p>
            <a:pPr>
              <a:buNone/>
            </a:pPr>
            <a:endParaRPr lang="ar-SA" sz="3600" b="1" dirty="0" smtClean="0">
              <a:solidFill>
                <a:schemeClr val="tx2"/>
              </a:solidFill>
            </a:endParaRPr>
          </a:p>
          <a:p>
            <a:pPr>
              <a:buNone/>
            </a:pPr>
            <a:r>
              <a:rPr lang="ar-SA" sz="4600" b="1" dirty="0" smtClean="0">
                <a:solidFill>
                  <a:schemeClr val="tx2"/>
                </a:solidFill>
              </a:rPr>
              <a:t>معظم أسباب الحصوات معروفة وتعود إلى :</a:t>
            </a:r>
            <a:endParaRPr lang="en-US" sz="4600" b="1" dirty="0" smtClean="0">
              <a:solidFill>
                <a:schemeClr val="tx2"/>
              </a:solidFill>
            </a:endParaRPr>
          </a:p>
          <a:p>
            <a:r>
              <a:rPr lang="ar-SA" sz="4000" b="1" dirty="0" smtClean="0">
                <a:solidFill>
                  <a:schemeClr val="tx2"/>
                </a:solidFill>
              </a:rPr>
              <a:t>زيادة معدل بعض الكيماويات البولية مثل الكالسيوم و الأوكسالات والفوسفات وحمض اليوريك.</a:t>
            </a:r>
          </a:p>
          <a:p>
            <a:r>
              <a:rPr lang="ar-SA" sz="4000" b="1" dirty="0" smtClean="0">
                <a:solidFill>
                  <a:schemeClr val="tx2"/>
                </a:solidFill>
              </a:rPr>
              <a:t>نقص بعض المثبطات التي تمنع تكوين الحصوات مثل </a:t>
            </a:r>
          </a:p>
          <a:p>
            <a:pPr>
              <a:buNone/>
            </a:pPr>
            <a:r>
              <a:rPr lang="ar-SA" sz="4000" b="1" dirty="0" smtClean="0">
                <a:solidFill>
                  <a:schemeClr val="tx2"/>
                </a:solidFill>
              </a:rPr>
              <a:t> السترات </a:t>
            </a:r>
            <a:r>
              <a:rPr lang="ar-SA" sz="4000" b="1" dirty="0" err="1" smtClean="0">
                <a:solidFill>
                  <a:schemeClr val="tx2"/>
                </a:solidFill>
              </a:rPr>
              <a:t>و</a:t>
            </a:r>
            <a:r>
              <a:rPr lang="ar-SA" sz="4000" b="1" dirty="0" smtClean="0">
                <a:solidFill>
                  <a:schemeClr val="tx2"/>
                </a:solidFill>
              </a:rPr>
              <a:t> </a:t>
            </a:r>
            <a:r>
              <a:rPr lang="ar-SA" sz="4000" b="1" dirty="0" err="1" smtClean="0">
                <a:solidFill>
                  <a:schemeClr val="tx2"/>
                </a:solidFill>
              </a:rPr>
              <a:t>البيروفوسفات</a:t>
            </a:r>
            <a:r>
              <a:rPr lang="ar-SA" sz="4000" b="1" dirty="0" smtClean="0">
                <a:solidFill>
                  <a:schemeClr val="tx2"/>
                </a:solidFill>
              </a:rPr>
              <a:t> وكذلك بعض البروتينات البولية .</a:t>
            </a:r>
            <a:endParaRPr lang="en-US" sz="4000" b="1" dirty="0" smtClean="0">
              <a:solidFill>
                <a:schemeClr val="tx2"/>
              </a:solidFill>
            </a:endParaRPr>
          </a:p>
          <a:p>
            <a:r>
              <a:rPr lang="ar-SA" sz="4000" b="1" dirty="0" smtClean="0">
                <a:solidFill>
                  <a:schemeClr val="tx2"/>
                </a:solidFill>
              </a:rPr>
              <a:t>وجود أي عيوب خلقية بالجهاز البولي مما يؤدي إلى تقليل سريان البول داخل الجهاز البولي مع تركيز البول وترسبات الكريستالات والأملاح </a:t>
            </a:r>
          </a:p>
          <a:p>
            <a:pPr>
              <a:buNone/>
            </a:pPr>
            <a:r>
              <a:rPr lang="ar-SA" sz="4000" b="1" dirty="0" smtClean="0">
                <a:solidFill>
                  <a:schemeClr val="tx2"/>
                </a:solidFill>
              </a:rPr>
              <a:t>وذلك مثل تكون حصوات المثانة مع تضخم البروستاتا </a:t>
            </a:r>
            <a:r>
              <a:rPr lang="ar-SA" sz="4000" b="1" dirty="0" err="1" smtClean="0">
                <a:solidFill>
                  <a:schemeClr val="tx2"/>
                </a:solidFill>
              </a:rPr>
              <a:t>و</a:t>
            </a:r>
            <a:r>
              <a:rPr lang="ar-SA" sz="4000" b="1" dirty="0" smtClean="0">
                <a:solidFill>
                  <a:schemeClr val="tx2"/>
                </a:solidFill>
              </a:rPr>
              <a:t> حصوات الكلى</a:t>
            </a:r>
          </a:p>
          <a:p>
            <a:pPr>
              <a:buNone/>
            </a:pPr>
            <a:r>
              <a:rPr lang="ar-SA" sz="4000" b="1" dirty="0" smtClean="0">
                <a:solidFill>
                  <a:schemeClr val="tx2"/>
                </a:solidFill>
              </a:rPr>
              <a:t> مع وجود ضيق في حوض الكلى </a:t>
            </a:r>
            <a:r>
              <a:rPr lang="ar-SA" sz="4000" b="1" dirty="0" err="1" smtClean="0">
                <a:solidFill>
                  <a:schemeClr val="tx2"/>
                </a:solidFill>
              </a:rPr>
              <a:t>و</a:t>
            </a:r>
            <a:r>
              <a:rPr lang="ar-SA" sz="4000" b="1" dirty="0" smtClean="0">
                <a:solidFill>
                  <a:schemeClr val="tx2"/>
                </a:solidFill>
              </a:rPr>
              <a:t> حصوات الحالب المصاحبة </a:t>
            </a:r>
          </a:p>
          <a:p>
            <a:pPr>
              <a:buNone/>
            </a:pPr>
            <a:r>
              <a:rPr lang="ar-SA" sz="4000" b="1" dirty="0" smtClean="0">
                <a:solidFill>
                  <a:schemeClr val="tx2"/>
                </a:solidFill>
              </a:rPr>
              <a:t>                   لضيق الحالب ( الحصوات الثانوية ).</a:t>
            </a:r>
            <a:endParaRPr lang="en-US" sz="4000" b="1" dirty="0" smtClean="0">
              <a:solidFill>
                <a:schemeClr val="tx2"/>
              </a:solidFill>
            </a:endParaRPr>
          </a:p>
          <a:p>
            <a:r>
              <a:rPr lang="ar-SA" sz="4000" b="1" dirty="0" smtClean="0">
                <a:solidFill>
                  <a:schemeClr val="tx2"/>
                </a:solidFill>
              </a:rPr>
              <a:t>إصابة الجهاز البولي بالبكتريا التي تحلل </a:t>
            </a:r>
            <a:r>
              <a:rPr lang="ar-SA" sz="4000" b="1" dirty="0" err="1" smtClean="0">
                <a:solidFill>
                  <a:schemeClr val="tx2"/>
                </a:solidFill>
              </a:rPr>
              <a:t>اليوريا</a:t>
            </a:r>
            <a:r>
              <a:rPr lang="ar-SA" sz="4000" b="1" dirty="0" smtClean="0">
                <a:solidFill>
                  <a:schemeClr val="tx2"/>
                </a:solidFill>
              </a:rPr>
              <a:t> إلى </a:t>
            </a:r>
            <a:r>
              <a:rPr lang="ar-SA" sz="4000" b="1" dirty="0" err="1" smtClean="0">
                <a:solidFill>
                  <a:schemeClr val="tx2"/>
                </a:solidFill>
              </a:rPr>
              <a:t>أمونيا</a:t>
            </a:r>
            <a:r>
              <a:rPr lang="ar-SA" sz="4000" b="1" dirty="0" smtClean="0">
                <a:solidFill>
                  <a:schemeClr val="tx2"/>
                </a:solidFill>
              </a:rPr>
              <a:t> مثل        </a:t>
            </a:r>
            <a:r>
              <a:rPr lang="ar-SA" sz="4000" b="1" dirty="0" err="1" smtClean="0">
                <a:solidFill>
                  <a:schemeClr val="tx2"/>
                </a:solidFill>
              </a:rPr>
              <a:t>البروتيوس</a:t>
            </a:r>
            <a:r>
              <a:rPr lang="ar-SA" sz="4000" b="1" dirty="0" smtClean="0">
                <a:solidFill>
                  <a:schemeClr val="tx2"/>
                </a:solidFill>
              </a:rPr>
              <a:t> و </a:t>
            </a:r>
            <a:r>
              <a:rPr lang="ar-SA" sz="4000" b="1" dirty="0" err="1" smtClean="0">
                <a:solidFill>
                  <a:schemeClr val="tx2"/>
                </a:solidFill>
              </a:rPr>
              <a:t>الكليبسيلا</a:t>
            </a:r>
            <a:r>
              <a:rPr lang="ar-SA" sz="4000" b="1" dirty="0" smtClean="0">
                <a:solidFill>
                  <a:schemeClr val="tx2"/>
                </a:solidFill>
              </a:rPr>
              <a:t> والتي تكون حصوات </a:t>
            </a:r>
          </a:p>
          <a:p>
            <a:r>
              <a:rPr lang="ar-SA" sz="4000" b="1" dirty="0" smtClean="0">
                <a:solidFill>
                  <a:schemeClr val="tx2"/>
                </a:solidFill>
              </a:rPr>
              <a:t>  ( الماغنيسيوم والأمونيوم والفوسفات ) والتي تتكون مع البول القلوي .</a:t>
            </a:r>
            <a:endParaRPr lang="en-US" sz="4000" b="1" dirty="0" smtClean="0">
              <a:solidFill>
                <a:schemeClr val="tx2"/>
              </a:solidFill>
            </a:endParaRPr>
          </a:p>
          <a:p>
            <a:endParaRPr lang="ar-SA" sz="3300" b="1" dirty="0">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85762" y="285728"/>
            <a:ext cx="7901014" cy="6045348"/>
          </a:xfrm>
        </p:spPr>
        <p:txBody>
          <a:bodyPr>
            <a:normAutofit/>
          </a:bodyPr>
          <a:lstStyle/>
          <a:p>
            <a:pPr algn="ctr">
              <a:buNone/>
            </a:pPr>
            <a:r>
              <a:rPr lang="ar-SA" sz="3600" b="1" dirty="0" smtClean="0">
                <a:solidFill>
                  <a:schemeClr val="accent1">
                    <a:lumMod val="75000"/>
                  </a:schemeClr>
                </a:solidFill>
              </a:rPr>
              <a:t>يتبع </a:t>
            </a:r>
            <a:r>
              <a:rPr lang="ar-SA" sz="3600" b="1" dirty="0" err="1" smtClean="0">
                <a:solidFill>
                  <a:schemeClr val="accent1">
                    <a:lumMod val="75000"/>
                  </a:schemeClr>
                </a:solidFill>
              </a:rPr>
              <a:t>حصوات</a:t>
            </a:r>
            <a:r>
              <a:rPr lang="ar-SA" sz="3600" b="1" dirty="0" smtClean="0">
                <a:solidFill>
                  <a:schemeClr val="accent1">
                    <a:lumMod val="75000"/>
                  </a:schemeClr>
                </a:solidFill>
              </a:rPr>
              <a:t> المثانة ..</a:t>
            </a:r>
          </a:p>
          <a:p>
            <a:r>
              <a:rPr lang="ar-SA" sz="2800" b="1" dirty="0" smtClean="0">
                <a:solidFill>
                  <a:schemeClr val="tx2"/>
                </a:solidFill>
              </a:rPr>
              <a:t>العدوى الطفيلية للجهاز البولي ( البلهاريسيا ) وما ينتج عنها من تليفات وضيق بالجهاز البولي ( خاصة الحالب ) وعنق المثانة  والحصوات الثانوية المترتبة على هذا الضيق .</a:t>
            </a:r>
          </a:p>
          <a:p>
            <a:r>
              <a:rPr lang="ar-SA" sz="2800" b="1" dirty="0" smtClean="0">
                <a:solidFill>
                  <a:schemeClr val="tx2"/>
                </a:solidFill>
              </a:rPr>
              <a:t>حصوات اليوريك أقل من 5 % وعادة تكون مصاحبة لحالات النقرس وحالات نقص الوزن الشديد مع ارتفاع حمض اليوريك في البول المصاحب لحالات الجفاف ونقص المياه أو استخدام كميات كثيرة من البيورين كما في اللحوم الحمراء والبقول.</a:t>
            </a:r>
            <a:endParaRPr lang="en-US" sz="2800" b="1" dirty="0" smtClean="0">
              <a:solidFill>
                <a:schemeClr val="tx2"/>
              </a:solidFill>
            </a:endParaRPr>
          </a:p>
          <a:p>
            <a:r>
              <a:rPr lang="ar-SA" sz="2800" b="1" dirty="0" smtClean="0">
                <a:solidFill>
                  <a:schemeClr val="tx2"/>
                </a:solidFill>
              </a:rPr>
              <a:t>حصوات </a:t>
            </a:r>
            <a:r>
              <a:rPr lang="ar-SA" sz="2800" b="1" dirty="0" err="1" smtClean="0">
                <a:solidFill>
                  <a:schemeClr val="tx2"/>
                </a:solidFill>
              </a:rPr>
              <a:t>السيستين</a:t>
            </a:r>
            <a:r>
              <a:rPr lang="ar-SA" sz="2800" b="1" dirty="0" smtClean="0">
                <a:solidFill>
                  <a:schemeClr val="tx2"/>
                </a:solidFill>
              </a:rPr>
              <a:t> ، وعادةً ما تكون نتيجة لخلل في التمثيل الغذائي مما يؤدي إلى خلل في امتصاص بعض الأحماض الأمينية في الأمعاء الرفيعة وأنابيب الكلى </a:t>
            </a:r>
          </a:p>
          <a:p>
            <a:pPr>
              <a:buNone/>
            </a:pPr>
            <a:r>
              <a:rPr lang="ar-SA" sz="2800" b="1" dirty="0" smtClean="0">
                <a:solidFill>
                  <a:schemeClr val="tx2"/>
                </a:solidFill>
              </a:rPr>
              <a:t>( سيستين – أورنيسين – ليسين – أرجنين ) وتكون حصوات الكلى .</a:t>
            </a:r>
            <a:r>
              <a:rPr lang="en-US" sz="2800" b="1" dirty="0" smtClean="0">
                <a:solidFill>
                  <a:schemeClr val="tx2"/>
                </a:solidFill>
              </a:rPr>
              <a:t> </a:t>
            </a:r>
          </a:p>
          <a:p>
            <a:endParaRPr lang="ar-SA"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ar-SA" sz="3600" b="1" dirty="0" smtClean="0">
                <a:solidFill>
                  <a:schemeClr val="accent1">
                    <a:lumMod val="75000"/>
                  </a:schemeClr>
                </a:solidFill>
              </a:rPr>
              <a:t>يتبع حصوات </a:t>
            </a:r>
            <a:r>
              <a:rPr lang="ar-SA" sz="3600" b="1" dirty="0" err="1" smtClean="0">
                <a:solidFill>
                  <a:schemeClr val="accent1">
                    <a:lumMod val="75000"/>
                  </a:schemeClr>
                </a:solidFill>
              </a:rPr>
              <a:t>المثانه</a:t>
            </a:r>
            <a:r>
              <a:rPr lang="ar-SA" sz="3600" b="1" dirty="0" smtClean="0">
                <a:solidFill>
                  <a:schemeClr val="accent1">
                    <a:lumMod val="75000"/>
                  </a:schemeClr>
                </a:solidFill>
              </a:rPr>
              <a:t> ..</a:t>
            </a:r>
            <a:br>
              <a:rPr lang="ar-SA" sz="3600" b="1" dirty="0" smtClean="0">
                <a:solidFill>
                  <a:schemeClr val="accent1">
                    <a:lumMod val="75000"/>
                  </a:schemeClr>
                </a:solidFill>
              </a:rPr>
            </a:br>
            <a:endParaRPr lang="ar-SA" sz="3600" dirty="0"/>
          </a:p>
        </p:txBody>
      </p:sp>
      <p:sp>
        <p:nvSpPr>
          <p:cNvPr id="3" name="عنصر نائب للمحتوى 2"/>
          <p:cNvSpPr>
            <a:spLocks noGrp="1"/>
          </p:cNvSpPr>
          <p:nvPr>
            <p:ph sz="quarter" idx="1"/>
          </p:nvPr>
        </p:nvSpPr>
        <p:spPr>
          <a:xfrm>
            <a:off x="285720" y="1142984"/>
            <a:ext cx="8001056" cy="5330968"/>
          </a:xfrm>
        </p:spPr>
        <p:txBody>
          <a:bodyPr>
            <a:normAutofit/>
          </a:bodyPr>
          <a:lstStyle/>
          <a:p>
            <a:r>
              <a:rPr lang="ar-SA" sz="2800" b="1" dirty="0" smtClean="0">
                <a:solidFill>
                  <a:schemeClr val="tx2"/>
                </a:solidFill>
              </a:rPr>
              <a:t>عوامل مساعدة تساهم في تكون الحصوات أهمها :</a:t>
            </a:r>
            <a:endParaRPr lang="en-US" sz="2800" b="1" dirty="0" smtClean="0">
              <a:solidFill>
                <a:schemeClr val="tx2"/>
              </a:solidFill>
            </a:endParaRPr>
          </a:p>
          <a:p>
            <a:pPr>
              <a:buNone/>
            </a:pPr>
            <a:r>
              <a:rPr lang="ar-SA" sz="2800" b="1" dirty="0" smtClean="0">
                <a:solidFill>
                  <a:schemeClr val="tx2"/>
                </a:solidFill>
              </a:rPr>
              <a:t>أ- التقليل من شرب السوائل ، مما يؤدي إلى تكون بول مركز ومشبع بالأملاح مما يؤدي إلى ترسبها بالكلى وتكون الحصوات.</a:t>
            </a:r>
            <a:endParaRPr lang="en-US" sz="2800" b="1" dirty="0" smtClean="0">
              <a:solidFill>
                <a:schemeClr val="tx2"/>
              </a:solidFill>
            </a:endParaRPr>
          </a:p>
          <a:p>
            <a:pPr>
              <a:buNone/>
            </a:pPr>
            <a:r>
              <a:rPr lang="ar-SA" sz="2800" b="1" dirty="0" smtClean="0">
                <a:solidFill>
                  <a:schemeClr val="tx2"/>
                </a:solidFill>
              </a:rPr>
              <a:t>ب- الطقس والعرق ، وذلك مثل الجو الحار والجاف مما يؤدي إلى زيادة إفراز العرق وتقليل كمية البول وتركيزه.</a:t>
            </a:r>
            <a:endParaRPr lang="en-US" sz="2800" b="1" dirty="0" smtClean="0">
              <a:solidFill>
                <a:schemeClr val="tx2"/>
              </a:solidFill>
            </a:endParaRPr>
          </a:p>
          <a:p>
            <a:pPr>
              <a:buNone/>
            </a:pPr>
            <a:r>
              <a:rPr lang="ar-SA" sz="2800" b="1" dirty="0" err="1" smtClean="0">
                <a:solidFill>
                  <a:schemeClr val="tx2"/>
                </a:solidFill>
              </a:rPr>
              <a:t>جـ</a:t>
            </a:r>
            <a:r>
              <a:rPr lang="ar-SA" sz="2800" b="1" dirty="0" smtClean="0">
                <a:solidFill>
                  <a:schemeClr val="tx2"/>
                </a:solidFill>
              </a:rPr>
              <a:t> - المهنة ، بعض الوظائف التي تستوجب المجهود العضلي في الجو الحار والجاف مما يؤدي إلى زيادة إفراز العرق مع قلة السوائل يؤدي إلى إفراز بول مركز ومشبع بالأملاح المؤدية إلى تكون الحصوات.</a:t>
            </a:r>
            <a:endParaRPr lang="en-US" sz="2800" b="1" dirty="0" smtClean="0">
              <a:solidFill>
                <a:schemeClr val="tx2"/>
              </a:solidFill>
            </a:endParaRPr>
          </a:p>
          <a:p>
            <a:pPr>
              <a:buNone/>
            </a:pPr>
            <a:r>
              <a:rPr lang="ar-SA" sz="2800" b="1" dirty="0" smtClean="0">
                <a:solidFill>
                  <a:schemeClr val="tx2"/>
                </a:solidFill>
              </a:rPr>
              <a:t> </a:t>
            </a:r>
            <a:endParaRPr lang="en-US" sz="2800" b="1" dirty="0" smtClean="0">
              <a:solidFill>
                <a:schemeClr val="tx2"/>
              </a:solidFill>
            </a:endParaRP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http://www.alwarood.com/inside/ked.2.jpg"/>
          <p:cNvPicPr/>
          <p:nvPr/>
        </p:nvPicPr>
        <p:blipFill>
          <a:blip r:embed="rId2" cstate="print"/>
          <a:srcRect/>
          <a:stretch>
            <a:fillRect/>
          </a:stretch>
        </p:blipFill>
        <p:spPr bwMode="auto">
          <a:xfrm>
            <a:off x="357158" y="142852"/>
            <a:ext cx="7786742" cy="6572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900262" y="-357214"/>
            <a:ext cx="6172200" cy="1500198"/>
          </a:xfrm>
        </p:spPr>
        <p:txBody>
          <a:bodyPr>
            <a:normAutofit/>
          </a:bodyPr>
          <a:lstStyle/>
          <a:p>
            <a:pPr algn="ctr"/>
            <a:r>
              <a:rPr lang="ar-SA" sz="3200" dirty="0" smtClean="0">
                <a:solidFill>
                  <a:schemeClr val="accent1">
                    <a:lumMod val="75000"/>
                  </a:schemeClr>
                </a:solidFill>
              </a:rPr>
              <a:t>كيفية تشخيص حصوات الجهاز البولي </a:t>
            </a:r>
            <a:r>
              <a:rPr lang="en-US" sz="3200" dirty="0" smtClean="0"/>
              <a:t/>
            </a:r>
            <a:br>
              <a:rPr lang="en-US" sz="3200" dirty="0" smtClean="0"/>
            </a:br>
            <a:endParaRPr lang="ar-SA" sz="3200" dirty="0"/>
          </a:p>
        </p:txBody>
      </p:sp>
      <p:sp>
        <p:nvSpPr>
          <p:cNvPr id="3" name="عنوان فرعي 2"/>
          <p:cNvSpPr>
            <a:spLocks noGrp="1"/>
          </p:cNvSpPr>
          <p:nvPr>
            <p:ph type="subTitle" idx="1"/>
          </p:nvPr>
        </p:nvSpPr>
        <p:spPr>
          <a:xfrm>
            <a:off x="1928794" y="642942"/>
            <a:ext cx="6929486" cy="6000768"/>
          </a:xfrm>
        </p:spPr>
        <p:txBody>
          <a:bodyPr>
            <a:noAutofit/>
          </a:bodyPr>
          <a:lstStyle/>
          <a:p>
            <a:pPr algn="ctr"/>
            <a:r>
              <a:rPr lang="ar-SA" sz="2800" dirty="0" smtClean="0"/>
              <a:t>بعد أخذ التاريخ المرضي للأعراض كوجود حصوات قبل ذلك أو إخراج حصوات مع البول أو تاريخ عائلي لعلاج الحصوات والفحص السريري للمريض وإجراء تحليل البول الذي يظهر وجود صديد أو دم بالبول وكذلك نوع الأملاح الذي يعطي فكرة عن نوع الحصوة.</a:t>
            </a:r>
          </a:p>
          <a:p>
            <a:pPr algn="ctr"/>
            <a:r>
              <a:rPr lang="ar-SA" sz="2800" dirty="0" smtClean="0"/>
              <a:t> كما يتم فحص وظائف الكلى وهي مهمة جداً خاصةً قبل اللجوء إلى الأشعة بالصبغة بالإضافة إلى التصوير بالموجات فوق الصوتية على البطن وهى طريقة سهلة وسريعة لتشخيص حصوات الكلى والمثانة وبعض حصوات الحالب وتوضح تضخم الكلى .</a:t>
            </a:r>
            <a:endParaRPr lang="en-US" sz="2800" dirty="0" smtClean="0"/>
          </a:p>
          <a:p>
            <a:pPr algn="ctr"/>
            <a:r>
              <a:rPr lang="ar-SA" sz="2800" dirty="0" smtClean="0"/>
              <a:t>- كما أن إجراء الأشعة بالصبغة على المسالك البولية لتشخيص حصوات الجهاز البولي وتقييم الجهاز البولي من الناحية الوظيفية والتشريحية تساعد على اختيار الطريقة المناسبة لعلاج حصوات الجهاز البولي.</a:t>
            </a:r>
            <a:endParaRPr lang="en-US" sz="2800" dirty="0" smtClean="0"/>
          </a:p>
          <a:p>
            <a:pPr algn="ctr"/>
            <a:r>
              <a:rPr lang="ar-SA" sz="2800" dirty="0" smtClean="0"/>
              <a:t> </a:t>
            </a:r>
            <a:endParaRPr lang="en-US" sz="2800" dirty="0" smtClean="0"/>
          </a:p>
          <a:p>
            <a:pPr algn="ctr"/>
            <a:endParaRPr lang="ar-SA"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4862" y="11074"/>
            <a:ext cx="7467600" cy="703282"/>
          </a:xfrm>
        </p:spPr>
        <p:txBody>
          <a:bodyPr>
            <a:normAutofit/>
          </a:bodyPr>
          <a:lstStyle/>
          <a:p>
            <a:pPr algn="ctr"/>
            <a:r>
              <a:rPr lang="ar-SA" sz="3200" b="1" dirty="0" smtClean="0">
                <a:solidFill>
                  <a:schemeClr val="accent1">
                    <a:lumMod val="75000"/>
                  </a:schemeClr>
                </a:solidFill>
              </a:rPr>
              <a:t>علاج حصوات الجهاز البولي </a:t>
            </a:r>
            <a:endParaRPr lang="ar-SA" sz="3200" dirty="0">
              <a:solidFill>
                <a:schemeClr val="accent1">
                  <a:lumMod val="75000"/>
                </a:schemeClr>
              </a:solidFill>
            </a:endParaRPr>
          </a:p>
        </p:txBody>
      </p:sp>
      <p:sp>
        <p:nvSpPr>
          <p:cNvPr id="3" name="عنصر نائب للمحتوى 2"/>
          <p:cNvSpPr>
            <a:spLocks noGrp="1"/>
          </p:cNvSpPr>
          <p:nvPr>
            <p:ph sz="quarter" idx="1"/>
          </p:nvPr>
        </p:nvSpPr>
        <p:spPr>
          <a:xfrm>
            <a:off x="0" y="785794"/>
            <a:ext cx="8786842" cy="5688158"/>
          </a:xfrm>
        </p:spPr>
        <p:txBody>
          <a:bodyPr>
            <a:normAutofit fontScale="92500"/>
          </a:bodyPr>
          <a:lstStyle/>
          <a:p>
            <a:r>
              <a:rPr lang="ar-SA" sz="2800" b="1" dirty="0" smtClean="0">
                <a:solidFill>
                  <a:schemeClr val="tx2"/>
                </a:solidFill>
              </a:rPr>
              <a:t>يوجد طرق عدة لعلاج حصوات الجهاز البولي تبدأ من ..</a:t>
            </a:r>
          </a:p>
          <a:p>
            <a:r>
              <a:rPr lang="ar-SA" sz="2800" b="1" dirty="0" smtClean="0">
                <a:solidFill>
                  <a:schemeClr val="tx2"/>
                </a:solidFill>
              </a:rPr>
              <a:t>العلاج التحفظي والدوائي مروراً بالطرق غير النافدة دون تدخل جراحي </a:t>
            </a:r>
          </a:p>
          <a:p>
            <a:pPr>
              <a:buNone/>
            </a:pPr>
            <a:r>
              <a:rPr lang="ar-SA" sz="2800" b="1" dirty="0" smtClean="0">
                <a:solidFill>
                  <a:schemeClr val="tx2"/>
                </a:solidFill>
              </a:rPr>
              <a:t>كالتفتيت حتى طرق نافدة تبدأ من المناظير وتنتهي بالاستئصال الجراحي للحصوة .</a:t>
            </a:r>
            <a:endParaRPr lang="en-US" sz="2800" b="1" dirty="0" smtClean="0">
              <a:solidFill>
                <a:schemeClr val="tx2"/>
              </a:solidFill>
            </a:endParaRPr>
          </a:p>
          <a:p>
            <a:r>
              <a:rPr lang="ar-SA" sz="2800" b="1" dirty="0" smtClean="0">
                <a:solidFill>
                  <a:schemeClr val="tx2"/>
                </a:solidFill>
              </a:rPr>
              <a:t> طريقة العلاج تعتمد على أعراض المريض والحالة العامة له وحجم الحصوة ونوعها ووظيفة الكلى وحالة الجهاز البولي.</a:t>
            </a:r>
            <a:endParaRPr lang="en-US" sz="2800" b="1" dirty="0" smtClean="0">
              <a:solidFill>
                <a:schemeClr val="tx2"/>
              </a:solidFill>
            </a:endParaRPr>
          </a:p>
          <a:p>
            <a:r>
              <a:rPr lang="ar-SA" sz="2800" b="1" dirty="0" smtClean="0">
                <a:solidFill>
                  <a:schemeClr val="tx2"/>
                </a:solidFill>
              </a:rPr>
              <a:t>- الحصوات الصغيرة اقل من 5مم تعالج دوائياً مع المتابعة لنزولها مع التبول في حوالي 90% من الحالات.</a:t>
            </a:r>
            <a:endParaRPr lang="en-US" sz="2800" b="1" dirty="0" smtClean="0">
              <a:solidFill>
                <a:schemeClr val="tx2"/>
              </a:solidFill>
            </a:endParaRPr>
          </a:p>
          <a:p>
            <a:r>
              <a:rPr lang="ar-SA" sz="2800" b="1" dirty="0" smtClean="0">
                <a:solidFill>
                  <a:schemeClr val="tx2"/>
                </a:solidFill>
              </a:rPr>
              <a:t>- المناظير الضوئية سواء لحصوات الكلى أو الحالب أو المثانة للحصوات التي </a:t>
            </a:r>
          </a:p>
          <a:p>
            <a:pPr>
              <a:buNone/>
            </a:pPr>
            <a:r>
              <a:rPr lang="ar-SA" sz="2800" b="1" dirty="0" smtClean="0">
                <a:solidFill>
                  <a:schemeClr val="tx2"/>
                </a:solidFill>
              </a:rPr>
              <a:t>    لا تستجيب للتفتيت.</a:t>
            </a:r>
            <a:r>
              <a:rPr lang="en-US" sz="2800" b="1" dirty="0" smtClean="0">
                <a:solidFill>
                  <a:schemeClr val="tx2"/>
                </a:solidFill>
              </a:rPr>
              <a:t> </a:t>
            </a:r>
          </a:p>
          <a:p>
            <a:r>
              <a:rPr lang="ar-SA" sz="2800" b="1" dirty="0" smtClean="0">
                <a:solidFill>
                  <a:schemeClr val="tx2"/>
                </a:solidFill>
              </a:rPr>
              <a:t>- الاستئصال الجراحي لبعض الحصوات الكبيرة الحجم أكثر من 3سم </a:t>
            </a:r>
          </a:p>
          <a:p>
            <a:pPr>
              <a:buNone/>
            </a:pPr>
            <a:r>
              <a:rPr lang="ar-SA" sz="2800" b="1" dirty="0" smtClean="0">
                <a:solidFill>
                  <a:schemeClr val="tx2"/>
                </a:solidFill>
              </a:rPr>
              <a:t>       أو الحصوات المتشعبة بالكلى قرن الوعل  أو الحصوات الثانوية </a:t>
            </a:r>
          </a:p>
          <a:p>
            <a:r>
              <a:rPr lang="ar-SA" sz="2800" b="1" dirty="0" smtClean="0">
                <a:solidFill>
                  <a:schemeClr val="tx2"/>
                </a:solidFill>
              </a:rPr>
              <a:t>لعيوب خلقية أو ضيق المجاري البولية التي تستدعي تدخل جراحي لإصلاحها.</a:t>
            </a:r>
            <a:endParaRPr lang="en-US" sz="2800" b="1" dirty="0" smtClean="0">
              <a:solidFill>
                <a:schemeClr val="tx2"/>
              </a:solidFill>
            </a:endParaRPr>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8638" y="-357206"/>
            <a:ext cx="8115328" cy="1143000"/>
          </a:xfrm>
        </p:spPr>
        <p:txBody>
          <a:bodyPr>
            <a:noAutofit/>
          </a:bodyPr>
          <a:lstStyle/>
          <a:p>
            <a:pPr algn="ctr"/>
            <a:r>
              <a:rPr lang="ar-SA" sz="3600" b="1" dirty="0" smtClean="0">
                <a:solidFill>
                  <a:schemeClr val="accent1">
                    <a:lumMod val="75000"/>
                  </a:schemeClr>
                </a:solidFill>
              </a:rPr>
              <a:t>التفتيت بالموجات التصادمية (</a:t>
            </a:r>
            <a:r>
              <a:rPr lang="en-US" sz="3600" b="1" dirty="0" smtClean="0">
                <a:solidFill>
                  <a:schemeClr val="accent1">
                    <a:lumMod val="75000"/>
                  </a:schemeClr>
                </a:solidFill>
              </a:rPr>
              <a:t> Lithotripsy</a:t>
            </a:r>
            <a:r>
              <a:rPr lang="ar-SA" sz="3600" b="1" dirty="0" smtClean="0">
                <a:solidFill>
                  <a:schemeClr val="accent1">
                    <a:lumMod val="75000"/>
                  </a:schemeClr>
                </a:solidFill>
              </a:rPr>
              <a:t> )</a:t>
            </a:r>
            <a:endParaRPr lang="ar-SA" sz="3600" dirty="0">
              <a:solidFill>
                <a:schemeClr val="accent1">
                  <a:lumMod val="75000"/>
                </a:schemeClr>
              </a:solidFill>
            </a:endParaRPr>
          </a:p>
        </p:txBody>
      </p:sp>
      <p:sp>
        <p:nvSpPr>
          <p:cNvPr id="3" name="عنصر نائب للمحتوى 2"/>
          <p:cNvSpPr>
            <a:spLocks noGrp="1"/>
          </p:cNvSpPr>
          <p:nvPr>
            <p:ph sz="quarter" idx="1"/>
          </p:nvPr>
        </p:nvSpPr>
        <p:spPr>
          <a:xfrm>
            <a:off x="3643306" y="1071546"/>
            <a:ext cx="4857784" cy="5402406"/>
          </a:xfrm>
        </p:spPr>
        <p:txBody>
          <a:bodyPr>
            <a:normAutofit fontScale="92500"/>
          </a:bodyPr>
          <a:lstStyle/>
          <a:p>
            <a:r>
              <a:rPr lang="ar-SA" sz="2800" b="1" dirty="0" smtClean="0">
                <a:solidFill>
                  <a:schemeClr val="tx2"/>
                </a:solidFill>
              </a:rPr>
              <a:t>مع تطور التكنولوجيا الطبية ووجود أجهزة التفتيت </a:t>
            </a:r>
            <a:r>
              <a:rPr lang="en-US" sz="2800" b="1" dirty="0" smtClean="0">
                <a:solidFill>
                  <a:schemeClr val="tx2"/>
                </a:solidFill>
              </a:rPr>
              <a:t>Lithotripsy </a:t>
            </a:r>
            <a:r>
              <a:rPr lang="ar-SA" sz="2800" b="1" dirty="0" smtClean="0">
                <a:solidFill>
                  <a:schemeClr val="tx2"/>
                </a:solidFill>
              </a:rPr>
              <a:t> </a:t>
            </a:r>
          </a:p>
          <a:p>
            <a:pPr>
              <a:buNone/>
            </a:pPr>
            <a:r>
              <a:rPr lang="ar-SA" sz="2800" b="1" dirty="0" smtClean="0">
                <a:solidFill>
                  <a:schemeClr val="tx2"/>
                </a:solidFill>
              </a:rPr>
              <a:t>التي تصدر الموجات التصادمية من خارج الجسم ( </a:t>
            </a:r>
            <a:r>
              <a:rPr lang="en-US" sz="2800" b="1" dirty="0" smtClean="0">
                <a:solidFill>
                  <a:schemeClr val="tx2"/>
                </a:solidFill>
              </a:rPr>
              <a:t>ESWL</a:t>
            </a:r>
            <a:r>
              <a:rPr lang="ar-SA" sz="2800" b="1" dirty="0" smtClean="0">
                <a:solidFill>
                  <a:schemeClr val="tx2"/>
                </a:solidFill>
              </a:rPr>
              <a:t> ) يتم علاج أكثر من 95 % من حصوات الجهاز البولي دون اللجوء إلى الجراحة أو المناظير ودون الحاجة لإستخدام التخدير أو التنويم بالمستشفى حيث تتم جلسة التخدير </a:t>
            </a:r>
          </a:p>
          <a:p>
            <a:pPr>
              <a:buNone/>
            </a:pPr>
            <a:r>
              <a:rPr lang="ar-SA" sz="2800" b="1" dirty="0" smtClean="0">
                <a:solidFill>
                  <a:schemeClr val="tx2"/>
                </a:solidFill>
              </a:rPr>
              <a:t>      تحت تأثير المسكنات العادية ويعود المريض للمارسة حياته الطبيعية بعد حوالي ساعتين من الجلسة ويتم التخلص من الحصوات أثناء البول بعد ذلك.</a:t>
            </a:r>
            <a:endParaRPr lang="en-US" sz="2800" b="1" dirty="0" smtClean="0">
              <a:solidFill>
                <a:schemeClr val="tx2"/>
              </a:solidFill>
            </a:endParaRPr>
          </a:p>
          <a:p>
            <a:endParaRPr lang="ar-SA" dirty="0"/>
          </a:p>
        </p:txBody>
      </p:sp>
      <p:pic>
        <p:nvPicPr>
          <p:cNvPr id="4" name="صورة 3" descr="http://www.alwarood.com/inside/system.jpg"/>
          <p:cNvPicPr/>
          <p:nvPr/>
        </p:nvPicPr>
        <p:blipFill>
          <a:blip r:embed="rId2" cstate="print"/>
          <a:srcRect/>
          <a:stretch>
            <a:fillRect/>
          </a:stretch>
        </p:blipFill>
        <p:spPr bwMode="auto">
          <a:xfrm>
            <a:off x="285720" y="928670"/>
            <a:ext cx="3429024" cy="55721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42886" y="285728"/>
            <a:ext cx="8186766" cy="774720"/>
          </a:xfrm>
        </p:spPr>
        <p:txBody>
          <a:bodyPr>
            <a:noAutofit/>
          </a:bodyPr>
          <a:lstStyle/>
          <a:p>
            <a:pPr algn="ctr"/>
            <a:r>
              <a:rPr lang="ar-SA" sz="3600" b="1" dirty="0" smtClean="0">
                <a:solidFill>
                  <a:schemeClr val="accent1">
                    <a:lumMod val="75000"/>
                  </a:schemeClr>
                </a:solidFill>
              </a:rPr>
              <a:t>كيف يعمل جهاز التفتيت </a:t>
            </a:r>
            <a:r>
              <a:rPr lang="en-US" sz="3600" b="1" dirty="0" smtClean="0">
                <a:solidFill>
                  <a:schemeClr val="accent1">
                    <a:lumMod val="75000"/>
                  </a:schemeClr>
                </a:solidFill>
              </a:rPr>
              <a:t>Lithotripsy )</a:t>
            </a:r>
            <a:r>
              <a:rPr lang="ar-SA" sz="3600" b="1" dirty="0" smtClean="0">
                <a:solidFill>
                  <a:schemeClr val="accent1">
                    <a:lumMod val="75000"/>
                  </a:schemeClr>
                </a:solidFill>
              </a:rPr>
              <a:t> ) ؟</a:t>
            </a:r>
            <a:endParaRPr lang="ar-SA" sz="3600" dirty="0">
              <a:solidFill>
                <a:schemeClr val="accent1">
                  <a:lumMod val="75000"/>
                </a:schemeClr>
              </a:solidFill>
            </a:endParaRPr>
          </a:p>
        </p:txBody>
      </p:sp>
      <p:sp>
        <p:nvSpPr>
          <p:cNvPr id="3" name="عنصر نائب للمحتوى 2"/>
          <p:cNvSpPr>
            <a:spLocks noGrp="1"/>
          </p:cNvSpPr>
          <p:nvPr>
            <p:ph sz="quarter" idx="1"/>
          </p:nvPr>
        </p:nvSpPr>
        <p:spPr>
          <a:xfrm>
            <a:off x="285720" y="1384180"/>
            <a:ext cx="8072494" cy="5045216"/>
          </a:xfrm>
        </p:spPr>
        <p:txBody>
          <a:bodyPr>
            <a:noAutofit/>
          </a:bodyPr>
          <a:lstStyle/>
          <a:p>
            <a:r>
              <a:rPr lang="ar-SA" sz="2800" b="1" dirty="0" smtClean="0">
                <a:solidFill>
                  <a:schemeClr val="tx2"/>
                </a:solidFill>
              </a:rPr>
              <a:t>هو جهاز خاص يصدر موجات تصادمية </a:t>
            </a:r>
            <a:r>
              <a:rPr lang="en-US" sz="2800" b="1" dirty="0" smtClean="0">
                <a:solidFill>
                  <a:schemeClr val="tx2"/>
                </a:solidFill>
              </a:rPr>
              <a:t>Shock Waves</a:t>
            </a:r>
            <a:r>
              <a:rPr lang="ar-SA" sz="2800" b="1" dirty="0" smtClean="0">
                <a:solidFill>
                  <a:schemeClr val="tx2"/>
                </a:solidFill>
              </a:rPr>
              <a:t> </a:t>
            </a:r>
          </a:p>
          <a:p>
            <a:pPr>
              <a:buNone/>
            </a:pPr>
            <a:r>
              <a:rPr lang="ar-SA" sz="2800" b="1" dirty="0" smtClean="0">
                <a:solidFill>
                  <a:schemeClr val="tx2"/>
                </a:solidFill>
              </a:rPr>
              <a:t>   من خلال مولد كهرومغناطيسي ويتم توجيه هذه الموجات من خارج الجسم </a:t>
            </a:r>
            <a:r>
              <a:rPr lang="en-US" sz="2800" b="1" dirty="0" smtClean="0">
                <a:solidFill>
                  <a:schemeClr val="tx2"/>
                </a:solidFill>
              </a:rPr>
              <a:t>Extra Corporeal</a:t>
            </a:r>
            <a:r>
              <a:rPr lang="ar-SA" sz="2800" b="1" dirty="0" smtClean="0">
                <a:solidFill>
                  <a:schemeClr val="tx2"/>
                </a:solidFill>
              </a:rPr>
              <a:t> على الحصوة داخل الجسم وتمر هذه الموجات التصادمية من خلال طبقات الجسم المختلفة بدأً من الجلد حتى تصل إلى الحصوة وتفتتها عند الاصطدام بها إلى أجزاء صغيرة يسهل إخراجها أثناء التبول بشكل طبيعي وهذه العملية تتم بالعيادة الخارجية دون مخدر أو تنويم حيث يتم توجيه الموجات التصادمية إلى الحصوة عند بؤرة الموجات التصادمية بمساعدة الأشعة العادية ( </a:t>
            </a:r>
            <a:r>
              <a:rPr lang="en-US" sz="2800" b="1" dirty="0" smtClean="0">
                <a:solidFill>
                  <a:schemeClr val="tx2"/>
                </a:solidFill>
              </a:rPr>
              <a:t>X-Ray</a:t>
            </a:r>
            <a:r>
              <a:rPr lang="ar-SA" sz="2800" b="1" dirty="0" smtClean="0">
                <a:solidFill>
                  <a:schemeClr val="tx2"/>
                </a:solidFill>
              </a:rPr>
              <a:t> ) التي تساعد في تحديد موقع الحصوة وهذا هو المتبع في أغلب أجهزة التفتيت حيث أن أكثر من 90% من حصوات الجهاز البولي يمكن رؤيتها بأشعة </a:t>
            </a:r>
            <a:r>
              <a:rPr lang="en-US" sz="2800" b="1" dirty="0" smtClean="0">
                <a:solidFill>
                  <a:schemeClr val="tx2"/>
                </a:solidFill>
              </a:rPr>
              <a:t>X </a:t>
            </a:r>
            <a:r>
              <a:rPr lang="ar-SA" sz="2800" b="1" dirty="0" smtClean="0">
                <a:solidFill>
                  <a:schemeClr val="tx2"/>
                </a:solidFill>
              </a:rPr>
              <a:t> . </a:t>
            </a:r>
            <a:endParaRPr lang="en-US" sz="2800" b="1" dirty="0" smtClean="0">
              <a:solidFill>
                <a:schemeClr val="tx2"/>
              </a:solidFill>
            </a:endParaRPr>
          </a:p>
          <a:p>
            <a:pPr>
              <a:buNone/>
            </a:pPr>
            <a:endParaRPr lang="ar-SA" sz="2800" b="1" dirty="0">
              <a:solidFill>
                <a:schemeClr val="tx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0"/>
            <a:ext cx="7467600" cy="1143000"/>
          </a:xfrm>
        </p:spPr>
        <p:txBody>
          <a:bodyPr>
            <a:normAutofit/>
          </a:bodyPr>
          <a:lstStyle/>
          <a:p>
            <a:pPr algn="ctr"/>
            <a:r>
              <a:rPr lang="ar-SA" sz="3600" b="1" dirty="0" smtClean="0">
                <a:solidFill>
                  <a:schemeClr val="accent1">
                    <a:lumMod val="75000"/>
                  </a:schemeClr>
                </a:solidFill>
              </a:rPr>
              <a:t>يتبع حصوات المثانة..</a:t>
            </a:r>
            <a:endParaRPr lang="ar-SA" sz="3600" b="1" dirty="0">
              <a:solidFill>
                <a:schemeClr val="accent1">
                  <a:lumMod val="75000"/>
                </a:schemeClr>
              </a:solidFill>
            </a:endParaRPr>
          </a:p>
        </p:txBody>
      </p:sp>
      <p:sp>
        <p:nvSpPr>
          <p:cNvPr id="3" name="عنصر نائب للمحتوى 2"/>
          <p:cNvSpPr>
            <a:spLocks noGrp="1"/>
          </p:cNvSpPr>
          <p:nvPr>
            <p:ph sz="quarter" idx="1"/>
          </p:nvPr>
        </p:nvSpPr>
        <p:spPr/>
        <p:txBody>
          <a:bodyPr/>
          <a:lstStyle/>
          <a:p>
            <a:r>
              <a:rPr lang="ar-SA" sz="2800" b="1" dirty="0" smtClean="0">
                <a:solidFill>
                  <a:schemeClr val="tx2"/>
                </a:solidFill>
              </a:rPr>
              <a:t>لكن مع الحصوات الشفافة التي لا ترى بأشعة </a:t>
            </a:r>
            <a:r>
              <a:rPr lang="en-US" sz="2800" b="1" dirty="0" smtClean="0">
                <a:solidFill>
                  <a:schemeClr val="tx2"/>
                </a:solidFill>
              </a:rPr>
              <a:t>X</a:t>
            </a:r>
            <a:r>
              <a:rPr lang="ar-SA" sz="2800" b="1" dirty="0" smtClean="0">
                <a:solidFill>
                  <a:schemeClr val="tx2"/>
                </a:solidFill>
              </a:rPr>
              <a:t>  يتم تركيب قسطرة حالب بالمنظار وذلك يحتاج إلى تخدير وتنويم وحقن صبغة بعد ذلك أثناء الجلسة لتحديد موقع الحصوة. </a:t>
            </a:r>
          </a:p>
          <a:p>
            <a:r>
              <a:rPr lang="ar-SA" sz="2800" b="1" dirty="0" smtClean="0">
                <a:solidFill>
                  <a:schemeClr val="tx2"/>
                </a:solidFill>
              </a:rPr>
              <a:t>- ومع الأجهزة الأكثر تطوراً وبمساعدة الموجات فوق الصوتية يتم رؤية حصوات الجهاز البولي الشفافة دون الحاجة إلى تركيب قسطرة بالحالب ، وبهذا فإنه يتم علاج جميع أنواع الحصوات دون تخدير أو تنويم ونسبة النجاح تصل إلى</a:t>
            </a:r>
          </a:p>
          <a:p>
            <a:pPr>
              <a:buNone/>
            </a:pPr>
            <a:r>
              <a:rPr lang="ar-SA" sz="2800" b="1" dirty="0" smtClean="0">
                <a:solidFill>
                  <a:schemeClr val="tx2"/>
                </a:solidFill>
              </a:rPr>
              <a:t>   86% من الجلسة الأولى ويمكن للمريض أن يمارس حياته الطبيعية بعد ساعتين من الجلسة .</a:t>
            </a:r>
            <a:endParaRPr lang="en-US" sz="2800" b="1" dirty="0" smtClean="0">
              <a:solidFill>
                <a:schemeClr val="tx2"/>
              </a:solidFill>
            </a:endParaRPr>
          </a:p>
          <a:p>
            <a:endParaRPr lang="ar-SA" sz="2800" b="1" dirty="0" smtClean="0">
              <a:solidFill>
                <a:schemeClr val="tx2"/>
              </a:solidFill>
            </a:endParaRP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14576" y="71414"/>
            <a:ext cx="6172200" cy="877248"/>
          </a:xfrm>
        </p:spPr>
        <p:txBody>
          <a:bodyPr>
            <a:normAutofit/>
          </a:bodyPr>
          <a:lstStyle/>
          <a:p>
            <a:pPr algn="ctr"/>
            <a:r>
              <a:rPr lang="ar-SA" sz="4400" dirty="0" smtClean="0"/>
              <a:t>إعداد الطالبات:</a:t>
            </a:r>
            <a:endParaRPr lang="ar-SA" sz="4400" dirty="0"/>
          </a:p>
        </p:txBody>
      </p:sp>
      <p:sp>
        <p:nvSpPr>
          <p:cNvPr id="3" name="عنصر نائب للنص 2"/>
          <p:cNvSpPr>
            <a:spLocks noGrp="1"/>
          </p:cNvSpPr>
          <p:nvPr>
            <p:ph type="body" idx="1"/>
          </p:nvPr>
        </p:nvSpPr>
        <p:spPr>
          <a:xfrm>
            <a:off x="2071670" y="1142984"/>
            <a:ext cx="6643734" cy="3167064"/>
          </a:xfrm>
        </p:spPr>
        <p:txBody>
          <a:bodyPr>
            <a:noAutofit/>
          </a:bodyPr>
          <a:lstStyle/>
          <a:p>
            <a:r>
              <a:rPr lang="ar-SA" sz="3200" dirty="0" smtClean="0"/>
              <a:t>آيات أبو </a:t>
            </a:r>
            <a:r>
              <a:rPr lang="ar-SA" sz="3200" dirty="0" err="1" smtClean="0"/>
              <a:t>عبدالله</a:t>
            </a:r>
            <a:r>
              <a:rPr lang="ar-SA" sz="3200" dirty="0" smtClean="0"/>
              <a:t>            أمينة </a:t>
            </a:r>
            <a:r>
              <a:rPr lang="ar-SA" sz="3200" dirty="0" err="1" smtClean="0"/>
              <a:t>مطيلق</a:t>
            </a:r>
            <a:endParaRPr lang="ar-SA" sz="3200" dirty="0" smtClean="0"/>
          </a:p>
          <a:p>
            <a:r>
              <a:rPr lang="ar-SA" sz="3200" dirty="0" smtClean="0"/>
              <a:t>أمجاد آدم                   أسديه </a:t>
            </a:r>
            <a:r>
              <a:rPr lang="ar-SA" sz="3200" dirty="0" err="1" smtClean="0"/>
              <a:t>عبدالله</a:t>
            </a:r>
            <a:r>
              <a:rPr lang="ar-SA" sz="3200" dirty="0" smtClean="0"/>
              <a:t> المدن</a:t>
            </a:r>
          </a:p>
          <a:p>
            <a:r>
              <a:rPr lang="ar-SA" sz="3200" dirty="0" smtClean="0"/>
              <a:t>أزهار آدم                   إلهام </a:t>
            </a:r>
            <a:r>
              <a:rPr lang="ar-SA" sz="3200" dirty="0" err="1" smtClean="0"/>
              <a:t>العنزي</a:t>
            </a:r>
            <a:endParaRPr lang="ar-SA" sz="3200" dirty="0" smtClean="0"/>
          </a:p>
          <a:p>
            <a:r>
              <a:rPr lang="ar-SA" sz="3200" dirty="0" smtClean="0"/>
              <a:t>أريج مال الله               أبعاد </a:t>
            </a:r>
            <a:r>
              <a:rPr lang="ar-SA" sz="3200" dirty="0" err="1" smtClean="0"/>
              <a:t>الشمري</a:t>
            </a:r>
            <a:r>
              <a:rPr lang="ar-SA" sz="3200" dirty="0" smtClean="0"/>
              <a:t>  </a:t>
            </a:r>
          </a:p>
          <a:p>
            <a:r>
              <a:rPr lang="ar-SA" sz="3200" dirty="0" smtClean="0"/>
              <a:t>أزهار الربيع               </a:t>
            </a:r>
            <a:r>
              <a:rPr lang="ar-SA" sz="3200" dirty="0" err="1" smtClean="0"/>
              <a:t>الهنوف</a:t>
            </a:r>
            <a:r>
              <a:rPr lang="ar-SA" sz="3200" dirty="0" smtClean="0"/>
              <a:t> عامر </a:t>
            </a:r>
            <a:r>
              <a:rPr lang="ar-SA" sz="3200" dirty="0" err="1" smtClean="0"/>
              <a:t>البيشي</a:t>
            </a:r>
            <a:endParaRPr lang="ar-SA" sz="3200" dirty="0" smtClean="0"/>
          </a:p>
        </p:txBody>
      </p:sp>
      <p:sp>
        <p:nvSpPr>
          <p:cNvPr id="4" name="مستطيل 3"/>
          <p:cNvSpPr/>
          <p:nvPr/>
        </p:nvSpPr>
        <p:spPr>
          <a:xfrm>
            <a:off x="3000364" y="4786322"/>
            <a:ext cx="5143536" cy="1446550"/>
          </a:xfrm>
          <a:prstGeom prst="rect">
            <a:avLst/>
          </a:prstGeom>
          <a:noFill/>
          <a:effectLst/>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4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إ</a:t>
            </a:r>
            <a:r>
              <a:rPr lang="ar-SA"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عداد العـرض: </a:t>
            </a:r>
          </a:p>
          <a:p>
            <a:pPr algn="ctr"/>
            <a:r>
              <a:rPr lang="ar-SA"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العنود </a:t>
            </a:r>
            <a:r>
              <a:rPr lang="ar-SA"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عبد العزيز </a:t>
            </a:r>
            <a:r>
              <a:rPr lang="ar-SA"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الحربي</a:t>
            </a:r>
            <a:endParaRPr lang="ar-SA" sz="4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133</TotalTime>
  <Words>1010</Words>
  <Application>Microsoft Office PowerPoint</Application>
  <PresentationFormat>عرض على الشاشة (3:4)‏</PresentationFormat>
  <Paragraphs>102</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مشربية</vt:lpstr>
      <vt:lpstr>الصحة واللياقة   أمراض الجهاز البولي</vt:lpstr>
      <vt:lpstr>أمراض الكلى</vt:lpstr>
      <vt:lpstr>يتبع الالتهاب الكلوي الحاد ..</vt:lpstr>
      <vt:lpstr>يتبع الالتهاب الكلوي الحاد ..</vt:lpstr>
      <vt:lpstr>يتبع الالتهاب الكلوي الحاد ..</vt:lpstr>
      <vt:lpstr>أمراض المثانة </vt:lpstr>
      <vt:lpstr>يتبع حصوات المثانة..</vt:lpstr>
      <vt:lpstr>يتبع حصوات المثانة..</vt:lpstr>
      <vt:lpstr>يتبع حصوات المثانة..</vt:lpstr>
      <vt:lpstr>الشريحة 10</vt:lpstr>
      <vt:lpstr>الشريحة 11</vt:lpstr>
      <vt:lpstr>يتبع حصوات المثانه .. </vt:lpstr>
      <vt:lpstr>الشريحة 13</vt:lpstr>
      <vt:lpstr>كيفية تشخيص حصوات الجهاز البولي  </vt:lpstr>
      <vt:lpstr>علاج حصوات الجهاز البولي </vt:lpstr>
      <vt:lpstr>التفتيت بالموجات التصادمية ( Lithotripsy )</vt:lpstr>
      <vt:lpstr>كيف يعمل جهاز التفتيت Lithotripsy ) ) ؟</vt:lpstr>
      <vt:lpstr>يتبع حصوات المثانة..</vt:lpstr>
      <vt:lpstr>إعداد الطالبات: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noody</dc:creator>
  <cp:lastModifiedBy>noody</cp:lastModifiedBy>
  <cp:revision>16</cp:revision>
  <dcterms:created xsi:type="dcterms:W3CDTF">2009-12-27T12:22:28Z</dcterms:created>
  <dcterms:modified xsi:type="dcterms:W3CDTF">2009-12-29T12:53:47Z</dcterms:modified>
</cp:coreProperties>
</file>