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عنصر نائب للتاريخ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344C5-A774-406F-B626-ECF6CDA9A0F4}" type="datetimeFigureOut">
              <a:rPr lang="en-US" smtClean="0"/>
              <a:pPr/>
              <a:t>3/17/2011</a:t>
            </a:fld>
            <a:endParaRPr lang="en-US"/>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تذييل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D8EEDCD-E8D9-4364-A257-BD5F6521EF8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4D8EEDCD-E8D9-4364-A257-BD5F6521EF83}"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4D8EEDCD-E8D9-4364-A257-BD5F6521EF83}"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4D8EEDCD-E8D9-4364-A257-BD5F6521EF83}"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4D8EEDCD-E8D9-4364-A257-BD5F6521EF83}"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4D8EEDCD-E8D9-4364-A257-BD5F6521EF83}"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4D8EEDCD-E8D9-4364-A257-BD5F6521EF83}"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4D8EEDCD-E8D9-4364-A257-BD5F6521EF83}"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4D8EEDCD-E8D9-4364-A257-BD5F6521EF83}"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4D8EEDCD-E8D9-4364-A257-BD5F6521EF83}"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4D8EEDCD-E8D9-4364-A257-BD5F6521EF83}"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4D8EEDCD-E8D9-4364-A257-BD5F6521EF83}"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4D8EEDCD-E8D9-4364-A257-BD5F6521EF83}" type="slidenum">
              <a:rPr lang="en-US" smtClean="0"/>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933FE5D4-9824-4990-AF7A-09AD64E400A2}" type="datetimeFigureOut">
              <a:rPr lang="ar-SA" smtClean="0"/>
              <a:pPr/>
              <a:t>12/04/1432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3EA6BAB5-16DF-45DC-9AA8-C6C5C9D6A976}"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933FE5D4-9824-4990-AF7A-09AD64E400A2}" type="datetimeFigureOut">
              <a:rPr lang="ar-SA" smtClean="0"/>
              <a:pPr/>
              <a:t>12/04/1432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3EA6BAB5-16DF-45DC-9AA8-C6C5C9D6A976}"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3FE5D4-9824-4990-AF7A-09AD64E400A2}" type="datetimeFigureOut">
              <a:rPr lang="ar-SA" smtClean="0"/>
              <a:pPr/>
              <a:t>12/04/1432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3EA6BAB5-16DF-45DC-9AA8-C6C5C9D6A976}"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933FE5D4-9824-4990-AF7A-09AD64E400A2}" type="datetimeFigureOut">
              <a:rPr lang="ar-SA" smtClean="0"/>
              <a:pPr/>
              <a:t>12/04/1432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3EA6BAB5-16DF-45DC-9AA8-C6C5C9D6A976}"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933FE5D4-9824-4990-AF7A-09AD64E400A2}" type="datetimeFigureOut">
              <a:rPr lang="ar-SA" smtClean="0"/>
              <a:pPr/>
              <a:t>12/04/1432</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3EA6BAB5-16DF-45DC-9AA8-C6C5C9D6A976}"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933FE5D4-9824-4990-AF7A-09AD64E400A2}" type="datetimeFigureOut">
              <a:rPr lang="ar-SA" smtClean="0"/>
              <a:pPr/>
              <a:t>12/04/1432</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3EA6BAB5-16DF-45DC-9AA8-C6C5C9D6A976}"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3FE5D4-9824-4990-AF7A-09AD64E400A2}" type="datetimeFigureOut">
              <a:rPr lang="ar-SA" smtClean="0"/>
              <a:pPr/>
              <a:t>12/04/1432</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3EA6BAB5-16DF-45DC-9AA8-C6C5C9D6A976}"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3FE5D4-9824-4990-AF7A-09AD64E400A2}" type="datetimeFigureOut">
              <a:rPr lang="ar-SA" smtClean="0"/>
              <a:pPr/>
              <a:t>12/04/1432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3EA6BAB5-16DF-45DC-9AA8-C6C5C9D6A976}"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3FE5D4-9824-4990-AF7A-09AD64E400A2}" type="datetimeFigureOut">
              <a:rPr lang="ar-SA" smtClean="0"/>
              <a:pPr/>
              <a:t>12/04/1432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3EA6BAB5-16DF-45DC-9AA8-C6C5C9D6A976}"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933FE5D4-9824-4990-AF7A-09AD64E400A2}" type="datetimeFigureOut">
              <a:rPr lang="ar-SA" smtClean="0"/>
              <a:pPr/>
              <a:t>12/04/1432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3EA6BAB5-16DF-45DC-9AA8-C6C5C9D6A976}"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933FE5D4-9824-4990-AF7A-09AD64E400A2}" type="datetimeFigureOut">
              <a:rPr lang="ar-SA" smtClean="0"/>
              <a:pPr/>
              <a:t>12/04/1432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3EA6BAB5-16DF-45DC-9AA8-C6C5C9D6A976}"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933FE5D4-9824-4990-AF7A-09AD64E400A2}" type="datetimeFigureOut">
              <a:rPr lang="ar-SA" smtClean="0"/>
              <a:pPr/>
              <a:t>12/04/1432</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3EA6BAB5-16DF-45DC-9AA8-C6C5C9D6A976}"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http://www.google.com.sa/imgres?imgurl=http://www.up.qatarw.com/up/2010-08-11/qatarw.com_1028082015.jpg&amp;imgrefurl=http://www.gndmoh.com/vb/showthread.php?t=43584&amp;langid=1&amp;usg=__cc-eH56diKsi161duxnJKuIGgaM=&amp;h=135&amp;w=89&amp;sz=3&amp;hl=ar&amp;start=12&amp;zoom=1&amp;um=1&amp;itbs=1&amp;tbnid=gvo3zMH9L7pacM:&amp;tbnh=92&amp;tbnw=61&amp;prev=/images?q=%D8%AD%D9%85%D9%89+%D8%A7%D9%84%D9%86%D9%81%D8%A7%D8%B3&amp;um=1&amp;hl=ar&amp;safe=active&amp;sa=N&amp;rlz=1R2SKPB_enSA367&amp;ndsp=21&amp;tbs=isch:1"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hyperlink" Target="http://www.google.com.sa/imgres?imgurl=http://www.lahamag.com/getImage.aspx?imagename=pictures/Articles/s_s_91230041329916.jpg&amp;width=600&amp;height=404&amp;imgrefurl=http://vb.6rp.net/showthread.php?p=2764412&amp;usg=__BCXDYMAj40Xl464j-UysC91BdJE=&amp;h=404&amp;w=600&amp;sz=56&amp;hl=ar&amp;start=37&amp;zoom=1&amp;um=1&amp;itbs=1&amp;tbnid=htZSd9kwA-cPdM:&amp;tbnh=91&amp;tbnw=135&amp;prev=/images?q=%D8%AA%D8%B9%D8%A8%D8%A7%D9%86%D8%A9+%D9%88%D9%86%D8%A7%D9%8A%D9%85%D9%87+%D9%81%D9%8A+%D8%A7%D9%84%D8%B3%D8%B1%D9%8A%D8%B1&amp;start=21&amp;um=1&amp;hl=ar&amp;safe=active&amp;sa=N&amp;rlz=1R2SKPB_enSA367&amp;ndsp=21&amp;tbs=isch:1"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www.google.com.sa/imgres?imgurl=http://news.bbc.co.uk/olmedia/1055000/images/_1059925_needles300.jpg&amp;imgrefurl=http://www.aansar.com/vb/showthread.php?t=4475&amp;usg=__M5VIAVQtqnysRg02mEkAS7jPV6A=&amp;h=180&amp;w=300&amp;sz=8&amp;hl=ar&amp;start=98&amp;zoom=1&amp;um=1&amp;itbs=1&amp;tbnid=Cwf8k6OBrxD6BM:&amp;tbnh=70&amp;tbnw=116&amp;prev=/images?q=%D8%B9%D9%86%D8%AF+%D8%A7%D9%84%D8%B7%D8%A8%D9%8A%D8%A8+%D9%85%D8%B5%D8%A7%D8%A8%D8%A9+%D8%A8%D8%AD%D9%85%D9%89+%D8%A7%D9%84%D9%86%D9%81%D8%A7%D8%B3&amp;start=84&amp;um=1&amp;hl=ar&amp;safe=active&amp;sa=N&amp;rlz=1R2SKPB_enSA367&amp;ndsp=21&amp;tbs=isch:1"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6.jpeg"/><Relationship Id="rId5" Type="http://schemas.openxmlformats.org/officeDocument/2006/relationships/hyperlink" Target="http://www.google.com.sa/imgres?imgurl=http://s.alriyadh.com/2009/10/05/img/878854539001.jpg&amp;imgrefurl=http://www.alriyadh.com/2009/10/05/article464101.html&amp;usg=__mG9tOXB5KohpDCXfMeHQtWbrKcY=&amp;h=435&amp;w=580&amp;sz=37&amp;hl=ar&amp;start=12&amp;zoom=1&amp;um=1&amp;itbs=1&amp;tbnid=GADIZhc3QnuEKM:&amp;tbnh=101&amp;tbnw=134&amp;prev=/images?q=%D9%85%D8%B6%D8%A7%D8%AF%D8%A7%D8%AA+%D8%AD%D9%8A%D9%88%D9%8A%D8%A9&amp;um=1&amp;hl=ar&amp;safe=active&amp;sa=N&amp;rlz=1R2SKPB_enSA367&amp;tbs=isch:1" TargetMode="Externa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hyperlink" Target="http://www.google.com.sa/imgres?imgurl=http://www.floridachildinjurylawyer.com/stethoscope.jpg&amp;imgrefurl=http://www.floridachildinjurylawyer.com/2008/03/&amp;usg=__bc6PkYh8Z-pz3ZfQMeosq0ZYz7c=&amp;h=1200&amp;w=1200&amp;sz=123&amp;hl=ar&amp;start=48&amp;zoom=1&amp;um=1&amp;itbs=1&amp;tbnid=FIVwsAhe4GONCM:&amp;tbnh=150&amp;tbnw=150&amp;prev=/images?q=%D8%B7%D8%A8%D9%8A%D8%A8&amp;start=42&amp;um=1&amp;hl=ar&amp;safe=active&amp;sa=N&amp;rlz=1R2SKPB_enSA367&amp;ndsp=21&amp;tbs=isch:1"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hyperlink" Target="http://www.google.com.sa/imgres?imgurl=http://asirgate.com/forum/imgcache/3075.imgcache.jpg&amp;imgrefurl=http://www.ma3hd.net/vb/ma3hd2/arab147565/&amp;usg=__oIADFwJ3oG3BcS44pWp9jtbQ4Qo=&amp;h=500&amp;w=373&amp;sz=29&amp;hl=ar&amp;start=67&amp;zoom=1&amp;um=1&amp;itbs=1&amp;tbnid=r2VCDpu7pOnTOM:&amp;tbnh=130&amp;tbnw=97&amp;prev=/images?q=%D8%B7%D8%A8%D9%8A%D8%A8&amp;start=63&amp;um=1&amp;hl=ar&amp;safe=active&amp;sa=N&amp;rlz=1R2SKPB_enSA367&amp;ndsp=21&amp;tbs=isch:1" TargetMode="Externa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hyperlink" Target="http://www.google.com.sa/imgres?imgurl=http://www.ismailiaonline.com/images/topics/fyqm7mnx.jpg&amp;imgrefurl=http://www.ismailiaonline.com/topics/default.asp?Page=35&amp;category=4&amp;userPageSize=&amp;usg=__-gxWTpLDOrSFMAAqJ03xrRPFM84=&amp;h=400&amp;w=400&amp;sz=38&amp;hl=ar&amp;start=4&amp;zoom=1&amp;um=1&amp;itbs=1&amp;tbnid=4_E_q9JguXm2QM:&amp;tbnh=124&amp;tbnw=124&amp;prev=/images?q=%D8%B4%D8%B1%D8%A8+%D9%85%D8%A7%D8%A1&amp;um=1&amp;hl=ar&amp;safe=active&amp;sa=N&amp;rlz=1R2SKPB_enSA367&amp;tbs=isch:1" TargetMode="External"/><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10.jpeg"/><Relationship Id="rId5" Type="http://schemas.openxmlformats.org/officeDocument/2006/relationships/hyperlink" Target="http://www.google.com.sa/imgres?imgurl=http://www.alarab.co.il/pics/2008/08/11/080811173814woman-drinking-water110808p.jpg&amp;imgrefurl=http://www.mrsaad.com/vb/showthread.php?t=4665&amp;usg=__VPFD5hW71ZHSd-AuKnvuK-Dr6p0=&amp;h=268&amp;w=404&amp;sz=109&amp;hl=ar&amp;start=3&amp;zoom=1&amp;um=1&amp;itbs=1&amp;tbnid=9kAV9JzoWK8m8M:&amp;tbnh=82&amp;tbnw=124&amp;prev=/images?q=%D8%B4%D8%B1%D8%A8+%D9%85%D8%A7%D8%A1&amp;um=1&amp;hl=ar&amp;safe=active&amp;sa=N&amp;rlz=1R2SKPB_enSA367&amp;tbs=isch:1" TargetMode="Externa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hyperlink" Target="http://www.google.com.sa/imgres?imgurl=http://www.parisnajd.com/backgd/data/media/22/6.jpg&amp;imgrefurl=http://www.parisnajd.com/backgd/img613.htm&amp;usg=__oQY_Ehsf0eHiDfKHR9ChdXHSCWg=&amp;h=768&amp;w=1024&amp;sz=109&amp;hl=ar&amp;start=52&amp;zoom=1&amp;um=1&amp;itbs=1&amp;tbnid=nYHu333tyeTGVM:&amp;tbnh=113&amp;tbnw=150&amp;prev=/images?q=%D8%AB%D9%84%D8%AC&amp;start=42&amp;um=1&amp;hl=ar&amp;safe=active&amp;sa=N&amp;rlz=1R2SKPB_enSA367&amp;ndsp=21&amp;tbs=isch:1"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12.jpeg"/><Relationship Id="rId5" Type="http://schemas.openxmlformats.org/officeDocument/2006/relationships/hyperlink" Target="http://www.google.com.sa/imgres?imgurl=http://miss.foraten.net/files/file/0001_8502_is.jpg&amp;imgrefurl=http://www.wadijazan.com/vb/showthread.php?p=355384&amp;usg=__au9baui1-efKljgYhW84s-ZkWBo=&amp;h=312&amp;w=394&amp;sz=36&amp;hl=ar&amp;start=87&amp;zoom=1&amp;um=1&amp;itbs=1&amp;tbnid=C1Q0UiNYdNVpiM:&amp;tbnh=98&amp;tbnw=124&amp;prev=/images?q=%D9%83%D9%8A%D8%B3+%D8%AB%D9%84%D8%AC+%D8%B9%D9%84%D8%A7%D8%AC+%D9%84%D9%84%D8%A8%D8%B7%D9%86&amp;start=84&amp;um=1&amp;hl=ar&amp;safe=active&amp;sa=N&amp;rlz=1R2SKPB_enSA367&amp;ndsp=21&amp;tbs=isch:1" TargetMode="Externa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hyperlink" Target="http://www.google.com.sa/imgres?imgurl=http://www.layyous.com/book%20addition/food_2.jpg&amp;imgrefurl=http://aarabladies.com/t54922.html&amp;usg=__-AoVaXyW1GTPBgclP7RWyjAr1Bo=&amp;h=159&amp;w=151&amp;sz=14&amp;hl=ar&amp;start=60&amp;zoom=1&amp;um=1&amp;itbs=1&amp;tbnid=Yp6HBAsSlZ96FM:&amp;tbnh=97&amp;tbnw=92&amp;prev=/images?q=%D9%88%D8%AC%D8%A8%D8%A9+%D8%BA%D8%B0%D8%A7%D8%A6%D9%8A%D8%A9+%D9%84%D9%85%D8%B1%D8%B6%D9%89+%D8%AD%D9%85%D9%89+%D8%A7%D9%84%D9%86%D9%81%D8%A7%D8%B3&amp;start=42&amp;um=1&amp;hl=ar&amp;safe=active&amp;sa=N&amp;rlz=1R2SKPB_enSA367&amp;ndsp=21&amp;tbs=isch:1" TargetMode="External"/><Relationship Id="rId7" Type="http://schemas.openxmlformats.org/officeDocument/2006/relationships/hyperlink" Target="http://www.google.com.sa/imgres?imgurl=http://img571.imageshack.us/img571/7489/50243031.jpg&amp;imgrefurl=http://www.qatargreen.net/vb/showthread.php?t=53361&amp;usg=__CgllkLexCxynk0lHoXPLxJCRRCQ=&amp;h=322&amp;w=359&amp;sz=25&amp;hl=ar&amp;start=22&amp;zoom=1&amp;um=1&amp;itbs=1&amp;tbnid=Yo7ObiH4Kuam_M:&amp;tbnh=109&amp;tbnw=121&amp;prev=/images?q=%D9%88%D8%AC%D8%A8%D8%A9+%D8%BA%D8%B0%D8%A7%D8%A6%D9%8A%D8%A9+%D8%BA%D9%86%D9%8A%D8%A9+%D9%85%D8%AA%D9%83%D8%A7%D9%85%D9%84%D8%A9&amp;start=21&amp;um=1&amp;hl=ar&amp;safe=active&amp;sa=N&amp;rlz=1R2SKPB_enSA367&amp;ndsp=21&amp;tbs=isch:1"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14.jpeg"/><Relationship Id="rId5" Type="http://schemas.openxmlformats.org/officeDocument/2006/relationships/hyperlink" Target="http://www.google.com.sa/imgres?imgurl=http://www.algamal.net/Images/Articles/Images/Large_5225.jpg&amp;imgrefurl=http://www.lifenet-sy.com/vb/t21174.html&amp;usg=__kAMM4NJO5u_5ASz_YHHPPIOxwEg=&amp;h=357&amp;w=312&amp;sz=23&amp;hl=ar&amp;start=4&amp;zoom=1&amp;um=1&amp;itbs=1&amp;tbnid=LfoK5zlrIjw9SM:&amp;tbnh=121&amp;tbnw=106&amp;prev=/images?q=%D9%88%D8%AC%D8%A8%D8%A9+%D8%BA%D8%B0%D8%A7%D8%A6%D9%8A%D8%A9+%D8%BA%D9%86%D9%8A%D8%A9+%D9%85%D8%AA%D9%83%D8%A7%D9%85%D9%84%D8%A9&amp;um=1&amp;hl=ar&amp;safe=active&amp;sa=N&amp;rlz=1R2SKPB_enSA367&amp;tbs=isch:1" TargetMode="Externa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hyperlink" Target="http://www.google.com.sa/imgres?imgurl=http://www.saudigeek.com/var_pics/london19_4.jpg&amp;imgrefurl=http://fashion.azyya.com/138356.html&amp;usg=__dSOgnrRAXi8PibDG973wmHk30EU=&amp;h=387&amp;w=516&amp;sz=78&amp;hl=ar&amp;start=2&amp;zoom=1&amp;um=1&amp;itbs=1&amp;tbnid=XZ3dKP76IUpeBM:&amp;tbnh=98&amp;tbnw=131&amp;prev=/images?q=%D8%AD%D8%AF%D9%8A%D9%82%D8%A9&amp;um=1&amp;hl=ar&amp;safe=active&amp;sa=N&amp;rlz=1W1SKPB_en&amp;tbs=isch:1" TargetMode="External"/><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1340768"/>
            <a:ext cx="7772400" cy="2736304"/>
          </a:xfrm>
        </p:spPr>
        <p:txBody>
          <a:bodyPr>
            <a:normAutofit fontScale="90000"/>
          </a:bodyPr>
          <a:lstStyle/>
          <a:p>
            <a:r>
              <a:rPr lang="ar-SA" sz="4800" dirty="0" smtClean="0">
                <a:latin typeface="Andalus" pitchFamily="18" charset="-78"/>
                <a:cs typeface="Andalus" pitchFamily="18" charset="-78"/>
              </a:rPr>
              <a:t/>
            </a:r>
            <a:br>
              <a:rPr lang="ar-SA" sz="4800" dirty="0" smtClean="0">
                <a:latin typeface="Andalus" pitchFamily="18" charset="-78"/>
                <a:cs typeface="Andalus" pitchFamily="18" charset="-78"/>
              </a:rPr>
            </a:br>
            <a:r>
              <a:rPr lang="ar-SA" sz="4800" dirty="0" smtClean="0">
                <a:latin typeface="Andalus" pitchFamily="18" charset="-78"/>
                <a:cs typeface="Andalus" pitchFamily="18" charset="-78"/>
              </a:rPr>
              <a:t/>
            </a:r>
            <a:br>
              <a:rPr lang="ar-SA" sz="4800" dirty="0" smtClean="0">
                <a:latin typeface="Andalus" pitchFamily="18" charset="-78"/>
                <a:cs typeface="Andalus" pitchFamily="18" charset="-78"/>
              </a:rPr>
            </a:br>
            <a:r>
              <a:rPr lang="ar-SA" sz="4800" dirty="0" smtClean="0">
                <a:latin typeface="Andalus" pitchFamily="18" charset="-78"/>
                <a:cs typeface="Andalus" pitchFamily="18" charset="-78"/>
              </a:rPr>
              <a:t/>
            </a:r>
            <a:br>
              <a:rPr lang="ar-SA" sz="4800" dirty="0" smtClean="0">
                <a:latin typeface="Andalus" pitchFamily="18" charset="-78"/>
                <a:cs typeface="Andalus" pitchFamily="18" charset="-78"/>
              </a:rPr>
            </a:br>
            <a:r>
              <a:rPr lang="ar-SA" sz="6000" b="1" dirty="0" err="1" smtClean="0">
                <a:latin typeface="Andalus" pitchFamily="18" charset="-78"/>
                <a:cs typeface="Andalus" pitchFamily="18" charset="-78"/>
              </a:rPr>
              <a:t>امراض</a:t>
            </a:r>
            <a:r>
              <a:rPr lang="ar-SA" sz="6000" b="1" dirty="0" smtClean="0">
                <a:latin typeface="Andalus" pitchFamily="18" charset="-78"/>
                <a:cs typeface="Andalus" pitchFamily="18" charset="-78"/>
              </a:rPr>
              <a:t> </a:t>
            </a:r>
            <a:r>
              <a:rPr lang="ar-SA" sz="6000" b="1" dirty="0" smtClean="0">
                <a:latin typeface="Andalus" pitchFamily="18" charset="-78"/>
                <a:cs typeface="Andalus" pitchFamily="18" charset="-78"/>
              </a:rPr>
              <a:t>الجهاز التناسلي المؤنث</a:t>
            </a:r>
            <a:br>
              <a:rPr lang="ar-SA" sz="6000" b="1" dirty="0" smtClean="0">
                <a:latin typeface="Andalus" pitchFamily="18" charset="-78"/>
                <a:cs typeface="Andalus" pitchFamily="18" charset="-78"/>
              </a:rPr>
            </a:br>
            <a:r>
              <a:rPr lang="ar-SA" sz="6000" b="1" dirty="0" smtClean="0">
                <a:latin typeface="Andalus" pitchFamily="18" charset="-78"/>
                <a:cs typeface="Andalus" pitchFamily="18" charset="-78"/>
              </a:rPr>
              <a:t>حمي النفاس</a:t>
            </a:r>
            <a:br>
              <a:rPr lang="ar-SA" sz="6000" b="1" dirty="0" smtClean="0">
                <a:latin typeface="Andalus" pitchFamily="18" charset="-78"/>
                <a:cs typeface="Andalus" pitchFamily="18" charset="-78"/>
              </a:rPr>
            </a:br>
            <a:r>
              <a:rPr lang="ar-SA" sz="4800" dirty="0" smtClean="0">
                <a:latin typeface="Andalus" pitchFamily="18" charset="-78"/>
                <a:cs typeface="Andalus" pitchFamily="18" charset="-78"/>
              </a:rPr>
              <a:t/>
            </a:r>
            <a:br>
              <a:rPr lang="ar-SA" sz="4800" dirty="0" smtClean="0">
                <a:latin typeface="Andalus" pitchFamily="18" charset="-78"/>
                <a:cs typeface="Andalus" pitchFamily="18" charset="-78"/>
              </a:rPr>
            </a:br>
            <a:endParaRPr lang="ar-SA" sz="4800" dirty="0">
              <a:latin typeface="Andalus" pitchFamily="18" charset="-78"/>
              <a:cs typeface="Andalus" pitchFamily="18" charset="-78"/>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71400"/>
            <a:ext cx="8229600" cy="2952328"/>
          </a:xfrm>
        </p:spPr>
        <p:txBody>
          <a:bodyPr>
            <a:normAutofit/>
          </a:bodyPr>
          <a:lstStyle/>
          <a:p>
            <a:r>
              <a:rPr lang="ar-SA" sz="9600" dirty="0" smtClean="0">
                <a:latin typeface="Andalus" pitchFamily="18" charset="-78"/>
                <a:cs typeface="Andalus" pitchFamily="18" charset="-78"/>
              </a:rPr>
              <a:t>حمـى النفاس</a:t>
            </a:r>
            <a:br>
              <a:rPr lang="ar-SA" sz="9600" dirty="0" smtClean="0">
                <a:latin typeface="Andalus" pitchFamily="18" charset="-78"/>
                <a:cs typeface="Andalus" pitchFamily="18" charset="-78"/>
              </a:rPr>
            </a:br>
            <a:r>
              <a:rPr lang="en-US" sz="5300" dirty="0" smtClean="0">
                <a:latin typeface="Andalus" pitchFamily="18" charset="-78"/>
                <a:cs typeface="Andalus" pitchFamily="18" charset="-78"/>
              </a:rPr>
              <a:t>Puerperal Infection</a:t>
            </a:r>
            <a:r>
              <a:rPr lang="ar-SA" sz="5300" dirty="0" smtClean="0">
                <a:latin typeface="Andalus" pitchFamily="18" charset="-78"/>
                <a:cs typeface="Andalus" pitchFamily="18" charset="-78"/>
              </a:rPr>
              <a:t> </a:t>
            </a:r>
            <a:endParaRPr lang="ar-SA" sz="5300" dirty="0">
              <a:latin typeface="Andalus" pitchFamily="18" charset="-78"/>
              <a:cs typeface="Andalus" pitchFamily="18" charset="-78"/>
            </a:endParaRPr>
          </a:p>
        </p:txBody>
      </p:sp>
      <p:pic>
        <p:nvPicPr>
          <p:cNvPr id="1026" name="Picture 2" descr="http://files.fatakat.com/signaturepics/sigpic71389_5.gif"/>
          <p:cNvPicPr>
            <a:picLocks noChangeAspect="1" noChangeArrowheads="1"/>
          </p:cNvPicPr>
          <p:nvPr/>
        </p:nvPicPr>
        <p:blipFill>
          <a:blip r:embed="rId3" cstate="print"/>
          <a:srcRect/>
          <a:stretch>
            <a:fillRect/>
          </a:stretch>
        </p:blipFill>
        <p:spPr bwMode="auto">
          <a:xfrm>
            <a:off x="539552" y="2492896"/>
            <a:ext cx="8208912" cy="406298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wedge">
                                      <p:cBhvr>
                                        <p:cTn id="12"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124744"/>
            <a:ext cx="8229600" cy="1143000"/>
          </a:xfrm>
        </p:spPr>
        <p:txBody>
          <a:bodyPr>
            <a:normAutofit fontScale="90000"/>
          </a:bodyPr>
          <a:lstStyle/>
          <a:p>
            <a:r>
              <a:rPr lang="ar-SA" dirty="0" smtClean="0"/>
              <a:t>حمى النفاس ناتجة عن دخول جراثيم المرض, ولاسيما المكورات العقدية إلى الأنسجة المكشوفة في قناة عنق الرحم وتجوفيه وعند التوليد والإجهاض ..</a:t>
            </a:r>
            <a:endParaRPr lang="ar-SA" dirty="0"/>
          </a:p>
        </p:txBody>
      </p:sp>
      <p:pic>
        <p:nvPicPr>
          <p:cNvPr id="15362" name="Picture 2" descr="http://www.tbeeb.com/ph/files/1/health_topics/vagina.jpg"/>
          <p:cNvPicPr>
            <a:picLocks noChangeAspect="1" noChangeArrowheads="1"/>
          </p:cNvPicPr>
          <p:nvPr/>
        </p:nvPicPr>
        <p:blipFill>
          <a:blip r:embed="rId3" cstate="print"/>
          <a:srcRect/>
          <a:stretch>
            <a:fillRect/>
          </a:stretch>
        </p:blipFill>
        <p:spPr bwMode="auto">
          <a:xfrm>
            <a:off x="971600" y="3140968"/>
            <a:ext cx="3240360" cy="331236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nodeType="clickEffect">
                                  <p:stCondLst>
                                    <p:cond delay="0"/>
                                  </p:stCondLst>
                                  <p:childTnLst>
                                    <p:set>
                                      <p:cBhvr>
                                        <p:cTn id="11" dur="1" fill="hold">
                                          <p:stCondLst>
                                            <p:cond delay="0"/>
                                          </p:stCondLst>
                                        </p:cTn>
                                        <p:tgtEl>
                                          <p:spTgt spid="15362"/>
                                        </p:tgtEl>
                                        <p:attrNameLst>
                                          <p:attrName>style.visibility</p:attrName>
                                        </p:attrNameLst>
                                      </p:cBhvr>
                                      <p:to>
                                        <p:strVal val="visible"/>
                                      </p:to>
                                    </p:set>
                                    <p:anim calcmode="lin" valueType="num">
                                      <p:cBhvr>
                                        <p:cTn id="12" dur="2000" fill="hold"/>
                                        <p:tgtEl>
                                          <p:spTgt spid="15362"/>
                                        </p:tgtEl>
                                        <p:attrNameLst>
                                          <p:attrName>ppt_w</p:attrName>
                                        </p:attrNameLst>
                                      </p:cBhvr>
                                      <p:tavLst>
                                        <p:tav tm="0">
                                          <p:val>
                                            <p:fltVal val="0"/>
                                          </p:val>
                                        </p:tav>
                                        <p:tav tm="100000">
                                          <p:val>
                                            <p:strVal val="#ppt_w"/>
                                          </p:val>
                                        </p:tav>
                                      </p:tavLst>
                                    </p:anim>
                                    <p:anim calcmode="lin" valueType="num">
                                      <p:cBhvr>
                                        <p:cTn id="13" dur="2000" fill="hold"/>
                                        <p:tgtEl>
                                          <p:spTgt spid="15362"/>
                                        </p:tgtEl>
                                        <p:attrNameLst>
                                          <p:attrName>ppt_h</p:attrName>
                                        </p:attrNameLst>
                                      </p:cBhvr>
                                      <p:tavLst>
                                        <p:tav tm="0">
                                          <p:val>
                                            <p:fltVal val="0"/>
                                          </p:val>
                                        </p:tav>
                                        <p:tav tm="100000">
                                          <p:val>
                                            <p:strVal val="#ppt_h"/>
                                          </p:val>
                                        </p:tav>
                                      </p:tavLst>
                                    </p:anim>
                                    <p:animEffect transition="in" filter="fade">
                                      <p:cBhvr>
                                        <p:cTn id="14" dur="2000"/>
                                        <p:tgtEl>
                                          <p:spTgt spid="153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268760"/>
            <a:ext cx="8229600" cy="1143000"/>
          </a:xfrm>
        </p:spPr>
        <p:txBody>
          <a:bodyPr>
            <a:noAutofit/>
          </a:bodyPr>
          <a:lstStyle/>
          <a:p>
            <a:r>
              <a:rPr lang="ar-SA" dirty="0" smtClean="0"/>
              <a:t>إن مثل هذه التلوثات الجرثومية خطرة وقد تؤدي إلى الوفاة فيما لو امتد الالتهاب من الرحم إلى المبيضين أو إلى الأنسجة الأخرى مسبباً ظهور الخراجات أو إلى الصفاق (البريتون) مسبباً التهابه ..</a:t>
            </a:r>
            <a:endParaRPr lang="ar-SA" dirty="0"/>
          </a:p>
        </p:txBody>
      </p:sp>
      <p:pic>
        <p:nvPicPr>
          <p:cNvPr id="16386" name="Picture 2" descr="http://www.almajara.com/forums/uploaded/10710_1161771949.jpg"/>
          <p:cNvPicPr>
            <a:picLocks noChangeAspect="1" noChangeArrowheads="1"/>
          </p:cNvPicPr>
          <p:nvPr/>
        </p:nvPicPr>
        <p:blipFill>
          <a:blip r:embed="rId3" cstate="print"/>
          <a:srcRect/>
          <a:stretch>
            <a:fillRect/>
          </a:stretch>
        </p:blipFill>
        <p:spPr bwMode="auto">
          <a:xfrm>
            <a:off x="611560" y="3645024"/>
            <a:ext cx="5328592" cy="277939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strVal val="#ppt_w*2.5"/>
                                          </p:val>
                                        </p:tav>
                                        <p:tav tm="100000">
                                          <p:val>
                                            <p:strVal val="#ppt_w"/>
                                          </p:val>
                                        </p:tav>
                                      </p:tavLst>
                                    </p:anim>
                                    <p:anim calcmode="lin" valueType="num">
                                      <p:cBhvr>
                                        <p:cTn id="8" dur="2000" fill="hold"/>
                                        <p:tgtEl>
                                          <p:spTgt spid="2"/>
                                        </p:tgtEl>
                                        <p:attrNameLst>
                                          <p:attrName>ppt_h</p:attrName>
                                        </p:attrNameLst>
                                      </p:cBhvr>
                                      <p:tavLst>
                                        <p:tav tm="0">
                                          <p:val>
                                            <p:strVal val="#ppt_h*0.01"/>
                                          </p:val>
                                        </p:tav>
                                        <p:tav tm="100000">
                                          <p:val>
                                            <p:strVal val="#ppt_h"/>
                                          </p:val>
                                        </p:tav>
                                      </p:tavLst>
                                    </p:anim>
                                    <p:anim calcmode="lin" valueType="num">
                                      <p:cBhvr>
                                        <p:cTn id="9" dur="2000" fill="hold"/>
                                        <p:tgtEl>
                                          <p:spTgt spid="2"/>
                                        </p:tgtEl>
                                        <p:attrNameLst>
                                          <p:attrName>ppt_x</p:attrName>
                                        </p:attrNameLst>
                                      </p:cBhvr>
                                      <p:tavLst>
                                        <p:tav tm="0">
                                          <p:val>
                                            <p:strVal val="#ppt_x"/>
                                          </p:val>
                                        </p:tav>
                                        <p:tav tm="100000">
                                          <p:val>
                                            <p:strVal val="#ppt_x"/>
                                          </p:val>
                                        </p:tav>
                                      </p:tavLst>
                                    </p:anim>
                                    <p:anim calcmode="lin" valueType="num">
                                      <p:cBhvr>
                                        <p:cTn id="10" dur="2000" fill="hold"/>
                                        <p:tgtEl>
                                          <p:spTgt spid="2"/>
                                        </p:tgtEl>
                                        <p:attrNameLst>
                                          <p:attrName>ppt_y</p:attrName>
                                        </p:attrNameLst>
                                      </p:cBhvr>
                                      <p:tavLst>
                                        <p:tav tm="0">
                                          <p:val>
                                            <p:strVal val="#ppt_h+1"/>
                                          </p:val>
                                        </p:tav>
                                        <p:tav tm="100000">
                                          <p:val>
                                            <p:strVal val="#ppt_y"/>
                                          </p:val>
                                        </p:tav>
                                      </p:tavLst>
                                    </p:anim>
                                    <p:animEffect transition="in" filter="fade">
                                      <p:cBhvr>
                                        <p:cTn id="11" dur="20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39" presetClass="entr" presetSubtype="0" accel="100000" fill="hold" nodeType="clickEffect">
                                  <p:stCondLst>
                                    <p:cond delay="0"/>
                                  </p:stCondLst>
                                  <p:childTnLst>
                                    <p:set>
                                      <p:cBhvr>
                                        <p:cTn id="15" dur="1" fill="hold">
                                          <p:stCondLst>
                                            <p:cond delay="0"/>
                                          </p:stCondLst>
                                        </p:cTn>
                                        <p:tgtEl>
                                          <p:spTgt spid="16386"/>
                                        </p:tgtEl>
                                        <p:attrNameLst>
                                          <p:attrName>style.visibility</p:attrName>
                                        </p:attrNameLst>
                                      </p:cBhvr>
                                      <p:to>
                                        <p:strVal val="visible"/>
                                      </p:to>
                                    </p:set>
                                    <p:anim calcmode="lin" valueType="num">
                                      <p:cBhvr>
                                        <p:cTn id="16" dur="1000" fill="hold"/>
                                        <p:tgtEl>
                                          <p:spTgt spid="16386"/>
                                        </p:tgtEl>
                                        <p:attrNameLst>
                                          <p:attrName>ppt_h</p:attrName>
                                        </p:attrNameLst>
                                      </p:cBhvr>
                                      <p:tavLst>
                                        <p:tav tm="0">
                                          <p:val>
                                            <p:strVal val="#ppt_h/20"/>
                                          </p:val>
                                        </p:tav>
                                        <p:tav tm="50000">
                                          <p:val>
                                            <p:strVal val="#ppt_h/20"/>
                                          </p:val>
                                        </p:tav>
                                        <p:tav tm="100000">
                                          <p:val>
                                            <p:strVal val="#ppt_h"/>
                                          </p:val>
                                        </p:tav>
                                      </p:tavLst>
                                    </p:anim>
                                    <p:anim calcmode="lin" valueType="num">
                                      <p:cBhvr>
                                        <p:cTn id="17" dur="1000" fill="hold"/>
                                        <p:tgtEl>
                                          <p:spTgt spid="16386"/>
                                        </p:tgtEl>
                                        <p:attrNameLst>
                                          <p:attrName>ppt_w</p:attrName>
                                        </p:attrNameLst>
                                      </p:cBhvr>
                                      <p:tavLst>
                                        <p:tav tm="0">
                                          <p:val>
                                            <p:strVal val="#ppt_w+.3"/>
                                          </p:val>
                                        </p:tav>
                                        <p:tav tm="50000">
                                          <p:val>
                                            <p:strVal val="#ppt_w+.3"/>
                                          </p:val>
                                        </p:tav>
                                        <p:tav tm="100000">
                                          <p:val>
                                            <p:strVal val="#ppt_w"/>
                                          </p:val>
                                        </p:tav>
                                      </p:tavLst>
                                    </p:anim>
                                    <p:anim calcmode="lin" valueType="num">
                                      <p:cBhvr>
                                        <p:cTn id="18" dur="1000" fill="hold"/>
                                        <p:tgtEl>
                                          <p:spTgt spid="16386"/>
                                        </p:tgtEl>
                                        <p:attrNameLst>
                                          <p:attrName>ppt_x</p:attrName>
                                        </p:attrNameLst>
                                      </p:cBhvr>
                                      <p:tavLst>
                                        <p:tav tm="0">
                                          <p:val>
                                            <p:strVal val="#ppt_x-.3"/>
                                          </p:val>
                                        </p:tav>
                                        <p:tav tm="50000">
                                          <p:val>
                                            <p:strVal val="#ppt_x"/>
                                          </p:val>
                                        </p:tav>
                                        <p:tav tm="100000">
                                          <p:val>
                                            <p:strVal val="#ppt_x"/>
                                          </p:val>
                                        </p:tav>
                                      </p:tavLst>
                                    </p:anim>
                                    <p:anim calcmode="lin" valueType="num">
                                      <p:cBhvr>
                                        <p:cTn id="19" dur="1000" fill="hold"/>
                                        <p:tgtEl>
                                          <p:spTgt spid="163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196752"/>
            <a:ext cx="8229600" cy="1143000"/>
          </a:xfrm>
        </p:spPr>
        <p:txBody>
          <a:bodyPr>
            <a:noAutofit/>
          </a:bodyPr>
          <a:lstStyle/>
          <a:p>
            <a:r>
              <a:rPr lang="ar-SA" sz="4000" dirty="0" smtClean="0"/>
              <a:t>المرأة التي يبدو عليها أعراض ظاهرية بعد الولادة أو الإجهاض قد تعاني ارتفاعاً في الحرارة مسبوقاً بقشعريرة في اليوم الثالث أو الرابع الذي يلي الولادة. وقد لاتشعر بألم ولكن الارتفاع المفاجئ في الحرارة يشير إلى إمكانية إصابتها بحمى النفاس ..</a:t>
            </a:r>
            <a:endParaRPr lang="ar-SA" sz="4000" dirty="0"/>
          </a:p>
        </p:txBody>
      </p:sp>
      <p:sp>
        <p:nvSpPr>
          <p:cNvPr id="17410" name="AutoShape 2" descr="data:image/jpg;base64,/9j/4AAQSkZJRgABAQAAAQABAAD/2wCEAAkGBhMGEBUTExIWFBQVFh4YFhcWFxQYHhwZHxkZIB8YFRkYGyYeGCUkIhgcITIgJCcsMCwsHx4xNTYqNSY3LCoBCQoKDQsNGQ4OGS4lHiQvNTUsNTU1LCwsLDUsNCwsLCwsNDUsLDA0KTQ1NSwpLDQ0LCw1LC82LCwsNDQuLDUpNP/AABEIAFwAPQMBIgACEQEDEQH/xAAbAAACAwEBAQAAAAAAAAAAAAAFBgIDBAcBAP/EADgQAAECBAQDAwoFBQAAAAAAAAECEQADBCEFEjFBBlFxYYGhExQiMpGxwdHh8EJSYnLxBxYjM6L/xAAZAQADAQEBAAAAAAAAAAAAAAACAwQFAQD/xAAkEQACAgEEAQUBAQAAAAAAAAABAgADEQQSITEiExRBUYEyBf/aAAwDAQACEQMRAD8AQqYgDtj2YMwjyQoqu2sXlGeFGUgTDNpXTu7xdTyWYNFokmY1mG8ZlYmimVuWMezmdIA7m+ZJyiBNRIzFoLScQRV+rctoYmKYAOL92kcBx3PcHqBJUthfQaxf5gZ9wW7oumySCwD/AHvEgMmpgswSJfSSmjapAlbWjHRgKMX15Pk7DQgv2QB7jB1KZ6ipBv3D3dY34H/TyZjUvOoBCG9YkOTuUo3btt1gVgqPPZ8uWpTZ1Ho4e3hrHWpX+EhKZrISn0kgb8n7tIRdYU8RGV1hxkzlWMcPf2rMQUqzpJLlWum4FoOUlGb2aA/H1cuoRLzZRnJIyl/RANjbW8H8HrTNp0KJvlAPUWf4wQLFATAYBXKiYp2HiWcxtAdcliQxPSDdXU7nQaGAs2a2kMWCRM1FPaCyZZqrcxAWkl3hro8JUB6VukHtLHiKe1KhljAFBhM5NTLQAMpmhy+27b89O2OlYqtNLIWEkJUp3SSoF/zWsX74C4UBSzycrhIyvu5AJIOxYpHfDLXZJyMyrgaaXMSalXDjiP0uorZWOcYnG8WzYtPyIBaV6KQdyblR2DmGRFCukQlDsybnTq3OCicNTT+UVlBSuYL29ElJtzY5fCIVdJtcuOWw/mLPTbaMSH3ibzn5i9UrVZOw0+pjMqnyk/fujepAKmO0QmsVFoHqVggjIlOCSfLzUp1AIJ6AiHo2I7f5+EKnCNHkQuZ+ZYSD2J18fcIZ56jbKWLuHuCQXYjtEVIMCYmqf1Ldv1G7gPB5NdTLXMQlZM+YASNk5U7fthoGDU4H+mW37U/KEKRik/C5CQiYoArU7hJV+FiSoEuX8IowzF5s1Rzz5pYkOVr68+2FWMFUuZXVguKlHJh/jull0sqSlCEpzTS+VIDtLmasO2Ewo8kpCikKSDcF9LWsXgzis9RbMozOSVKJYHcZt/kIFLT5SaQSyEfQxGdaMeE0U/y97brTx9CLeKSPNDvff70gSqcCT9IN41VJmpUBoC4+cJdRVZVEPDq2LjJnHrFJ2Ax34VnecSRKCSDLLm4Ope4218IYKVCjMBypyhThRD3/ACh7A63gPhPEIqcyxTqVMDBWTLd3YE28YJVcmpnlK5YSgu6kFRLhuYTrfpaJrr3PgeJRRoKUJsBz8xlRNRLOYkAgvtr3xSspqDmCkv0DWtt0gdhNAKpZVVpWEp9VCbBXMlQU49ojRXU0lRTkWZKUguHCyrlq4ESkHZ/X5KeA+QP2fV9MrEA2ZIbdIPxJgMvh+bJzETncMxt0Noy4vxOnCFMVpUNncK9geB1Lx9527SlhjvHkptxlROvqUTxY4lc7AJ6S6suVrkEl+6EmpIdnLpJSXHI7Q9TuNJcwEKSoc2HhCDNT5RRJe5f2xo6feM75DqdjEFTGzhHHRhZWVgspI0G4J+cHDx15U5ZaJhLOPROnOEeXdJ6Q10gFFLnrSA6FZQ/JKUAD/onrBe2rsbc0mt1j0IAsIKr6qu/DkT+oh/Yl/fGWfg02b69SvogZfr4wXpqcIvcnmfhsO6JL9MxQunrToTLfXah+2ixJ4STKOZnP6jmPefhHww4UtQEfhUi/7nLHw8YYpxyAwKWrztJJDEXDcxpDcYk3qMTyYtY9SikmX0UPd9iAqzmNmho41OSShY1zN3FLn3QoTC57oUw5mpQ+6sT/2Q==">
            <a:hlinkClick r:id="rId3"/>
          </p:cNvPr>
          <p:cNvSpPr>
            <a:spLocks noChangeAspect="1" noChangeArrowheads="1"/>
          </p:cNvSpPr>
          <p:nvPr/>
        </p:nvSpPr>
        <p:spPr bwMode="auto">
          <a:xfrm>
            <a:off x="8224838" y="-419100"/>
            <a:ext cx="581025" cy="876300"/>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
        <p:nvSpPr>
          <p:cNvPr id="17412" name="AutoShape 4" descr="data:image/jpg;base64,/9j/4AAQSkZJRgABAQAAAQABAAD/2wCEAAkGBhMGEBUTExIWFBQVFh4YFhcWFxQYHhwZHxkZIB8YFRkYGyYeGCUkIhgcITIgJCcsMCwsHx4xNTYqNSY3LCoBCQoKDQsNGQ4OGS4lHiQvNTUsNTU1LCwsLDUsNCwsLCwsNDUsLDA0KTQ1NSwpLDQ0LCw1LC82LCwsNDQuLDUpNP/AABEIAFwAPQMBIgACEQEDEQH/xAAbAAACAwEBAQAAAAAAAAAAAAAFBgIDBAcBAP/EADgQAAECBAQDAwoFBQAAAAAAAAECEQADBCEFEjFBBlFxYYGhExQiMpGxwdHh8EJSYnLxBxYjM6L/xAAZAQADAQEBAAAAAAAAAAAAAAACAwQFAQD/xAAkEQACAgEEAQUBAQAAAAAAAAABAgADEQQSITEiExRBUYEyBf/aAAwDAQACEQMRAD8AQqYgDtj2YMwjyQoqu2sXlGeFGUgTDNpXTu7xdTyWYNFokmY1mG8ZlYmimVuWMezmdIA7m+ZJyiBNRIzFoLScQRV+rctoYmKYAOL92kcBx3PcHqBJUthfQaxf5gZ9wW7oumySCwD/AHvEgMmpgswSJfSSmjapAlbWjHRgKMX15Pk7DQgv2QB7jB1KZ6ipBv3D3dY34H/TyZjUvOoBCG9YkOTuUo3btt1gVgqPPZ8uWpTZ1Ho4e3hrHWpX+EhKZrISn0kgb8n7tIRdYU8RGV1hxkzlWMcPf2rMQUqzpJLlWum4FoOUlGb2aA/H1cuoRLzZRnJIyl/RANjbW8H8HrTNp0KJvlAPUWf4wQLFATAYBXKiYp2HiWcxtAdcliQxPSDdXU7nQaGAs2a2kMWCRM1FPaCyZZqrcxAWkl3hro8JUB6VukHtLHiKe1KhljAFBhM5NTLQAMpmhy+27b89O2OlYqtNLIWEkJUp3SSoF/zWsX74C4UBSzycrhIyvu5AJIOxYpHfDLXZJyMyrgaaXMSalXDjiP0uorZWOcYnG8WzYtPyIBaV6KQdyblR2DmGRFCukQlDsybnTq3OCicNTT+UVlBSuYL29ElJtzY5fCIVdJtcuOWw/mLPTbaMSH3ibzn5i9UrVZOw0+pjMqnyk/fujepAKmO0QmsVFoHqVggjIlOCSfLzUp1AIJ6AiHo2I7f5+EKnCNHkQuZ+ZYSD2J18fcIZ56jbKWLuHuCQXYjtEVIMCYmqf1Ldv1G7gPB5NdTLXMQlZM+YASNk5U7fthoGDU4H+mW37U/KEKRik/C5CQiYoArU7hJV+FiSoEuX8IowzF5s1Rzz5pYkOVr68+2FWMFUuZXVguKlHJh/jull0sqSlCEpzTS+VIDtLmasO2Ewo8kpCikKSDcF9LWsXgzis9RbMozOSVKJYHcZt/kIFLT5SaQSyEfQxGdaMeE0U/y97brTx9CLeKSPNDvff70gSqcCT9IN41VJmpUBoC4+cJdRVZVEPDq2LjJnHrFJ2Ax34VnecSRKCSDLLm4Ope4218IYKVCjMBypyhThRD3/ACh7A63gPhPEIqcyxTqVMDBWTLd3YE28YJVcmpnlK5YSgu6kFRLhuYTrfpaJrr3PgeJRRoKUJsBz8xlRNRLOYkAgvtr3xSspqDmCkv0DWtt0gdhNAKpZVVpWEp9VCbBXMlQU49ojRXU0lRTkWZKUguHCyrlq4ESkHZ/X5KeA+QP2fV9MrEA2ZIbdIPxJgMvh+bJzETncMxt0Noy4vxOnCFMVpUNncK9geB1Lx9527SlhjvHkptxlROvqUTxY4lc7AJ6S6suVrkEl+6EmpIdnLpJSXHI7Q9TuNJcwEKSoc2HhCDNT5RRJe5f2xo6feM75DqdjEFTGzhHHRhZWVgspI0G4J+cHDx15U5ZaJhLOPROnOEeXdJ6Q10gFFLnrSA6FZQ/JKUAD/onrBe2rsbc0mt1j0IAsIKr6qu/DkT+oh/Yl/fGWfg02b69SvogZfr4wXpqcIvcnmfhsO6JL9MxQunrToTLfXah+2ixJ4STKOZnP6jmPefhHww4UtQEfhUi/7nLHw8YYpxyAwKWrztJJDEXDcxpDcYk3qMTyYtY9SikmX0UPd9iAqzmNmho41OSShY1zN3FLn3QoTC57oUw5mpQ+6sT/2Q==">
            <a:hlinkClick r:id="rId3"/>
          </p:cNvPr>
          <p:cNvSpPr>
            <a:spLocks noChangeAspect="1" noChangeArrowheads="1"/>
          </p:cNvSpPr>
          <p:nvPr/>
        </p:nvSpPr>
        <p:spPr bwMode="auto">
          <a:xfrm>
            <a:off x="8224838" y="-419100"/>
            <a:ext cx="581025" cy="876300"/>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
        <p:nvSpPr>
          <p:cNvPr id="17414" name="AutoShape 6" descr="data:image/jpg;base64,/9j/4AAQSkZJRgABAQAAAQABAAD/2wCEAAkGBhMGEBUTExIWFBQVFh4YFhcWFxQYHhwZHxkZIB8YFRkYGyYeGCUkIhgcITIgJCcsMCwsHx4xNTYqNSY3LCoBCQoKDQsNGQ4OGS4lHiQvNTUsNTU1LCwsLDUsNCwsLCwsNDUsLDA0KTQ1NSwpLDQ0LCw1LC82LCwsNDQuLDUpNP/AABEIAFwAPQMBIgACEQEDEQH/xAAbAAACAwEBAQAAAAAAAAAAAAAFBgIDBAcBAP/EADgQAAECBAQDAwoFBQAAAAAAAAECEQADBCEFEjFBBlFxYYGhExQiMpGxwdHh8EJSYnLxBxYjM6L/xAAZAQADAQEBAAAAAAAAAAAAAAACAwQFAQD/xAAkEQACAgEEAQUBAQAAAAAAAAABAgADEQQSITEiExRBUYEyBf/aAAwDAQACEQMRAD8AQqYgDtj2YMwjyQoqu2sXlGeFGUgTDNpXTu7xdTyWYNFokmY1mG8ZlYmimVuWMezmdIA7m+ZJyiBNRIzFoLScQRV+rctoYmKYAOL92kcBx3PcHqBJUthfQaxf5gZ9wW7oumySCwD/AHvEgMmpgswSJfSSmjapAlbWjHRgKMX15Pk7DQgv2QB7jB1KZ6ipBv3D3dY34H/TyZjUvOoBCG9YkOTuUo3btt1gVgqPPZ8uWpTZ1Ho4e3hrHWpX+EhKZrISn0kgb8n7tIRdYU8RGV1hxkzlWMcPf2rMQUqzpJLlWum4FoOUlGb2aA/H1cuoRLzZRnJIyl/RANjbW8H8HrTNp0KJvlAPUWf4wQLFATAYBXKiYp2HiWcxtAdcliQxPSDdXU7nQaGAs2a2kMWCRM1FPaCyZZqrcxAWkl3hro8JUB6VukHtLHiKe1KhljAFBhM5NTLQAMpmhy+27b89O2OlYqtNLIWEkJUp3SSoF/zWsX74C4UBSzycrhIyvu5AJIOxYpHfDLXZJyMyrgaaXMSalXDjiP0uorZWOcYnG8WzYtPyIBaV6KQdyblR2DmGRFCukQlDsybnTq3OCicNTT+UVlBSuYL29ElJtzY5fCIVdJtcuOWw/mLPTbaMSH3ibzn5i9UrVZOw0+pjMqnyk/fujepAKmO0QmsVFoHqVggjIlOCSfLzUp1AIJ6AiHo2I7f5+EKnCNHkQuZ+ZYSD2J18fcIZ56jbKWLuHuCQXYjtEVIMCYmqf1Ldv1G7gPB5NdTLXMQlZM+YASNk5U7fthoGDU4H+mW37U/KEKRik/C5CQiYoArU7hJV+FiSoEuX8IowzF5s1Rzz5pYkOVr68+2FWMFUuZXVguKlHJh/jull0sqSlCEpzTS+VIDtLmasO2Ewo8kpCikKSDcF9LWsXgzis9RbMozOSVKJYHcZt/kIFLT5SaQSyEfQxGdaMeE0U/y97brTx9CLeKSPNDvff70gSqcCT9IN41VJmpUBoC4+cJdRVZVEPDq2LjJnHrFJ2Ax34VnecSRKCSDLLm4Ope4218IYKVCjMBypyhThRD3/ACh7A63gPhPEIqcyxTqVMDBWTLd3YE28YJVcmpnlK5YSgu6kFRLhuYTrfpaJrr3PgeJRRoKUJsBz8xlRNRLOYkAgvtr3xSspqDmCkv0DWtt0gdhNAKpZVVpWEp9VCbBXMlQU49ojRXU0lRTkWZKUguHCyrlq4ESkHZ/X5KeA+QP2fV9MrEA2ZIbdIPxJgMvh+bJzETncMxt0Noy4vxOnCFMVpUNncK9geB1Lx9527SlhjvHkptxlROvqUTxY4lc7AJ6S6suVrkEl+6EmpIdnLpJSXHI7Q9TuNJcwEKSoc2HhCDNT5RRJe5f2xo6feM75DqdjEFTGzhHHRhZWVgspI0G4J+cHDx15U5ZaJhLOPROnOEeXdJ6Q10gFFLnrSA6FZQ/JKUAD/onrBe2rsbc0mt1j0IAsIKr6qu/DkT+oh/Yl/fGWfg02b69SvogZfr4wXpqcIvcnmfhsO6JL9MxQunrToTLfXah+2ixJ4STKOZnP6jmPefhHww4UtQEfhUi/7nLHw8YYpxyAwKWrztJJDEXDcxpDcYk3qMTyYtY9SikmX0UPd9iAqzmNmho41OSShY1zN3FLn3QoTC57oUw5mpQ+6sT/2Q==">
            <a:hlinkClick r:id="rId3"/>
          </p:cNvPr>
          <p:cNvSpPr>
            <a:spLocks noChangeAspect="1" noChangeArrowheads="1"/>
          </p:cNvSpPr>
          <p:nvPr/>
        </p:nvSpPr>
        <p:spPr bwMode="auto">
          <a:xfrm>
            <a:off x="8224838" y="-419100"/>
            <a:ext cx="581025" cy="876300"/>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
        <p:nvSpPr>
          <p:cNvPr id="17418" name="AutoShape 10" descr="data:image/jpg;base64,/9j/4AAQSkZJRgABAQAAAQABAAD/2wCEAAkGBhISERQUEBIUEhUVFBUUFRQXFhcVFRUUFRQVFRQWFRcXHiYeFxkvJRQUHy8gIycpLCwsFR4xNTAuNSYtLikBCQoKDgwOGg8PGi0kHCQtKS01LCkvKSksLCwsKSwsLCwsLCkpLCwsKSkpLCksLCwpLCwsLCwpLCwsLCwsLCwpLP/AABEIAFsAhwMBIgACEQEDEQH/xAAcAAABBQEBAQAAAAAAAAAAAAAEAQIDBQYABwj/xAA1EAABAwIDBwIFAwMFAAAAAAABAAIRAyEEEjEFBhNBUWFxgZEiobHB8DJS0QdCkxQzYnKS/8QAGQEAAwEBAQAAAAAAAAAAAAAAAAECBAMF/8QAIhEAAgICAgEFAQAAAAAAAAAAAAECEQMSITFRBCIyQWET/9oADAMBAAIRAxEAPwD2zjJeKqgY3unjGLnuiqLQ1VxqoBuI6p7ayuyQ3iLuIhOKmVsY1jS5xgBFgHZ0uZUlPbjDzRlPHA80lJMpwa7D8y7MhRiQpBUVE0TZkhqKLiJM6AJRUXcVR8RLxEgJA9cXHooTUj1+ugUrXSmB2c9EidKRAGQbVRNAZr8vuqc4rlb0WZ2v/UY4dzqdIAkOILiJuNY5FYcbtmmSPRaldrIzODQBqSAPmnYbG03/AKHtd3aQfovAtp731a75qOLjprYeBoEzD4pzajSxzmaRlJv6rvuyVjs+ip6+6q9tnOCwGwjNHI8iqTdrHYk028R7zmAIL2iw7PBkjyJRGNxZpVGuzC8NjrPIzr+dknkUkNYZJg9DZDpkOJ9D9k55xFI/oeRrLWlwj0v8laYXG5iLMHfQo1uMAF9QVCxxq0y3mknTRQs3lc0w6x6EFp9nAI6jvMzmS0qxq8Oq3K9rXjoRPrdZ7EbqACGOI6Xm3gyOSGpr4uy4zxy+So0WG2212hDvqjH41toN15xUo1MNUuZa6cp0uJJaYsbXB7FaHB48VWiDDhcIjmfUgn6eLW0OjSPxfeOq6lip6+TzWfw+0MwE95nq0x9QVZMqyrWS+jO4Vwy0FWRBTsLVnUgkWdH7hrb2KApvRVN2p529Y0/O6uMuSJRDpXJjXSFy7HM8ox+08lJ9QyAxpeTyhokjsvEK+0HVHFxJkkuPkmStptfazsThnUaIyVJy1GmXF4DoIa/SJvI5Lz+rRcwlrhBFismCNLns0ZW7/AykXSJOugHyXou72wmgNfVl0CcvzgrzGjXhwJ5L0fZG8lN7QGkkgXABJ8WUepUklRs9Ho72NlsneGpmqBzHFgfDDlj4YB06C4nsgd7yMS2mWOh7XEEBxAgzqR0Lfmq3ZmKxby/PnAJIa2IAbEAFT7M3gpYZ7qGILAHw6bDXQE6jybA35kLLDurNmSoR2S5LrdzaLxTyVg7O0wSbyP7SDzVpWxhnVNp0KbhbKQedvY9PyFxwrQIvHIi8eea6yuuDF7W7oLwOPg/Fp1HJWzMZa+rSJ7g6FZd1Nzbj4h2/hOpbTy9wPodR4+6mGVxFPEpcos946AeyNCSCD0IuD+dVRbPqOpubPPppI1R2Nx8s1mBLT/PQqtx7z8BBiXFw9Wkn87pzeztFYrgqZYYzFGnWpv8A7Knwns/X5z8ir7D1lmbV6RYZEizhqxw0cBzhH7HrvDQ2qIe2x6EaZmnmEsUvoefH9mkpvRtF1vf3VXQqI2lUWlMxtBGAqnLB1bY/nv7LkO+pkqB3Jwv5EX/O65dozVUzjKLvgwNLD/BECI0WP3o3Tp1AXZYd+4a+vVb2kwqLH4AvaQBeF5OPLJM9OUIsqd2t2MMyk0ikwnKJJaCTa+qs8FszD4cEUWNZJLjAAuTJQtAYhoDBRdYAT8IB9SQi6WyHvM1nAD9jTr5d9h7qZzk2ao6RV2OoniOOWzebuvZvU90NvPRoUsM5xo0ybNaS0EguMSSbmBJ9FdsoBohogBZbfCpmaGHQODj7EfdVjbs4ze7Bti4x1gHFrQAAI+3VaHD4/iyzQibwdRBB0iPVYcYhrCLn3/hJs3eEuxYpBwDS05jfkC70MD5ocG3wadoxjybzAteGNdiKmUgfE0ZTJtJzRpqIAU5wtF9yDHWSD8rqrxpqPouOZpGUkU8vLpmmZT6bnMpUw4mZY13XSD6zdNvwcNW7cgh2xGEjh1HtmbGHAga6wecTPNV2P2FUDMuYuFsjrA268vwoujWcXggySC1pcTH6iXSBoIYCrrHOaxjAJjrz0jXlqU7Zwj3Rm9l0amHGWsQSLyDq3kR35eQisVtexc0DK0Z50MdR7EH3TNtYDisD6Jc2pSlzRMh41c13tIPVYvHbwCoMjG5LfF50dljQaIitnaNXCh7j1bB4gEAjmJHqrKlUWG3P2vxKYY4/Ey3lvI/ZayhXWpM82UaZbCDAdcJUCatrJE9/wih4clzIYVUoqK9iaCZC63QKAVEoqJWBPlHQeyiq4Gk/9dNjvLWn6hdxEoqotFAT91sE7XC0P8bR9Exu52BAhuGptj9stN+7SCrHihLxQi0O35Bae7+HaIa0gf8AZ33KjxG7NF4gl4gzZw19QUfxQlFUKXGPgr+k/LAKG7VNhJa59xlvBgTJi3j2U1XYoc3KX28CR4KLFQJwqBLSD+hbS8lJhN2HsH+9nuTJbBgmQLFZjbP9KXVKjn0alNknMGkOEE6xANu3deh8RLnTWOK5RbzTfbMDsrcbF0SCTSJHNrzf/wBALU0cFVi7IPkH7q24iXiKtUQ5tlVwXjVpXK2zrktP0WxnhXSisq+m5TdFFlUGCt3ThX7qvLlKErCg0Vk7ilDMU7UwHiuegThWP7U0JS5AiQVf+KcH9kHVqkc1C7EO6pbD1LPiNXcdqqDVPVPplG49Cz/1TehThiR0KFoBEhUmyWPFbyncTyh6jyNENUru6osErLHiLkHTcuTsR//Z">
            <a:hlinkClick r:id="rId4"/>
          </p:cNvPr>
          <p:cNvSpPr>
            <a:spLocks noChangeAspect="1" noChangeArrowheads="1"/>
          </p:cNvSpPr>
          <p:nvPr/>
        </p:nvSpPr>
        <p:spPr bwMode="auto">
          <a:xfrm>
            <a:off x="7529513" y="-411163"/>
            <a:ext cx="1285875" cy="866776"/>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
        <p:nvSpPr>
          <p:cNvPr id="17420" name="AutoShape 12" descr="data:image/jpg;base64,/9j/4AAQSkZJRgABAQAAAQABAAD/2wCEAAkGBhISERQUEBIUEhUVFBUUFRQXFhcVFRUUFRQVFRQWFRcXHiYeFxkvJRQUHy8gIycpLCwsFR4xNTAuNSYtLikBCQoKDgwOGg8PGi0kHCQtKS01LCkvKSksLCwsKSwsLCwsLCkpLCwsKSkpLCksLCwpLCwsLCwpLCwsLCwsLCwpLP/AABEIAFsAhwMBIgACEQEDEQH/xAAcAAABBQEBAQAAAAAAAAAAAAAEAQIDBQYABwj/xAA1EAABAwIDBwIFAwMFAAAAAAABAAIRAyEEEjEFBhNBUWFxgZEiobHB8DJS0QdCkxQzYnKS/8QAGQEAAwEBAQAAAAAAAAAAAAAAAAECBAMF/8QAIhEAAgICAgEFAQAAAAAAAAAAAAECEQMSITFRBCIyQWET/9oADAMBAAIRAxEAPwD2zjJeKqgY3unjGLnuiqLQ1VxqoBuI6p7ayuyQ3iLuIhOKmVsY1jS5xgBFgHZ0uZUlPbjDzRlPHA80lJMpwa7D8y7MhRiQpBUVE0TZkhqKLiJM6AJRUXcVR8RLxEgJA9cXHooTUj1+ugUrXSmB2c9EidKRAGQbVRNAZr8vuqc4rlb0WZ2v/UY4dzqdIAkOILiJuNY5FYcbtmmSPRaldrIzODQBqSAPmnYbG03/AKHtd3aQfovAtp731a75qOLjprYeBoEzD4pzajSxzmaRlJv6rvuyVjs+ip6+6q9tnOCwGwjNHI8iqTdrHYk028R7zmAIL2iw7PBkjyJRGNxZpVGuzC8NjrPIzr+dknkUkNYZJg9DZDpkOJ9D9k55xFI/oeRrLWlwj0v8laYXG5iLMHfQo1uMAF9QVCxxq0y3mknTRQs3lc0w6x6EFp9nAI6jvMzmS0qxq8Oq3K9rXjoRPrdZ7EbqACGOI6Xm3gyOSGpr4uy4zxy+So0WG2212hDvqjH41toN15xUo1MNUuZa6cp0uJJaYsbXB7FaHB48VWiDDhcIjmfUgn6eLW0OjSPxfeOq6lip6+TzWfw+0MwE95nq0x9QVZMqyrWS+jO4Vwy0FWRBTsLVnUgkWdH7hrb2KApvRVN2p529Y0/O6uMuSJRDpXJjXSFy7HM8ox+08lJ9QyAxpeTyhokjsvEK+0HVHFxJkkuPkmStptfazsThnUaIyVJy1GmXF4DoIa/SJvI5Lz+rRcwlrhBFismCNLns0ZW7/AykXSJOugHyXou72wmgNfVl0CcvzgrzGjXhwJ5L0fZG8lN7QGkkgXABJ8WUepUklRs9Ho72NlsneGpmqBzHFgfDDlj4YB06C4nsgd7yMS2mWOh7XEEBxAgzqR0Lfmq3ZmKxby/PnAJIa2IAbEAFT7M3gpYZ7qGILAHw6bDXQE6jybA35kLLDurNmSoR2S5LrdzaLxTyVg7O0wSbyP7SDzVpWxhnVNp0KbhbKQedvY9PyFxwrQIvHIi8eea6yuuDF7W7oLwOPg/Fp1HJWzMZa+rSJ7g6FZd1Nzbj4h2/hOpbTy9wPodR4+6mGVxFPEpcos946AeyNCSCD0IuD+dVRbPqOpubPPppI1R2Nx8s1mBLT/PQqtx7z8BBiXFw9Wkn87pzeztFYrgqZYYzFGnWpv8A7Knwns/X5z8ir7D1lmbV6RYZEizhqxw0cBzhH7HrvDQ2qIe2x6EaZmnmEsUvoefH9mkpvRtF1vf3VXQqI2lUWlMxtBGAqnLB1bY/nv7LkO+pkqB3Jwv5EX/O65dozVUzjKLvgwNLD/BECI0WP3o3Tp1AXZYd+4a+vVb2kwqLH4AvaQBeF5OPLJM9OUIsqd2t2MMyk0ikwnKJJaCTa+qs8FszD4cEUWNZJLjAAuTJQtAYhoDBRdYAT8IB9SQi6WyHvM1nAD9jTr5d9h7qZzk2ao6RV2OoniOOWzebuvZvU90NvPRoUsM5xo0ybNaS0EguMSSbmBJ9FdsoBohogBZbfCpmaGHQODj7EfdVjbs4ze7Bti4x1gHFrQAAI+3VaHD4/iyzQibwdRBB0iPVYcYhrCLn3/hJs3eEuxYpBwDS05jfkC70MD5ocG3wadoxjybzAteGNdiKmUgfE0ZTJtJzRpqIAU5wtF9yDHWSD8rqrxpqPouOZpGUkU8vLpmmZT6bnMpUw4mZY13XSD6zdNvwcNW7cgh2xGEjh1HtmbGHAga6wecTPNV2P2FUDMuYuFsjrA268vwoujWcXggySC1pcTH6iXSBoIYCrrHOaxjAJjrz0jXlqU7Zwj3Rm9l0amHGWsQSLyDq3kR35eQisVtexc0DK0Z50MdR7EH3TNtYDisD6Jc2pSlzRMh41c13tIPVYvHbwCoMjG5LfF50dljQaIitnaNXCh7j1bB4gEAjmJHqrKlUWG3P2vxKYY4/Ey3lvI/ZayhXWpM82UaZbCDAdcJUCatrJE9/wih4clzIYVUoqK9iaCZC63QKAVEoqJWBPlHQeyiq4Gk/9dNjvLWn6hdxEoqotFAT91sE7XC0P8bR9Exu52BAhuGptj9stN+7SCrHihLxQi0O35Bae7+HaIa0gf8AZ33KjxG7NF4gl4gzZw19QUfxQlFUKXGPgr+k/LAKG7VNhJa59xlvBgTJi3j2U1XYoc3KX28CR4KLFQJwqBLSD+hbS8lJhN2HsH+9nuTJbBgmQLFZjbP9KXVKjn0alNknMGkOEE6xANu3deh8RLnTWOK5RbzTfbMDsrcbF0SCTSJHNrzf/wBALU0cFVi7IPkH7q24iXiKtUQ5tlVwXjVpXK2zrktP0WxnhXSisq+m5TdFFlUGCt3ThX7qvLlKErCg0Vk7ilDMU7UwHiuegThWP7U0JS5AiQVf+KcH9kHVqkc1C7EO6pbD1LPiNXcdqqDVPVPplG49Cz/1TehThiR0KFoBEhUmyWPFbyncTyh6jyNENUru6osErLHiLkHTcuTsR//Z">
            <a:hlinkClick r:id="rId4"/>
          </p:cNvPr>
          <p:cNvSpPr>
            <a:spLocks noChangeAspect="1" noChangeArrowheads="1"/>
          </p:cNvSpPr>
          <p:nvPr/>
        </p:nvSpPr>
        <p:spPr bwMode="auto">
          <a:xfrm>
            <a:off x="7529513" y="-411163"/>
            <a:ext cx="1285875" cy="866776"/>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
        <p:nvSpPr>
          <p:cNvPr id="17422" name="AutoShape 14" descr="data:image/jpg;base64,/9j/4AAQSkZJRgABAQAAAQABAAD/2wCEAAkGBhISERQUEBIUEhUVFBUUFRQXFhcVFRUUFRQVFRQWFRcXHiYeFxkvJRQUHy8gIycpLCwsFR4xNTAuNSYtLikBCQoKDgwOGg8PGi0kHCQtKS01LCkvKSksLCwsKSwsLCwsLCkpLCwsKSkpLCksLCwpLCwsLCwpLCwsLCwsLCwpLP/AABEIAFsAhwMBIgACEQEDEQH/xAAcAAABBQEBAQAAAAAAAAAAAAAEAQIDBQYABwj/xAA1EAABAwIDBwIFAwMFAAAAAAABAAIRAyEEEjEFBhNBUWFxgZEiobHB8DJS0QdCkxQzYnKS/8QAGQEAAwEBAQAAAAAAAAAAAAAAAAECBAMF/8QAIhEAAgICAgEFAQAAAAAAAAAAAAECEQMSITFRBCIyQWET/9oADAMBAAIRAxEAPwD2zjJeKqgY3unjGLnuiqLQ1VxqoBuI6p7ayuyQ3iLuIhOKmVsY1jS5xgBFgHZ0uZUlPbjDzRlPHA80lJMpwa7D8y7MhRiQpBUVE0TZkhqKLiJM6AJRUXcVR8RLxEgJA9cXHooTUj1+ugUrXSmB2c9EidKRAGQbVRNAZr8vuqc4rlb0WZ2v/UY4dzqdIAkOILiJuNY5FYcbtmmSPRaldrIzODQBqSAPmnYbG03/AKHtd3aQfovAtp731a75qOLjprYeBoEzD4pzajSxzmaRlJv6rvuyVjs+ip6+6q9tnOCwGwjNHI8iqTdrHYk028R7zmAIL2iw7PBkjyJRGNxZpVGuzC8NjrPIzr+dknkUkNYZJg9DZDpkOJ9D9k55xFI/oeRrLWlwj0v8laYXG5iLMHfQo1uMAF9QVCxxq0y3mknTRQs3lc0w6x6EFp9nAI6jvMzmS0qxq8Oq3K9rXjoRPrdZ7EbqACGOI6Xm3gyOSGpr4uy4zxy+So0WG2212hDvqjH41toN15xUo1MNUuZa6cp0uJJaYsbXB7FaHB48VWiDDhcIjmfUgn6eLW0OjSPxfeOq6lip6+TzWfw+0MwE95nq0x9QVZMqyrWS+jO4Vwy0FWRBTsLVnUgkWdH7hrb2KApvRVN2p529Y0/O6uMuSJRDpXJjXSFy7HM8ox+08lJ9QyAxpeTyhokjsvEK+0HVHFxJkkuPkmStptfazsThnUaIyVJy1GmXF4DoIa/SJvI5Lz+rRcwlrhBFismCNLns0ZW7/AykXSJOugHyXou72wmgNfVl0CcvzgrzGjXhwJ5L0fZG8lN7QGkkgXABJ8WUepUklRs9Ho72NlsneGpmqBzHFgfDDlj4YB06C4nsgd7yMS2mWOh7XEEBxAgzqR0Lfmq3ZmKxby/PnAJIa2IAbEAFT7M3gpYZ7qGILAHw6bDXQE6jybA35kLLDurNmSoR2S5LrdzaLxTyVg7O0wSbyP7SDzVpWxhnVNp0KbhbKQedvY9PyFxwrQIvHIi8eea6yuuDF7W7oLwOPg/Fp1HJWzMZa+rSJ7g6FZd1Nzbj4h2/hOpbTy9wPodR4+6mGVxFPEpcos946AeyNCSCD0IuD+dVRbPqOpubPPppI1R2Nx8s1mBLT/PQqtx7z8BBiXFw9Wkn87pzeztFYrgqZYYzFGnWpv8A7Knwns/X5z8ir7D1lmbV6RYZEizhqxw0cBzhH7HrvDQ2qIe2x6EaZmnmEsUvoefH9mkpvRtF1vf3VXQqI2lUWlMxtBGAqnLB1bY/nv7LkO+pkqB3Jwv5EX/O65dozVUzjKLvgwNLD/BECI0WP3o3Tp1AXZYd+4a+vVb2kwqLH4AvaQBeF5OPLJM9OUIsqd2t2MMyk0ikwnKJJaCTa+qs8FszD4cEUWNZJLjAAuTJQtAYhoDBRdYAT8IB9SQi6WyHvM1nAD9jTr5d9h7qZzk2ao6RV2OoniOOWzebuvZvU90NvPRoUsM5xo0ybNaS0EguMSSbmBJ9FdsoBohogBZbfCpmaGHQODj7EfdVjbs4ze7Bti4x1gHFrQAAI+3VaHD4/iyzQibwdRBB0iPVYcYhrCLn3/hJs3eEuxYpBwDS05jfkC70MD5ocG3wadoxjybzAteGNdiKmUgfE0ZTJtJzRpqIAU5wtF9yDHWSD8rqrxpqPouOZpGUkU8vLpmmZT6bnMpUw4mZY13XSD6zdNvwcNW7cgh2xGEjh1HtmbGHAga6wecTPNV2P2FUDMuYuFsjrA268vwoujWcXggySC1pcTH6iXSBoIYCrrHOaxjAJjrz0jXlqU7Zwj3Rm9l0amHGWsQSLyDq3kR35eQisVtexc0DK0Z50MdR7EH3TNtYDisD6Jc2pSlzRMh41c13tIPVYvHbwCoMjG5LfF50dljQaIitnaNXCh7j1bB4gEAjmJHqrKlUWG3P2vxKYY4/Ey3lvI/ZayhXWpM82UaZbCDAdcJUCatrJE9/wih4clzIYVUoqK9iaCZC63QKAVEoqJWBPlHQeyiq4Gk/9dNjvLWn6hdxEoqotFAT91sE7XC0P8bR9Exu52BAhuGptj9stN+7SCrHihLxQi0O35Bae7+HaIa0gf8AZ33KjxG7NF4gl4gzZw19QUfxQlFUKXGPgr+k/LAKG7VNhJa59xlvBgTJi3j2U1XYoc3KX28CR4KLFQJwqBLSD+hbS8lJhN2HsH+9nuTJbBgmQLFZjbP9KXVKjn0alNknMGkOEE6xANu3deh8RLnTWOK5RbzTfbMDsrcbF0SCTSJHNrzf/wBALU0cFVi7IPkH7q24iXiKtUQ5tlVwXjVpXK2zrktP0WxnhXSisq+m5TdFFlUGCt3ThX7qvLlKErCg0Vk7ilDMU7UwHiuegThWP7U0JS5AiQVf+KcH9kHVqkc1C7EO6pbD1LPiNXcdqqDVPVPplG49Cz/1TehThiR0KFoBEhUmyWPFbyncTyh6jyNENUru6osErLHiLkHTcuTsR//Z">
            <a:hlinkClick r:id="rId4"/>
          </p:cNvPr>
          <p:cNvSpPr>
            <a:spLocks noChangeAspect="1" noChangeArrowheads="1"/>
          </p:cNvSpPr>
          <p:nvPr/>
        </p:nvSpPr>
        <p:spPr bwMode="auto">
          <a:xfrm>
            <a:off x="7529513" y="-411163"/>
            <a:ext cx="1285875" cy="866776"/>
          </a:xfrm>
          <a:prstGeom prst="rect">
            <a:avLst/>
          </a:prstGeom>
          <a:noFill/>
        </p:spPr>
        <p:txBody>
          <a:bodyPr vert="horz" wrap="square" lIns="91440" tIns="45720" rIns="91440" bIns="45720" numCol="1" anchor="t" anchorCtr="0" compatLnSpc="1">
            <a:prstTxWarp prst="textNoShape">
              <a:avLst/>
            </a:prstTxWarp>
          </a:bodyPr>
          <a:lstStyle/>
          <a:p>
            <a:endParaRPr lang="ar-SA"/>
          </a:p>
        </p:txBody>
      </p:sp>
      <p:pic>
        <p:nvPicPr>
          <p:cNvPr id="17424" name="Picture 16" descr="http://images.inmagine.com/168nwm/polkadot/itf302/itf302014.jpg"/>
          <p:cNvPicPr>
            <a:picLocks noChangeAspect="1" noChangeArrowheads="1"/>
          </p:cNvPicPr>
          <p:nvPr/>
        </p:nvPicPr>
        <p:blipFill>
          <a:blip r:embed="rId5" cstate="print"/>
          <a:srcRect/>
          <a:stretch>
            <a:fillRect/>
          </a:stretch>
        </p:blipFill>
        <p:spPr bwMode="auto">
          <a:xfrm>
            <a:off x="611560" y="3501008"/>
            <a:ext cx="4896544" cy="2952328"/>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2" presetClass="emph" presetSubtype="0" fill="hold" nodeType="clickEffect">
                                  <p:stCondLst>
                                    <p:cond delay="0"/>
                                  </p:stCondLst>
                                  <p:childTnLst>
                                    <p:animClr clrSpc="rgb">
                                      <p:cBhvr override="childStyle">
                                        <p:cTn id="14" dur="100" fill="hold"/>
                                        <p:tgtEl>
                                          <p:spTgt spid="17424"/>
                                        </p:tgtEl>
                                        <p:attrNameLst>
                                          <p:attrName>style.color</p:attrName>
                                        </p:attrNameLst>
                                      </p:cBhvr>
                                      <p:to>
                                        <a:schemeClr val="accent2"/>
                                      </p:to>
                                    </p:animClr>
                                    <p:animClr clrSpc="rgb">
                                      <p:cBhvr>
                                        <p:cTn id="15" dur="100" fill="hold"/>
                                        <p:tgtEl>
                                          <p:spTgt spid="17424"/>
                                        </p:tgtEl>
                                        <p:attrNameLst>
                                          <p:attrName>fillcolor</p:attrName>
                                        </p:attrNameLst>
                                      </p:cBhvr>
                                      <p:to>
                                        <a:schemeClr val="accent2"/>
                                      </p:to>
                                    </p:animClr>
                                    <p:set>
                                      <p:cBhvr>
                                        <p:cTn id="16" dur="100" fill="hold"/>
                                        <p:tgtEl>
                                          <p:spTgt spid="17424"/>
                                        </p:tgtEl>
                                        <p:attrNameLst>
                                          <p:attrName>fill.type</p:attrName>
                                        </p:attrNameLst>
                                      </p:cBhvr>
                                      <p:to>
                                        <p:strVal val="solid"/>
                                      </p:to>
                                    </p:set>
                                    <p:set>
                                      <p:cBhvr>
                                        <p:cTn id="17" dur="100" fill="hold"/>
                                        <p:tgtEl>
                                          <p:spTgt spid="17424"/>
                                        </p:tgtEl>
                                        <p:attrNameLst>
                                          <p:attrName>fill.on</p:attrName>
                                        </p:attrNameLst>
                                      </p:cBhvr>
                                      <p:to>
                                        <p:strVal val="true"/>
                                      </p:to>
                                    </p:set>
                                    <p:animRot by="120000">
                                      <p:cBhvr>
                                        <p:cTn id="18" dur="100" fill="hold">
                                          <p:stCondLst>
                                            <p:cond delay="0"/>
                                          </p:stCondLst>
                                        </p:cTn>
                                        <p:tgtEl>
                                          <p:spTgt spid="17424"/>
                                        </p:tgtEl>
                                        <p:attrNameLst>
                                          <p:attrName>r</p:attrName>
                                        </p:attrNameLst>
                                      </p:cBhvr>
                                    </p:animRot>
                                    <p:animRot by="-240000">
                                      <p:cBhvr>
                                        <p:cTn id="19" dur="200" fill="hold">
                                          <p:stCondLst>
                                            <p:cond delay="200"/>
                                          </p:stCondLst>
                                        </p:cTn>
                                        <p:tgtEl>
                                          <p:spTgt spid="17424"/>
                                        </p:tgtEl>
                                        <p:attrNameLst>
                                          <p:attrName>r</p:attrName>
                                        </p:attrNameLst>
                                      </p:cBhvr>
                                    </p:animRot>
                                    <p:animRot by="240000">
                                      <p:cBhvr>
                                        <p:cTn id="20" dur="200" fill="hold">
                                          <p:stCondLst>
                                            <p:cond delay="400"/>
                                          </p:stCondLst>
                                        </p:cTn>
                                        <p:tgtEl>
                                          <p:spTgt spid="17424"/>
                                        </p:tgtEl>
                                        <p:attrNameLst>
                                          <p:attrName>r</p:attrName>
                                        </p:attrNameLst>
                                      </p:cBhvr>
                                    </p:animRot>
                                    <p:animRot by="-240000">
                                      <p:cBhvr>
                                        <p:cTn id="21" dur="200" fill="hold">
                                          <p:stCondLst>
                                            <p:cond delay="600"/>
                                          </p:stCondLst>
                                        </p:cTn>
                                        <p:tgtEl>
                                          <p:spTgt spid="17424"/>
                                        </p:tgtEl>
                                        <p:attrNameLst>
                                          <p:attrName>r</p:attrName>
                                        </p:attrNameLst>
                                      </p:cBhvr>
                                    </p:animRot>
                                    <p:animRot by="120000">
                                      <p:cBhvr>
                                        <p:cTn id="22" dur="200" fill="hold">
                                          <p:stCondLst>
                                            <p:cond delay="800"/>
                                          </p:stCondLst>
                                        </p:cTn>
                                        <p:tgtEl>
                                          <p:spTgt spid="174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700808"/>
            <a:ext cx="8229600" cy="1143000"/>
          </a:xfrm>
        </p:spPr>
        <p:txBody>
          <a:bodyPr>
            <a:noAutofit/>
          </a:bodyPr>
          <a:lstStyle/>
          <a:p>
            <a:r>
              <a:rPr lang="ar-SA" sz="4800" dirty="0" smtClean="0">
                <a:latin typeface="Andalus" pitchFamily="18" charset="-78"/>
                <a:cs typeface="Andalus" pitchFamily="18" charset="-78"/>
              </a:rPr>
              <a:t>ما يجب عمله : </a:t>
            </a:r>
            <a:br>
              <a:rPr lang="ar-SA" sz="4800" dirty="0" smtClean="0">
                <a:latin typeface="Andalus" pitchFamily="18" charset="-78"/>
                <a:cs typeface="Andalus" pitchFamily="18" charset="-78"/>
              </a:rPr>
            </a:br>
            <a:r>
              <a:rPr lang="ar-SA" sz="4000" dirty="0" smtClean="0">
                <a:latin typeface="Andalus" pitchFamily="18" charset="-78"/>
              </a:rPr>
              <a:t>1) إذا أشارت الأعراض إلى حدوث إصابة بحمى النفاس يستدعى الطبيب على الفور. فاستعمال السلفا أو المضادات الأحيائية في أمراض الأعضاء التناسلية عند المرأة في وقت مبكر يؤدي عادة إلى السيطرة على التلوث الجرثومي.. </a:t>
            </a:r>
            <a:endParaRPr lang="ar-SA" sz="4000" dirty="0">
              <a:latin typeface="Andalus" pitchFamily="18" charset="-78"/>
            </a:endParaRPr>
          </a:p>
        </p:txBody>
      </p:sp>
      <p:pic>
        <p:nvPicPr>
          <p:cNvPr id="18434" name="Picture 2" descr="http://t0.gstatic.com/images?q=tbn:Cwf8k6OBrxD6BM:http://news.bbc.co.uk/olmedia/1055000/images/_1059925_needles300.jpg">
            <a:hlinkClick r:id="rId3"/>
          </p:cNvPr>
          <p:cNvPicPr>
            <a:picLocks noChangeAspect="1" noChangeArrowheads="1"/>
          </p:cNvPicPr>
          <p:nvPr/>
        </p:nvPicPr>
        <p:blipFill>
          <a:blip r:embed="rId4" cstate="print"/>
          <a:srcRect/>
          <a:stretch>
            <a:fillRect/>
          </a:stretch>
        </p:blipFill>
        <p:spPr bwMode="auto">
          <a:xfrm>
            <a:off x="611560" y="4653136"/>
            <a:ext cx="2880320" cy="1728192"/>
          </a:xfrm>
          <a:prstGeom prst="rect">
            <a:avLst/>
          </a:prstGeom>
          <a:noFill/>
        </p:spPr>
      </p:pic>
      <p:pic>
        <p:nvPicPr>
          <p:cNvPr id="18436" name="Picture 4" descr="http://t0.gstatic.com/images?q=tbn:GADIZhc3QnuEKM:http://s.alriyadh.com/2009/10/05/img/878854539001.jpg">
            <a:hlinkClick r:id="rId5"/>
          </p:cNvPr>
          <p:cNvPicPr>
            <a:picLocks noChangeAspect="1" noChangeArrowheads="1"/>
          </p:cNvPicPr>
          <p:nvPr/>
        </p:nvPicPr>
        <p:blipFill>
          <a:blip r:embed="rId6" cstate="print"/>
          <a:srcRect/>
          <a:stretch>
            <a:fillRect/>
          </a:stretch>
        </p:blipFill>
        <p:spPr bwMode="auto">
          <a:xfrm>
            <a:off x="3995936" y="4653136"/>
            <a:ext cx="3240360" cy="158417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7" presetClass="entr" presetSubtype="10" fill="hold" nodeType="clickEffect">
                                  <p:stCondLst>
                                    <p:cond delay="0"/>
                                  </p:stCondLst>
                                  <p:childTnLst>
                                    <p:set>
                                      <p:cBhvr>
                                        <p:cTn id="13" dur="1" fill="hold">
                                          <p:stCondLst>
                                            <p:cond delay="0"/>
                                          </p:stCondLst>
                                        </p:cTn>
                                        <p:tgtEl>
                                          <p:spTgt spid="18434"/>
                                        </p:tgtEl>
                                        <p:attrNameLst>
                                          <p:attrName>style.visibility</p:attrName>
                                        </p:attrNameLst>
                                      </p:cBhvr>
                                      <p:to>
                                        <p:strVal val="visible"/>
                                      </p:to>
                                    </p:set>
                                    <p:anim calcmode="lin" valueType="num">
                                      <p:cBhvr>
                                        <p:cTn id="14" dur="500" fill="hold"/>
                                        <p:tgtEl>
                                          <p:spTgt spid="18434"/>
                                        </p:tgtEl>
                                        <p:attrNameLst>
                                          <p:attrName>ppt_w</p:attrName>
                                        </p:attrNameLst>
                                      </p:cBhvr>
                                      <p:tavLst>
                                        <p:tav tm="0">
                                          <p:val>
                                            <p:fltVal val="0"/>
                                          </p:val>
                                        </p:tav>
                                        <p:tav tm="100000">
                                          <p:val>
                                            <p:strVal val="#ppt_w"/>
                                          </p:val>
                                        </p:tav>
                                      </p:tavLst>
                                    </p:anim>
                                    <p:anim calcmode="lin" valueType="num">
                                      <p:cBhvr>
                                        <p:cTn id="15" dur="500" fill="hold"/>
                                        <p:tgtEl>
                                          <p:spTgt spid="18434"/>
                                        </p:tgtEl>
                                        <p:attrNameLst>
                                          <p:attrName>ppt_h</p:attrName>
                                        </p:attrNameLst>
                                      </p:cBhvr>
                                      <p:tavLst>
                                        <p:tav tm="0">
                                          <p:val>
                                            <p:strVal val="#ppt_h"/>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37" presetClass="entr" presetSubtype="0" fill="hold" nodeType="clickEffect">
                                  <p:stCondLst>
                                    <p:cond delay="0"/>
                                  </p:stCondLst>
                                  <p:childTnLst>
                                    <p:set>
                                      <p:cBhvr>
                                        <p:cTn id="19" dur="1" fill="hold">
                                          <p:stCondLst>
                                            <p:cond delay="0"/>
                                          </p:stCondLst>
                                        </p:cTn>
                                        <p:tgtEl>
                                          <p:spTgt spid="18436"/>
                                        </p:tgtEl>
                                        <p:attrNameLst>
                                          <p:attrName>style.visibility</p:attrName>
                                        </p:attrNameLst>
                                      </p:cBhvr>
                                      <p:to>
                                        <p:strVal val="visible"/>
                                      </p:to>
                                    </p:set>
                                    <p:animEffect transition="in" filter="fade">
                                      <p:cBhvr>
                                        <p:cTn id="20" dur="1000"/>
                                        <p:tgtEl>
                                          <p:spTgt spid="18436"/>
                                        </p:tgtEl>
                                      </p:cBhvr>
                                    </p:animEffect>
                                    <p:anim calcmode="lin" valueType="num">
                                      <p:cBhvr>
                                        <p:cTn id="21" dur="1000" fill="hold"/>
                                        <p:tgtEl>
                                          <p:spTgt spid="18436"/>
                                        </p:tgtEl>
                                        <p:attrNameLst>
                                          <p:attrName>ppt_x</p:attrName>
                                        </p:attrNameLst>
                                      </p:cBhvr>
                                      <p:tavLst>
                                        <p:tav tm="0">
                                          <p:val>
                                            <p:strVal val="#ppt_x"/>
                                          </p:val>
                                        </p:tav>
                                        <p:tav tm="100000">
                                          <p:val>
                                            <p:strVal val="#ppt_x"/>
                                          </p:val>
                                        </p:tav>
                                      </p:tavLst>
                                    </p:anim>
                                    <p:anim calcmode="lin" valueType="num">
                                      <p:cBhvr>
                                        <p:cTn id="22" dur="900" decel="100000" fill="hold"/>
                                        <p:tgtEl>
                                          <p:spTgt spid="18436"/>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1843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1800200"/>
          </a:xfrm>
        </p:spPr>
        <p:txBody>
          <a:bodyPr>
            <a:noAutofit/>
          </a:bodyPr>
          <a:lstStyle/>
          <a:p>
            <a:r>
              <a:rPr lang="ar-SA" sz="4800" dirty="0" smtClean="0"/>
              <a:t>2) الإمتناع عن عمليات الغسل المهبلي, مهما كان نوعه, إلا بعد استشارة الطبيب ..</a:t>
            </a:r>
            <a:endParaRPr lang="ar-SA" sz="4800" dirty="0"/>
          </a:p>
        </p:txBody>
      </p:sp>
      <p:pic>
        <p:nvPicPr>
          <p:cNvPr id="19458" name="Picture 2" descr="http://t0.gstatic.com/images?q=tbn:FIVwsAhe4GONCM:http://www.floridachildinjurylawyer.com/stethoscope.jpg">
            <a:hlinkClick r:id="rId3"/>
          </p:cNvPr>
          <p:cNvPicPr>
            <a:picLocks noChangeAspect="1" noChangeArrowheads="1"/>
          </p:cNvPicPr>
          <p:nvPr/>
        </p:nvPicPr>
        <p:blipFill>
          <a:blip r:embed="rId4" cstate="print"/>
          <a:srcRect/>
          <a:stretch>
            <a:fillRect/>
          </a:stretch>
        </p:blipFill>
        <p:spPr bwMode="auto">
          <a:xfrm>
            <a:off x="683568" y="3789040"/>
            <a:ext cx="3096344" cy="2664296"/>
          </a:xfrm>
          <a:prstGeom prst="rect">
            <a:avLst/>
          </a:prstGeom>
          <a:noFill/>
        </p:spPr>
      </p:pic>
      <p:pic>
        <p:nvPicPr>
          <p:cNvPr id="19462" name="Picture 6" descr="http://t2.gstatic.com/images?q=tbn:r2VCDpu7pOnTOM:http://asirgate.com/forum/imgcache/3075.imgcache.jpg">
            <a:hlinkClick r:id="rId5"/>
          </p:cNvPr>
          <p:cNvPicPr>
            <a:picLocks noChangeAspect="1" noChangeArrowheads="1"/>
          </p:cNvPicPr>
          <p:nvPr/>
        </p:nvPicPr>
        <p:blipFill>
          <a:blip r:embed="rId6" cstate="print"/>
          <a:srcRect/>
          <a:stretch>
            <a:fillRect/>
          </a:stretch>
        </p:blipFill>
        <p:spPr bwMode="auto">
          <a:xfrm>
            <a:off x="4355976" y="3789040"/>
            <a:ext cx="3960440" cy="252028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3" presetClass="entr" presetSubtype="0" fill="hold" nodeType="clickEffect">
                                  <p:stCondLst>
                                    <p:cond delay="0"/>
                                  </p:stCondLst>
                                  <p:childTnLst>
                                    <p:set>
                                      <p:cBhvr>
                                        <p:cTn id="13" dur="1" fill="hold">
                                          <p:stCondLst>
                                            <p:cond delay="0"/>
                                          </p:stCondLst>
                                        </p:cTn>
                                        <p:tgtEl>
                                          <p:spTgt spid="19458"/>
                                        </p:tgtEl>
                                        <p:attrNameLst>
                                          <p:attrName>style.visibility</p:attrName>
                                        </p:attrNameLst>
                                      </p:cBhvr>
                                      <p:to>
                                        <p:strVal val="visible"/>
                                      </p:to>
                                    </p:set>
                                    <p:animEffect transition="in" filter="fade">
                                      <p:cBhvr>
                                        <p:cTn id="14" dur="100"/>
                                        <p:tgtEl>
                                          <p:spTgt spid="19458"/>
                                        </p:tgtEl>
                                      </p:cBhvr>
                                    </p:animEffect>
                                    <p:anim calcmode="lin" valueType="num">
                                      <p:cBhvr>
                                        <p:cTn id="15" dur="400" fill="hold"/>
                                        <p:tgtEl>
                                          <p:spTgt spid="19458"/>
                                        </p:tgtEl>
                                        <p:attrNameLst>
                                          <p:attrName>ppt_x</p:attrName>
                                        </p:attrNameLst>
                                      </p:cBhvr>
                                      <p:tavLst>
                                        <p:tav tm="0">
                                          <p:val>
                                            <p:strVal val="#ppt_x"/>
                                          </p:val>
                                        </p:tav>
                                        <p:tav tm="100000">
                                          <p:val>
                                            <p:strVal val="#ppt_x"/>
                                          </p:val>
                                        </p:tav>
                                      </p:tavLst>
                                    </p:anim>
                                    <p:anim calcmode="lin" valueType="num">
                                      <p:cBhvr>
                                        <p:cTn id="16" dur="400" fill="hold"/>
                                        <p:tgtEl>
                                          <p:spTgt spid="19458"/>
                                        </p:tgtEl>
                                        <p:attrNameLst>
                                          <p:attrName>ppt_y</p:attrName>
                                        </p:attrNameLst>
                                      </p:cBhvr>
                                      <p:tavLst>
                                        <p:tav tm="0">
                                          <p:val>
                                            <p:strVal val="#ppt_y+0.31"/>
                                          </p:val>
                                        </p:tav>
                                        <p:tav tm="100000">
                                          <p:val>
                                            <p:strVal val="#ppt_y+0.31"/>
                                          </p:val>
                                        </p:tav>
                                      </p:tavLst>
                                    </p:anim>
                                    <p:anim calcmode="lin" valueType="num">
                                      <p:cBhvr>
                                        <p:cTn id="17" dur="600" decel="50000" fill="hold">
                                          <p:stCondLst>
                                            <p:cond delay="400"/>
                                          </p:stCondLst>
                                        </p:cTn>
                                        <p:tgtEl>
                                          <p:spTgt spid="19458"/>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8" dur="600" decel="50000" fill="hold">
                                          <p:stCondLst>
                                            <p:cond delay="400"/>
                                          </p:stCondLst>
                                        </p:cTn>
                                        <p:tgtEl>
                                          <p:spTgt spid="19458"/>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51" presetClass="entr" presetSubtype="0" fill="hold" nodeType="clickEffect">
                                  <p:stCondLst>
                                    <p:cond delay="0"/>
                                  </p:stCondLst>
                                  <p:childTnLst>
                                    <p:set>
                                      <p:cBhvr>
                                        <p:cTn id="22" dur="1" fill="hold">
                                          <p:stCondLst>
                                            <p:cond delay="0"/>
                                          </p:stCondLst>
                                        </p:cTn>
                                        <p:tgtEl>
                                          <p:spTgt spid="19462"/>
                                        </p:tgtEl>
                                        <p:attrNameLst>
                                          <p:attrName>style.visibility</p:attrName>
                                        </p:attrNameLst>
                                      </p:cBhvr>
                                      <p:to>
                                        <p:strVal val="visible"/>
                                      </p:to>
                                    </p:set>
                                    <p:animEffect transition="in" filter="fade">
                                      <p:cBhvr>
                                        <p:cTn id="23" dur="770" decel="100000"/>
                                        <p:tgtEl>
                                          <p:spTgt spid="19462"/>
                                        </p:tgtEl>
                                      </p:cBhvr>
                                    </p:animEffect>
                                    <p:animScale>
                                      <p:cBhvr>
                                        <p:cTn id="24" dur="770" decel="100000"/>
                                        <p:tgtEl>
                                          <p:spTgt spid="19462"/>
                                        </p:tgtEl>
                                      </p:cBhvr>
                                      <p:from x="10000" y="10000"/>
                                      <p:to x="200000" y="450000"/>
                                    </p:animScale>
                                    <p:animScale>
                                      <p:cBhvr>
                                        <p:cTn id="25" dur="1230" accel="100000" fill="hold">
                                          <p:stCondLst>
                                            <p:cond delay="770"/>
                                          </p:stCondLst>
                                        </p:cTn>
                                        <p:tgtEl>
                                          <p:spTgt spid="19462"/>
                                        </p:tgtEl>
                                      </p:cBhvr>
                                      <p:from x="200000" y="450000"/>
                                      <p:to x="100000" y="100000"/>
                                    </p:animScale>
                                    <p:set>
                                      <p:cBhvr>
                                        <p:cTn id="26" dur="770" fill="hold"/>
                                        <p:tgtEl>
                                          <p:spTgt spid="19462"/>
                                        </p:tgtEl>
                                        <p:attrNameLst>
                                          <p:attrName>ppt_x</p:attrName>
                                        </p:attrNameLst>
                                      </p:cBhvr>
                                      <p:to>
                                        <p:strVal val="(0.5)"/>
                                      </p:to>
                                    </p:set>
                                    <p:anim from="(0.5)" to="(#ppt_x)" calcmode="lin" valueType="num">
                                      <p:cBhvr>
                                        <p:cTn id="27" dur="1230" accel="100000" fill="hold">
                                          <p:stCondLst>
                                            <p:cond delay="770"/>
                                          </p:stCondLst>
                                        </p:cTn>
                                        <p:tgtEl>
                                          <p:spTgt spid="19462"/>
                                        </p:tgtEl>
                                        <p:attrNameLst>
                                          <p:attrName>ppt_x</p:attrName>
                                        </p:attrNameLst>
                                      </p:cBhvr>
                                    </p:anim>
                                    <p:set>
                                      <p:cBhvr>
                                        <p:cTn id="28" dur="770" fill="hold"/>
                                        <p:tgtEl>
                                          <p:spTgt spid="19462"/>
                                        </p:tgtEl>
                                        <p:attrNameLst>
                                          <p:attrName>ppt_y</p:attrName>
                                        </p:attrNameLst>
                                      </p:cBhvr>
                                      <p:to>
                                        <p:strVal val="(#ppt_y+0.4)"/>
                                      </p:to>
                                    </p:set>
                                    <p:anim from="(#ppt_y+0.4)" to="(#ppt_y)" calcmode="lin" valueType="num">
                                      <p:cBhvr>
                                        <p:cTn id="29" dur="1230" accel="100000" fill="hold">
                                          <p:stCondLst>
                                            <p:cond delay="770"/>
                                          </p:stCondLst>
                                        </p:cTn>
                                        <p:tgtEl>
                                          <p:spTgt spid="19462"/>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052736"/>
            <a:ext cx="8280920" cy="1287016"/>
          </a:xfrm>
        </p:spPr>
        <p:txBody>
          <a:bodyPr>
            <a:normAutofit/>
          </a:bodyPr>
          <a:lstStyle/>
          <a:p>
            <a:r>
              <a:rPr lang="ar-SA" sz="5400" dirty="0" smtClean="0"/>
              <a:t>3) شرب اكبر كمية ممكنة من الماء..</a:t>
            </a:r>
            <a:endParaRPr lang="ar-SA" sz="5400" dirty="0"/>
          </a:p>
        </p:txBody>
      </p:sp>
      <p:pic>
        <p:nvPicPr>
          <p:cNvPr id="20484" name="Picture 4" descr="http://t3.gstatic.com/images?q=tbn:4_E_q9JguXm2QM:http://www.ismailiaonline.com/images/topics/fyqm7mnx.jpg">
            <a:hlinkClick r:id="rId3"/>
          </p:cNvPr>
          <p:cNvPicPr>
            <a:picLocks noChangeAspect="1" noChangeArrowheads="1"/>
          </p:cNvPicPr>
          <p:nvPr/>
        </p:nvPicPr>
        <p:blipFill>
          <a:blip r:embed="rId4" cstate="print"/>
          <a:srcRect/>
          <a:stretch>
            <a:fillRect/>
          </a:stretch>
        </p:blipFill>
        <p:spPr bwMode="auto">
          <a:xfrm>
            <a:off x="5508104" y="2924944"/>
            <a:ext cx="2808312" cy="2592288"/>
          </a:xfrm>
          <a:prstGeom prst="rect">
            <a:avLst/>
          </a:prstGeom>
          <a:noFill/>
        </p:spPr>
      </p:pic>
      <p:pic>
        <p:nvPicPr>
          <p:cNvPr id="20486" name="Picture 6" descr="http://t1.gstatic.com/images?q=tbn:9kAV9JzoWK8m8M:http://www.alarab.co.il/pics/2008/08/11/080811173814woman-drinking-water110808p.jpg">
            <a:hlinkClick r:id="rId5"/>
          </p:cNvPr>
          <p:cNvPicPr>
            <a:picLocks noChangeAspect="1" noChangeArrowheads="1"/>
          </p:cNvPicPr>
          <p:nvPr/>
        </p:nvPicPr>
        <p:blipFill>
          <a:blip r:embed="rId6" cstate="print"/>
          <a:srcRect/>
          <a:stretch>
            <a:fillRect/>
          </a:stretch>
        </p:blipFill>
        <p:spPr bwMode="auto">
          <a:xfrm>
            <a:off x="2843808" y="2924944"/>
            <a:ext cx="1973188" cy="259228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nodeType="clickEffect">
                                  <p:stCondLst>
                                    <p:cond delay="0"/>
                                  </p:stCondLst>
                                  <p:childTnLst>
                                    <p:set>
                                      <p:cBhvr>
                                        <p:cTn id="14" dur="1" fill="hold">
                                          <p:stCondLst>
                                            <p:cond delay="0"/>
                                          </p:stCondLst>
                                        </p:cTn>
                                        <p:tgtEl>
                                          <p:spTgt spid="20486"/>
                                        </p:tgtEl>
                                        <p:attrNameLst>
                                          <p:attrName>style.visibility</p:attrName>
                                        </p:attrNameLst>
                                      </p:cBhvr>
                                      <p:to>
                                        <p:strVal val="visible"/>
                                      </p:to>
                                    </p:set>
                                    <p:anim calcmode="lin" valueType="num">
                                      <p:cBhvr>
                                        <p:cTn id="15" dur="1000" fill="hold"/>
                                        <p:tgtEl>
                                          <p:spTgt spid="20486"/>
                                        </p:tgtEl>
                                        <p:attrNameLst>
                                          <p:attrName>ppt_w</p:attrName>
                                        </p:attrNameLst>
                                      </p:cBhvr>
                                      <p:tavLst>
                                        <p:tav tm="0">
                                          <p:val>
                                            <p:fltVal val="0"/>
                                          </p:val>
                                        </p:tav>
                                        <p:tav tm="100000">
                                          <p:val>
                                            <p:strVal val="#ppt_w"/>
                                          </p:val>
                                        </p:tav>
                                      </p:tavLst>
                                    </p:anim>
                                    <p:anim calcmode="lin" valueType="num">
                                      <p:cBhvr>
                                        <p:cTn id="16" dur="1000" fill="hold"/>
                                        <p:tgtEl>
                                          <p:spTgt spid="20486"/>
                                        </p:tgtEl>
                                        <p:attrNameLst>
                                          <p:attrName>ppt_h</p:attrName>
                                        </p:attrNameLst>
                                      </p:cBhvr>
                                      <p:tavLst>
                                        <p:tav tm="0">
                                          <p:val>
                                            <p:fltVal val="0"/>
                                          </p:val>
                                        </p:tav>
                                        <p:tav tm="100000">
                                          <p:val>
                                            <p:strVal val="#ppt_h"/>
                                          </p:val>
                                        </p:tav>
                                      </p:tavLst>
                                    </p:anim>
                                    <p:anim calcmode="lin" valueType="num">
                                      <p:cBhvr>
                                        <p:cTn id="17" dur="1000" fill="hold"/>
                                        <p:tgtEl>
                                          <p:spTgt spid="20486"/>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2048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52" presetClass="entr" presetSubtype="0" fill="hold" nodeType="clickEffect">
                                  <p:stCondLst>
                                    <p:cond delay="0"/>
                                  </p:stCondLst>
                                  <p:childTnLst>
                                    <p:set>
                                      <p:cBhvr>
                                        <p:cTn id="22" dur="1" fill="hold">
                                          <p:stCondLst>
                                            <p:cond delay="0"/>
                                          </p:stCondLst>
                                        </p:cTn>
                                        <p:tgtEl>
                                          <p:spTgt spid="20484"/>
                                        </p:tgtEl>
                                        <p:attrNameLst>
                                          <p:attrName>style.visibility</p:attrName>
                                        </p:attrNameLst>
                                      </p:cBhvr>
                                      <p:to>
                                        <p:strVal val="visible"/>
                                      </p:to>
                                    </p:set>
                                    <p:animScale>
                                      <p:cBhvr>
                                        <p:cTn id="23" dur="1000" decel="50000" fill="hold">
                                          <p:stCondLst>
                                            <p:cond delay="0"/>
                                          </p:stCondLst>
                                        </p:cTn>
                                        <p:tgtEl>
                                          <p:spTgt spid="2048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20484"/>
                                        </p:tgtEl>
                                        <p:attrNameLst>
                                          <p:attrName>ppt_x</p:attrName>
                                          <p:attrName>ppt_y</p:attrName>
                                        </p:attrNameLst>
                                      </p:cBhvr>
                                    </p:animMotion>
                                    <p:animEffect transition="in" filter="fade">
                                      <p:cBhvr>
                                        <p:cTn id="25" dur="1000"/>
                                        <p:tgtEl>
                                          <p:spTgt spid="204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764704"/>
            <a:ext cx="8229600" cy="1800200"/>
          </a:xfrm>
        </p:spPr>
        <p:txBody>
          <a:bodyPr>
            <a:normAutofit fontScale="90000"/>
          </a:bodyPr>
          <a:lstStyle/>
          <a:p>
            <a:r>
              <a:rPr lang="ar-SA" dirty="0" smtClean="0"/>
              <a:t>4</a:t>
            </a:r>
            <a:r>
              <a:rPr lang="ar-SA" sz="4900" dirty="0" smtClean="0"/>
              <a:t>) في حال استمرار الأعراض الحادة يجب وضع كيس ثلج على أسفل البطن طوال عشرين دقيقة من كل ساعة..</a:t>
            </a:r>
            <a:endParaRPr lang="ar-SA" sz="4900" dirty="0"/>
          </a:p>
        </p:txBody>
      </p:sp>
      <p:pic>
        <p:nvPicPr>
          <p:cNvPr id="21508" name="Picture 4" descr="http://t2.gstatic.com/images?q=tbn:nYHu333tyeTGVM:http://www.parisnajd.com/backgd/data/media/22/6.jpg">
            <a:hlinkClick r:id="rId3"/>
          </p:cNvPr>
          <p:cNvPicPr>
            <a:picLocks noChangeAspect="1" noChangeArrowheads="1"/>
          </p:cNvPicPr>
          <p:nvPr/>
        </p:nvPicPr>
        <p:blipFill>
          <a:blip r:embed="rId4" cstate="print"/>
          <a:srcRect/>
          <a:stretch>
            <a:fillRect/>
          </a:stretch>
        </p:blipFill>
        <p:spPr bwMode="auto">
          <a:xfrm>
            <a:off x="1907704" y="3356992"/>
            <a:ext cx="2880320" cy="1656184"/>
          </a:xfrm>
          <a:prstGeom prst="rect">
            <a:avLst/>
          </a:prstGeom>
          <a:noFill/>
        </p:spPr>
      </p:pic>
      <p:pic>
        <p:nvPicPr>
          <p:cNvPr id="21510" name="Picture 6" descr="http://t0.gstatic.com/images?q=tbn:C1Q0UiNYdNVpiM:http://miss.foraten.net/files/file/0001_8502_is.jpg">
            <a:hlinkClick r:id="rId5"/>
          </p:cNvPr>
          <p:cNvPicPr>
            <a:picLocks noChangeAspect="1" noChangeArrowheads="1"/>
          </p:cNvPicPr>
          <p:nvPr/>
        </p:nvPicPr>
        <p:blipFill>
          <a:blip r:embed="rId6" cstate="print"/>
          <a:srcRect/>
          <a:stretch>
            <a:fillRect/>
          </a:stretch>
        </p:blipFill>
        <p:spPr bwMode="auto">
          <a:xfrm>
            <a:off x="5292080" y="3284984"/>
            <a:ext cx="2880320" cy="172819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nodeType="clickEffect">
                                  <p:stCondLst>
                                    <p:cond delay="0"/>
                                  </p:stCondLst>
                                  <p:childTnLst>
                                    <p:set>
                                      <p:cBhvr>
                                        <p:cTn id="11" dur="1" fill="hold">
                                          <p:stCondLst>
                                            <p:cond delay="0"/>
                                          </p:stCondLst>
                                        </p:cTn>
                                        <p:tgtEl>
                                          <p:spTgt spid="21508"/>
                                        </p:tgtEl>
                                        <p:attrNameLst>
                                          <p:attrName>style.visibility</p:attrName>
                                        </p:attrNameLst>
                                      </p:cBhvr>
                                      <p:to>
                                        <p:strVal val="visible"/>
                                      </p:to>
                                    </p:set>
                                    <p:anim calcmode="lin" valueType="num">
                                      <p:cBhvr>
                                        <p:cTn id="12" dur="1000" fill="hold"/>
                                        <p:tgtEl>
                                          <p:spTgt spid="21508"/>
                                        </p:tgtEl>
                                        <p:attrNameLst>
                                          <p:attrName>ppt_w</p:attrName>
                                        </p:attrNameLst>
                                      </p:cBhvr>
                                      <p:tavLst>
                                        <p:tav tm="0">
                                          <p:val>
                                            <p:strVal val="#ppt_w+.3"/>
                                          </p:val>
                                        </p:tav>
                                        <p:tav tm="100000">
                                          <p:val>
                                            <p:strVal val="#ppt_w"/>
                                          </p:val>
                                        </p:tav>
                                      </p:tavLst>
                                    </p:anim>
                                    <p:anim calcmode="lin" valueType="num">
                                      <p:cBhvr>
                                        <p:cTn id="13" dur="1000" fill="hold"/>
                                        <p:tgtEl>
                                          <p:spTgt spid="21508"/>
                                        </p:tgtEl>
                                        <p:attrNameLst>
                                          <p:attrName>ppt_h</p:attrName>
                                        </p:attrNameLst>
                                      </p:cBhvr>
                                      <p:tavLst>
                                        <p:tav tm="0">
                                          <p:val>
                                            <p:strVal val="#ppt_h"/>
                                          </p:val>
                                        </p:tav>
                                        <p:tav tm="100000">
                                          <p:val>
                                            <p:strVal val="#ppt_h"/>
                                          </p:val>
                                        </p:tav>
                                      </p:tavLst>
                                    </p:anim>
                                    <p:animEffect transition="in" filter="fade">
                                      <p:cBhvr>
                                        <p:cTn id="14" dur="1000"/>
                                        <p:tgtEl>
                                          <p:spTgt spid="21508"/>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21510"/>
                                        </p:tgtEl>
                                        <p:attrNameLst>
                                          <p:attrName>style.visibility</p:attrName>
                                        </p:attrNameLst>
                                      </p:cBhvr>
                                      <p:to>
                                        <p:strVal val="visible"/>
                                      </p:to>
                                    </p:set>
                                    <p:animEffect transition="in" filter="dissolve">
                                      <p:cBhvr>
                                        <p:cTn id="19" dur="500"/>
                                        <p:tgtEl>
                                          <p:spTgt spid="215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052736"/>
            <a:ext cx="8229600" cy="2016224"/>
          </a:xfrm>
        </p:spPr>
        <p:txBody>
          <a:bodyPr>
            <a:noAutofit/>
          </a:bodyPr>
          <a:lstStyle/>
          <a:p>
            <a:r>
              <a:rPr lang="ar-SA" sz="4800" dirty="0" smtClean="0"/>
              <a:t>5) تناول وجبة غدائية غنية مؤلفة من طعام طرى وسائل طالما استمرت الحمى..</a:t>
            </a:r>
            <a:endParaRPr lang="ar-SA" sz="4800" dirty="0"/>
          </a:p>
        </p:txBody>
      </p:sp>
      <p:pic>
        <p:nvPicPr>
          <p:cNvPr id="22532" name="Picture 4" descr="http://t3.gstatic.com/images?q=tbn:Yp6HBAsSlZ96FM:http://www.layyous.com/book%2520addition/food_2.jpg">
            <a:hlinkClick r:id="rId3"/>
          </p:cNvPr>
          <p:cNvPicPr>
            <a:picLocks noChangeAspect="1" noChangeArrowheads="1"/>
          </p:cNvPicPr>
          <p:nvPr/>
        </p:nvPicPr>
        <p:blipFill>
          <a:blip r:embed="rId4" cstate="print"/>
          <a:srcRect/>
          <a:stretch>
            <a:fillRect/>
          </a:stretch>
        </p:blipFill>
        <p:spPr bwMode="auto">
          <a:xfrm>
            <a:off x="3707904" y="3429000"/>
            <a:ext cx="2088232" cy="2520280"/>
          </a:xfrm>
          <a:prstGeom prst="rect">
            <a:avLst/>
          </a:prstGeom>
          <a:noFill/>
        </p:spPr>
      </p:pic>
      <p:pic>
        <p:nvPicPr>
          <p:cNvPr id="22534" name="Picture 6" descr="http://t2.gstatic.com/images?q=tbn:LfoK5zlrIjw9SM:http://www.algamal.net/Images/Articles/Images/Large_5225.jpg">
            <a:hlinkClick r:id="rId5"/>
          </p:cNvPr>
          <p:cNvPicPr>
            <a:picLocks noChangeAspect="1" noChangeArrowheads="1"/>
          </p:cNvPicPr>
          <p:nvPr/>
        </p:nvPicPr>
        <p:blipFill>
          <a:blip r:embed="rId6" cstate="print"/>
          <a:srcRect/>
          <a:stretch>
            <a:fillRect/>
          </a:stretch>
        </p:blipFill>
        <p:spPr bwMode="auto">
          <a:xfrm>
            <a:off x="5940152" y="3356992"/>
            <a:ext cx="2808312" cy="2664296"/>
          </a:xfrm>
          <a:prstGeom prst="rect">
            <a:avLst/>
          </a:prstGeom>
          <a:noFill/>
        </p:spPr>
      </p:pic>
      <p:pic>
        <p:nvPicPr>
          <p:cNvPr id="22536" name="Picture 8" descr="http://t2.gstatic.com/images?q=tbn:Yo7ObiH4Kuam_M:http://img571.imageshack.us/img571/7489/50243031.jpg">
            <a:hlinkClick r:id="rId7"/>
          </p:cNvPr>
          <p:cNvPicPr>
            <a:picLocks noChangeAspect="1" noChangeArrowheads="1"/>
          </p:cNvPicPr>
          <p:nvPr/>
        </p:nvPicPr>
        <p:blipFill>
          <a:blip r:embed="rId8" cstate="print"/>
          <a:srcRect/>
          <a:stretch>
            <a:fillRect/>
          </a:stretch>
        </p:blipFill>
        <p:spPr bwMode="auto">
          <a:xfrm>
            <a:off x="827584" y="3429000"/>
            <a:ext cx="2664296" cy="244827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22536"/>
                                        </p:tgtEl>
                                        <p:attrNameLst>
                                          <p:attrName>style.visibility</p:attrName>
                                        </p:attrNameLst>
                                      </p:cBhvr>
                                      <p:to>
                                        <p:strVal val="visible"/>
                                      </p:to>
                                    </p:set>
                                    <p:animEffect transition="in" filter="wedge">
                                      <p:cBhvr>
                                        <p:cTn id="12" dur="2000"/>
                                        <p:tgtEl>
                                          <p:spTgt spid="22536"/>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2532"/>
                                        </p:tgtEl>
                                        <p:attrNameLst>
                                          <p:attrName>style.visibility</p:attrName>
                                        </p:attrNameLst>
                                      </p:cBhvr>
                                      <p:to>
                                        <p:strVal val="visible"/>
                                      </p:to>
                                    </p:set>
                                    <p:animEffect transition="in" filter="box(in)">
                                      <p:cBhvr>
                                        <p:cTn id="17" dur="1000"/>
                                        <p:tgtEl>
                                          <p:spTgt spid="22532"/>
                                        </p:tgtEl>
                                      </p:cBhvr>
                                    </p:animEffect>
                                  </p:childTnLst>
                                </p:cTn>
                              </p:par>
                            </p:childTnLst>
                          </p:cTn>
                        </p:par>
                      </p:childTnLst>
                    </p:cTn>
                  </p:par>
                  <p:par>
                    <p:cTn id="18" fill="hold">
                      <p:stCondLst>
                        <p:cond delay="indefinite"/>
                      </p:stCondLst>
                      <p:childTnLst>
                        <p:par>
                          <p:cTn id="19" fill="hold">
                            <p:stCondLst>
                              <p:cond delay="0"/>
                            </p:stCondLst>
                            <p:childTnLst>
                              <p:par>
                                <p:cTn id="20" presetID="29" presetClass="entr" presetSubtype="0" fill="hold" nodeType="clickEffect">
                                  <p:stCondLst>
                                    <p:cond delay="0"/>
                                  </p:stCondLst>
                                  <p:childTnLst>
                                    <p:set>
                                      <p:cBhvr>
                                        <p:cTn id="21" dur="1" fill="hold">
                                          <p:stCondLst>
                                            <p:cond delay="0"/>
                                          </p:stCondLst>
                                        </p:cTn>
                                        <p:tgtEl>
                                          <p:spTgt spid="22534"/>
                                        </p:tgtEl>
                                        <p:attrNameLst>
                                          <p:attrName>style.visibility</p:attrName>
                                        </p:attrNameLst>
                                      </p:cBhvr>
                                      <p:to>
                                        <p:strVal val="visible"/>
                                      </p:to>
                                    </p:set>
                                    <p:anim calcmode="lin" valueType="num">
                                      <p:cBhvr>
                                        <p:cTn id="22" dur="1000" fill="hold"/>
                                        <p:tgtEl>
                                          <p:spTgt spid="22534"/>
                                        </p:tgtEl>
                                        <p:attrNameLst>
                                          <p:attrName>ppt_x</p:attrName>
                                        </p:attrNameLst>
                                      </p:cBhvr>
                                      <p:tavLst>
                                        <p:tav tm="0">
                                          <p:val>
                                            <p:strVal val="#ppt_x-.2"/>
                                          </p:val>
                                        </p:tav>
                                        <p:tav tm="100000">
                                          <p:val>
                                            <p:strVal val="#ppt_x"/>
                                          </p:val>
                                        </p:tav>
                                      </p:tavLst>
                                    </p:anim>
                                    <p:anim calcmode="lin" valueType="num">
                                      <p:cBhvr>
                                        <p:cTn id="23" dur="1000" fill="hold"/>
                                        <p:tgtEl>
                                          <p:spTgt spid="22534"/>
                                        </p:tgtEl>
                                        <p:attrNameLst>
                                          <p:attrName>ppt_y</p:attrName>
                                        </p:attrNameLst>
                                      </p:cBhvr>
                                      <p:tavLst>
                                        <p:tav tm="0">
                                          <p:val>
                                            <p:strVal val="#ppt_y"/>
                                          </p:val>
                                        </p:tav>
                                        <p:tav tm="100000">
                                          <p:val>
                                            <p:strVal val="#ppt_y"/>
                                          </p:val>
                                        </p:tav>
                                      </p:tavLst>
                                    </p:anim>
                                    <p:animEffect transition="in" filter="wipe(right)" prLst="gradientSize: 0.1">
                                      <p:cBhvr>
                                        <p:cTn id="24" dur="1000"/>
                                        <p:tgtEl>
                                          <p:spTgt spid="225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98178"/>
          </a:xfrm>
        </p:spPr>
        <p:txBody>
          <a:bodyPr>
            <a:normAutofit/>
          </a:bodyPr>
          <a:lstStyle/>
          <a:p>
            <a:r>
              <a:rPr lang="ar-SA" dirty="0" smtClean="0"/>
              <a:t>6) عندما تنتهي الأعراض الحادة يجب البقاء في الهواء الطلق قدر الإمكان..</a:t>
            </a:r>
            <a:endParaRPr lang="ar-SA" dirty="0"/>
          </a:p>
        </p:txBody>
      </p:sp>
      <p:pic>
        <p:nvPicPr>
          <p:cNvPr id="23558" name="Picture 6" descr="http://t1.gstatic.com/images?q=tbn:XZ3dKP76IUpeBM:http://www.saudigeek.com/var_pics/london19_4.jpg">
            <a:hlinkClick r:id="rId3"/>
          </p:cNvPr>
          <p:cNvPicPr>
            <a:picLocks noChangeAspect="1" noChangeArrowheads="1"/>
          </p:cNvPicPr>
          <p:nvPr/>
        </p:nvPicPr>
        <p:blipFill>
          <a:blip r:embed="rId4" cstate="print"/>
          <a:srcRect/>
          <a:stretch>
            <a:fillRect/>
          </a:stretch>
        </p:blipFill>
        <p:spPr bwMode="auto">
          <a:xfrm>
            <a:off x="1043608" y="2636912"/>
            <a:ext cx="6984776" cy="30243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ppt_w</p:attrName>
                                        </p:attrNameLst>
                                      </p:cBhvr>
                                      <p:tavLst>
                                        <p:tav tm="0" fmla="#ppt_w*sin(2.5*pi*$)">
                                          <p:val>
                                            <p:fltVal val="0"/>
                                          </p:val>
                                        </p:tav>
                                        <p:tav tm="100000">
                                          <p:val>
                                            <p:fltVal val="1"/>
                                          </p:val>
                                        </p:tav>
                                      </p:tavLst>
                                    </p:anim>
                                    <p:anim calcmode="lin" valueType="num">
                                      <p:cBhvr>
                                        <p:cTn id="9" dur="1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32" presetClass="emph" presetSubtype="0" fill="hold" nodeType="clickEffect">
                                  <p:stCondLst>
                                    <p:cond delay="0"/>
                                  </p:stCondLst>
                                  <p:childTnLst>
                                    <p:animClr clrSpc="rgb">
                                      <p:cBhvr override="childStyle">
                                        <p:cTn id="13" dur="100" fill="hold"/>
                                        <p:tgtEl>
                                          <p:spTgt spid="23558"/>
                                        </p:tgtEl>
                                        <p:attrNameLst>
                                          <p:attrName>style.color</p:attrName>
                                        </p:attrNameLst>
                                      </p:cBhvr>
                                      <p:to>
                                        <a:schemeClr val="accent2"/>
                                      </p:to>
                                    </p:animClr>
                                    <p:animClr clrSpc="rgb">
                                      <p:cBhvr>
                                        <p:cTn id="14" dur="100" fill="hold"/>
                                        <p:tgtEl>
                                          <p:spTgt spid="23558"/>
                                        </p:tgtEl>
                                        <p:attrNameLst>
                                          <p:attrName>fillcolor</p:attrName>
                                        </p:attrNameLst>
                                      </p:cBhvr>
                                      <p:to>
                                        <a:schemeClr val="accent2"/>
                                      </p:to>
                                    </p:animClr>
                                    <p:set>
                                      <p:cBhvr>
                                        <p:cTn id="15" dur="100" fill="hold"/>
                                        <p:tgtEl>
                                          <p:spTgt spid="23558"/>
                                        </p:tgtEl>
                                        <p:attrNameLst>
                                          <p:attrName>fill.type</p:attrName>
                                        </p:attrNameLst>
                                      </p:cBhvr>
                                      <p:to>
                                        <p:strVal val="solid"/>
                                      </p:to>
                                    </p:set>
                                    <p:set>
                                      <p:cBhvr>
                                        <p:cTn id="16" dur="100" fill="hold"/>
                                        <p:tgtEl>
                                          <p:spTgt spid="23558"/>
                                        </p:tgtEl>
                                        <p:attrNameLst>
                                          <p:attrName>fill.on</p:attrName>
                                        </p:attrNameLst>
                                      </p:cBhvr>
                                      <p:to>
                                        <p:strVal val="true"/>
                                      </p:to>
                                    </p:set>
                                    <p:animRot by="120000">
                                      <p:cBhvr>
                                        <p:cTn id="17" dur="100" fill="hold">
                                          <p:stCondLst>
                                            <p:cond delay="0"/>
                                          </p:stCondLst>
                                        </p:cTn>
                                        <p:tgtEl>
                                          <p:spTgt spid="23558"/>
                                        </p:tgtEl>
                                        <p:attrNameLst>
                                          <p:attrName>r</p:attrName>
                                        </p:attrNameLst>
                                      </p:cBhvr>
                                    </p:animRot>
                                    <p:animRot by="-240000">
                                      <p:cBhvr>
                                        <p:cTn id="18" dur="200" fill="hold">
                                          <p:stCondLst>
                                            <p:cond delay="200"/>
                                          </p:stCondLst>
                                        </p:cTn>
                                        <p:tgtEl>
                                          <p:spTgt spid="23558"/>
                                        </p:tgtEl>
                                        <p:attrNameLst>
                                          <p:attrName>r</p:attrName>
                                        </p:attrNameLst>
                                      </p:cBhvr>
                                    </p:animRot>
                                    <p:animRot by="240000">
                                      <p:cBhvr>
                                        <p:cTn id="19" dur="200" fill="hold">
                                          <p:stCondLst>
                                            <p:cond delay="400"/>
                                          </p:stCondLst>
                                        </p:cTn>
                                        <p:tgtEl>
                                          <p:spTgt spid="23558"/>
                                        </p:tgtEl>
                                        <p:attrNameLst>
                                          <p:attrName>r</p:attrName>
                                        </p:attrNameLst>
                                      </p:cBhvr>
                                    </p:animRot>
                                    <p:animRot by="-240000">
                                      <p:cBhvr>
                                        <p:cTn id="20" dur="200" fill="hold">
                                          <p:stCondLst>
                                            <p:cond delay="600"/>
                                          </p:stCondLst>
                                        </p:cTn>
                                        <p:tgtEl>
                                          <p:spTgt spid="23558"/>
                                        </p:tgtEl>
                                        <p:attrNameLst>
                                          <p:attrName>r</p:attrName>
                                        </p:attrNameLst>
                                      </p:cBhvr>
                                    </p:animRot>
                                    <p:animRot by="120000">
                                      <p:cBhvr>
                                        <p:cTn id="21" dur="200" fill="hold">
                                          <p:stCondLst>
                                            <p:cond delay="800"/>
                                          </p:stCondLst>
                                        </p:cTn>
                                        <p:tgtEl>
                                          <p:spTgt spid="2355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1142984"/>
            <a:ext cx="7772400" cy="4625991"/>
          </a:xfrm>
        </p:spPr>
        <p:txBody>
          <a:bodyPr>
            <a:normAutofit fontScale="90000"/>
          </a:bodyPr>
          <a:lstStyle/>
          <a:p>
            <a:pPr algn="ctr"/>
            <a:r>
              <a:rPr lang="ar-SA" sz="7200" dirty="0" smtClean="0">
                <a:latin typeface="Arabic Typesetting" pitchFamily="66" charset="-78"/>
                <a:cs typeface="Arabic Typesetting" pitchFamily="66" charset="-78"/>
              </a:rPr>
              <a:t/>
            </a:r>
            <a:br>
              <a:rPr lang="ar-SA" sz="7200" dirty="0" smtClean="0">
                <a:latin typeface="Arabic Typesetting" pitchFamily="66" charset="-78"/>
                <a:cs typeface="Arabic Typesetting" pitchFamily="66" charset="-78"/>
              </a:rPr>
            </a:br>
            <a:r>
              <a:rPr lang="ar-SA" sz="7200" dirty="0" smtClean="0">
                <a:latin typeface="Arabic Typesetting" pitchFamily="66" charset="-78"/>
                <a:cs typeface="Arabic Typesetting" pitchFamily="66" charset="-78"/>
              </a:rPr>
              <a:t>زينب عبد الله آل </a:t>
            </a:r>
            <a:r>
              <a:rPr lang="ar-SA" sz="7200" dirty="0" err="1" smtClean="0">
                <a:latin typeface="Arabic Typesetting" pitchFamily="66" charset="-78"/>
                <a:cs typeface="Arabic Typesetting" pitchFamily="66" charset="-78"/>
              </a:rPr>
              <a:t>احليل</a:t>
            </a:r>
            <a:r>
              <a:rPr lang="ar-SA" sz="7200" dirty="0" smtClean="0">
                <a:latin typeface="Arabic Typesetting" pitchFamily="66" charset="-78"/>
                <a:cs typeface="Arabic Typesetting" pitchFamily="66" charset="-78"/>
              </a:rPr>
              <a:t> </a:t>
            </a:r>
            <a:br>
              <a:rPr lang="ar-SA" sz="7200" dirty="0" smtClean="0">
                <a:latin typeface="Arabic Typesetting" pitchFamily="66" charset="-78"/>
                <a:cs typeface="Arabic Typesetting" pitchFamily="66" charset="-78"/>
              </a:rPr>
            </a:br>
            <a:r>
              <a:rPr lang="ar-SA" sz="7200" dirty="0" smtClean="0">
                <a:latin typeface="Arabic Typesetting" pitchFamily="66" charset="-78"/>
                <a:cs typeface="Arabic Typesetting" pitchFamily="66" charset="-78"/>
              </a:rPr>
              <a:t>نوره إبراهيم </a:t>
            </a:r>
            <a:r>
              <a:rPr lang="ar-SA" sz="7200" dirty="0" err="1" smtClean="0">
                <a:latin typeface="Arabic Typesetting" pitchFamily="66" charset="-78"/>
                <a:cs typeface="Arabic Typesetting" pitchFamily="66" charset="-78"/>
              </a:rPr>
              <a:t>العسيف</a:t>
            </a:r>
            <a:r>
              <a:rPr lang="ar-SA" sz="7200" dirty="0" smtClean="0">
                <a:latin typeface="Arabic Typesetting" pitchFamily="66" charset="-78"/>
                <a:cs typeface="Arabic Typesetting" pitchFamily="66" charset="-78"/>
              </a:rPr>
              <a:t/>
            </a:r>
            <a:br>
              <a:rPr lang="ar-SA" sz="7200" dirty="0" smtClean="0">
                <a:latin typeface="Arabic Typesetting" pitchFamily="66" charset="-78"/>
                <a:cs typeface="Arabic Typesetting" pitchFamily="66" charset="-78"/>
              </a:rPr>
            </a:br>
            <a:r>
              <a:rPr lang="ar-SA" sz="7200" dirty="0" smtClean="0">
                <a:latin typeface="Arabic Typesetting" pitchFamily="66" charset="-78"/>
                <a:cs typeface="Arabic Typesetting" pitchFamily="66" charset="-78"/>
              </a:rPr>
              <a:t>منيرة الشاهين</a:t>
            </a:r>
            <a:br>
              <a:rPr lang="ar-SA" sz="7200" dirty="0" smtClean="0">
                <a:latin typeface="Arabic Typesetting" pitchFamily="66" charset="-78"/>
                <a:cs typeface="Arabic Typesetting" pitchFamily="66" charset="-78"/>
              </a:rPr>
            </a:br>
            <a:endParaRPr lang="ar-SA" sz="7200" dirty="0">
              <a:latin typeface="Arabic Typesetting" pitchFamily="66" charset="-78"/>
              <a:cs typeface="Arabic Typesetting" pitchFamily="66" charset="-78"/>
            </a:endParaRPr>
          </a:p>
        </p:txBody>
      </p:sp>
      <p:sp>
        <p:nvSpPr>
          <p:cNvPr id="3" name="عنصر نائب للنص 2"/>
          <p:cNvSpPr>
            <a:spLocks noGrp="1"/>
          </p:cNvSpPr>
          <p:nvPr>
            <p:ph type="body" idx="1"/>
          </p:nvPr>
        </p:nvSpPr>
        <p:spPr>
          <a:xfrm>
            <a:off x="785786" y="714356"/>
            <a:ext cx="7772400" cy="1500187"/>
          </a:xfrm>
        </p:spPr>
        <p:txBody>
          <a:bodyPr>
            <a:normAutofit/>
          </a:bodyPr>
          <a:lstStyle/>
          <a:p>
            <a:pPr algn="ctr"/>
            <a:r>
              <a:rPr lang="ar-SA" sz="6000" dirty="0" err="1" smtClean="0">
                <a:solidFill>
                  <a:schemeClr val="tx1"/>
                </a:solidFill>
              </a:rPr>
              <a:t>اعداد</a:t>
            </a:r>
            <a:r>
              <a:rPr lang="ar-SA" sz="6000" dirty="0" smtClean="0">
                <a:solidFill>
                  <a:schemeClr val="tx1"/>
                </a:solidFill>
              </a:rPr>
              <a:t> الطالبات:</a:t>
            </a:r>
            <a:endParaRPr lang="en-US" sz="60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style.rotation</p:attrName>
                                        </p:attrNameLst>
                                      </p:cBhvr>
                                      <p:tavLst>
                                        <p:tav tm="0">
                                          <p:val>
                                            <p:fltVal val="720"/>
                                          </p:val>
                                        </p:tav>
                                        <p:tav tm="100000">
                                          <p:val>
                                            <p:fltVal val="0"/>
                                          </p:val>
                                        </p:tav>
                                      </p:tavLst>
                                    </p:anim>
                                    <p:anim calcmode="lin" valueType="num">
                                      <p:cBhvr>
                                        <p:cTn id="9" dur="2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0" dur="2000" fill="hold"/>
                                        <p:tgtEl>
                                          <p:spTgt spid="3">
                                            <p:txEl>
                                              <p:pRg st="0" end="0"/>
                                            </p:txEl>
                                          </p:spTgt>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80">
                                          <p:stCondLst>
                                            <p:cond delay="0"/>
                                          </p:stCondLst>
                                        </p:cTn>
                                        <p:tgtEl>
                                          <p:spTgt spid="2"/>
                                        </p:tgtEl>
                                      </p:cBhvr>
                                    </p:animEffect>
                                    <p:anim calcmode="lin" valueType="num">
                                      <p:cBhvr>
                                        <p:cTn id="16"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21" dur="26">
                                          <p:stCondLst>
                                            <p:cond delay="650"/>
                                          </p:stCondLst>
                                        </p:cTn>
                                        <p:tgtEl>
                                          <p:spTgt spid="2"/>
                                        </p:tgtEl>
                                      </p:cBhvr>
                                      <p:to x="100000" y="60000"/>
                                    </p:animScale>
                                    <p:animScale>
                                      <p:cBhvr>
                                        <p:cTn id="22" dur="166" decel="50000">
                                          <p:stCondLst>
                                            <p:cond delay="676"/>
                                          </p:stCondLst>
                                        </p:cTn>
                                        <p:tgtEl>
                                          <p:spTgt spid="2"/>
                                        </p:tgtEl>
                                      </p:cBhvr>
                                      <p:to x="100000" y="100000"/>
                                    </p:animScale>
                                    <p:animScale>
                                      <p:cBhvr>
                                        <p:cTn id="23" dur="26">
                                          <p:stCondLst>
                                            <p:cond delay="1312"/>
                                          </p:stCondLst>
                                        </p:cTn>
                                        <p:tgtEl>
                                          <p:spTgt spid="2"/>
                                        </p:tgtEl>
                                      </p:cBhvr>
                                      <p:to x="100000" y="80000"/>
                                    </p:animScale>
                                    <p:animScale>
                                      <p:cBhvr>
                                        <p:cTn id="24" dur="166" decel="50000">
                                          <p:stCondLst>
                                            <p:cond delay="1338"/>
                                          </p:stCondLst>
                                        </p:cTn>
                                        <p:tgtEl>
                                          <p:spTgt spid="2"/>
                                        </p:tgtEl>
                                      </p:cBhvr>
                                      <p:to x="100000" y="100000"/>
                                    </p:animScale>
                                    <p:animScale>
                                      <p:cBhvr>
                                        <p:cTn id="25" dur="26">
                                          <p:stCondLst>
                                            <p:cond delay="1642"/>
                                          </p:stCondLst>
                                        </p:cTn>
                                        <p:tgtEl>
                                          <p:spTgt spid="2"/>
                                        </p:tgtEl>
                                      </p:cBhvr>
                                      <p:to x="100000" y="90000"/>
                                    </p:animScale>
                                    <p:animScale>
                                      <p:cBhvr>
                                        <p:cTn id="26" dur="166" decel="50000">
                                          <p:stCondLst>
                                            <p:cond delay="1668"/>
                                          </p:stCondLst>
                                        </p:cTn>
                                        <p:tgtEl>
                                          <p:spTgt spid="2"/>
                                        </p:tgtEl>
                                      </p:cBhvr>
                                      <p:to x="100000" y="100000"/>
                                    </p:animScale>
                                    <p:animScale>
                                      <p:cBhvr>
                                        <p:cTn id="27" dur="26">
                                          <p:stCondLst>
                                            <p:cond delay="1808"/>
                                          </p:stCondLst>
                                        </p:cTn>
                                        <p:tgtEl>
                                          <p:spTgt spid="2"/>
                                        </p:tgtEl>
                                      </p:cBhvr>
                                      <p:to x="100000" y="95000"/>
                                    </p:animScale>
                                    <p:animScale>
                                      <p:cBhvr>
                                        <p:cTn id="28"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مدني">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203</TotalTime>
  <Words>195</Words>
  <Application>Microsoft Office PowerPoint</Application>
  <PresentationFormat>عرض على الشاشة (3:4)‏</PresentationFormat>
  <Paragraphs>25</Paragraphs>
  <Slides>12</Slides>
  <Notes>12</Notes>
  <HiddenSlides>0</HiddenSlides>
  <MMClips>0</MMClips>
  <ScaleCrop>false</ScaleCrop>
  <HeadingPairs>
    <vt:vector size="4" baseType="variant">
      <vt:variant>
        <vt:lpstr>سمة</vt:lpstr>
      </vt:variant>
      <vt:variant>
        <vt:i4>1</vt:i4>
      </vt:variant>
      <vt:variant>
        <vt:lpstr>عناوين الشرائح</vt:lpstr>
      </vt:variant>
      <vt:variant>
        <vt:i4>12</vt:i4>
      </vt:variant>
    </vt:vector>
  </HeadingPairs>
  <TitlesOfParts>
    <vt:vector size="13" baseType="lpstr">
      <vt:lpstr>Office Theme</vt:lpstr>
      <vt:lpstr>   امراض الجهاز التناسلي المؤنث حمي النفاس  </vt:lpstr>
      <vt:lpstr>حمـى النفاس Puerperal Infection </vt:lpstr>
      <vt:lpstr>حمى النفاس ناتجة عن دخول جراثيم المرض, ولاسيما المكورات العقدية إلى الأنسجة المكشوفة في قناة عنق الرحم وتجوفيه وعند التوليد والإجهاض ..</vt:lpstr>
      <vt:lpstr>إن مثل هذه التلوثات الجرثومية خطرة وقد تؤدي إلى الوفاة فيما لو امتد الالتهاب من الرحم إلى المبيضين أو إلى الأنسجة الأخرى مسبباً ظهور الخراجات أو إلى الصفاق (البريتون) مسبباً التهابه ..</vt:lpstr>
      <vt:lpstr>المرأة التي يبدو عليها أعراض ظاهرية بعد الولادة أو الإجهاض قد تعاني ارتفاعاً في الحرارة مسبوقاً بقشعريرة في اليوم الثالث أو الرابع الذي يلي الولادة. وقد لاتشعر بألم ولكن الارتفاع المفاجئ في الحرارة يشير إلى إمكانية إصابتها بحمى النفاس ..</vt:lpstr>
      <vt:lpstr>ما يجب عمله :  1) إذا أشارت الأعراض إلى حدوث إصابة بحمى النفاس يستدعى الطبيب على الفور. فاستعمال السلفا أو المضادات الأحيائية في أمراض الأعضاء التناسلية عند المرأة في وقت مبكر يؤدي عادة إلى السيطرة على التلوث الجرثومي.. </vt:lpstr>
      <vt:lpstr>2) الإمتناع عن عمليات الغسل المهبلي, مهما كان نوعه, إلا بعد استشارة الطبيب ..</vt:lpstr>
      <vt:lpstr>3) شرب اكبر كمية ممكنة من الماء..</vt:lpstr>
      <vt:lpstr>4) في حال استمرار الأعراض الحادة يجب وضع كيس ثلج على أسفل البطن طوال عشرين دقيقة من كل ساعة..</vt:lpstr>
      <vt:lpstr>5) تناول وجبة غدائية غنية مؤلفة من طعام طرى وسائل طالما استمرت الحمى..</vt:lpstr>
      <vt:lpstr>6) عندما تنتهي الأعراض الحادة يجب البقاء في الهواء الطلق قدر الإمكان..</vt:lpstr>
      <vt:lpstr> زينب عبد الله آل احليل  نوره إبراهيم العسيف منيرة الشاهين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مقرر الصحة واللياقة دكتورة المادة: ناهد رمضان الشعبة التاسعة</dc:title>
  <dc:creator>Eman</dc:creator>
  <cp:lastModifiedBy>itp-0ct-10</cp:lastModifiedBy>
  <cp:revision>23</cp:revision>
  <dcterms:created xsi:type="dcterms:W3CDTF">2010-10-30T18:53:13Z</dcterms:created>
  <dcterms:modified xsi:type="dcterms:W3CDTF">2011-03-17T18:31:23Z</dcterms:modified>
</cp:coreProperties>
</file>