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99" d="100"/>
          <a:sy n="99" d="100"/>
        </p:scale>
        <p:origin x="-73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36B4316-461C-4586-A0D3-178A9EE2DEB9}" type="doc">
      <dgm:prSet loTypeId="urn:microsoft.com/office/officeart/2008/layout/RadialCluster" loCatId="relationship" qsTypeId="urn:microsoft.com/office/officeart/2005/8/quickstyle/3d2" qsCatId="3D" csTypeId="urn:microsoft.com/office/officeart/2005/8/colors/colorful1#1" csCatId="colorful" phldr="1"/>
      <dgm:spPr/>
      <dgm:t>
        <a:bodyPr/>
        <a:lstStyle/>
        <a:p>
          <a:pPr rtl="1"/>
          <a:endParaRPr lang="ar-SA"/>
        </a:p>
      </dgm:t>
    </dgm:pt>
    <dgm:pt modelId="{A75EEA4D-062D-49D1-932E-CCBF54F17657}">
      <dgm:prSet phldrT="[Text]"/>
      <dgm:spPr/>
      <dgm:t>
        <a:bodyPr/>
        <a:lstStyle/>
        <a:p>
          <a:pPr rtl="1"/>
          <a:r>
            <a:rPr lang="ar-SA" dirty="0" smtClean="0"/>
            <a:t>تتم الوقاية والرعاية على ثلاث مراحل:</a:t>
          </a:r>
          <a:endParaRPr lang="ar-SA" dirty="0"/>
        </a:p>
      </dgm:t>
    </dgm:pt>
    <dgm:pt modelId="{0C65AAD6-9BBE-4CF3-84E2-2FD59925A081}" type="parTrans" cxnId="{8BC40656-21E6-4E36-BDC0-D90B2C0DDAB2}">
      <dgm:prSet/>
      <dgm:spPr/>
      <dgm:t>
        <a:bodyPr/>
        <a:lstStyle/>
        <a:p>
          <a:pPr rtl="1"/>
          <a:endParaRPr lang="ar-SA"/>
        </a:p>
      </dgm:t>
    </dgm:pt>
    <dgm:pt modelId="{5DDE82EE-7BF4-4AAC-8D24-0A4C3B61F3BD}" type="sibTrans" cxnId="{8BC40656-21E6-4E36-BDC0-D90B2C0DDAB2}">
      <dgm:prSet/>
      <dgm:spPr/>
      <dgm:t>
        <a:bodyPr/>
        <a:lstStyle/>
        <a:p>
          <a:pPr rtl="1"/>
          <a:endParaRPr lang="ar-SA"/>
        </a:p>
      </dgm:t>
    </dgm:pt>
    <dgm:pt modelId="{A6EC9022-437D-44AF-85EE-C73CFAEDBAB5}">
      <dgm:prSet phldrT="[Text]"/>
      <dgm:spPr/>
      <dgm:t>
        <a:bodyPr/>
        <a:lstStyle/>
        <a:p>
          <a:pPr rtl="1"/>
          <a:r>
            <a:rPr lang="ar-SA" dirty="0" smtClean="0"/>
            <a:t>المرحلة الاولى:الرعاية او الوقاية الاولية التي تعنى بالتأثير المباشر على سبب المرض</a:t>
          </a:r>
          <a:endParaRPr lang="ar-SA" dirty="0"/>
        </a:p>
      </dgm:t>
    </dgm:pt>
    <dgm:pt modelId="{37AEDB22-E9AD-4463-99F0-B95CC69971F9}" type="parTrans" cxnId="{0D4AB347-2979-46BF-9E21-9640F20EF506}">
      <dgm:prSet/>
      <dgm:spPr/>
      <dgm:t>
        <a:bodyPr/>
        <a:lstStyle/>
        <a:p>
          <a:pPr rtl="1"/>
          <a:endParaRPr lang="ar-SA"/>
        </a:p>
      </dgm:t>
    </dgm:pt>
    <dgm:pt modelId="{A5C70001-7A42-48DB-AC93-E5AAB3BA7C3D}" type="sibTrans" cxnId="{0D4AB347-2979-46BF-9E21-9640F20EF506}">
      <dgm:prSet/>
      <dgm:spPr/>
      <dgm:t>
        <a:bodyPr/>
        <a:lstStyle/>
        <a:p>
          <a:pPr rtl="1"/>
          <a:endParaRPr lang="ar-SA"/>
        </a:p>
      </dgm:t>
    </dgm:pt>
    <dgm:pt modelId="{2223C3FB-A486-41FA-AB44-3C9E0C31A50E}">
      <dgm:prSet phldrT="[Text]"/>
      <dgm:spPr/>
      <dgm:t>
        <a:bodyPr/>
        <a:lstStyle/>
        <a:p>
          <a:pPr rtl="1"/>
          <a:r>
            <a:rPr lang="ar-SA" dirty="0" smtClean="0"/>
            <a:t>المرحلة الثانية:تشخيص المرض والتعرف عليه.</a:t>
          </a:r>
          <a:endParaRPr lang="ar-SA" dirty="0"/>
        </a:p>
      </dgm:t>
    </dgm:pt>
    <dgm:pt modelId="{5BC05426-138D-4635-BD8E-D3BD939A17E9}" type="parTrans" cxnId="{47EFF950-FF5C-4D1D-95C9-EAB2FCB75735}">
      <dgm:prSet/>
      <dgm:spPr/>
      <dgm:t>
        <a:bodyPr/>
        <a:lstStyle/>
        <a:p>
          <a:pPr rtl="1"/>
          <a:endParaRPr lang="ar-SA"/>
        </a:p>
      </dgm:t>
    </dgm:pt>
    <dgm:pt modelId="{25A3F81C-2FF7-4297-B5FA-69F52F6F121D}" type="sibTrans" cxnId="{47EFF950-FF5C-4D1D-95C9-EAB2FCB75735}">
      <dgm:prSet/>
      <dgm:spPr/>
      <dgm:t>
        <a:bodyPr/>
        <a:lstStyle/>
        <a:p>
          <a:pPr rtl="1"/>
          <a:endParaRPr lang="ar-SA"/>
        </a:p>
      </dgm:t>
    </dgm:pt>
    <dgm:pt modelId="{842666CE-12ED-484C-B302-FCADE43EB5C7}">
      <dgm:prSet phldrT="[Text]"/>
      <dgm:spPr/>
      <dgm:t>
        <a:bodyPr/>
        <a:lstStyle/>
        <a:p>
          <a:pPr rtl="1"/>
          <a:r>
            <a:rPr lang="ar-SA" dirty="0" smtClean="0"/>
            <a:t>المرحلة الثالثة:العلاج والتاهيل.</a:t>
          </a:r>
          <a:endParaRPr lang="ar-SA" dirty="0"/>
        </a:p>
      </dgm:t>
    </dgm:pt>
    <dgm:pt modelId="{ABECDCE9-50BB-41B3-AF85-C5323253A2F0}" type="parTrans" cxnId="{E0A3C2EA-E95B-4A3C-B821-1D9C82FD9116}">
      <dgm:prSet/>
      <dgm:spPr/>
      <dgm:t>
        <a:bodyPr/>
        <a:lstStyle/>
        <a:p>
          <a:pPr rtl="1"/>
          <a:endParaRPr lang="ar-SA"/>
        </a:p>
      </dgm:t>
    </dgm:pt>
    <dgm:pt modelId="{67192293-1D81-42E9-A07A-B46F1D3D04A8}" type="sibTrans" cxnId="{E0A3C2EA-E95B-4A3C-B821-1D9C82FD9116}">
      <dgm:prSet/>
      <dgm:spPr/>
      <dgm:t>
        <a:bodyPr/>
        <a:lstStyle/>
        <a:p>
          <a:pPr rtl="1"/>
          <a:endParaRPr lang="ar-SA"/>
        </a:p>
      </dgm:t>
    </dgm:pt>
    <dgm:pt modelId="{BF9083E7-74EE-4838-A96B-0AEEC7AD8F27}" type="pres">
      <dgm:prSet presAssocID="{736B4316-461C-4586-A0D3-178A9EE2DEB9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pPr rtl="1"/>
          <a:endParaRPr lang="ar-SA"/>
        </a:p>
      </dgm:t>
    </dgm:pt>
    <dgm:pt modelId="{6CC87245-F976-40AA-B263-4114556DA5CD}" type="pres">
      <dgm:prSet presAssocID="{A75EEA4D-062D-49D1-932E-CCBF54F17657}" presName="singleCycle" presStyleCnt="0"/>
      <dgm:spPr/>
    </dgm:pt>
    <dgm:pt modelId="{1FCC2D40-1150-4C41-910E-89735C377F45}" type="pres">
      <dgm:prSet presAssocID="{A75EEA4D-062D-49D1-932E-CCBF54F17657}" presName="singleCenter" presStyleLbl="node1" presStyleIdx="0" presStyleCnt="4" custScaleY="111822">
        <dgm:presLayoutVars>
          <dgm:chMax val="7"/>
          <dgm:chPref val="7"/>
        </dgm:presLayoutVars>
      </dgm:prSet>
      <dgm:spPr/>
      <dgm:t>
        <a:bodyPr/>
        <a:lstStyle/>
        <a:p>
          <a:pPr rtl="1"/>
          <a:endParaRPr lang="ar-SA"/>
        </a:p>
      </dgm:t>
    </dgm:pt>
    <dgm:pt modelId="{E66933F8-7D9E-4C4A-B6F5-0924634DEC1A}" type="pres">
      <dgm:prSet presAssocID="{37AEDB22-E9AD-4463-99F0-B95CC69971F9}" presName="Name56" presStyleLbl="parChTrans1D2" presStyleIdx="0" presStyleCnt="3"/>
      <dgm:spPr/>
      <dgm:t>
        <a:bodyPr/>
        <a:lstStyle/>
        <a:p>
          <a:pPr rtl="1"/>
          <a:endParaRPr lang="ar-SA"/>
        </a:p>
      </dgm:t>
    </dgm:pt>
    <dgm:pt modelId="{E6C53856-F0A7-441C-8B21-13EEFB518F6E}" type="pres">
      <dgm:prSet presAssocID="{A6EC9022-437D-44AF-85EE-C73CFAEDBAB5}" presName="text0" presStyleLbl="node1" presStyleIdx="1" presStyleCnt="4" custScaleX="36717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637C8ED-E311-4991-8272-C3D8B462B23B}" type="pres">
      <dgm:prSet presAssocID="{5BC05426-138D-4635-BD8E-D3BD939A17E9}" presName="Name56" presStyleLbl="parChTrans1D2" presStyleIdx="1" presStyleCnt="3"/>
      <dgm:spPr/>
      <dgm:t>
        <a:bodyPr/>
        <a:lstStyle/>
        <a:p>
          <a:pPr rtl="1"/>
          <a:endParaRPr lang="ar-SA"/>
        </a:p>
      </dgm:t>
    </dgm:pt>
    <dgm:pt modelId="{C2D38DA9-322B-4E71-9216-CED8D903D220}" type="pres">
      <dgm:prSet presAssocID="{2223C3FB-A486-41FA-AB44-3C9E0C31A50E}" presName="text0" presStyleLbl="node1" presStyleIdx="2" presStyleCnt="4" custScaleX="26615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D3D548C-CEED-4EBE-9CFC-271725B7CB5A}" type="pres">
      <dgm:prSet presAssocID="{ABECDCE9-50BB-41B3-AF85-C5323253A2F0}" presName="Name56" presStyleLbl="parChTrans1D2" presStyleIdx="2" presStyleCnt="3"/>
      <dgm:spPr/>
      <dgm:t>
        <a:bodyPr/>
        <a:lstStyle/>
        <a:p>
          <a:pPr rtl="1"/>
          <a:endParaRPr lang="ar-SA"/>
        </a:p>
      </dgm:t>
    </dgm:pt>
    <dgm:pt modelId="{4F047791-AD23-43C6-8B26-40F15AC51AB9}" type="pres">
      <dgm:prSet presAssocID="{842666CE-12ED-484C-B302-FCADE43EB5C7}" presName="text0" presStyleLbl="node1" presStyleIdx="3" presStyleCnt="4" custScaleX="22738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1FFA2601-F9D4-4C16-83AB-D9D03B5D8AEC}" type="presOf" srcId="{37AEDB22-E9AD-4463-99F0-B95CC69971F9}" destId="{E66933F8-7D9E-4C4A-B6F5-0924634DEC1A}" srcOrd="0" destOrd="0" presId="urn:microsoft.com/office/officeart/2008/layout/RadialCluster"/>
    <dgm:cxn modelId="{E0A3C2EA-E95B-4A3C-B821-1D9C82FD9116}" srcId="{A75EEA4D-062D-49D1-932E-CCBF54F17657}" destId="{842666CE-12ED-484C-B302-FCADE43EB5C7}" srcOrd="2" destOrd="0" parTransId="{ABECDCE9-50BB-41B3-AF85-C5323253A2F0}" sibTransId="{67192293-1D81-42E9-A07A-B46F1D3D04A8}"/>
    <dgm:cxn modelId="{B16CA4CB-4572-4997-8465-AEB95A14BD02}" type="presOf" srcId="{A6EC9022-437D-44AF-85EE-C73CFAEDBAB5}" destId="{E6C53856-F0A7-441C-8B21-13EEFB518F6E}" srcOrd="0" destOrd="0" presId="urn:microsoft.com/office/officeart/2008/layout/RadialCluster"/>
    <dgm:cxn modelId="{8BC40656-21E6-4E36-BDC0-D90B2C0DDAB2}" srcId="{736B4316-461C-4586-A0D3-178A9EE2DEB9}" destId="{A75EEA4D-062D-49D1-932E-CCBF54F17657}" srcOrd="0" destOrd="0" parTransId="{0C65AAD6-9BBE-4CF3-84E2-2FD59925A081}" sibTransId="{5DDE82EE-7BF4-4AAC-8D24-0A4C3B61F3BD}"/>
    <dgm:cxn modelId="{519194D6-B972-4131-88BD-7E7DD57F56D2}" type="presOf" srcId="{2223C3FB-A486-41FA-AB44-3C9E0C31A50E}" destId="{C2D38DA9-322B-4E71-9216-CED8D903D220}" srcOrd="0" destOrd="0" presId="urn:microsoft.com/office/officeart/2008/layout/RadialCluster"/>
    <dgm:cxn modelId="{AB8C0A6E-A2CD-488C-928C-99D6C4577E7D}" type="presOf" srcId="{ABECDCE9-50BB-41B3-AF85-C5323253A2F0}" destId="{6D3D548C-CEED-4EBE-9CFC-271725B7CB5A}" srcOrd="0" destOrd="0" presId="urn:microsoft.com/office/officeart/2008/layout/RadialCluster"/>
    <dgm:cxn modelId="{0D4AB347-2979-46BF-9E21-9640F20EF506}" srcId="{A75EEA4D-062D-49D1-932E-CCBF54F17657}" destId="{A6EC9022-437D-44AF-85EE-C73CFAEDBAB5}" srcOrd="0" destOrd="0" parTransId="{37AEDB22-E9AD-4463-99F0-B95CC69971F9}" sibTransId="{A5C70001-7A42-48DB-AC93-E5AAB3BA7C3D}"/>
    <dgm:cxn modelId="{3498E75D-E9D7-41B2-BE35-51C5EDF68DEF}" type="presOf" srcId="{842666CE-12ED-484C-B302-FCADE43EB5C7}" destId="{4F047791-AD23-43C6-8B26-40F15AC51AB9}" srcOrd="0" destOrd="0" presId="urn:microsoft.com/office/officeart/2008/layout/RadialCluster"/>
    <dgm:cxn modelId="{39B146F1-214F-478F-978C-E5D00ABE15C6}" type="presOf" srcId="{736B4316-461C-4586-A0D3-178A9EE2DEB9}" destId="{BF9083E7-74EE-4838-A96B-0AEEC7AD8F27}" srcOrd="0" destOrd="0" presId="urn:microsoft.com/office/officeart/2008/layout/RadialCluster"/>
    <dgm:cxn modelId="{7DE5471B-4205-4B2B-9DC4-DFFBD9C27B72}" type="presOf" srcId="{A75EEA4D-062D-49D1-932E-CCBF54F17657}" destId="{1FCC2D40-1150-4C41-910E-89735C377F45}" srcOrd="0" destOrd="0" presId="urn:microsoft.com/office/officeart/2008/layout/RadialCluster"/>
    <dgm:cxn modelId="{13BB0218-ECE6-4A0E-8746-18F25A45A40D}" type="presOf" srcId="{5BC05426-138D-4635-BD8E-D3BD939A17E9}" destId="{3637C8ED-E311-4991-8272-C3D8B462B23B}" srcOrd="0" destOrd="0" presId="urn:microsoft.com/office/officeart/2008/layout/RadialCluster"/>
    <dgm:cxn modelId="{47EFF950-FF5C-4D1D-95C9-EAB2FCB75735}" srcId="{A75EEA4D-062D-49D1-932E-CCBF54F17657}" destId="{2223C3FB-A486-41FA-AB44-3C9E0C31A50E}" srcOrd="1" destOrd="0" parTransId="{5BC05426-138D-4635-BD8E-D3BD939A17E9}" sibTransId="{25A3F81C-2FF7-4297-B5FA-69F52F6F121D}"/>
    <dgm:cxn modelId="{6303B8A5-C5BE-4510-8958-56DC86E56364}" type="presParOf" srcId="{BF9083E7-74EE-4838-A96B-0AEEC7AD8F27}" destId="{6CC87245-F976-40AA-B263-4114556DA5CD}" srcOrd="0" destOrd="0" presId="urn:microsoft.com/office/officeart/2008/layout/RadialCluster"/>
    <dgm:cxn modelId="{4DD2D0CE-A79D-4C4E-B347-9FA6D2C909B6}" type="presParOf" srcId="{6CC87245-F976-40AA-B263-4114556DA5CD}" destId="{1FCC2D40-1150-4C41-910E-89735C377F45}" srcOrd="0" destOrd="0" presId="urn:microsoft.com/office/officeart/2008/layout/RadialCluster"/>
    <dgm:cxn modelId="{9A0D24AA-2DDE-4999-8A0C-1FA1E0F354BC}" type="presParOf" srcId="{6CC87245-F976-40AA-B263-4114556DA5CD}" destId="{E66933F8-7D9E-4C4A-B6F5-0924634DEC1A}" srcOrd="1" destOrd="0" presId="urn:microsoft.com/office/officeart/2008/layout/RadialCluster"/>
    <dgm:cxn modelId="{E1DA2A75-2F13-4F79-9A13-6F0292C63DD9}" type="presParOf" srcId="{6CC87245-F976-40AA-B263-4114556DA5CD}" destId="{E6C53856-F0A7-441C-8B21-13EEFB518F6E}" srcOrd="2" destOrd="0" presId="urn:microsoft.com/office/officeart/2008/layout/RadialCluster"/>
    <dgm:cxn modelId="{96D0734E-B3AB-44DA-9DE0-FAD9E02F01F1}" type="presParOf" srcId="{6CC87245-F976-40AA-B263-4114556DA5CD}" destId="{3637C8ED-E311-4991-8272-C3D8B462B23B}" srcOrd="3" destOrd="0" presId="urn:microsoft.com/office/officeart/2008/layout/RadialCluster"/>
    <dgm:cxn modelId="{72B28886-71F9-4715-8196-4E61698F2845}" type="presParOf" srcId="{6CC87245-F976-40AA-B263-4114556DA5CD}" destId="{C2D38DA9-322B-4E71-9216-CED8D903D220}" srcOrd="4" destOrd="0" presId="urn:microsoft.com/office/officeart/2008/layout/RadialCluster"/>
    <dgm:cxn modelId="{C5F53FA3-5427-4A8C-A981-0651C0B008DF}" type="presParOf" srcId="{6CC87245-F976-40AA-B263-4114556DA5CD}" destId="{6D3D548C-CEED-4EBE-9CFC-271725B7CB5A}" srcOrd="5" destOrd="0" presId="urn:microsoft.com/office/officeart/2008/layout/RadialCluster"/>
    <dgm:cxn modelId="{74673D3A-57A1-4EB5-B9D9-EC5A9CEB6EB3}" type="presParOf" srcId="{6CC87245-F976-40AA-B263-4114556DA5CD}" destId="{4F047791-AD23-43C6-8B26-40F15AC51AB9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F716320-4034-4900-A6BB-27CCA391F2DE}" type="doc">
      <dgm:prSet loTypeId="urn:microsoft.com/office/officeart/2005/8/layout/cycle7" loCatId="cycle" qsTypeId="urn:microsoft.com/office/officeart/2005/8/quickstyle/3d2" qsCatId="3D" csTypeId="urn:microsoft.com/office/officeart/2005/8/colors/colorful1#2" csCatId="colorful" phldr="1"/>
      <dgm:spPr/>
      <dgm:t>
        <a:bodyPr/>
        <a:lstStyle/>
        <a:p>
          <a:pPr rtl="1"/>
          <a:endParaRPr lang="ar-SA"/>
        </a:p>
      </dgm:t>
    </dgm:pt>
    <dgm:pt modelId="{1E9A8C49-2C89-4191-AE2C-7CE69A939613}">
      <dgm:prSet phldrT="[Text]"/>
      <dgm:spPr/>
      <dgm:t>
        <a:bodyPr/>
        <a:lstStyle/>
        <a:p>
          <a:pPr rtl="1"/>
          <a:r>
            <a:rPr lang="ar-SA" dirty="0" smtClean="0"/>
            <a:t>حل المشكلات التغذوية والصحية في المجتمع</a:t>
          </a:r>
          <a:endParaRPr lang="ar-SA" dirty="0"/>
        </a:p>
      </dgm:t>
    </dgm:pt>
    <dgm:pt modelId="{93BEA5F4-66C2-49A3-9BD6-4F560A4EC20B}" type="parTrans" cxnId="{90A4D270-5858-4732-BCE2-8C284084673B}">
      <dgm:prSet/>
      <dgm:spPr/>
      <dgm:t>
        <a:bodyPr/>
        <a:lstStyle/>
        <a:p>
          <a:pPr rtl="1"/>
          <a:endParaRPr lang="ar-SA"/>
        </a:p>
      </dgm:t>
    </dgm:pt>
    <dgm:pt modelId="{B6E68B6C-AC1A-4A52-8961-4FE2550929C9}" type="sibTrans" cxnId="{90A4D270-5858-4732-BCE2-8C284084673B}">
      <dgm:prSet/>
      <dgm:spPr/>
      <dgm:t>
        <a:bodyPr/>
        <a:lstStyle/>
        <a:p>
          <a:pPr rtl="1"/>
          <a:endParaRPr lang="ar-SA"/>
        </a:p>
      </dgm:t>
    </dgm:pt>
    <dgm:pt modelId="{102AE226-3875-4E3A-AE70-48ADC4293569}">
      <dgm:prSet phldrT="[Text]"/>
      <dgm:spPr/>
      <dgm:t>
        <a:bodyPr/>
        <a:lstStyle/>
        <a:p>
          <a:pPr rtl="1"/>
          <a:r>
            <a:rPr lang="ar-SA" dirty="0" smtClean="0"/>
            <a:t>فريق العمل الاختصاصي</a:t>
          </a:r>
          <a:endParaRPr lang="ar-SA" dirty="0"/>
        </a:p>
      </dgm:t>
    </dgm:pt>
    <dgm:pt modelId="{FBC992C4-F6CE-4090-9307-4F1B90D1490D}" type="parTrans" cxnId="{B2367C57-30EF-4790-BBAF-B2A3F3B3ECFF}">
      <dgm:prSet/>
      <dgm:spPr/>
      <dgm:t>
        <a:bodyPr/>
        <a:lstStyle/>
        <a:p>
          <a:pPr rtl="1"/>
          <a:endParaRPr lang="ar-SA"/>
        </a:p>
      </dgm:t>
    </dgm:pt>
    <dgm:pt modelId="{75D4CEBA-5445-438C-AA38-4074381A4B94}" type="sibTrans" cxnId="{B2367C57-30EF-4790-BBAF-B2A3F3B3ECFF}">
      <dgm:prSet/>
      <dgm:spPr/>
      <dgm:t>
        <a:bodyPr/>
        <a:lstStyle/>
        <a:p>
          <a:pPr rtl="1"/>
          <a:endParaRPr lang="ar-SA"/>
        </a:p>
      </dgm:t>
    </dgm:pt>
    <dgm:pt modelId="{9E307B68-F6BA-4DF0-BE62-A2772D52C03C}">
      <dgm:prSet phldrT="[Text]"/>
      <dgm:spPr/>
      <dgm:t>
        <a:bodyPr/>
        <a:lstStyle/>
        <a:p>
          <a:pPr rtl="1"/>
          <a:r>
            <a:rPr lang="ar-SA" dirty="0" smtClean="0"/>
            <a:t>المجتمع</a:t>
          </a:r>
          <a:endParaRPr lang="ar-SA" dirty="0"/>
        </a:p>
      </dgm:t>
    </dgm:pt>
    <dgm:pt modelId="{604513A9-44EB-492A-9259-96263B8C3E97}" type="parTrans" cxnId="{82285598-7DDB-4E41-879F-A0514C321AD8}">
      <dgm:prSet/>
      <dgm:spPr/>
      <dgm:t>
        <a:bodyPr/>
        <a:lstStyle/>
        <a:p>
          <a:pPr rtl="1"/>
          <a:endParaRPr lang="ar-SA"/>
        </a:p>
      </dgm:t>
    </dgm:pt>
    <dgm:pt modelId="{30C01086-A3D3-462B-A726-F9F9DC68EF54}" type="sibTrans" cxnId="{82285598-7DDB-4E41-879F-A0514C321AD8}">
      <dgm:prSet/>
      <dgm:spPr/>
      <dgm:t>
        <a:bodyPr/>
        <a:lstStyle/>
        <a:p>
          <a:pPr rtl="1"/>
          <a:endParaRPr lang="ar-SA"/>
        </a:p>
      </dgm:t>
    </dgm:pt>
    <dgm:pt modelId="{F9B12E13-E11C-4D82-B513-8B1A929E4FDD}" type="pres">
      <dgm:prSet presAssocID="{8F716320-4034-4900-A6BB-27CCA391F2D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67A7318C-C83C-455F-8888-46D30007ED06}" type="pres">
      <dgm:prSet presAssocID="{1E9A8C49-2C89-4191-AE2C-7CE69A939613}" presName="node" presStyleLbl="node1" presStyleIdx="0" presStyleCnt="3" custScaleX="14932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651C348-F4B8-400C-B053-511F650A47FE}" type="pres">
      <dgm:prSet presAssocID="{B6E68B6C-AC1A-4A52-8961-4FE2550929C9}" presName="sibTrans" presStyleLbl="sibTrans2D1" presStyleIdx="0" presStyleCnt="3"/>
      <dgm:spPr/>
      <dgm:t>
        <a:bodyPr/>
        <a:lstStyle/>
        <a:p>
          <a:pPr rtl="1"/>
          <a:endParaRPr lang="ar-SA"/>
        </a:p>
      </dgm:t>
    </dgm:pt>
    <dgm:pt modelId="{74C3A04E-920D-4AFC-BD6A-96F0D63ADE15}" type="pres">
      <dgm:prSet presAssocID="{B6E68B6C-AC1A-4A52-8961-4FE2550929C9}" presName="connectorText" presStyleLbl="sibTrans2D1" presStyleIdx="0" presStyleCnt="3"/>
      <dgm:spPr/>
      <dgm:t>
        <a:bodyPr/>
        <a:lstStyle/>
        <a:p>
          <a:pPr rtl="1"/>
          <a:endParaRPr lang="ar-SA"/>
        </a:p>
      </dgm:t>
    </dgm:pt>
    <dgm:pt modelId="{BB4781E6-8014-4403-B5EA-F566192A8559}" type="pres">
      <dgm:prSet presAssocID="{102AE226-3875-4E3A-AE70-48ADC4293569}" presName="node" presStyleLbl="node1" presStyleIdx="1" presStyleCnt="3" custScaleX="13753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F1BDE1E-A480-41B0-A97B-989A0C615A2B}" type="pres">
      <dgm:prSet presAssocID="{75D4CEBA-5445-438C-AA38-4074381A4B94}" presName="sibTrans" presStyleLbl="sibTrans2D1" presStyleIdx="1" presStyleCnt="3"/>
      <dgm:spPr/>
      <dgm:t>
        <a:bodyPr/>
        <a:lstStyle/>
        <a:p>
          <a:pPr rtl="1"/>
          <a:endParaRPr lang="ar-SA"/>
        </a:p>
      </dgm:t>
    </dgm:pt>
    <dgm:pt modelId="{A5908DCC-E043-4CCA-A03E-41B9136359BB}" type="pres">
      <dgm:prSet presAssocID="{75D4CEBA-5445-438C-AA38-4074381A4B94}" presName="connectorText" presStyleLbl="sibTrans2D1" presStyleIdx="1" presStyleCnt="3"/>
      <dgm:spPr/>
      <dgm:t>
        <a:bodyPr/>
        <a:lstStyle/>
        <a:p>
          <a:pPr rtl="1"/>
          <a:endParaRPr lang="ar-SA"/>
        </a:p>
      </dgm:t>
    </dgm:pt>
    <dgm:pt modelId="{BD231CA1-8EAF-464A-AE79-5A11771333DE}" type="pres">
      <dgm:prSet presAssocID="{9E307B68-F6BA-4DF0-BE62-A2772D52C03C}" presName="node" presStyleLbl="node1" presStyleIdx="2" presStyleCnt="3" custScaleX="112678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112394C-F82B-4DB6-AF08-7C0274AB008F}" type="pres">
      <dgm:prSet presAssocID="{30C01086-A3D3-462B-A726-F9F9DC68EF54}" presName="sibTrans" presStyleLbl="sibTrans2D1" presStyleIdx="2" presStyleCnt="3"/>
      <dgm:spPr/>
      <dgm:t>
        <a:bodyPr/>
        <a:lstStyle/>
        <a:p>
          <a:pPr rtl="1"/>
          <a:endParaRPr lang="ar-SA"/>
        </a:p>
      </dgm:t>
    </dgm:pt>
    <dgm:pt modelId="{12BB8C79-D5C2-4F1B-BB28-E7B930B5E372}" type="pres">
      <dgm:prSet presAssocID="{30C01086-A3D3-462B-A726-F9F9DC68EF54}" presName="connectorText" presStyleLbl="sibTrans2D1" presStyleIdx="2" presStyleCnt="3"/>
      <dgm:spPr/>
      <dgm:t>
        <a:bodyPr/>
        <a:lstStyle/>
        <a:p>
          <a:pPr rtl="1"/>
          <a:endParaRPr lang="ar-SA"/>
        </a:p>
      </dgm:t>
    </dgm:pt>
  </dgm:ptLst>
  <dgm:cxnLst>
    <dgm:cxn modelId="{619AE3BF-6C25-4465-9C32-178863AA87A6}" type="presOf" srcId="{8F716320-4034-4900-A6BB-27CCA391F2DE}" destId="{F9B12E13-E11C-4D82-B513-8B1A929E4FDD}" srcOrd="0" destOrd="0" presId="urn:microsoft.com/office/officeart/2005/8/layout/cycle7"/>
    <dgm:cxn modelId="{B2367C57-30EF-4790-BBAF-B2A3F3B3ECFF}" srcId="{8F716320-4034-4900-A6BB-27CCA391F2DE}" destId="{102AE226-3875-4E3A-AE70-48ADC4293569}" srcOrd="1" destOrd="0" parTransId="{FBC992C4-F6CE-4090-9307-4F1B90D1490D}" sibTransId="{75D4CEBA-5445-438C-AA38-4074381A4B94}"/>
    <dgm:cxn modelId="{CAC4B793-138E-489E-BDC7-7B87B393BA41}" type="presOf" srcId="{30C01086-A3D3-462B-A726-F9F9DC68EF54}" destId="{5112394C-F82B-4DB6-AF08-7C0274AB008F}" srcOrd="0" destOrd="0" presId="urn:microsoft.com/office/officeart/2005/8/layout/cycle7"/>
    <dgm:cxn modelId="{1349E778-9C42-4A59-B36E-148097217759}" type="presOf" srcId="{B6E68B6C-AC1A-4A52-8961-4FE2550929C9}" destId="{74C3A04E-920D-4AFC-BD6A-96F0D63ADE15}" srcOrd="1" destOrd="0" presId="urn:microsoft.com/office/officeart/2005/8/layout/cycle7"/>
    <dgm:cxn modelId="{38320A3D-7309-4DF9-A82D-465F464200EB}" type="presOf" srcId="{30C01086-A3D3-462B-A726-F9F9DC68EF54}" destId="{12BB8C79-D5C2-4F1B-BB28-E7B930B5E372}" srcOrd="1" destOrd="0" presId="urn:microsoft.com/office/officeart/2005/8/layout/cycle7"/>
    <dgm:cxn modelId="{6F824CEE-5DC3-4820-BFC9-C213543A5B80}" type="presOf" srcId="{75D4CEBA-5445-438C-AA38-4074381A4B94}" destId="{BF1BDE1E-A480-41B0-A97B-989A0C615A2B}" srcOrd="0" destOrd="0" presId="urn:microsoft.com/office/officeart/2005/8/layout/cycle7"/>
    <dgm:cxn modelId="{90A4D270-5858-4732-BCE2-8C284084673B}" srcId="{8F716320-4034-4900-A6BB-27CCA391F2DE}" destId="{1E9A8C49-2C89-4191-AE2C-7CE69A939613}" srcOrd="0" destOrd="0" parTransId="{93BEA5F4-66C2-49A3-9BD6-4F560A4EC20B}" sibTransId="{B6E68B6C-AC1A-4A52-8961-4FE2550929C9}"/>
    <dgm:cxn modelId="{8ACF0769-DD14-4046-9A94-EB5373B7147C}" type="presOf" srcId="{1E9A8C49-2C89-4191-AE2C-7CE69A939613}" destId="{67A7318C-C83C-455F-8888-46D30007ED06}" srcOrd="0" destOrd="0" presId="urn:microsoft.com/office/officeart/2005/8/layout/cycle7"/>
    <dgm:cxn modelId="{4C8D43AA-613A-455C-8070-0ACC64EE594C}" type="presOf" srcId="{75D4CEBA-5445-438C-AA38-4074381A4B94}" destId="{A5908DCC-E043-4CCA-A03E-41B9136359BB}" srcOrd="1" destOrd="0" presId="urn:microsoft.com/office/officeart/2005/8/layout/cycle7"/>
    <dgm:cxn modelId="{8498593A-70D7-424F-B252-52917D61B68F}" type="presOf" srcId="{B6E68B6C-AC1A-4A52-8961-4FE2550929C9}" destId="{F651C348-F4B8-400C-B053-511F650A47FE}" srcOrd="0" destOrd="0" presId="urn:microsoft.com/office/officeart/2005/8/layout/cycle7"/>
    <dgm:cxn modelId="{885BAD28-361A-4FEA-B988-3C288156A07D}" type="presOf" srcId="{102AE226-3875-4E3A-AE70-48ADC4293569}" destId="{BB4781E6-8014-4403-B5EA-F566192A8559}" srcOrd="0" destOrd="0" presId="urn:microsoft.com/office/officeart/2005/8/layout/cycle7"/>
    <dgm:cxn modelId="{B1A2F0C1-4C77-4274-97F9-746675B5B648}" type="presOf" srcId="{9E307B68-F6BA-4DF0-BE62-A2772D52C03C}" destId="{BD231CA1-8EAF-464A-AE79-5A11771333DE}" srcOrd="0" destOrd="0" presId="urn:microsoft.com/office/officeart/2005/8/layout/cycle7"/>
    <dgm:cxn modelId="{82285598-7DDB-4E41-879F-A0514C321AD8}" srcId="{8F716320-4034-4900-A6BB-27CCA391F2DE}" destId="{9E307B68-F6BA-4DF0-BE62-A2772D52C03C}" srcOrd="2" destOrd="0" parTransId="{604513A9-44EB-492A-9259-96263B8C3E97}" sibTransId="{30C01086-A3D3-462B-A726-F9F9DC68EF54}"/>
    <dgm:cxn modelId="{B1FD64CF-8589-41BC-81E7-DB5CCEE8257B}" type="presParOf" srcId="{F9B12E13-E11C-4D82-B513-8B1A929E4FDD}" destId="{67A7318C-C83C-455F-8888-46D30007ED06}" srcOrd="0" destOrd="0" presId="urn:microsoft.com/office/officeart/2005/8/layout/cycle7"/>
    <dgm:cxn modelId="{E5DD9E14-1F11-463F-A12A-10ABDE6FB161}" type="presParOf" srcId="{F9B12E13-E11C-4D82-B513-8B1A929E4FDD}" destId="{F651C348-F4B8-400C-B053-511F650A47FE}" srcOrd="1" destOrd="0" presId="urn:microsoft.com/office/officeart/2005/8/layout/cycle7"/>
    <dgm:cxn modelId="{17DB38FF-2926-4EA0-8C7B-8152F837016D}" type="presParOf" srcId="{F651C348-F4B8-400C-B053-511F650A47FE}" destId="{74C3A04E-920D-4AFC-BD6A-96F0D63ADE15}" srcOrd="0" destOrd="0" presId="urn:microsoft.com/office/officeart/2005/8/layout/cycle7"/>
    <dgm:cxn modelId="{4CD39A27-53A3-4E5F-AC84-042B06AFB8E9}" type="presParOf" srcId="{F9B12E13-E11C-4D82-B513-8B1A929E4FDD}" destId="{BB4781E6-8014-4403-B5EA-F566192A8559}" srcOrd="2" destOrd="0" presId="urn:microsoft.com/office/officeart/2005/8/layout/cycle7"/>
    <dgm:cxn modelId="{2B530CC1-31E6-4799-BE5F-AABB03095B8F}" type="presParOf" srcId="{F9B12E13-E11C-4D82-B513-8B1A929E4FDD}" destId="{BF1BDE1E-A480-41B0-A97B-989A0C615A2B}" srcOrd="3" destOrd="0" presId="urn:microsoft.com/office/officeart/2005/8/layout/cycle7"/>
    <dgm:cxn modelId="{5F49B816-1C65-40E0-94B5-0D11B64A43E0}" type="presParOf" srcId="{BF1BDE1E-A480-41B0-A97B-989A0C615A2B}" destId="{A5908DCC-E043-4CCA-A03E-41B9136359BB}" srcOrd="0" destOrd="0" presId="urn:microsoft.com/office/officeart/2005/8/layout/cycle7"/>
    <dgm:cxn modelId="{AAC166AD-CD73-4C41-B5C7-D9327538B8C3}" type="presParOf" srcId="{F9B12E13-E11C-4D82-B513-8B1A929E4FDD}" destId="{BD231CA1-8EAF-464A-AE79-5A11771333DE}" srcOrd="4" destOrd="0" presId="urn:microsoft.com/office/officeart/2005/8/layout/cycle7"/>
    <dgm:cxn modelId="{2709E386-126E-4551-AA74-F9BB6350199E}" type="presParOf" srcId="{F9B12E13-E11C-4D82-B513-8B1A929E4FDD}" destId="{5112394C-F82B-4DB6-AF08-7C0274AB008F}" srcOrd="5" destOrd="0" presId="urn:microsoft.com/office/officeart/2005/8/layout/cycle7"/>
    <dgm:cxn modelId="{D7FADF1F-CB6C-4377-B04F-815EA2E6BDCB}" type="presParOf" srcId="{5112394C-F82B-4DB6-AF08-7C0274AB008F}" destId="{12BB8C79-D5C2-4F1B-BB28-E7B930B5E372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04B3BE3-3D24-4AD9-B8C3-4EC9F202DE37}" type="doc">
      <dgm:prSet loTypeId="urn:microsoft.com/office/officeart/2005/8/layout/pyramid1" loCatId="pyramid" qsTypeId="urn:microsoft.com/office/officeart/2005/8/quickstyle/3d3" qsCatId="3D" csTypeId="urn:microsoft.com/office/officeart/2005/8/colors/colorful1#3" csCatId="colorful" phldr="1"/>
      <dgm:spPr/>
    </dgm:pt>
    <dgm:pt modelId="{8B2D9EB2-22E5-490F-852D-809F6DF41860}">
      <dgm:prSet phldrT="[Text]" custT="1"/>
      <dgm:spPr/>
      <dgm:t>
        <a:bodyPr/>
        <a:lstStyle/>
        <a:p>
          <a:pPr algn="ctr" rtl="1"/>
          <a:r>
            <a:rPr lang="ar-SA" sz="2000" b="1" dirty="0" smtClean="0"/>
            <a:t>المجموعات البائسة او المعدومة</a:t>
          </a:r>
          <a:endParaRPr lang="ar-SA" sz="2000" b="1" dirty="0"/>
        </a:p>
      </dgm:t>
    </dgm:pt>
    <dgm:pt modelId="{28A52B9C-FE5D-4781-945E-7E4639F74E82}" type="parTrans" cxnId="{1BCEDD79-E1B5-4168-9300-3BFCBA551647}">
      <dgm:prSet/>
      <dgm:spPr/>
      <dgm:t>
        <a:bodyPr/>
        <a:lstStyle/>
        <a:p>
          <a:pPr rtl="1"/>
          <a:endParaRPr lang="ar-SA"/>
        </a:p>
      </dgm:t>
    </dgm:pt>
    <dgm:pt modelId="{E3819B54-9E6C-49CA-93F0-F75F53375119}" type="sibTrans" cxnId="{1BCEDD79-E1B5-4168-9300-3BFCBA551647}">
      <dgm:prSet/>
      <dgm:spPr/>
      <dgm:t>
        <a:bodyPr/>
        <a:lstStyle/>
        <a:p>
          <a:pPr rtl="1"/>
          <a:endParaRPr lang="ar-SA"/>
        </a:p>
      </dgm:t>
    </dgm:pt>
    <dgm:pt modelId="{0704ED02-418F-48FD-A604-6FA990CF81AD}">
      <dgm:prSet phldrT="[Text]"/>
      <dgm:spPr/>
      <dgm:t>
        <a:bodyPr/>
        <a:lstStyle/>
        <a:p>
          <a:pPr rtl="1"/>
          <a:r>
            <a:rPr lang="ar-SA" dirty="0" smtClean="0"/>
            <a:t>مجموعات ذات مستوى اجتماعي اقتصادي منخفض</a:t>
          </a:r>
          <a:endParaRPr lang="ar-SA" dirty="0"/>
        </a:p>
      </dgm:t>
    </dgm:pt>
    <dgm:pt modelId="{FB542F8E-BA95-4837-A5EA-F8B1AED858A0}" type="parTrans" cxnId="{B644A7BB-2DBE-43C9-A46A-11D7FDFDEB92}">
      <dgm:prSet/>
      <dgm:spPr/>
      <dgm:t>
        <a:bodyPr/>
        <a:lstStyle/>
        <a:p>
          <a:pPr rtl="1"/>
          <a:endParaRPr lang="ar-SA"/>
        </a:p>
      </dgm:t>
    </dgm:pt>
    <dgm:pt modelId="{9904281E-B9F4-42E5-8801-A4C05BA2E112}" type="sibTrans" cxnId="{B644A7BB-2DBE-43C9-A46A-11D7FDFDEB92}">
      <dgm:prSet/>
      <dgm:spPr/>
      <dgm:t>
        <a:bodyPr/>
        <a:lstStyle/>
        <a:p>
          <a:pPr rtl="1"/>
          <a:endParaRPr lang="ar-SA"/>
        </a:p>
      </dgm:t>
    </dgm:pt>
    <dgm:pt modelId="{E4A71671-B919-470C-AC33-73266349F69B}">
      <dgm:prSet phldrT="[Text]"/>
      <dgm:spPr/>
      <dgm:t>
        <a:bodyPr/>
        <a:lstStyle/>
        <a:p>
          <a:pPr rtl="1"/>
          <a:r>
            <a:rPr lang="ar-SA" dirty="0" smtClean="0"/>
            <a:t>مجموعات ذات مستوى اجتماعي اقتصادي متوسط</a:t>
          </a:r>
          <a:endParaRPr lang="ar-SA" dirty="0"/>
        </a:p>
      </dgm:t>
    </dgm:pt>
    <dgm:pt modelId="{9C2A7547-384D-4CB0-8758-D9CD66521A93}" type="parTrans" cxnId="{758513FB-CFA2-47AC-BE71-3B3C576692FE}">
      <dgm:prSet/>
      <dgm:spPr/>
      <dgm:t>
        <a:bodyPr/>
        <a:lstStyle/>
        <a:p>
          <a:pPr rtl="1"/>
          <a:endParaRPr lang="ar-SA"/>
        </a:p>
      </dgm:t>
    </dgm:pt>
    <dgm:pt modelId="{353E5B33-26A8-4429-A6D3-777E4F552EFB}" type="sibTrans" cxnId="{758513FB-CFA2-47AC-BE71-3B3C576692FE}">
      <dgm:prSet/>
      <dgm:spPr/>
      <dgm:t>
        <a:bodyPr/>
        <a:lstStyle/>
        <a:p>
          <a:pPr rtl="1"/>
          <a:endParaRPr lang="ar-SA"/>
        </a:p>
      </dgm:t>
    </dgm:pt>
    <dgm:pt modelId="{397F6AE7-B516-4FA6-B4C8-393BCAF7FFB1}">
      <dgm:prSet phldrT="[Text]"/>
      <dgm:spPr/>
      <dgm:t>
        <a:bodyPr/>
        <a:lstStyle/>
        <a:p>
          <a:pPr rtl="1"/>
          <a:r>
            <a:rPr lang="ar-SA" dirty="0" smtClean="0"/>
            <a:t>مجموعات ذات مستوى اجتماعي اقتصادي عالي</a:t>
          </a:r>
          <a:endParaRPr lang="ar-SA" dirty="0"/>
        </a:p>
      </dgm:t>
    </dgm:pt>
    <dgm:pt modelId="{9DA344D7-E441-40A1-B9F4-CE8ABFA46E28}" type="parTrans" cxnId="{7E2F3AB5-51F2-4DAD-B716-628F5794299E}">
      <dgm:prSet/>
      <dgm:spPr/>
      <dgm:t>
        <a:bodyPr/>
        <a:lstStyle/>
        <a:p>
          <a:pPr rtl="1"/>
          <a:endParaRPr lang="ar-SA"/>
        </a:p>
      </dgm:t>
    </dgm:pt>
    <dgm:pt modelId="{B7D71398-3E76-4612-8A1F-8D43244387DA}" type="sibTrans" cxnId="{7E2F3AB5-51F2-4DAD-B716-628F5794299E}">
      <dgm:prSet/>
      <dgm:spPr/>
      <dgm:t>
        <a:bodyPr/>
        <a:lstStyle/>
        <a:p>
          <a:pPr rtl="1"/>
          <a:endParaRPr lang="ar-SA"/>
        </a:p>
      </dgm:t>
    </dgm:pt>
    <dgm:pt modelId="{BBAA9E1A-B42A-45C1-BCC8-85A4BC8432B9}" type="pres">
      <dgm:prSet presAssocID="{E04B3BE3-3D24-4AD9-B8C3-4EC9F202DE37}" presName="Name0" presStyleCnt="0">
        <dgm:presLayoutVars>
          <dgm:dir/>
          <dgm:animLvl val="lvl"/>
          <dgm:resizeHandles val="exact"/>
        </dgm:presLayoutVars>
      </dgm:prSet>
      <dgm:spPr/>
    </dgm:pt>
    <dgm:pt modelId="{69C78F38-8917-4FED-A2F8-B72456BD55FF}" type="pres">
      <dgm:prSet presAssocID="{8B2D9EB2-22E5-490F-852D-809F6DF41860}" presName="Name8" presStyleCnt="0"/>
      <dgm:spPr/>
    </dgm:pt>
    <dgm:pt modelId="{771802AB-C4E4-4E8F-A520-4BE5F2FF5AA7}" type="pres">
      <dgm:prSet presAssocID="{8B2D9EB2-22E5-490F-852D-809F6DF41860}" presName="level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28B2BCA-9C9B-43EC-A36A-907A27EF286C}" type="pres">
      <dgm:prSet presAssocID="{8B2D9EB2-22E5-490F-852D-809F6DF4186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B17B119-2AF9-4186-BFA4-1146015522B7}" type="pres">
      <dgm:prSet presAssocID="{0704ED02-418F-48FD-A604-6FA990CF81AD}" presName="Name8" presStyleCnt="0"/>
      <dgm:spPr/>
    </dgm:pt>
    <dgm:pt modelId="{AF86BAE5-8353-4E6A-9490-D579C92A69F7}" type="pres">
      <dgm:prSet presAssocID="{0704ED02-418F-48FD-A604-6FA990CF81AD}" presName="level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D6891AF-6F46-4163-A03F-A11B7EE404D1}" type="pres">
      <dgm:prSet presAssocID="{0704ED02-418F-48FD-A604-6FA990CF81AD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FF2C09B-C100-4BA6-92B7-A40F31B6F3F2}" type="pres">
      <dgm:prSet presAssocID="{E4A71671-B919-470C-AC33-73266349F69B}" presName="Name8" presStyleCnt="0"/>
      <dgm:spPr/>
    </dgm:pt>
    <dgm:pt modelId="{334E60AD-7D94-49B8-96B3-E06C505D90B4}" type="pres">
      <dgm:prSet presAssocID="{E4A71671-B919-470C-AC33-73266349F69B}" presName="level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97E88FE-E2C2-42ED-8868-C50CFE33FB85}" type="pres">
      <dgm:prSet presAssocID="{E4A71671-B919-470C-AC33-73266349F69B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820E3DE-8DC4-4F8E-8108-DAE34536AE45}" type="pres">
      <dgm:prSet presAssocID="{397F6AE7-B516-4FA6-B4C8-393BCAF7FFB1}" presName="Name8" presStyleCnt="0"/>
      <dgm:spPr/>
    </dgm:pt>
    <dgm:pt modelId="{DD33E79B-0350-46DF-92A5-10AF6991C44E}" type="pres">
      <dgm:prSet presAssocID="{397F6AE7-B516-4FA6-B4C8-393BCAF7FFB1}" presName="level" presStyleLbl="node1" presStyleIdx="3" presStyleCnt="4" custLinFactNeighborX="-793" custLinFactNeighborY="6311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1720807-5DED-4C70-94C1-C6BDBF890A3C}" type="pres">
      <dgm:prSet presAssocID="{397F6AE7-B516-4FA6-B4C8-393BCAF7FFB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3298C389-4F8A-448B-BAA8-083B69FCC4B2}" type="presOf" srcId="{0704ED02-418F-48FD-A604-6FA990CF81AD}" destId="{AF86BAE5-8353-4E6A-9490-D579C92A69F7}" srcOrd="0" destOrd="0" presId="urn:microsoft.com/office/officeart/2005/8/layout/pyramid1"/>
    <dgm:cxn modelId="{C25C03B1-AE7F-43D0-A9DE-F9B39570F58E}" type="presOf" srcId="{8B2D9EB2-22E5-490F-852D-809F6DF41860}" destId="{771802AB-C4E4-4E8F-A520-4BE5F2FF5AA7}" srcOrd="0" destOrd="0" presId="urn:microsoft.com/office/officeart/2005/8/layout/pyramid1"/>
    <dgm:cxn modelId="{B644A7BB-2DBE-43C9-A46A-11D7FDFDEB92}" srcId="{E04B3BE3-3D24-4AD9-B8C3-4EC9F202DE37}" destId="{0704ED02-418F-48FD-A604-6FA990CF81AD}" srcOrd="1" destOrd="0" parTransId="{FB542F8E-BA95-4837-A5EA-F8B1AED858A0}" sibTransId="{9904281E-B9F4-42E5-8801-A4C05BA2E112}"/>
    <dgm:cxn modelId="{7E659D62-C678-43CA-B3E3-C51B490A9D2D}" type="presOf" srcId="{0704ED02-418F-48FD-A604-6FA990CF81AD}" destId="{6D6891AF-6F46-4163-A03F-A11B7EE404D1}" srcOrd="1" destOrd="0" presId="urn:microsoft.com/office/officeart/2005/8/layout/pyramid1"/>
    <dgm:cxn modelId="{F4285C00-69E6-4E69-9003-49AA38DBA6D8}" type="presOf" srcId="{8B2D9EB2-22E5-490F-852D-809F6DF41860}" destId="{628B2BCA-9C9B-43EC-A36A-907A27EF286C}" srcOrd="1" destOrd="0" presId="urn:microsoft.com/office/officeart/2005/8/layout/pyramid1"/>
    <dgm:cxn modelId="{8AB45BD8-878C-4156-B01E-315117C6E07A}" type="presOf" srcId="{E04B3BE3-3D24-4AD9-B8C3-4EC9F202DE37}" destId="{BBAA9E1A-B42A-45C1-BCC8-85A4BC8432B9}" srcOrd="0" destOrd="0" presId="urn:microsoft.com/office/officeart/2005/8/layout/pyramid1"/>
    <dgm:cxn modelId="{7E2F3AB5-51F2-4DAD-B716-628F5794299E}" srcId="{E04B3BE3-3D24-4AD9-B8C3-4EC9F202DE37}" destId="{397F6AE7-B516-4FA6-B4C8-393BCAF7FFB1}" srcOrd="3" destOrd="0" parTransId="{9DA344D7-E441-40A1-B9F4-CE8ABFA46E28}" sibTransId="{B7D71398-3E76-4612-8A1F-8D43244387DA}"/>
    <dgm:cxn modelId="{BDD75875-B605-416A-93E5-F8A5FE33C1E6}" type="presOf" srcId="{E4A71671-B919-470C-AC33-73266349F69B}" destId="{334E60AD-7D94-49B8-96B3-E06C505D90B4}" srcOrd="0" destOrd="0" presId="urn:microsoft.com/office/officeart/2005/8/layout/pyramid1"/>
    <dgm:cxn modelId="{2BF9A7E7-7822-42A9-B60D-024A4C3C9A92}" type="presOf" srcId="{397F6AE7-B516-4FA6-B4C8-393BCAF7FFB1}" destId="{DD33E79B-0350-46DF-92A5-10AF6991C44E}" srcOrd="0" destOrd="0" presId="urn:microsoft.com/office/officeart/2005/8/layout/pyramid1"/>
    <dgm:cxn modelId="{9453CD87-E414-48D1-B30C-6B1902EACBA5}" type="presOf" srcId="{397F6AE7-B516-4FA6-B4C8-393BCAF7FFB1}" destId="{B1720807-5DED-4C70-94C1-C6BDBF890A3C}" srcOrd="1" destOrd="0" presId="urn:microsoft.com/office/officeart/2005/8/layout/pyramid1"/>
    <dgm:cxn modelId="{758513FB-CFA2-47AC-BE71-3B3C576692FE}" srcId="{E04B3BE3-3D24-4AD9-B8C3-4EC9F202DE37}" destId="{E4A71671-B919-470C-AC33-73266349F69B}" srcOrd="2" destOrd="0" parTransId="{9C2A7547-384D-4CB0-8758-D9CD66521A93}" sibTransId="{353E5B33-26A8-4429-A6D3-777E4F552EFB}"/>
    <dgm:cxn modelId="{1BCEDD79-E1B5-4168-9300-3BFCBA551647}" srcId="{E04B3BE3-3D24-4AD9-B8C3-4EC9F202DE37}" destId="{8B2D9EB2-22E5-490F-852D-809F6DF41860}" srcOrd="0" destOrd="0" parTransId="{28A52B9C-FE5D-4781-945E-7E4639F74E82}" sibTransId="{E3819B54-9E6C-49CA-93F0-F75F53375119}"/>
    <dgm:cxn modelId="{94827B29-5438-492D-AC6D-DD6590CBC6F6}" type="presOf" srcId="{E4A71671-B919-470C-AC33-73266349F69B}" destId="{F97E88FE-E2C2-42ED-8868-C50CFE33FB85}" srcOrd="1" destOrd="0" presId="urn:microsoft.com/office/officeart/2005/8/layout/pyramid1"/>
    <dgm:cxn modelId="{D3908DA7-3D87-4940-82C9-88E3B8A982AF}" type="presParOf" srcId="{BBAA9E1A-B42A-45C1-BCC8-85A4BC8432B9}" destId="{69C78F38-8917-4FED-A2F8-B72456BD55FF}" srcOrd="0" destOrd="0" presId="urn:microsoft.com/office/officeart/2005/8/layout/pyramid1"/>
    <dgm:cxn modelId="{78583367-7FD7-4F6D-91BC-E93507057FDF}" type="presParOf" srcId="{69C78F38-8917-4FED-A2F8-B72456BD55FF}" destId="{771802AB-C4E4-4E8F-A520-4BE5F2FF5AA7}" srcOrd="0" destOrd="0" presId="urn:microsoft.com/office/officeart/2005/8/layout/pyramid1"/>
    <dgm:cxn modelId="{843560D0-EC4F-4AFD-AF5C-C699BA0B06C4}" type="presParOf" srcId="{69C78F38-8917-4FED-A2F8-B72456BD55FF}" destId="{628B2BCA-9C9B-43EC-A36A-907A27EF286C}" srcOrd="1" destOrd="0" presId="urn:microsoft.com/office/officeart/2005/8/layout/pyramid1"/>
    <dgm:cxn modelId="{21A4B2B1-ED9C-4D88-A282-ADDFBD6B7E95}" type="presParOf" srcId="{BBAA9E1A-B42A-45C1-BCC8-85A4BC8432B9}" destId="{DB17B119-2AF9-4186-BFA4-1146015522B7}" srcOrd="1" destOrd="0" presId="urn:microsoft.com/office/officeart/2005/8/layout/pyramid1"/>
    <dgm:cxn modelId="{6DF64BEF-FA21-4B70-8966-18E02FC75BF0}" type="presParOf" srcId="{DB17B119-2AF9-4186-BFA4-1146015522B7}" destId="{AF86BAE5-8353-4E6A-9490-D579C92A69F7}" srcOrd="0" destOrd="0" presId="urn:microsoft.com/office/officeart/2005/8/layout/pyramid1"/>
    <dgm:cxn modelId="{0CCA7094-D8F1-4CD8-B213-AB2767654D7F}" type="presParOf" srcId="{DB17B119-2AF9-4186-BFA4-1146015522B7}" destId="{6D6891AF-6F46-4163-A03F-A11B7EE404D1}" srcOrd="1" destOrd="0" presId="urn:microsoft.com/office/officeart/2005/8/layout/pyramid1"/>
    <dgm:cxn modelId="{0CE2CA69-D66F-421A-8A7E-1D060CF9BE36}" type="presParOf" srcId="{BBAA9E1A-B42A-45C1-BCC8-85A4BC8432B9}" destId="{BFF2C09B-C100-4BA6-92B7-A40F31B6F3F2}" srcOrd="2" destOrd="0" presId="urn:microsoft.com/office/officeart/2005/8/layout/pyramid1"/>
    <dgm:cxn modelId="{7E072E08-CDEA-489B-A160-5D1848FEF202}" type="presParOf" srcId="{BFF2C09B-C100-4BA6-92B7-A40F31B6F3F2}" destId="{334E60AD-7D94-49B8-96B3-E06C505D90B4}" srcOrd="0" destOrd="0" presId="urn:microsoft.com/office/officeart/2005/8/layout/pyramid1"/>
    <dgm:cxn modelId="{92F62383-1F5C-49C4-BB30-29E5ACC718DC}" type="presParOf" srcId="{BFF2C09B-C100-4BA6-92B7-A40F31B6F3F2}" destId="{F97E88FE-E2C2-42ED-8868-C50CFE33FB85}" srcOrd="1" destOrd="0" presId="urn:microsoft.com/office/officeart/2005/8/layout/pyramid1"/>
    <dgm:cxn modelId="{1A55C111-EFB9-4D13-923A-6D94C7623CA9}" type="presParOf" srcId="{BBAA9E1A-B42A-45C1-BCC8-85A4BC8432B9}" destId="{6820E3DE-8DC4-4F8E-8108-DAE34536AE45}" srcOrd="3" destOrd="0" presId="urn:microsoft.com/office/officeart/2005/8/layout/pyramid1"/>
    <dgm:cxn modelId="{5DDDF706-D9B2-4521-BC6C-E50CCA904BFC}" type="presParOf" srcId="{6820E3DE-8DC4-4F8E-8108-DAE34536AE45}" destId="{DD33E79B-0350-46DF-92A5-10AF6991C44E}" srcOrd="0" destOrd="0" presId="urn:microsoft.com/office/officeart/2005/8/layout/pyramid1"/>
    <dgm:cxn modelId="{50F807BE-F73E-40C1-9AAA-9FB48A159A4E}" type="presParOf" srcId="{6820E3DE-8DC4-4F8E-8108-DAE34536AE45}" destId="{B1720807-5DED-4C70-94C1-C6BDBF890A3C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CC2D40-1150-4C41-910E-89735C377F45}">
      <dsp:nvSpPr>
        <dsp:cNvPr id="0" name=""/>
        <dsp:cNvSpPr/>
      </dsp:nvSpPr>
      <dsp:spPr>
        <a:xfrm>
          <a:off x="3409710" y="3068964"/>
          <a:ext cx="2057400" cy="230062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740" tIns="78740" rIns="78740" bIns="78740" numCol="1" spcCol="1270" anchor="ctr" anchorCtr="0">
          <a:noAutofit/>
        </a:bodyPr>
        <a:lstStyle/>
        <a:p>
          <a:pPr lvl="0" algn="ct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100" kern="1200" dirty="0" smtClean="0"/>
            <a:t>تتم الوقاية والرعاية على ثلاث مراحل:</a:t>
          </a:r>
          <a:endParaRPr lang="ar-SA" sz="3100" kern="1200" dirty="0"/>
        </a:p>
      </dsp:txBody>
      <dsp:txXfrm>
        <a:off x="3510144" y="3169398"/>
        <a:ext cx="1856532" cy="2099757"/>
      </dsp:txXfrm>
    </dsp:sp>
    <dsp:sp modelId="{E66933F8-7D9E-4C4A-B6F5-0924634DEC1A}">
      <dsp:nvSpPr>
        <dsp:cNvPr id="0" name=""/>
        <dsp:cNvSpPr/>
      </dsp:nvSpPr>
      <dsp:spPr>
        <a:xfrm rot="16200000">
          <a:off x="3777626" y="2408180"/>
          <a:ext cx="132156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21567" y="0"/>
              </a:lnTo>
            </a:path>
          </a:pathLst>
        </a:cu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C53856-F0A7-441C-8B21-13EEFB518F6E}">
      <dsp:nvSpPr>
        <dsp:cNvPr id="0" name=""/>
        <dsp:cNvSpPr/>
      </dsp:nvSpPr>
      <dsp:spPr>
        <a:xfrm>
          <a:off x="1907706" y="368938"/>
          <a:ext cx="5061408" cy="1378458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040" tIns="66040" rIns="66040" bIns="66040" numCol="1" spcCol="1270" anchor="ctr" anchorCtr="0">
          <a:noAutofit/>
        </a:bodyPr>
        <a:lstStyle/>
        <a:p>
          <a:pPr lvl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600" kern="1200" dirty="0" smtClean="0"/>
            <a:t>المرحلة الاولى:الرعاية او الوقاية الاولية التي تعنى بالتأثير المباشر على سبب المرض</a:t>
          </a:r>
          <a:endParaRPr lang="ar-SA" sz="2600" kern="1200" dirty="0"/>
        </a:p>
      </dsp:txBody>
      <dsp:txXfrm>
        <a:off x="1974997" y="436229"/>
        <a:ext cx="4926826" cy="1243876"/>
      </dsp:txXfrm>
    </dsp:sp>
    <dsp:sp modelId="{3637C8ED-E311-4991-8272-C3D8B462B23B}">
      <dsp:nvSpPr>
        <dsp:cNvPr id="0" name=""/>
        <dsp:cNvSpPr/>
      </dsp:nvSpPr>
      <dsp:spPr>
        <a:xfrm rot="1800000">
          <a:off x="5427265" y="4961900"/>
          <a:ext cx="59481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94810" y="0"/>
              </a:lnTo>
            </a:path>
          </a:pathLst>
        </a:cu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D38DA9-322B-4E71-9216-CED8D903D220}">
      <dsp:nvSpPr>
        <dsp:cNvPr id="0" name=""/>
        <dsp:cNvSpPr/>
      </dsp:nvSpPr>
      <dsp:spPr>
        <a:xfrm>
          <a:off x="5341614" y="5110603"/>
          <a:ext cx="3668793" cy="1378458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700" kern="1200" dirty="0" smtClean="0"/>
            <a:t>المرحلة الثانية:تشخيص المرض والتعرف عليه.</a:t>
          </a:r>
          <a:endParaRPr lang="ar-SA" sz="2700" kern="1200" dirty="0"/>
        </a:p>
      </dsp:txBody>
      <dsp:txXfrm>
        <a:off x="5408905" y="5177894"/>
        <a:ext cx="3534211" cy="1243876"/>
      </dsp:txXfrm>
    </dsp:sp>
    <dsp:sp modelId="{6D3D548C-CEED-4EBE-9CFC-271725B7CB5A}">
      <dsp:nvSpPr>
        <dsp:cNvPr id="0" name=""/>
        <dsp:cNvSpPr/>
      </dsp:nvSpPr>
      <dsp:spPr>
        <a:xfrm rot="9000000">
          <a:off x="2854744" y="4961900"/>
          <a:ext cx="59481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94810" y="0"/>
              </a:lnTo>
            </a:path>
          </a:pathLst>
        </a:cu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047791-AD23-43C6-8B26-40F15AC51AB9}">
      <dsp:nvSpPr>
        <dsp:cNvPr id="0" name=""/>
        <dsp:cNvSpPr/>
      </dsp:nvSpPr>
      <dsp:spPr>
        <a:xfrm>
          <a:off x="133592" y="5110603"/>
          <a:ext cx="3134434" cy="1378458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040" tIns="66040" rIns="66040" bIns="66040" numCol="1" spcCol="1270" anchor="ctr" anchorCtr="0">
          <a:noAutofit/>
        </a:bodyPr>
        <a:lstStyle/>
        <a:p>
          <a:pPr lvl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600" kern="1200" dirty="0" smtClean="0"/>
            <a:t>المرحلة الثالثة:العلاج والتاهيل.</a:t>
          </a:r>
          <a:endParaRPr lang="ar-SA" sz="2600" kern="1200" dirty="0"/>
        </a:p>
      </dsp:txBody>
      <dsp:txXfrm>
        <a:off x="200883" y="5177894"/>
        <a:ext cx="2999852" cy="12438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A7318C-C83C-455F-8888-46D30007ED06}">
      <dsp:nvSpPr>
        <dsp:cNvPr id="0" name=""/>
        <dsp:cNvSpPr/>
      </dsp:nvSpPr>
      <dsp:spPr>
        <a:xfrm>
          <a:off x="2258743" y="1334"/>
          <a:ext cx="3141857" cy="105199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/>
            <a:t>حل المشكلات التغذوية والصحية في المجتمع</a:t>
          </a:r>
          <a:endParaRPr lang="ar-SA" sz="2400" kern="1200" dirty="0"/>
        </a:p>
      </dsp:txBody>
      <dsp:txXfrm>
        <a:off x="2289555" y="32146"/>
        <a:ext cx="3080233" cy="990367"/>
      </dsp:txXfrm>
    </dsp:sp>
    <dsp:sp modelId="{F651C348-F4B8-400C-B053-511F650A47FE}">
      <dsp:nvSpPr>
        <dsp:cNvPr id="0" name=""/>
        <dsp:cNvSpPr/>
      </dsp:nvSpPr>
      <dsp:spPr>
        <a:xfrm rot="3600000">
          <a:off x="4361344" y="1847901"/>
          <a:ext cx="674098" cy="368197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600" kern="1200"/>
        </a:p>
      </dsp:txBody>
      <dsp:txXfrm>
        <a:off x="4471803" y="1921540"/>
        <a:ext cx="453180" cy="220919"/>
      </dsp:txXfrm>
    </dsp:sp>
    <dsp:sp modelId="{BB4781E6-8014-4403-B5EA-F566192A8559}">
      <dsp:nvSpPr>
        <dsp:cNvPr id="0" name=""/>
        <dsp:cNvSpPr/>
      </dsp:nvSpPr>
      <dsp:spPr>
        <a:xfrm>
          <a:off x="4120216" y="3010673"/>
          <a:ext cx="2893798" cy="105199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/>
            <a:t>فريق العمل الاختصاصي</a:t>
          </a:r>
          <a:endParaRPr lang="ar-SA" sz="2400" kern="1200" dirty="0"/>
        </a:p>
      </dsp:txBody>
      <dsp:txXfrm>
        <a:off x="4151028" y="3041485"/>
        <a:ext cx="2832174" cy="990367"/>
      </dsp:txXfrm>
    </dsp:sp>
    <dsp:sp modelId="{BF1BDE1E-A480-41B0-A97B-989A0C615A2B}">
      <dsp:nvSpPr>
        <dsp:cNvPr id="0" name=""/>
        <dsp:cNvSpPr/>
      </dsp:nvSpPr>
      <dsp:spPr>
        <a:xfrm rot="10800000">
          <a:off x="3361854" y="3352571"/>
          <a:ext cx="674098" cy="368197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600" kern="1200"/>
        </a:p>
      </dsp:txBody>
      <dsp:txXfrm rot="10800000">
        <a:off x="3472313" y="3426210"/>
        <a:ext cx="453180" cy="220919"/>
      </dsp:txXfrm>
    </dsp:sp>
    <dsp:sp modelId="{BD231CA1-8EAF-464A-AE79-5A11771333DE}">
      <dsp:nvSpPr>
        <dsp:cNvPr id="0" name=""/>
        <dsp:cNvSpPr/>
      </dsp:nvSpPr>
      <dsp:spPr>
        <a:xfrm>
          <a:off x="906865" y="3010673"/>
          <a:ext cx="2370726" cy="105199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/>
            <a:t>المجتمع</a:t>
          </a:r>
          <a:endParaRPr lang="ar-SA" sz="2400" kern="1200" dirty="0"/>
        </a:p>
      </dsp:txBody>
      <dsp:txXfrm>
        <a:off x="937677" y="3041485"/>
        <a:ext cx="2309102" cy="990367"/>
      </dsp:txXfrm>
    </dsp:sp>
    <dsp:sp modelId="{5112394C-F82B-4DB6-AF08-7C0274AB008F}">
      <dsp:nvSpPr>
        <dsp:cNvPr id="0" name=""/>
        <dsp:cNvSpPr/>
      </dsp:nvSpPr>
      <dsp:spPr>
        <a:xfrm rot="18000000">
          <a:off x="2623901" y="1847901"/>
          <a:ext cx="674098" cy="368197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600" kern="1200"/>
        </a:p>
      </dsp:txBody>
      <dsp:txXfrm>
        <a:off x="2734360" y="1921540"/>
        <a:ext cx="453180" cy="22091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1802AB-C4E4-4E8F-A520-4BE5F2FF5AA7}">
      <dsp:nvSpPr>
        <dsp:cNvPr id="0" name=""/>
        <dsp:cNvSpPr/>
      </dsp:nvSpPr>
      <dsp:spPr>
        <a:xfrm>
          <a:off x="3324992" y="0"/>
          <a:ext cx="2216661" cy="1263706"/>
        </a:xfrm>
        <a:prstGeom prst="trapezoid">
          <a:avLst>
            <a:gd name="adj" fmla="val 87705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/>
            <a:t>المجموعات البائسة او المعدومة</a:t>
          </a:r>
          <a:endParaRPr lang="ar-SA" sz="2000" b="1" kern="1200" dirty="0"/>
        </a:p>
      </dsp:txBody>
      <dsp:txXfrm>
        <a:off x="3324992" y="0"/>
        <a:ext cx="2216661" cy="1263706"/>
      </dsp:txXfrm>
    </dsp:sp>
    <dsp:sp modelId="{AF86BAE5-8353-4E6A-9490-D579C92A69F7}">
      <dsp:nvSpPr>
        <dsp:cNvPr id="0" name=""/>
        <dsp:cNvSpPr/>
      </dsp:nvSpPr>
      <dsp:spPr>
        <a:xfrm>
          <a:off x="2216661" y="1263706"/>
          <a:ext cx="4433323" cy="1263706"/>
        </a:xfrm>
        <a:prstGeom prst="trapezoid">
          <a:avLst>
            <a:gd name="adj" fmla="val 87705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/>
            <a:t>مجموعات ذات مستوى اجتماعي اقتصادي منخفض</a:t>
          </a:r>
          <a:endParaRPr lang="ar-SA" sz="2800" kern="1200" dirty="0"/>
        </a:p>
      </dsp:txBody>
      <dsp:txXfrm>
        <a:off x="2992493" y="1263706"/>
        <a:ext cx="2881659" cy="1263706"/>
      </dsp:txXfrm>
    </dsp:sp>
    <dsp:sp modelId="{334E60AD-7D94-49B8-96B3-E06C505D90B4}">
      <dsp:nvSpPr>
        <dsp:cNvPr id="0" name=""/>
        <dsp:cNvSpPr/>
      </dsp:nvSpPr>
      <dsp:spPr>
        <a:xfrm>
          <a:off x="1108330" y="2527413"/>
          <a:ext cx="6649984" cy="1263706"/>
        </a:xfrm>
        <a:prstGeom prst="trapezoid">
          <a:avLst>
            <a:gd name="adj" fmla="val 87705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/>
            <a:t>مجموعات ذات مستوى اجتماعي اقتصادي متوسط</a:t>
          </a:r>
          <a:endParaRPr lang="ar-SA" sz="2800" kern="1200" dirty="0"/>
        </a:p>
      </dsp:txBody>
      <dsp:txXfrm>
        <a:off x="2272078" y="2527413"/>
        <a:ext cx="4322489" cy="1263706"/>
      </dsp:txXfrm>
    </dsp:sp>
    <dsp:sp modelId="{DD33E79B-0350-46DF-92A5-10AF6991C44E}">
      <dsp:nvSpPr>
        <dsp:cNvPr id="0" name=""/>
        <dsp:cNvSpPr/>
      </dsp:nvSpPr>
      <dsp:spPr>
        <a:xfrm>
          <a:off x="0" y="3791120"/>
          <a:ext cx="8866646" cy="1263706"/>
        </a:xfrm>
        <a:prstGeom prst="trapezoid">
          <a:avLst>
            <a:gd name="adj" fmla="val 87705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/>
            <a:t>مجموعات ذات مستوى اجتماعي اقتصادي عالي</a:t>
          </a:r>
          <a:endParaRPr lang="ar-SA" sz="2800" kern="1200" dirty="0"/>
        </a:p>
      </dsp:txBody>
      <dsp:txXfrm>
        <a:off x="1551663" y="3791120"/>
        <a:ext cx="5763319" cy="12637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F831E-5BA9-4174-99AC-550A6A7F9514}" type="datetimeFigureOut">
              <a:rPr lang="ar-SA" smtClean="0"/>
              <a:pPr/>
              <a:t>03/12/1434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FA7E9-1B75-4927-B3E2-D3EFC20AAFB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F831E-5BA9-4174-99AC-550A6A7F9514}" type="datetimeFigureOut">
              <a:rPr lang="ar-SA" smtClean="0"/>
              <a:pPr/>
              <a:t>03/12/1434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FA7E9-1B75-4927-B3E2-D3EFC20AAFB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F831E-5BA9-4174-99AC-550A6A7F9514}" type="datetimeFigureOut">
              <a:rPr lang="ar-SA" smtClean="0"/>
              <a:pPr/>
              <a:t>03/12/1434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FA7E9-1B75-4927-B3E2-D3EFC20AAFB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F831E-5BA9-4174-99AC-550A6A7F9514}" type="datetimeFigureOut">
              <a:rPr lang="ar-SA" smtClean="0"/>
              <a:pPr/>
              <a:t>03/12/1434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FA7E9-1B75-4927-B3E2-D3EFC20AAFB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F831E-5BA9-4174-99AC-550A6A7F9514}" type="datetimeFigureOut">
              <a:rPr lang="ar-SA" smtClean="0"/>
              <a:pPr/>
              <a:t>03/12/1434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FA7E9-1B75-4927-B3E2-D3EFC20AAFB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F831E-5BA9-4174-99AC-550A6A7F9514}" type="datetimeFigureOut">
              <a:rPr lang="ar-SA" smtClean="0"/>
              <a:pPr/>
              <a:t>03/12/1434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FA7E9-1B75-4927-B3E2-D3EFC20AAFB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F831E-5BA9-4174-99AC-550A6A7F9514}" type="datetimeFigureOut">
              <a:rPr lang="ar-SA" smtClean="0"/>
              <a:pPr/>
              <a:t>03/12/1434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FA7E9-1B75-4927-B3E2-D3EFC20AAFB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F831E-5BA9-4174-99AC-550A6A7F9514}" type="datetimeFigureOut">
              <a:rPr lang="ar-SA" smtClean="0"/>
              <a:pPr/>
              <a:t>03/12/1434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FA7E9-1B75-4927-B3E2-D3EFC20AAFB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F831E-5BA9-4174-99AC-550A6A7F9514}" type="datetimeFigureOut">
              <a:rPr lang="ar-SA" smtClean="0"/>
              <a:pPr/>
              <a:t>03/12/1434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FA7E9-1B75-4927-B3E2-D3EFC20AAFB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F831E-5BA9-4174-99AC-550A6A7F9514}" type="datetimeFigureOut">
              <a:rPr lang="ar-SA" smtClean="0"/>
              <a:pPr/>
              <a:t>03/12/1434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FA7E9-1B75-4927-B3E2-D3EFC20AAFB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F831E-5BA9-4174-99AC-550A6A7F9514}" type="datetimeFigureOut">
              <a:rPr lang="ar-SA" smtClean="0"/>
              <a:pPr/>
              <a:t>03/12/1434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FA7E9-1B75-4927-B3E2-D3EFC20AAFB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83F831E-5BA9-4174-99AC-550A6A7F9514}" type="datetimeFigureOut">
              <a:rPr lang="ar-SA" smtClean="0"/>
              <a:pPr/>
              <a:t>03/12/1434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16FA7E9-1B75-4927-B3E2-D3EFC20AAFB0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1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2860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dirty="0" smtClean="0">
                <a:solidFill>
                  <a:schemeClr val="tx1"/>
                </a:solidFill>
              </a:rPr>
              <a:t>د</a:t>
            </a:r>
            <a:r>
              <a:rPr lang="ar-SA" dirty="0" smtClean="0">
                <a:solidFill>
                  <a:srgbClr val="FF0000"/>
                </a:solidFill>
              </a:rPr>
              <a:t>.ناهد رمضان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المحاضرة الاولى</a:t>
            </a:r>
            <a:br>
              <a:rPr lang="ar-SA" dirty="0" smtClean="0"/>
            </a:br>
            <a:r>
              <a:rPr lang="ar-SA" sz="3600" b="0" dirty="0" smtClean="0"/>
              <a:t>(تغذية المجتمع) </a:t>
            </a:r>
            <a:endParaRPr lang="ar-SA" b="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68144" y="116632"/>
            <a:ext cx="3088382" cy="16287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251470"/>
            <a:ext cx="2095500" cy="2095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12160" y="4470125"/>
            <a:ext cx="2944366" cy="21471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84870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88640"/>
            <a:ext cx="9048372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 smtClean="0">
                <a:solidFill>
                  <a:srgbClr val="FF0000"/>
                </a:solidFill>
              </a:rPr>
              <a:t>المجتمع:</a:t>
            </a:r>
          </a:p>
          <a:p>
            <a:r>
              <a:rPr lang="ar-SA" sz="3200" dirty="0" smtClean="0"/>
              <a:t>*هم الناس الذين يشاركون نفس الاهتمامات ويشعرون بانهم ينتمون بعضهم الى البعض.</a:t>
            </a:r>
          </a:p>
          <a:p>
            <a:r>
              <a:rPr lang="ar-SA" sz="3200" dirty="0" smtClean="0"/>
              <a:t>*وعادة يشترك الناس في المجتمع في قيم واحدة وتاريخ واحد وديانة واحدة وسلوكيات سوية ومعتقدات</a:t>
            </a:r>
          </a:p>
          <a:p>
            <a:r>
              <a:rPr lang="ar-SA" sz="3200" dirty="0" smtClean="0"/>
              <a:t>سياسية.</a:t>
            </a:r>
            <a:endParaRPr lang="ar-SA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3608" y="3717032"/>
            <a:ext cx="7272808" cy="28083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3852687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0688"/>
            <a:ext cx="9144000" cy="26776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solidFill>
                  <a:srgbClr val="FF0000"/>
                </a:solidFill>
              </a:rPr>
              <a:t>التغذية:</a:t>
            </a:r>
          </a:p>
          <a:p>
            <a:r>
              <a:rPr lang="ar-SA" sz="2800" dirty="0" smtClean="0"/>
              <a:t>هي مجموعة العمليات الحيوية التي تحدث للطعام بمجرد دخولة للفم الى ان يتم تبسيطة لعناصر بسيطة جدا </a:t>
            </a:r>
          </a:p>
          <a:p>
            <a:r>
              <a:rPr lang="ar-SA" sz="2800" dirty="0" smtClean="0"/>
              <a:t>يسهل على الجسم امتصاصها ودخولها للدورة الدموية ومن ثم تحصل التغذية للجسم.</a:t>
            </a:r>
          </a:p>
          <a:p>
            <a:endParaRPr lang="ar-SA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4458" y="2711958"/>
            <a:ext cx="3024336" cy="40185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8184" y="3933056"/>
            <a:ext cx="2671564" cy="26999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953940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32656"/>
            <a:ext cx="9144000" cy="618630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200" b="1" dirty="0" smtClean="0">
                <a:solidFill>
                  <a:srgbClr val="FF0000"/>
                </a:solidFill>
              </a:rPr>
              <a:t>لمحة تاريخية عن نشاة علم تغذية المجتمع:</a:t>
            </a:r>
          </a:p>
          <a:p>
            <a:r>
              <a:rPr lang="ar-SA" sz="2200" dirty="0" smtClean="0">
                <a:solidFill>
                  <a:srgbClr val="FF0000"/>
                </a:solidFill>
              </a:rPr>
              <a:t>*</a:t>
            </a:r>
            <a:r>
              <a:rPr lang="ar-SA" sz="2200" dirty="0" smtClean="0"/>
              <a:t>خلال القرنين السابع والثامن عشر ظهرت مشكلات عديدة في مجالي التغذية والصحة العامة في اوروبا.</a:t>
            </a:r>
          </a:p>
          <a:p>
            <a:endParaRPr lang="ar-SA" sz="2200" dirty="0"/>
          </a:p>
          <a:p>
            <a:r>
              <a:rPr lang="ar-SA" sz="2200" dirty="0" smtClean="0">
                <a:solidFill>
                  <a:srgbClr val="FF0000"/>
                </a:solidFill>
              </a:rPr>
              <a:t>*</a:t>
            </a:r>
            <a:r>
              <a:rPr lang="ar-SA" sz="2200" dirty="0" smtClean="0"/>
              <a:t>لم تتوفر في ذلك الوقت برامج فعليه لعلم التغذية وانما كان يتم تتبع المشكلات ومسبباتها وايجاد الحلول لها.</a:t>
            </a:r>
          </a:p>
          <a:p>
            <a:endParaRPr lang="ar-SA" sz="2200" dirty="0"/>
          </a:p>
          <a:p>
            <a:r>
              <a:rPr lang="ar-SA" sz="2200" dirty="0" smtClean="0">
                <a:solidFill>
                  <a:srgbClr val="FF0000"/>
                </a:solidFill>
              </a:rPr>
              <a:t>*</a:t>
            </a:r>
            <a:r>
              <a:rPr lang="ar-SA" sz="2200" dirty="0" smtClean="0"/>
              <a:t>في منطقة الشرق كان بعض سلاطين الدولة العثمانية يقدم (لتنابل السلطان)وجبات الطعام.</a:t>
            </a:r>
          </a:p>
          <a:p>
            <a:endParaRPr lang="ar-SA" sz="2200" dirty="0"/>
          </a:p>
          <a:p>
            <a:r>
              <a:rPr lang="ar-SA" sz="2200" dirty="0" smtClean="0">
                <a:solidFill>
                  <a:srgbClr val="FF0000"/>
                </a:solidFill>
              </a:rPr>
              <a:t>*</a:t>
            </a:r>
            <a:r>
              <a:rPr lang="ar-SA" sz="2200" dirty="0" smtClean="0"/>
              <a:t>في بداية القرن التاسع عشر ظهرت في اوروبا وامريكا الشمالية برامج صغيرة لتصحيح حالات سوء التغذية.</a:t>
            </a:r>
          </a:p>
          <a:p>
            <a:endParaRPr lang="ar-SA" sz="2200" dirty="0"/>
          </a:p>
          <a:p>
            <a:r>
              <a:rPr lang="ar-SA" sz="2200" dirty="0" smtClean="0">
                <a:solidFill>
                  <a:srgbClr val="FF0000"/>
                </a:solidFill>
              </a:rPr>
              <a:t>*</a:t>
            </a:r>
            <a:r>
              <a:rPr lang="ar-SA" sz="2200" dirty="0" smtClean="0"/>
              <a:t>في عام 1921 اوصت منظمة الصحة العامة الامريكية بعمل برامج لتغذية الطفل وعمل برامج تثقيفية من قبل </a:t>
            </a:r>
          </a:p>
          <a:p>
            <a:r>
              <a:rPr lang="ar-SA" sz="2200" dirty="0" smtClean="0"/>
              <a:t>المنظمة نفسها بالتعاون مع مدرسة للتغذية .</a:t>
            </a:r>
          </a:p>
          <a:p>
            <a:endParaRPr lang="ar-SA" sz="2200" dirty="0"/>
          </a:p>
          <a:p>
            <a:r>
              <a:rPr lang="ar-SA" sz="2200" dirty="0" smtClean="0">
                <a:solidFill>
                  <a:srgbClr val="FF0000"/>
                </a:solidFill>
              </a:rPr>
              <a:t>*</a:t>
            </a:r>
            <a:r>
              <a:rPr lang="ar-SA" sz="2200" dirty="0" smtClean="0"/>
              <a:t>خلال سنوات الحربين العالميتين الاولى والثانية تم تعيين اختصاصي للتغذية.</a:t>
            </a:r>
            <a:endParaRPr lang="ar-SA" sz="2200" dirty="0"/>
          </a:p>
        </p:txBody>
      </p:sp>
    </p:spTree>
    <p:extLst>
      <p:ext uri="{BB962C8B-B14F-4D97-AF65-F5344CB8AC3E}">
        <p14:creationId xmlns:p14="http://schemas.microsoft.com/office/powerpoint/2010/main" xmlns="" val="100590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2087" y="179529"/>
            <a:ext cx="8947433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200" dirty="0" smtClean="0">
                <a:solidFill>
                  <a:srgbClr val="FF0000"/>
                </a:solidFill>
              </a:rPr>
              <a:t>*</a:t>
            </a:r>
            <a:r>
              <a:rPr lang="ar-SA" sz="2200" dirty="0" smtClean="0"/>
              <a:t>مع نهاية حرب العالمية الثانية ظهر اهتمام بالتغذية في اوروبا وامريكا وكانت هناك عدة توصيات لوضع برامج جديدة في مجال تغذية المجتمع واستخدام اختصاصي تغذية مرخص ومعتمد.</a:t>
            </a:r>
          </a:p>
          <a:p>
            <a:endParaRPr lang="ar-SA" sz="2200" dirty="0"/>
          </a:p>
        </p:txBody>
      </p:sp>
      <p:sp>
        <p:nvSpPr>
          <p:cNvPr id="3" name="TextBox 2"/>
          <p:cNvSpPr txBox="1"/>
          <p:nvPr/>
        </p:nvSpPr>
        <p:spPr>
          <a:xfrm>
            <a:off x="0" y="1646514"/>
            <a:ext cx="9171608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200" b="1" dirty="0" smtClean="0">
                <a:solidFill>
                  <a:srgbClr val="FF0000"/>
                </a:solidFill>
              </a:rPr>
              <a:t>حقل تغذية المجتمع:</a:t>
            </a:r>
          </a:p>
          <a:p>
            <a:r>
              <a:rPr lang="ar-SA" sz="2200" dirty="0" smtClean="0"/>
              <a:t>هو عبارة عن نظام يتم فيه تفاعل بين اختصاصي تغذية المجتمع من جهة وبين المجتمع من جهة اخرى.</a:t>
            </a:r>
          </a:p>
          <a:p>
            <a:endParaRPr lang="ar-SA" sz="2200" dirty="0" smtClean="0"/>
          </a:p>
          <a:p>
            <a:r>
              <a:rPr lang="ar-SA" sz="2200" dirty="0" smtClean="0">
                <a:solidFill>
                  <a:srgbClr val="FF0000"/>
                </a:solidFill>
              </a:rPr>
              <a:t>*</a:t>
            </a:r>
            <a:r>
              <a:rPr lang="ar-SA" sz="2200" dirty="0" smtClean="0"/>
              <a:t>يستند هذا الحقل على مجموعة من العلوم اهمها : علم تغذية الأنسان بشكل رئيسي  بالأضافة للعلوم الأخرى كالعلوم الطبية الأساسية والعلوم المساندة.</a:t>
            </a:r>
          </a:p>
          <a:p>
            <a:endParaRPr lang="ar-SA" sz="2200" dirty="0"/>
          </a:p>
          <a:p>
            <a:r>
              <a:rPr lang="ar-SA" sz="2200" dirty="0" smtClean="0">
                <a:solidFill>
                  <a:srgbClr val="FF0000"/>
                </a:solidFill>
              </a:rPr>
              <a:t>*</a:t>
            </a:r>
            <a:r>
              <a:rPr lang="ar-SA" sz="2200" dirty="0" smtClean="0"/>
              <a:t>هناك امتداد واسع لخط الصحة والمرض ويشمل هذا الامتداد :</a:t>
            </a:r>
          </a:p>
          <a:p>
            <a:r>
              <a:rPr lang="ar-SA" sz="2200" dirty="0" smtClean="0"/>
              <a:t>الوضع االسليم ثم السليم القلق ثم  بداية المرض والمرض البسيط والمرض الحاد واخيرا المرض المزمن.</a:t>
            </a:r>
          </a:p>
          <a:p>
            <a:endParaRPr lang="ar-SA" sz="2200" dirty="0"/>
          </a:p>
          <a:p>
            <a:r>
              <a:rPr lang="ar-SA" sz="2200" dirty="0" smtClean="0">
                <a:solidFill>
                  <a:srgbClr val="FF0000"/>
                </a:solidFill>
              </a:rPr>
              <a:t>*</a:t>
            </a:r>
            <a:r>
              <a:rPr lang="ar-SA" sz="2200" dirty="0" smtClean="0"/>
              <a:t>تهدف برامج تغذية المجتمع اولا الى الوقاية من الامراض ثم تامين صحة جيدة.</a:t>
            </a:r>
            <a:endParaRPr lang="ar-SA" sz="2200" dirty="0"/>
          </a:p>
        </p:txBody>
      </p:sp>
    </p:spTree>
    <p:extLst>
      <p:ext uri="{BB962C8B-B14F-4D97-AF65-F5344CB8AC3E}">
        <p14:creationId xmlns:p14="http://schemas.microsoft.com/office/powerpoint/2010/main" xmlns="" val="1487813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xmlns="" val="3483114602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29796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0688"/>
            <a:ext cx="9143999" cy="34778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200" b="1" dirty="0" smtClean="0">
                <a:solidFill>
                  <a:srgbClr val="FF0000"/>
                </a:solidFill>
              </a:rPr>
              <a:t>نظام تغذية المجتمع:</a:t>
            </a:r>
          </a:p>
          <a:p>
            <a:r>
              <a:rPr lang="ar-SA" sz="2200" dirty="0" smtClean="0"/>
              <a:t>1-يشمل النظام العام والشامل لمدخلات ومخرجات الانتاج الغذائي.</a:t>
            </a:r>
          </a:p>
          <a:p>
            <a:endParaRPr lang="ar-SA" sz="2200" dirty="0"/>
          </a:p>
          <a:p>
            <a:r>
              <a:rPr lang="ar-SA" sz="2200" dirty="0" smtClean="0"/>
              <a:t>2-يشمل فئات المجتمع التي تستهلك الغذاء .</a:t>
            </a:r>
          </a:p>
          <a:p>
            <a:endParaRPr lang="ar-SA" sz="2200" dirty="0"/>
          </a:p>
          <a:p>
            <a:r>
              <a:rPr lang="ar-SA" sz="2200" dirty="0" smtClean="0"/>
              <a:t>3-يشمل العوامل التي تؤثر على المتاح والمستفاد منه.</a:t>
            </a:r>
          </a:p>
          <a:p>
            <a:endParaRPr lang="ar-SA" sz="2200" dirty="0"/>
          </a:p>
          <a:p>
            <a:r>
              <a:rPr lang="ar-SA" sz="2200" dirty="0" smtClean="0"/>
              <a:t>4-يشمل المؤشرات التي تستخدم لتقييم هذا المتاح.</a:t>
            </a:r>
          </a:p>
          <a:p>
            <a:endParaRPr lang="ar-SA" sz="2200" dirty="0"/>
          </a:p>
          <a:p>
            <a:r>
              <a:rPr lang="ar-SA" sz="2200" dirty="0" smtClean="0"/>
              <a:t>5- يشمل النتائج التي تترتب مباشرة على جسم الشخص 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4098563"/>
            <a:ext cx="2520280" cy="25197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4055784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xmlns="" val="3837048254"/>
              </p:ext>
            </p:extLst>
          </p:nvPr>
        </p:nvGraphicFramePr>
        <p:xfrm>
          <a:off x="683568" y="1397000"/>
          <a:ext cx="792088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843808" y="3829475"/>
            <a:ext cx="298030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400" b="1" dirty="0" smtClean="0">
                <a:solidFill>
                  <a:srgbClr val="FF0000"/>
                </a:solidFill>
              </a:rPr>
              <a:t>نظام تغذية المجتمع</a:t>
            </a:r>
            <a:endParaRPr lang="ar-S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9371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8706"/>
            <a:ext cx="9144000" cy="28007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200" b="1" dirty="0" smtClean="0">
                <a:solidFill>
                  <a:srgbClr val="FF0000"/>
                </a:solidFill>
              </a:rPr>
              <a:t>خصائص حقل تغذية المجتمع:</a:t>
            </a:r>
          </a:p>
          <a:p>
            <a:r>
              <a:rPr lang="ar-SA" sz="2200" dirty="0" smtClean="0">
                <a:solidFill>
                  <a:srgbClr val="FF0000"/>
                </a:solidFill>
              </a:rPr>
              <a:t>اولا:</a:t>
            </a:r>
            <a:r>
              <a:rPr lang="ar-SA" sz="2200" dirty="0" smtClean="0"/>
              <a:t>يشمل فريق العمل في حقل تغذية المجتمع ,اختصاصي تغذية المجتمع كقائد الفريق بالاضافة الى اعضاء الفريق من الحقول الاخرى مثل,اختصاصي الصحة واختصاصي اجتماعي ونفسي واداري وغيره.</a:t>
            </a:r>
          </a:p>
          <a:p>
            <a:endParaRPr lang="ar-SA" sz="2200" dirty="0"/>
          </a:p>
          <a:p>
            <a:r>
              <a:rPr lang="ar-SA" sz="2200" dirty="0" smtClean="0">
                <a:solidFill>
                  <a:srgbClr val="FF0000"/>
                </a:solidFill>
              </a:rPr>
              <a:t>ثانيا:</a:t>
            </a:r>
            <a:r>
              <a:rPr lang="ar-SA" sz="2200" dirty="0" smtClean="0"/>
              <a:t>المجتمع المستهدف :</a:t>
            </a:r>
          </a:p>
          <a:p>
            <a:r>
              <a:rPr lang="ar-SA" sz="2200" dirty="0" smtClean="0"/>
              <a:t>أ-خصائص المجتمع.</a:t>
            </a:r>
          </a:p>
          <a:p>
            <a:r>
              <a:rPr lang="ar-SA" sz="2200" dirty="0" smtClean="0"/>
              <a:t>ب-المجموعات المستهدفة لخدمات تغذية المجتمع.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19672" y="3933056"/>
            <a:ext cx="5832648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504603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50687"/>
            <a:ext cx="8203210" cy="21236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200" dirty="0" smtClean="0">
                <a:solidFill>
                  <a:srgbClr val="FF0000"/>
                </a:solidFill>
              </a:rPr>
              <a:t>أ-اهم خصائص المجتمع التي يجب الالمام بها هي:</a:t>
            </a:r>
          </a:p>
          <a:p>
            <a:r>
              <a:rPr lang="ar-SA" sz="2200" dirty="0" smtClean="0"/>
              <a:t>-الخصائص الديموغرافية.</a:t>
            </a:r>
          </a:p>
          <a:p>
            <a:r>
              <a:rPr lang="ar-SA" sz="2200" dirty="0" smtClean="0"/>
              <a:t>-الخصائص الاجتماعية.</a:t>
            </a:r>
          </a:p>
          <a:p>
            <a:r>
              <a:rPr lang="ar-SA" sz="2200" dirty="0" smtClean="0"/>
              <a:t>-الخصائص الاقتصادية.</a:t>
            </a:r>
          </a:p>
          <a:p>
            <a:r>
              <a:rPr lang="ar-SA" sz="2200" dirty="0" smtClean="0"/>
              <a:t>-الخصائص الثقافية والزراعية.</a:t>
            </a:r>
          </a:p>
          <a:p>
            <a:r>
              <a:rPr lang="ar-SA" sz="2200" dirty="0" smtClean="0"/>
              <a:t>-الخصائص التعليمية.</a:t>
            </a:r>
            <a:endParaRPr lang="ar-SA" sz="2200" dirty="0"/>
          </a:p>
        </p:txBody>
      </p:sp>
      <p:sp>
        <p:nvSpPr>
          <p:cNvPr id="3" name="TextBox 2"/>
          <p:cNvSpPr txBox="1"/>
          <p:nvPr/>
        </p:nvSpPr>
        <p:spPr>
          <a:xfrm>
            <a:off x="179512" y="2708920"/>
            <a:ext cx="8681675" cy="172354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200" dirty="0" smtClean="0">
                <a:solidFill>
                  <a:srgbClr val="FF0000"/>
                </a:solidFill>
              </a:rPr>
              <a:t>ب-انواع المجموعات التي يشملها المجتمع:</a:t>
            </a:r>
          </a:p>
          <a:p>
            <a:r>
              <a:rPr lang="ar-SA" sz="2200" dirty="0" smtClean="0"/>
              <a:t>1-مجموعات سكانية حسب العمر البولوجي.</a:t>
            </a:r>
          </a:p>
          <a:p>
            <a:r>
              <a:rPr lang="ar-SA" sz="2200" dirty="0" smtClean="0"/>
              <a:t>2- مجموعات سكانية حسب التقسيم التغذوي.</a:t>
            </a:r>
          </a:p>
          <a:p>
            <a:endParaRPr lang="ar-SA" sz="2200" dirty="0" smtClean="0"/>
          </a:p>
          <a:p>
            <a:endParaRPr lang="ar-S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4032" y="4293096"/>
            <a:ext cx="3575880" cy="224827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4008" y="4255368"/>
            <a:ext cx="3940083" cy="2286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52417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450" y="620688"/>
            <a:ext cx="9144000" cy="27392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200" b="1" dirty="0" smtClean="0">
                <a:solidFill>
                  <a:srgbClr val="FF0000"/>
                </a:solidFill>
              </a:rPr>
              <a:t>3-المجموعات الحساسة او المعرضة للخطر:</a:t>
            </a:r>
          </a:p>
          <a:p>
            <a:r>
              <a:rPr lang="ar-SA" sz="2200" dirty="0" smtClean="0"/>
              <a:t>وتشمل جميع المجموعات التي تتعرض بسرعة لامراض سوء التغذية بسبب تواجدها في مرحلة نمو او مرحلة تكوين انسجة جديدة</a:t>
            </a:r>
          </a:p>
          <a:p>
            <a:r>
              <a:rPr lang="ar-SA" sz="2200" dirty="0" smtClean="0"/>
              <a:t>وان أي نقص في العناصر التغذوية قد يؤثر على هذه المجموعات بشكل اسرع من المجموعات الاخرى.</a:t>
            </a:r>
          </a:p>
          <a:p>
            <a:r>
              <a:rPr lang="ar-SA" sz="2200" dirty="0" smtClean="0"/>
              <a:t>وتشمل مايلي مجموعة الاطفال الرضع والصغار ومجموعة اليافعين ومجموعة الحوامل والمرضعات.</a:t>
            </a:r>
          </a:p>
          <a:p>
            <a:endParaRPr lang="ar-SA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4149080"/>
            <a:ext cx="3456384" cy="22322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04048" y="4149080"/>
            <a:ext cx="3888432" cy="2376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5090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6071" y="-46"/>
            <a:ext cx="8866647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4</a:t>
            </a:r>
            <a:r>
              <a:rPr lang="ar-SA" sz="2000" b="1" dirty="0" smtClean="0">
                <a:solidFill>
                  <a:srgbClr val="FF0000"/>
                </a:solidFill>
              </a:rPr>
              <a:t>-المجموعات الاجتماعية-الاقتصادية:</a:t>
            </a:r>
          </a:p>
          <a:p>
            <a:r>
              <a:rPr lang="ar-SA" sz="2000" dirty="0" smtClean="0"/>
              <a:t>صنفت هذه المجموعة بناء على الخصائص الاجتماعية والاقتصادية والمستوى التعليمي والثقافي والسياسي</a:t>
            </a:r>
          </a:p>
          <a:p>
            <a:r>
              <a:rPr lang="ar-SA" sz="2000" dirty="0" smtClean="0"/>
              <a:t>للاسرة  الى مايلي</a:t>
            </a:r>
            <a:r>
              <a:rPr lang="ar-SA" dirty="0" smtClean="0"/>
              <a:t>:</a:t>
            </a:r>
            <a:endParaRPr lang="ar-SA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xmlns="" val="526220481"/>
              </p:ext>
            </p:extLst>
          </p:nvPr>
        </p:nvGraphicFramePr>
        <p:xfrm>
          <a:off x="1" y="1556792"/>
          <a:ext cx="8866646" cy="50548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464885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88640"/>
            <a:ext cx="9115952" cy="409342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200" b="1" dirty="0" smtClean="0">
                <a:solidFill>
                  <a:srgbClr val="FF0000"/>
                </a:solidFill>
              </a:rPr>
              <a:t>5-مجموعات الامراض التغذوية والحميات العلاجية:</a:t>
            </a:r>
          </a:p>
          <a:p>
            <a:r>
              <a:rPr lang="ar-SA" sz="2200" dirty="0" smtClean="0"/>
              <a:t>تشمل المجموعات السكانية التي يجمعها مرض تغذوي مشترك او حمية تغذوية علاجية مشتركة.</a:t>
            </a:r>
          </a:p>
          <a:p>
            <a:r>
              <a:rPr lang="ar-SA" sz="2200" dirty="0" smtClean="0"/>
              <a:t>مثال ذلك: مجموعة مرضى السكري بنوعية.</a:t>
            </a:r>
          </a:p>
          <a:p>
            <a:r>
              <a:rPr lang="ar-SA" sz="2200" dirty="0" smtClean="0"/>
              <a:t>-مجموعة مرضى القلب.</a:t>
            </a:r>
          </a:p>
          <a:p>
            <a:r>
              <a:rPr lang="ar-SA" sz="2200" dirty="0" smtClean="0"/>
              <a:t>-مجموعة مرضى الجهاز الهضمي.</a:t>
            </a:r>
          </a:p>
          <a:p>
            <a:endParaRPr lang="ar-SA" sz="2200" dirty="0"/>
          </a:p>
          <a:p>
            <a:r>
              <a:rPr lang="ar-SA" sz="2200" b="1" dirty="0" smtClean="0">
                <a:solidFill>
                  <a:srgbClr val="FF0000"/>
                </a:solidFill>
              </a:rPr>
              <a:t>6- المجموعات الوظيفية:</a:t>
            </a:r>
          </a:p>
          <a:p>
            <a:r>
              <a:rPr lang="ar-SA" sz="2200" dirty="0" smtClean="0"/>
              <a:t>تشمل جميع الافراد الذين يمارسون مهنة واحدة ويحتاجون برنامج خاص بهم بناء على احتياجات الوظيفة</a:t>
            </a:r>
          </a:p>
          <a:p>
            <a:r>
              <a:rPr lang="ar-SA" sz="2200" dirty="0" smtClean="0"/>
              <a:t>مثل: مجموعة الرياضيين ومجموعة الجنود. </a:t>
            </a:r>
          </a:p>
          <a:p>
            <a:endParaRPr lang="ar-SA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87624" y="4149080"/>
            <a:ext cx="6624736" cy="24482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1959073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6307" y="260648"/>
            <a:ext cx="8757693" cy="28007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200" b="1" dirty="0" smtClean="0">
                <a:solidFill>
                  <a:srgbClr val="FF0000"/>
                </a:solidFill>
              </a:rPr>
              <a:t>7- المجموعات الخاصة:</a:t>
            </a:r>
          </a:p>
          <a:p>
            <a:r>
              <a:rPr lang="ar-SA" sz="2200" dirty="0" smtClean="0"/>
              <a:t>تشمل بعض الفئات التي لها صفات خاصة بها مستثناه عن الوضع العاادي .</a:t>
            </a:r>
          </a:p>
          <a:p>
            <a:r>
              <a:rPr lang="ar-SA" sz="2200" dirty="0" smtClean="0"/>
              <a:t>مثل: مجموعة السجناء ومجموعة المتشردين.</a:t>
            </a:r>
          </a:p>
          <a:p>
            <a:endParaRPr lang="ar-SA" sz="2200" b="1" dirty="0">
              <a:solidFill>
                <a:srgbClr val="FF0000"/>
              </a:solidFill>
            </a:endParaRPr>
          </a:p>
          <a:p>
            <a:r>
              <a:rPr lang="ar-SA" sz="2200" b="1" dirty="0" smtClean="0">
                <a:solidFill>
                  <a:srgbClr val="FF0000"/>
                </a:solidFill>
              </a:rPr>
              <a:t>8- مجموعة ضحايا اللجوء القسري والنكبات والمجاعات:</a:t>
            </a:r>
          </a:p>
          <a:p>
            <a:r>
              <a:rPr lang="ar-SA" sz="2200" dirty="0" smtClean="0"/>
              <a:t>وتشمل المجموعات السكانية التي فقدت بصورة فجائية ممتلكاتها وحقوقها وامكانية العمل او المسكن والتغذية السليمة .</a:t>
            </a:r>
          </a:p>
          <a:p>
            <a:r>
              <a:rPr lang="ar-SA" sz="2200" dirty="0" smtClean="0"/>
              <a:t>مثل : المهاجرين او اللاجئين لجوء قسري وضحايا النكبات.</a:t>
            </a:r>
            <a:endParaRPr lang="ar-SA" sz="2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4149080"/>
            <a:ext cx="3240360" cy="24482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4008" y="4149080"/>
            <a:ext cx="4104456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186353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48680"/>
            <a:ext cx="9144000" cy="38164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200" b="1" dirty="0" smtClean="0">
                <a:solidFill>
                  <a:srgbClr val="FF0000"/>
                </a:solidFill>
              </a:rPr>
              <a:t>ثالثا:</a:t>
            </a:r>
            <a:r>
              <a:rPr lang="ar-SA" sz="2200" dirty="0" smtClean="0"/>
              <a:t> </a:t>
            </a:r>
          </a:p>
          <a:p>
            <a:r>
              <a:rPr lang="ar-SA" sz="2200" dirty="0"/>
              <a:t>*</a:t>
            </a:r>
            <a:r>
              <a:rPr lang="ar-SA" sz="2200" dirty="0" smtClean="0"/>
              <a:t>برامج تغذية المجتمع التي تستخدم في حل مشكلات التغذية او في عملية التدخل التغذوي من خلال برامج تغذية المجتمع بالوقاية والرعاية  والعلاج ثم التاهيل.</a:t>
            </a:r>
          </a:p>
          <a:p>
            <a:r>
              <a:rPr lang="ar-SA" sz="2200" dirty="0" smtClean="0"/>
              <a:t>*تقسم برامج تغذية المجتمع حسب المجال الميداني للنشاطات الى مايلي:</a:t>
            </a:r>
          </a:p>
          <a:p>
            <a:r>
              <a:rPr lang="ar-SA" sz="2200" b="1" dirty="0" smtClean="0">
                <a:solidFill>
                  <a:srgbClr val="FF0000"/>
                </a:solidFill>
              </a:rPr>
              <a:t>مجالات وحقول تغذية المجتمع:</a:t>
            </a:r>
          </a:p>
          <a:p>
            <a:r>
              <a:rPr lang="ar-SA" sz="2200" dirty="0" smtClean="0"/>
              <a:t>1-الوقاية.</a:t>
            </a:r>
          </a:p>
          <a:p>
            <a:r>
              <a:rPr lang="ar-SA" sz="2200" dirty="0" smtClean="0"/>
              <a:t>2-الرعاية.</a:t>
            </a:r>
          </a:p>
          <a:p>
            <a:r>
              <a:rPr lang="ar-SA" sz="2200" dirty="0" smtClean="0"/>
              <a:t>3-العلاج.</a:t>
            </a:r>
          </a:p>
          <a:p>
            <a:r>
              <a:rPr lang="ar-SA" sz="2200" dirty="0" smtClean="0"/>
              <a:t>4-التاهيل.</a:t>
            </a:r>
          </a:p>
          <a:p>
            <a:r>
              <a:rPr lang="ar-SA" sz="2200" dirty="0" smtClean="0"/>
              <a:t>5-تقييم الوضع التغذوي.</a:t>
            </a:r>
            <a:endParaRPr lang="ar-SA" sz="2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4365109"/>
            <a:ext cx="3024336" cy="21846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64088" y="4365109"/>
            <a:ext cx="3384376" cy="21871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974365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620688"/>
            <a:ext cx="9131176" cy="178510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200" b="1" dirty="0" smtClean="0">
                <a:solidFill>
                  <a:srgbClr val="FF0000"/>
                </a:solidFill>
              </a:rPr>
              <a:t>العلاقة بين المستهلك والمنتج:</a:t>
            </a:r>
          </a:p>
          <a:p>
            <a:r>
              <a:rPr lang="ar-SA" sz="2200" dirty="0" smtClean="0"/>
              <a:t>*المستهلك يسعى لياكل اكل بدون اية مخاطر ويستخدم الخواص الحسية من نظر وشم وملمس لتمييز جودة الطعام</a:t>
            </a:r>
          </a:p>
          <a:p>
            <a:r>
              <a:rPr lang="ar-SA" sz="2200" dirty="0" smtClean="0"/>
              <a:t>*المنتج يسعى لناكل اكل بالمخاطر وان كان اقل خطر فهو مثلا يضيف المواد الحافظة للحليب ليستمر لفترة اطول.</a:t>
            </a:r>
            <a:endParaRPr lang="ar-SA" sz="2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4293096"/>
            <a:ext cx="3888432" cy="2376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04048" y="4571590"/>
            <a:ext cx="3810744" cy="181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96646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9713" y="9961"/>
            <a:ext cx="9144000" cy="38164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200" b="1" dirty="0" smtClean="0">
                <a:solidFill>
                  <a:srgbClr val="FF0000"/>
                </a:solidFill>
              </a:rPr>
              <a:t>التعرف على المشاكل الغذائية في المجتمع:</a:t>
            </a:r>
          </a:p>
          <a:p>
            <a:endParaRPr lang="ar-SA" sz="2200" b="1" dirty="0" smtClean="0">
              <a:solidFill>
                <a:srgbClr val="92D050"/>
              </a:solidFill>
            </a:endParaRPr>
          </a:p>
          <a:p>
            <a:r>
              <a:rPr lang="ar-SA" sz="2200" b="1" dirty="0" smtClean="0">
                <a:solidFill>
                  <a:srgbClr val="92D050"/>
                </a:solidFill>
              </a:rPr>
              <a:t>وتتم فيما يلي :</a:t>
            </a:r>
          </a:p>
          <a:p>
            <a:r>
              <a:rPr lang="ar-SA" sz="2200" dirty="0" smtClean="0"/>
              <a:t>1- تحديد المشاكل الغذائية في المجتمع.</a:t>
            </a:r>
          </a:p>
          <a:p>
            <a:r>
              <a:rPr lang="ar-SA" sz="2200" dirty="0" smtClean="0"/>
              <a:t>2-تحديد المشاكل الغذائية ذات الاولوية والتي لها تاثير مباشر على الفئات الحساسة .</a:t>
            </a:r>
          </a:p>
          <a:p>
            <a:r>
              <a:rPr lang="ar-SA" sz="2200" dirty="0" smtClean="0"/>
              <a:t>3-التعرف على اسباب المشكلة وابعادها وحجمها والعوامل المرتبطة بها.</a:t>
            </a:r>
          </a:p>
          <a:p>
            <a:r>
              <a:rPr lang="ar-SA" sz="2200" dirty="0" smtClean="0"/>
              <a:t>4-وضع خطة تعمل لمكافحة المشاكل التغذوية.</a:t>
            </a:r>
          </a:p>
          <a:p>
            <a:r>
              <a:rPr lang="ar-SA" sz="2200" dirty="0" smtClean="0"/>
              <a:t>5-تنفيذ خطة العمل.</a:t>
            </a:r>
          </a:p>
          <a:p>
            <a:r>
              <a:rPr lang="ar-SA" sz="2200" dirty="0" smtClean="0"/>
              <a:t>6- تقييم ماتم عمله.</a:t>
            </a:r>
          </a:p>
          <a:p>
            <a:r>
              <a:rPr lang="ar-SA" sz="2200" dirty="0" smtClean="0"/>
              <a:t>7-مراجعة الخطوات والتدابير في خطة العمل بناء على التقييم.</a:t>
            </a:r>
            <a:endParaRPr lang="ar-SA" sz="2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4149080"/>
            <a:ext cx="3168352" cy="2520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64088" y="4365104"/>
            <a:ext cx="3672408" cy="2304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1019230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0237" y="476672"/>
            <a:ext cx="9063763" cy="280076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200" b="1" dirty="0" smtClean="0">
                <a:solidFill>
                  <a:srgbClr val="FF0000"/>
                </a:solidFill>
              </a:rPr>
              <a:t>اولا: جمع المعلومات لتحديد المشاكل التغذوية واسبابها:</a:t>
            </a:r>
          </a:p>
          <a:p>
            <a:r>
              <a:rPr lang="ar-SA" sz="2200" b="1" dirty="0" smtClean="0">
                <a:solidFill>
                  <a:srgbClr val="92D050"/>
                </a:solidFill>
              </a:rPr>
              <a:t>وهناك ثلاث طرق لجمع المعلومات:</a:t>
            </a:r>
          </a:p>
          <a:p>
            <a:endParaRPr lang="ar-SA" sz="2200" dirty="0" smtClean="0">
              <a:solidFill>
                <a:srgbClr val="0070C0"/>
              </a:solidFill>
            </a:endParaRPr>
          </a:p>
          <a:p>
            <a:r>
              <a:rPr lang="ar-SA" sz="2200" dirty="0" smtClean="0">
                <a:solidFill>
                  <a:srgbClr val="0070C0"/>
                </a:solidFill>
              </a:rPr>
              <a:t>أ-استخدام سجلات و وثائق في جمع المعلومات :</a:t>
            </a:r>
          </a:p>
          <a:p>
            <a:r>
              <a:rPr lang="ar-SA" sz="2200" dirty="0" smtClean="0"/>
              <a:t>*تعتبر هذه الطريقة اسرع الطرق للحصول على المعلومات </a:t>
            </a:r>
          </a:p>
          <a:p>
            <a:r>
              <a:rPr lang="ar-SA" sz="2200" dirty="0" smtClean="0"/>
              <a:t>*لاتصلح هذه الطريقة الا في المجتمعات التي لديها سجلات منتظمة</a:t>
            </a:r>
          </a:p>
          <a:p>
            <a:r>
              <a:rPr lang="ar-SA" sz="2200" dirty="0" smtClean="0"/>
              <a:t>*تعتبر السجلات الصحية اهم السجلات للتعرف على الحالة التغذوية بالمجتمع.</a:t>
            </a:r>
          </a:p>
          <a:p>
            <a:endParaRPr lang="ar-SA" sz="2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83826" y="3429000"/>
            <a:ext cx="5256583" cy="30963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78979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35726" y="836712"/>
            <a:ext cx="7684746" cy="34778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200" b="1" dirty="0" smtClean="0">
                <a:solidFill>
                  <a:srgbClr val="0070C0"/>
                </a:solidFill>
              </a:rPr>
              <a:t>ب-الملاحظة:</a:t>
            </a:r>
          </a:p>
          <a:p>
            <a:r>
              <a:rPr lang="ar-SA" sz="2200" dirty="0" smtClean="0"/>
              <a:t>*وتستخدم للتعرف على بعض الجوانب المرتبطة بالمشكلة التغذوية في حالات الطوارئ والتقييم السريع.</a:t>
            </a:r>
          </a:p>
          <a:p>
            <a:r>
              <a:rPr lang="ar-SA" sz="2200" dirty="0" smtClean="0"/>
              <a:t>*يجب ان يكون الشخص الذي يقوم بالملاحظة ذا خبرة كافية وان تجري الملاحظة بدقة.</a:t>
            </a:r>
          </a:p>
          <a:p>
            <a:r>
              <a:rPr lang="ar-SA" sz="2200" dirty="0" smtClean="0"/>
              <a:t>*يجب ان يقرر مقدما الاشياء التي يجب ملاحظتها وكيف تلاحظ.</a:t>
            </a:r>
          </a:p>
          <a:p>
            <a:r>
              <a:rPr lang="ar-SA" sz="2200" dirty="0" smtClean="0"/>
              <a:t>*ان تكون الملاحظة في لالأوقات المناسبة.</a:t>
            </a:r>
          </a:p>
          <a:p>
            <a:r>
              <a:rPr lang="ar-SA" sz="2200" dirty="0" smtClean="0"/>
              <a:t>*لا يمكن الحكم على الوضع التغذوي بزيارة واحدة للسوق او زيارة لمنزل بل يجب ان تكون الزيارات لأكبر عدد ممكن من افراد المجتمع وفي اوقات مختلفة.</a:t>
            </a:r>
            <a:endParaRPr lang="ar-SA" sz="2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4314587"/>
            <a:ext cx="3888431" cy="22827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465059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7081"/>
            <a:ext cx="9121463" cy="38164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200" b="1" dirty="0" smtClean="0">
                <a:solidFill>
                  <a:srgbClr val="0070C0"/>
                </a:solidFill>
              </a:rPr>
              <a:t>ج-المسوح التغذوية:</a:t>
            </a:r>
          </a:p>
          <a:p>
            <a:r>
              <a:rPr lang="ar-SA" sz="2200" dirty="0" smtClean="0"/>
              <a:t>تعتبر من الطرق الهامة واذا تم تصميم المسوح بالطريقة السليمة وكانت العينة ممثلة للمجتمع المراد مسحة </a:t>
            </a:r>
          </a:p>
          <a:p>
            <a:r>
              <a:rPr lang="ar-SA" sz="2200" dirty="0" smtClean="0"/>
              <a:t>فان ذلك يعطي نتائج دقيقة.</a:t>
            </a:r>
          </a:p>
          <a:p>
            <a:r>
              <a:rPr lang="ar-SA" sz="2200" dirty="0" smtClean="0">
                <a:solidFill>
                  <a:srgbClr val="92D050"/>
                </a:solidFill>
              </a:rPr>
              <a:t>*بعض الامثلة للاسباب المؤدية الى حدوث مشاكل التغذية:</a:t>
            </a:r>
          </a:p>
          <a:p>
            <a:r>
              <a:rPr lang="ar-SA" sz="2200" dirty="0" smtClean="0"/>
              <a:t>1-العادات الغذائية الخاطئة في اعداد الطعام .</a:t>
            </a:r>
          </a:p>
          <a:p>
            <a:r>
              <a:rPr lang="ar-SA" sz="2200" dirty="0" smtClean="0"/>
              <a:t>2-الفقر وضعف الدخل الاسري.</a:t>
            </a:r>
          </a:p>
          <a:p>
            <a:r>
              <a:rPr lang="ar-SA" sz="2200" dirty="0" smtClean="0"/>
              <a:t>3- نقص الوعي الغذائي والصحي.</a:t>
            </a:r>
          </a:p>
          <a:p>
            <a:r>
              <a:rPr lang="ar-SA" sz="2200" dirty="0" smtClean="0"/>
              <a:t>4-الكوارث الطبيعية.</a:t>
            </a:r>
          </a:p>
          <a:p>
            <a:r>
              <a:rPr lang="ar-SA" sz="2200" dirty="0" smtClean="0"/>
              <a:t>5- الحروب والمجاعات.</a:t>
            </a:r>
          </a:p>
          <a:p>
            <a:r>
              <a:rPr lang="ar-SA" sz="2200" dirty="0" smtClean="0"/>
              <a:t>6-التدخين ومخالطة المدخنين.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4005064"/>
            <a:ext cx="3399548" cy="25875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405174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88233"/>
            <a:ext cx="9016312" cy="286232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0070C0"/>
                </a:solidFill>
              </a:rPr>
              <a:t>الاشخاص المعرضون لخطر الاصابة بسوء التغذية :</a:t>
            </a:r>
          </a:p>
          <a:p>
            <a:r>
              <a:rPr lang="ar-SA" b="1" dirty="0" smtClean="0"/>
              <a:t>وهم الاطفال مابين الستة اشهر والثلاث سنوات والنساء الحوامل والمرضعات واطفال البلدان النامية.</a:t>
            </a:r>
          </a:p>
          <a:p>
            <a:r>
              <a:rPr lang="ar-SA" b="1" dirty="0" smtClean="0">
                <a:solidFill>
                  <a:srgbClr val="FF0000"/>
                </a:solidFill>
              </a:rPr>
              <a:t>ثانيا:وضع خطة عمل لمكافحة المشكلة التغذوية :</a:t>
            </a:r>
          </a:p>
          <a:p>
            <a:r>
              <a:rPr lang="ar-SA" b="1" dirty="0" smtClean="0"/>
              <a:t>ان أي خطة يجب ان تحتوي على النشاطات التاليه:</a:t>
            </a:r>
          </a:p>
          <a:p>
            <a:r>
              <a:rPr lang="ar-SA" b="1" dirty="0" smtClean="0"/>
              <a:t>-الأهداف.</a:t>
            </a:r>
          </a:p>
          <a:p>
            <a:r>
              <a:rPr lang="ar-SA" b="1" dirty="0" smtClean="0"/>
              <a:t>-الأنشطة والمستلزمات لتنفيذها.</a:t>
            </a:r>
          </a:p>
          <a:p>
            <a:r>
              <a:rPr lang="ar-SA" b="1" dirty="0" smtClean="0"/>
              <a:t>-تحديد الافراد المشاركين في تنفيذ الخطة.</a:t>
            </a:r>
          </a:p>
          <a:p>
            <a:r>
              <a:rPr lang="ar-SA" b="1" dirty="0" smtClean="0"/>
              <a:t>-توزيع الوظائف والمهام .</a:t>
            </a:r>
          </a:p>
          <a:p>
            <a:r>
              <a:rPr lang="ar-SA" b="1" dirty="0" smtClean="0"/>
              <a:t>-وضع الخطة في برنامج زمني.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4437112"/>
            <a:ext cx="2827015" cy="2232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36096" y="4437112"/>
            <a:ext cx="3580216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123622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7190" y="540091"/>
            <a:ext cx="9144000" cy="34778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200" b="1" dirty="0" smtClean="0">
                <a:solidFill>
                  <a:srgbClr val="FF0000"/>
                </a:solidFill>
              </a:rPr>
              <a:t>ثالثا:التقييم:</a:t>
            </a:r>
          </a:p>
          <a:p>
            <a:r>
              <a:rPr lang="ar-SA" sz="2200" dirty="0" smtClean="0"/>
              <a:t>*كلما كانت الاهداف واضحة وعملية فان عملية التقييم ستكون سهلة.</a:t>
            </a:r>
          </a:p>
          <a:p>
            <a:r>
              <a:rPr lang="ar-SA" sz="2200" dirty="0" smtClean="0"/>
              <a:t>*التقييم يساعدنا في معرفة الانشطة والاعمال التي ستؤدي الى تحقيق الاهداف المرجوه والانشطة  التي لن تساعد في تحقيق الاهداف.</a:t>
            </a:r>
          </a:p>
          <a:p>
            <a:r>
              <a:rPr lang="ar-SA" sz="2200" dirty="0" smtClean="0"/>
              <a:t>*ان التقييم يساعد على تجنب العديد من الاخطاء وعدم تكرارها ويساعد ايضا في توفير الوقت والماء.</a:t>
            </a:r>
          </a:p>
          <a:p>
            <a:r>
              <a:rPr lang="ar-SA" sz="2200" dirty="0" smtClean="0"/>
              <a:t>*تقييم يتم بعدة طرق عن طريق الملاحظة واراء الافراد المشاركين في تخطيط الانشطة وعن طريق الدراسة الميدانية.</a:t>
            </a:r>
          </a:p>
          <a:p>
            <a:r>
              <a:rPr lang="ar-SA" sz="2200" dirty="0" smtClean="0"/>
              <a:t>*لايمكن ان يتم التغيير بصورة جيدة مع غياب معلومات اولية عن المشكلة واسبابه.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23728" y="4509120"/>
            <a:ext cx="4896544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52283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343</TotalTime>
  <Words>1224</Words>
  <Application>Microsoft Office PowerPoint</Application>
  <PresentationFormat>On-screen Show (4:3)</PresentationFormat>
  <Paragraphs>152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Slipstream</vt:lpstr>
      <vt:lpstr>المحاضرة الاولى (تغذية المجتمع)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الاولى</dc:title>
  <dc:creator>سيف</dc:creator>
  <cp:lastModifiedBy>nrmoawad</cp:lastModifiedBy>
  <cp:revision>25</cp:revision>
  <dcterms:created xsi:type="dcterms:W3CDTF">2013-10-02T15:40:54Z</dcterms:created>
  <dcterms:modified xsi:type="dcterms:W3CDTF">2013-10-07T08:31:19Z</dcterms:modified>
</cp:coreProperties>
</file>