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  <p:sldId id="277" r:id="rId3"/>
    <p:sldId id="257" r:id="rId4"/>
    <p:sldId id="258" r:id="rId5"/>
    <p:sldId id="259" r:id="rId6"/>
    <p:sldId id="260" r:id="rId7"/>
    <p:sldId id="303" r:id="rId8"/>
    <p:sldId id="261" r:id="rId9"/>
    <p:sldId id="278" r:id="rId10"/>
    <p:sldId id="262" r:id="rId11"/>
    <p:sldId id="264" r:id="rId12"/>
    <p:sldId id="302" r:id="rId13"/>
    <p:sldId id="265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65" autoAdjust="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3684F3-7D41-47BC-B0C7-4F3E31662D39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3A20E08-F305-43AB-8142-A421B529F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7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>Computer Graphics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 (411 حسب)</a:t>
            </a:r>
            <a:endParaRPr lang="en-US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/>
          <a:p>
            <a:pPr marR="0" algn="ctr" eaLnBrk="1" hangingPunct="1"/>
            <a:endParaRPr lang="en-US" sz="3200" b="1" smtClean="0"/>
          </a:p>
          <a:p>
            <a:pPr marR="0" algn="ctr" eaLnBrk="1" hangingPunct="1"/>
            <a:r>
              <a:rPr lang="en-US" sz="3200" b="1" smtClean="0"/>
              <a:t>Instructor: Dr. Shereen Aly Taie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408738"/>
            <a:ext cx="708025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lvl="1"/>
            <a:fld id="{E93DEE52-4D88-46CC-A34F-F0BE6CA05106}" type="slidenum">
              <a:rPr lang="es-ES" smtClean="0">
                <a:ea typeface="ＭＳ Ｐゴシック" pitchFamily="34" charset="-128"/>
              </a:rPr>
              <a:pPr lvl="1"/>
              <a:t>1</a:t>
            </a:fld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600200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Chapter 5: 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Geometric Transformations 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5.1 Basic Two-Dimensional Geometric Transformation</a:t>
            </a:r>
          </a:p>
          <a:p>
            <a:pPr algn="l">
              <a:lnSpc>
                <a:spcPct val="150000"/>
              </a:lnSpc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5.2 Matrix Representations and Homogeneous Coordinates</a:t>
            </a:r>
          </a:p>
          <a:p>
            <a:pPr algn="l">
              <a:lnSpc>
                <a:spcPct val="150000"/>
              </a:lnSpc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5.3 Inverse Transformations </a:t>
            </a:r>
          </a:p>
          <a:p>
            <a:pPr algn="l">
              <a:lnSpc>
                <a:spcPct val="150000"/>
              </a:lnSpc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5.4 Two-Dimensional Composite Transformations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Coordinate representations of Objects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6" y="1752600"/>
            <a:ext cx="9016314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geometric transformations: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Translation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Rotation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Scaling</a:t>
            </a:r>
          </a:p>
          <a:p>
            <a:r>
              <a:rPr lang="en-US" dirty="0" smtClean="0"/>
              <a:t>Other useful transformations:</a:t>
            </a:r>
          </a:p>
          <a:p>
            <a:pPr>
              <a:buNone/>
            </a:pPr>
            <a:r>
              <a:rPr lang="en-US" dirty="0" smtClean="0"/>
              <a:t>	- Reflection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 Shear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5.1 Basic Two-Dimensional Geometric Transformations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4525963"/>
          </a:xfr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Translation</a:t>
            </a:r>
          </a:p>
          <a:p>
            <a:r>
              <a:rPr lang="en-US" sz="2800" dirty="0"/>
              <a:t>To </a:t>
            </a:r>
            <a:r>
              <a:rPr lang="en-US" sz="2800" dirty="0" smtClean="0"/>
              <a:t>translate </a:t>
            </a:r>
            <a:r>
              <a:rPr lang="en-US" sz="2800" dirty="0"/>
              <a:t>a </a:t>
            </a:r>
            <a:r>
              <a:rPr lang="en-US" sz="2800" dirty="0" smtClean="0"/>
              <a:t>two-dimensional </a:t>
            </a:r>
            <a:r>
              <a:rPr lang="en-US" sz="2800" dirty="0"/>
              <a:t>position, we </a:t>
            </a:r>
            <a:r>
              <a:rPr lang="en-US" sz="2800" dirty="0">
                <a:solidFill>
                  <a:srgbClr val="FF0000"/>
                </a:solidFill>
              </a:rPr>
              <a:t>add </a:t>
            </a:r>
            <a:r>
              <a:rPr lang="en-US" sz="2800" dirty="0" smtClean="0">
                <a:solidFill>
                  <a:srgbClr val="FF0000"/>
                </a:solidFill>
              </a:rPr>
              <a:t>translation distances 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800" dirty="0" smtClean="0"/>
              <a:t>(</a:t>
            </a:r>
            <a:r>
              <a:rPr lang="en-US" sz="2800" i="1" dirty="0" smtClean="0"/>
              <a:t>translation vector</a:t>
            </a:r>
            <a:r>
              <a:rPr lang="en-US" sz="2800" dirty="0" smtClean="0"/>
              <a:t>) </a:t>
            </a:r>
            <a:r>
              <a:rPr lang="en-US" sz="2800" i="1" dirty="0" err="1" smtClean="0"/>
              <a:t>t</a:t>
            </a:r>
            <a:r>
              <a:rPr lang="en-US" sz="2800" i="1" baseline="-25000" dirty="0" err="1" smtClean="0"/>
              <a:t>x</a:t>
            </a:r>
            <a:r>
              <a:rPr lang="en-US" sz="2800" i="1" dirty="0" smtClean="0"/>
              <a:t> and </a:t>
            </a:r>
            <a:r>
              <a:rPr lang="en-US" sz="2800" i="1" dirty="0" err="1" smtClean="0"/>
              <a:t>t</a:t>
            </a:r>
            <a:r>
              <a:rPr lang="en-US" sz="2800" i="1" baseline="-25000" dirty="0" err="1" smtClean="0"/>
              <a:t>y</a:t>
            </a:r>
            <a:r>
              <a:rPr lang="en-US" sz="2800" i="1" dirty="0" smtClean="0"/>
              <a:t> </a:t>
            </a:r>
            <a:r>
              <a:rPr lang="en-US" sz="2800" dirty="0" smtClean="0"/>
              <a:t>to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original</a:t>
            </a:r>
            <a:r>
              <a:rPr lang="en-US" sz="2800" dirty="0"/>
              <a:t> </a:t>
            </a:r>
            <a:r>
              <a:rPr lang="en-US" sz="2800" dirty="0" smtClean="0"/>
              <a:t>coordinates </a:t>
            </a:r>
            <a:r>
              <a:rPr lang="en-US" sz="2800" dirty="0" smtClean="0">
                <a:solidFill>
                  <a:srgbClr val="FF0000"/>
                </a:solidFill>
              </a:rPr>
              <a:t>(x, </a:t>
            </a:r>
            <a:r>
              <a:rPr lang="en-US" sz="2800" i="1" dirty="0">
                <a:solidFill>
                  <a:srgbClr val="FF0000"/>
                </a:solidFill>
              </a:rPr>
              <a:t>y ) </a:t>
            </a:r>
            <a:endParaRPr lang="en-US" sz="280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800" i="1" dirty="0" smtClean="0"/>
              <a:t>to </a:t>
            </a:r>
            <a:r>
              <a:rPr lang="en-US" sz="2800" i="1" dirty="0"/>
              <a:t>obtain </a:t>
            </a:r>
            <a:r>
              <a:rPr lang="en-US" sz="2800" i="1" dirty="0">
                <a:solidFill>
                  <a:srgbClr val="FF0000"/>
                </a:solidFill>
              </a:rPr>
              <a:t>the </a:t>
            </a:r>
            <a:r>
              <a:rPr lang="en-US" sz="2800" i="1" dirty="0" smtClean="0">
                <a:solidFill>
                  <a:srgbClr val="FF0000"/>
                </a:solidFill>
              </a:rPr>
              <a:t>new coordinate 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position </a:t>
            </a:r>
            <a:r>
              <a:rPr lang="en-US" sz="2800" i="1" dirty="0">
                <a:solidFill>
                  <a:srgbClr val="FF0000"/>
                </a:solidFill>
              </a:rPr>
              <a:t>(</a:t>
            </a:r>
            <a:r>
              <a:rPr lang="en-US" sz="2800" i="1" dirty="0" smtClean="0">
                <a:solidFill>
                  <a:srgbClr val="FF0000"/>
                </a:solidFill>
              </a:rPr>
              <a:t>x', y')</a:t>
            </a:r>
          </a:p>
          <a:p>
            <a:pPr>
              <a:buNone/>
            </a:pPr>
            <a:r>
              <a:rPr lang="en-US" sz="2800" i="1" dirty="0" smtClean="0"/>
              <a:t>               </a:t>
            </a:r>
          </a:p>
          <a:p>
            <a:pPr>
              <a:buNone/>
            </a:pPr>
            <a:r>
              <a:rPr lang="en-US" sz="2800" i="1" dirty="0"/>
              <a:t>	</a:t>
            </a:r>
            <a:r>
              <a:rPr lang="en-US" sz="2800" i="1" dirty="0" smtClean="0"/>
              <a:t>	    </a:t>
            </a:r>
            <a:r>
              <a:rPr lang="en-US" i="1" dirty="0" smtClean="0"/>
              <a:t>x' = x +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x</a:t>
            </a:r>
            <a:r>
              <a:rPr lang="en-US" i="1" dirty="0" smtClean="0"/>
              <a:t>                           </a:t>
            </a:r>
          </a:p>
          <a:p>
            <a:pPr>
              <a:buNone/>
            </a:pPr>
            <a:r>
              <a:rPr lang="en-US" i="1" dirty="0"/>
              <a:t>	</a:t>
            </a:r>
            <a:r>
              <a:rPr lang="en-US" i="1" dirty="0" smtClean="0"/>
              <a:t>	   y' = y +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y</a:t>
            </a:r>
            <a:endParaRPr lang="en-US" i="1" baseline="-25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800987" y="3733799"/>
            <a:ext cx="4266812" cy="3138815"/>
            <a:chOff x="1110" y="2164"/>
            <a:chExt cx="3146" cy="1933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gray">
            <a:xfrm>
              <a:off x="1110" y="3737"/>
              <a:ext cx="3146" cy="3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/>
                <a:t>Note: House shifts position relative to origin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gray">
            <a:xfrm>
              <a:off x="1503" y="2164"/>
              <a:ext cx="192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 i="1"/>
                <a:t>y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gray">
            <a:xfrm>
              <a:off x="3903" y="3556"/>
              <a:ext cx="192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 i="1"/>
                <a:t>x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gray">
            <a:xfrm flipV="1">
              <a:off x="1839" y="2212"/>
              <a:ext cx="0" cy="1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gray">
            <a:xfrm>
              <a:off x="1787" y="3508"/>
              <a:ext cx="21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gray">
            <a:xfrm>
              <a:off x="2031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gray">
            <a:xfrm>
              <a:off x="2223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gray">
            <a:xfrm>
              <a:off x="2607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gray">
            <a:xfrm>
              <a:off x="2415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gray">
            <a:xfrm>
              <a:off x="2799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gray">
            <a:xfrm>
              <a:off x="2991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gray">
            <a:xfrm>
              <a:off x="3183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gray">
            <a:xfrm>
              <a:off x="3375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gray">
            <a:xfrm>
              <a:off x="3567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gray">
            <a:xfrm>
              <a:off x="3759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gray">
            <a:xfrm>
              <a:off x="1791" y="331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gray">
            <a:xfrm>
              <a:off x="1791" y="312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gray">
            <a:xfrm>
              <a:off x="1791" y="293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gray">
            <a:xfrm>
              <a:off x="1791" y="274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gray">
            <a:xfrm>
              <a:off x="1791" y="254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gray">
            <a:xfrm>
              <a:off x="1791" y="235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gray">
            <a:xfrm>
              <a:off x="1699" y="3492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0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gray">
            <a:xfrm>
              <a:off x="1935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1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gray">
            <a:xfrm>
              <a:off x="1647" y="3220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1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gray">
            <a:xfrm>
              <a:off x="2127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2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gray">
            <a:xfrm>
              <a:off x="1647" y="3028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2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gray">
            <a:xfrm>
              <a:off x="2319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3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gray">
            <a:xfrm>
              <a:off x="2511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4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gray">
            <a:xfrm>
              <a:off x="2703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5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gray">
            <a:xfrm>
              <a:off x="2895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6</a:t>
              </a: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gray">
            <a:xfrm>
              <a:off x="3087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7</a:t>
              </a: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gray">
            <a:xfrm>
              <a:off x="3279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8</a:t>
              </a:r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gray">
            <a:xfrm>
              <a:off x="3471" y="355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9</a:t>
              </a: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gray">
            <a:xfrm>
              <a:off x="3663" y="3556"/>
              <a:ext cx="21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10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gray">
            <a:xfrm>
              <a:off x="1647" y="2836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3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gray">
            <a:xfrm>
              <a:off x="1647" y="2644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4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gray">
            <a:xfrm>
              <a:off x="1647" y="2452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5</a:t>
              </a:r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gray">
            <a:xfrm>
              <a:off x="1647" y="2260"/>
              <a:ext cx="1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6</a:t>
              </a:r>
            </a:p>
          </p:txBody>
        </p:sp>
        <p:grpSp>
          <p:nvGrpSpPr>
            <p:cNvPr id="43" name="Group 43"/>
            <p:cNvGrpSpPr>
              <a:grpSpLocks/>
            </p:cNvGrpSpPr>
            <p:nvPr/>
          </p:nvGrpSpPr>
          <p:grpSpPr bwMode="auto">
            <a:xfrm>
              <a:off x="2607" y="2184"/>
              <a:ext cx="288" cy="576"/>
              <a:chOff x="2607" y="2184"/>
              <a:chExt cx="288" cy="576"/>
            </a:xfrm>
          </p:grpSpPr>
          <p:sp>
            <p:nvSpPr>
              <p:cNvPr id="48" name="Rectangle 44"/>
              <p:cNvSpPr>
                <a:spLocks noChangeArrowheads="1"/>
              </p:cNvSpPr>
              <p:nvPr/>
            </p:nvSpPr>
            <p:spPr bwMode="auto">
              <a:xfrm>
                <a:off x="2607" y="2472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AutoShape 45"/>
              <p:cNvSpPr>
                <a:spLocks noChangeArrowheads="1"/>
              </p:cNvSpPr>
              <p:nvPr/>
            </p:nvSpPr>
            <p:spPr bwMode="auto">
              <a:xfrm>
                <a:off x="2607" y="2184"/>
                <a:ext cx="288" cy="28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 flipV="1">
              <a:off x="2107" y="2766"/>
              <a:ext cx="492" cy="48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5" name="Group 47"/>
            <p:cNvGrpSpPr>
              <a:grpSpLocks/>
            </p:cNvGrpSpPr>
            <p:nvPr/>
          </p:nvGrpSpPr>
          <p:grpSpPr bwMode="auto">
            <a:xfrm>
              <a:off x="1835" y="2937"/>
              <a:ext cx="288" cy="576"/>
              <a:chOff x="1839" y="2929"/>
              <a:chExt cx="288" cy="576"/>
            </a:xfrm>
          </p:grpSpPr>
          <p:sp>
            <p:nvSpPr>
              <p:cNvPr id="46" name="Rectangle 48"/>
              <p:cNvSpPr>
                <a:spLocks noChangeArrowheads="1"/>
              </p:cNvSpPr>
              <p:nvPr/>
            </p:nvSpPr>
            <p:spPr bwMode="auto">
              <a:xfrm>
                <a:off x="1839" y="3239"/>
                <a:ext cx="288" cy="26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AutoShape 49"/>
              <p:cNvSpPr>
                <a:spLocks noChangeArrowheads="1"/>
              </p:cNvSpPr>
              <p:nvPr/>
            </p:nvSpPr>
            <p:spPr bwMode="auto">
              <a:xfrm>
                <a:off x="1839" y="2929"/>
                <a:ext cx="288" cy="31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ounded Rectangle 66"/>
          <p:cNvSpPr/>
          <p:nvPr/>
        </p:nvSpPr>
        <p:spPr>
          <a:xfrm>
            <a:off x="5181600" y="2743200"/>
            <a:ext cx="3733800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1328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Translation</a:t>
            </a:r>
          </a:p>
          <a:p>
            <a:r>
              <a:rPr lang="en-US" sz="2800" dirty="0" smtClean="0"/>
              <a:t> With column-vector representation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,               </a:t>
            </a:r>
            <a:r>
              <a:rPr lang="en-US" dirty="0" smtClean="0"/>
              <a:t>,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Translation </a:t>
            </a:r>
            <a:r>
              <a:rPr lang="en-US" dirty="0" smtClean="0"/>
              <a:t>is a </a:t>
            </a:r>
            <a:r>
              <a:rPr lang="en-US" i="1" dirty="0" smtClean="0">
                <a:solidFill>
                  <a:srgbClr val="00B050"/>
                </a:solidFill>
              </a:rPr>
              <a:t>rigid-body</a:t>
            </a:r>
          </a:p>
          <a:p>
            <a:pPr>
              <a:buNone/>
            </a:pPr>
            <a:r>
              <a:rPr lang="en-US" i="1" dirty="0">
                <a:solidFill>
                  <a:srgbClr val="00B050"/>
                </a:solidFill>
              </a:rPr>
              <a:t> </a:t>
            </a:r>
            <a:r>
              <a:rPr lang="en-US" i="1" dirty="0" smtClean="0">
                <a:solidFill>
                  <a:srgbClr val="00B050"/>
                </a:solidFill>
              </a:rPr>
              <a:t>    transformation</a:t>
            </a:r>
            <a:endParaRPr lang="en-US" i="1" dirty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84213" y="2710432"/>
          <a:ext cx="1068387" cy="935052"/>
        </p:xfrm>
        <a:graphic>
          <a:graphicData uri="http://schemas.openxmlformats.org/presentationml/2006/ole">
            <p:oleObj spid="_x0000_s2051" name="Equation" r:id="rId3" imgW="520560" imgH="45720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362200" y="2721544"/>
          <a:ext cx="1154112" cy="922543"/>
        </p:xfrm>
        <a:graphic>
          <a:graphicData uri="http://schemas.openxmlformats.org/presentationml/2006/ole">
            <p:oleObj spid="_x0000_s2052" name="Equation" r:id="rId4" imgW="571320" imgH="45720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886200" y="2721544"/>
          <a:ext cx="1066800" cy="936056"/>
        </p:xfrm>
        <a:graphic>
          <a:graphicData uri="http://schemas.openxmlformats.org/presentationml/2006/ole">
            <p:oleObj spid="_x0000_s2053" name="Equation" r:id="rId5" imgW="520560" imgH="4572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143000" y="3962400"/>
          <a:ext cx="3006968" cy="457200"/>
        </p:xfrm>
        <a:graphic>
          <a:graphicData uri="http://schemas.openxmlformats.org/presentationml/2006/ole">
            <p:oleObj spid="_x0000_s2054" name="Equation" r:id="rId6" imgW="647640" imgH="164880" progId="Equation.3">
              <p:embed/>
            </p:oleObj>
          </a:graphicData>
        </a:graphic>
      </p:graphicFrame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5253037" y="3798887"/>
            <a:ext cx="3738563" cy="3001963"/>
            <a:chOff x="1644" y="2088"/>
            <a:chExt cx="2499" cy="1891"/>
          </a:xfrm>
        </p:grpSpPr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2271" y="2671"/>
              <a:ext cx="288" cy="576"/>
              <a:chOff x="3552" y="3696"/>
              <a:chExt cx="288" cy="624"/>
            </a:xfrm>
          </p:grpSpPr>
          <p:sp>
            <p:nvSpPr>
              <p:cNvPr id="64" name="Rectangle 6"/>
              <p:cNvSpPr>
                <a:spLocks noChangeArrowheads="1"/>
              </p:cNvSpPr>
              <p:nvPr/>
            </p:nvSpPr>
            <p:spPr bwMode="auto">
              <a:xfrm>
                <a:off x="3552" y="4032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AutoShape 7"/>
              <p:cNvSpPr>
                <a:spLocks noChangeArrowheads="1"/>
              </p:cNvSpPr>
              <p:nvPr/>
            </p:nvSpPr>
            <p:spPr bwMode="auto">
              <a:xfrm>
                <a:off x="3552" y="3696"/>
                <a:ext cx="288" cy="33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Text Box 8"/>
            <p:cNvSpPr txBox="1">
              <a:spLocks noChangeArrowheads="1"/>
            </p:cNvSpPr>
            <p:nvPr/>
          </p:nvSpPr>
          <p:spPr bwMode="gray">
            <a:xfrm>
              <a:off x="1695" y="3611"/>
              <a:ext cx="2448" cy="36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1600" dirty="0"/>
                <a:t>Note: House shifts position relative to origin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gray">
            <a:xfrm>
              <a:off x="1644" y="2088"/>
              <a:ext cx="18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 i="1"/>
                <a:t>y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gray">
            <a:xfrm>
              <a:off x="3867" y="3456"/>
              <a:ext cx="18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 i="1"/>
                <a:t>x</a:t>
              </a:r>
            </a:p>
          </p:txBody>
        </p: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752" y="2194"/>
              <a:ext cx="2160" cy="1415"/>
              <a:chOff x="768" y="2784"/>
              <a:chExt cx="2304" cy="1509"/>
            </a:xfrm>
          </p:grpSpPr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912" y="2784"/>
                <a:ext cx="2160" cy="1344"/>
                <a:chOff x="768" y="2832"/>
                <a:chExt cx="2160" cy="1344"/>
              </a:xfrm>
            </p:grpSpPr>
            <p:sp>
              <p:nvSpPr>
                <p:cNvPr id="46" name="Line 13"/>
                <p:cNvSpPr>
                  <a:spLocks noChangeShapeType="1"/>
                </p:cNvSpPr>
                <p:nvPr/>
              </p:nvSpPr>
              <p:spPr bwMode="gray">
                <a:xfrm flipV="1">
                  <a:off x="816" y="2832"/>
                  <a:ext cx="0" cy="12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7" name="Line 14"/>
                <p:cNvSpPr>
                  <a:spLocks noChangeShapeType="1"/>
                </p:cNvSpPr>
                <p:nvPr/>
              </p:nvSpPr>
              <p:spPr bwMode="gray">
                <a:xfrm>
                  <a:off x="864" y="4128"/>
                  <a:ext cx="20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8" name="Line 15"/>
                <p:cNvSpPr>
                  <a:spLocks noChangeShapeType="1"/>
                </p:cNvSpPr>
                <p:nvPr/>
              </p:nvSpPr>
              <p:spPr bwMode="gray">
                <a:xfrm>
                  <a:off x="1008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9" name="Line 16"/>
                <p:cNvSpPr>
                  <a:spLocks noChangeShapeType="1"/>
                </p:cNvSpPr>
                <p:nvPr/>
              </p:nvSpPr>
              <p:spPr bwMode="gray">
                <a:xfrm>
                  <a:off x="1200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0" name="Line 17"/>
                <p:cNvSpPr>
                  <a:spLocks noChangeShapeType="1"/>
                </p:cNvSpPr>
                <p:nvPr/>
              </p:nvSpPr>
              <p:spPr bwMode="gray">
                <a:xfrm>
                  <a:off x="1584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1" name="Line 18"/>
                <p:cNvSpPr>
                  <a:spLocks noChangeShapeType="1"/>
                </p:cNvSpPr>
                <p:nvPr/>
              </p:nvSpPr>
              <p:spPr bwMode="gray">
                <a:xfrm>
                  <a:off x="1392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2" name="Line 19"/>
                <p:cNvSpPr>
                  <a:spLocks noChangeShapeType="1"/>
                </p:cNvSpPr>
                <p:nvPr/>
              </p:nvSpPr>
              <p:spPr bwMode="gray">
                <a:xfrm>
                  <a:off x="1776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3" name="Line 20"/>
                <p:cNvSpPr>
                  <a:spLocks noChangeShapeType="1"/>
                </p:cNvSpPr>
                <p:nvPr/>
              </p:nvSpPr>
              <p:spPr bwMode="gray">
                <a:xfrm>
                  <a:off x="1968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4" name="Line 21"/>
                <p:cNvSpPr>
                  <a:spLocks noChangeShapeType="1"/>
                </p:cNvSpPr>
                <p:nvPr/>
              </p:nvSpPr>
              <p:spPr bwMode="gray">
                <a:xfrm>
                  <a:off x="2160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5" name="Line 22"/>
                <p:cNvSpPr>
                  <a:spLocks noChangeShapeType="1"/>
                </p:cNvSpPr>
                <p:nvPr/>
              </p:nvSpPr>
              <p:spPr bwMode="gray">
                <a:xfrm>
                  <a:off x="2352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gray">
                <a:xfrm>
                  <a:off x="2544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7" name="Line 24"/>
                <p:cNvSpPr>
                  <a:spLocks noChangeShapeType="1"/>
                </p:cNvSpPr>
                <p:nvPr/>
              </p:nvSpPr>
              <p:spPr bwMode="gray">
                <a:xfrm>
                  <a:off x="2736" y="40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8" name="Line 25"/>
                <p:cNvSpPr>
                  <a:spLocks noChangeShapeType="1"/>
                </p:cNvSpPr>
                <p:nvPr/>
              </p:nvSpPr>
              <p:spPr bwMode="gray">
                <a:xfrm>
                  <a:off x="768" y="3936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59" name="Line 26"/>
                <p:cNvSpPr>
                  <a:spLocks noChangeShapeType="1"/>
                </p:cNvSpPr>
                <p:nvPr/>
              </p:nvSpPr>
              <p:spPr bwMode="gray">
                <a:xfrm>
                  <a:off x="768" y="3744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0" name="Line 27"/>
                <p:cNvSpPr>
                  <a:spLocks noChangeShapeType="1"/>
                </p:cNvSpPr>
                <p:nvPr/>
              </p:nvSpPr>
              <p:spPr bwMode="gray">
                <a:xfrm>
                  <a:off x="768" y="3552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1" name="Line 28"/>
                <p:cNvSpPr>
                  <a:spLocks noChangeShapeType="1"/>
                </p:cNvSpPr>
                <p:nvPr/>
              </p:nvSpPr>
              <p:spPr bwMode="gray">
                <a:xfrm>
                  <a:off x="768" y="3360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" name="Line 29"/>
                <p:cNvSpPr>
                  <a:spLocks noChangeShapeType="1"/>
                </p:cNvSpPr>
                <p:nvPr/>
              </p:nvSpPr>
              <p:spPr bwMode="gray">
                <a:xfrm>
                  <a:off x="768" y="3168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3" name="Line 30"/>
                <p:cNvSpPr>
                  <a:spLocks noChangeShapeType="1"/>
                </p:cNvSpPr>
                <p:nvPr/>
              </p:nvSpPr>
              <p:spPr bwMode="gray">
                <a:xfrm>
                  <a:off x="768" y="2976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29" name="Text Box 31"/>
              <p:cNvSpPr txBox="1">
                <a:spLocks noChangeArrowheads="1"/>
              </p:cNvSpPr>
              <p:nvPr/>
            </p:nvSpPr>
            <p:spPr bwMode="gray">
              <a:xfrm>
                <a:off x="864" y="4032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0</a:t>
                </a:r>
              </a:p>
            </p:txBody>
          </p:sp>
          <p:sp>
            <p:nvSpPr>
              <p:cNvPr id="30" name="Text Box 32"/>
              <p:cNvSpPr txBox="1">
                <a:spLocks noChangeArrowheads="1"/>
              </p:cNvSpPr>
              <p:nvPr/>
            </p:nvSpPr>
            <p:spPr bwMode="gray">
              <a:xfrm>
                <a:off x="1056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1</a:t>
                </a:r>
              </a:p>
            </p:txBody>
          </p:sp>
          <p:sp>
            <p:nvSpPr>
              <p:cNvPr id="31" name="Text Box 33"/>
              <p:cNvSpPr txBox="1">
                <a:spLocks noChangeArrowheads="1"/>
              </p:cNvSpPr>
              <p:nvPr/>
            </p:nvSpPr>
            <p:spPr bwMode="gray">
              <a:xfrm>
                <a:off x="768" y="3792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1</a:t>
                </a:r>
              </a:p>
            </p:txBody>
          </p:sp>
          <p:sp>
            <p:nvSpPr>
              <p:cNvPr id="32" name="Text Box 34"/>
              <p:cNvSpPr txBox="1">
                <a:spLocks noChangeArrowheads="1"/>
              </p:cNvSpPr>
              <p:nvPr/>
            </p:nvSpPr>
            <p:spPr bwMode="gray">
              <a:xfrm>
                <a:off x="1248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2</a:t>
                </a:r>
              </a:p>
            </p:txBody>
          </p:sp>
          <p:sp>
            <p:nvSpPr>
              <p:cNvPr id="33" name="Text Box 35"/>
              <p:cNvSpPr txBox="1">
                <a:spLocks noChangeArrowheads="1"/>
              </p:cNvSpPr>
              <p:nvPr/>
            </p:nvSpPr>
            <p:spPr bwMode="gray">
              <a:xfrm>
                <a:off x="768" y="3600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2</a:t>
                </a:r>
              </a:p>
            </p:txBody>
          </p:sp>
          <p:sp>
            <p:nvSpPr>
              <p:cNvPr id="34" name="Text Box 36"/>
              <p:cNvSpPr txBox="1">
                <a:spLocks noChangeArrowheads="1"/>
              </p:cNvSpPr>
              <p:nvPr/>
            </p:nvSpPr>
            <p:spPr bwMode="gray">
              <a:xfrm>
                <a:off x="1440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3</a:t>
                </a:r>
              </a:p>
            </p:txBody>
          </p:sp>
          <p:sp>
            <p:nvSpPr>
              <p:cNvPr id="35" name="Text Box 37"/>
              <p:cNvSpPr txBox="1">
                <a:spLocks noChangeArrowheads="1"/>
              </p:cNvSpPr>
              <p:nvPr/>
            </p:nvSpPr>
            <p:spPr bwMode="gray">
              <a:xfrm>
                <a:off x="1632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4</a:t>
                </a:r>
              </a:p>
            </p:txBody>
          </p:sp>
          <p:sp>
            <p:nvSpPr>
              <p:cNvPr id="36" name="Text Box 38"/>
              <p:cNvSpPr txBox="1">
                <a:spLocks noChangeArrowheads="1"/>
              </p:cNvSpPr>
              <p:nvPr/>
            </p:nvSpPr>
            <p:spPr bwMode="gray">
              <a:xfrm>
                <a:off x="1824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5</a:t>
                </a:r>
              </a:p>
            </p:txBody>
          </p:sp>
          <p:sp>
            <p:nvSpPr>
              <p:cNvPr id="37" name="Text Box 39"/>
              <p:cNvSpPr txBox="1">
                <a:spLocks noChangeArrowheads="1"/>
              </p:cNvSpPr>
              <p:nvPr/>
            </p:nvSpPr>
            <p:spPr bwMode="gray">
              <a:xfrm>
                <a:off x="2016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6</a:t>
                </a:r>
              </a:p>
            </p:txBody>
          </p:sp>
          <p:sp>
            <p:nvSpPr>
              <p:cNvPr id="38" name="Text Box 40"/>
              <p:cNvSpPr txBox="1">
                <a:spLocks noChangeArrowheads="1"/>
              </p:cNvSpPr>
              <p:nvPr/>
            </p:nvSpPr>
            <p:spPr bwMode="gray">
              <a:xfrm>
                <a:off x="2208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7</a:t>
                </a:r>
              </a:p>
            </p:txBody>
          </p:sp>
          <p:sp>
            <p:nvSpPr>
              <p:cNvPr id="39" name="Text Box 41"/>
              <p:cNvSpPr txBox="1">
                <a:spLocks noChangeArrowheads="1"/>
              </p:cNvSpPr>
              <p:nvPr/>
            </p:nvSpPr>
            <p:spPr bwMode="gray">
              <a:xfrm>
                <a:off x="2400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8</a:t>
                </a:r>
              </a:p>
            </p:txBody>
          </p:sp>
          <p:sp>
            <p:nvSpPr>
              <p:cNvPr id="40" name="Text Box 42"/>
              <p:cNvSpPr txBox="1">
                <a:spLocks noChangeArrowheads="1"/>
              </p:cNvSpPr>
              <p:nvPr/>
            </p:nvSpPr>
            <p:spPr bwMode="gray">
              <a:xfrm>
                <a:off x="2592" y="412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9</a:t>
                </a:r>
              </a:p>
            </p:txBody>
          </p:sp>
          <p:sp>
            <p:nvSpPr>
              <p:cNvPr id="41" name="Text Box 43"/>
              <p:cNvSpPr txBox="1">
                <a:spLocks noChangeArrowheads="1"/>
              </p:cNvSpPr>
              <p:nvPr/>
            </p:nvSpPr>
            <p:spPr bwMode="gray">
              <a:xfrm>
                <a:off x="2784" y="4129"/>
                <a:ext cx="230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10</a:t>
                </a:r>
              </a:p>
            </p:txBody>
          </p:sp>
          <p:sp>
            <p:nvSpPr>
              <p:cNvPr id="42" name="Text Box 44"/>
              <p:cNvSpPr txBox="1">
                <a:spLocks noChangeArrowheads="1"/>
              </p:cNvSpPr>
              <p:nvPr/>
            </p:nvSpPr>
            <p:spPr bwMode="gray">
              <a:xfrm>
                <a:off x="768" y="3408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3</a:t>
                </a:r>
              </a:p>
            </p:txBody>
          </p:sp>
          <p:sp>
            <p:nvSpPr>
              <p:cNvPr id="43" name="Text Box 45"/>
              <p:cNvSpPr txBox="1">
                <a:spLocks noChangeArrowheads="1"/>
              </p:cNvSpPr>
              <p:nvPr/>
            </p:nvSpPr>
            <p:spPr bwMode="gray">
              <a:xfrm>
                <a:off x="768" y="3216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4</a:t>
                </a:r>
              </a:p>
            </p:txBody>
          </p:sp>
          <p:sp>
            <p:nvSpPr>
              <p:cNvPr id="44" name="Text Box 46"/>
              <p:cNvSpPr txBox="1">
                <a:spLocks noChangeArrowheads="1"/>
              </p:cNvSpPr>
              <p:nvPr/>
            </p:nvSpPr>
            <p:spPr bwMode="gray">
              <a:xfrm>
                <a:off x="768" y="3024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5</a:t>
                </a:r>
              </a:p>
            </p:txBody>
          </p:sp>
          <p:sp>
            <p:nvSpPr>
              <p:cNvPr id="45" name="Text Box 47"/>
              <p:cNvSpPr txBox="1">
                <a:spLocks noChangeArrowheads="1"/>
              </p:cNvSpPr>
              <p:nvPr/>
            </p:nvSpPr>
            <p:spPr bwMode="gray">
              <a:xfrm>
                <a:off x="768" y="2832"/>
                <a:ext cx="188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000"/>
                  <a:t> 6</a:t>
                </a:r>
              </a:p>
            </p:txBody>
          </p:sp>
        </p:grpSp>
        <p:grpSp>
          <p:nvGrpSpPr>
            <p:cNvPr id="15" name="Group 48"/>
            <p:cNvGrpSpPr>
              <a:grpSpLocks/>
            </p:cNvGrpSpPr>
            <p:nvPr/>
          </p:nvGrpSpPr>
          <p:grpSpPr bwMode="auto">
            <a:xfrm>
              <a:off x="2292" y="2710"/>
              <a:ext cx="270" cy="540"/>
              <a:chOff x="1632" y="3936"/>
              <a:chExt cx="288" cy="576"/>
            </a:xfrm>
          </p:grpSpPr>
          <p:sp>
            <p:nvSpPr>
              <p:cNvPr id="26" name="Rectangle 49"/>
              <p:cNvSpPr>
                <a:spLocks noChangeArrowheads="1"/>
              </p:cNvSpPr>
              <p:nvPr/>
            </p:nvSpPr>
            <p:spPr bwMode="auto">
              <a:xfrm>
                <a:off x="1632" y="4224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utoShape 50"/>
              <p:cNvSpPr>
                <a:spLocks noChangeArrowheads="1"/>
              </p:cNvSpPr>
              <p:nvPr/>
            </p:nvSpPr>
            <p:spPr bwMode="auto">
              <a:xfrm>
                <a:off x="1632" y="3936"/>
                <a:ext cx="288" cy="28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6" name="Object 51"/>
            <p:cNvGraphicFramePr>
              <a:graphicFrameLocks noChangeAspect="1"/>
            </p:cNvGraphicFramePr>
            <p:nvPr/>
          </p:nvGraphicFramePr>
          <p:xfrm>
            <a:off x="2131" y="3160"/>
            <a:ext cx="125" cy="225"/>
          </p:xfrm>
          <a:graphic>
            <a:graphicData uri="http://schemas.openxmlformats.org/presentationml/2006/ole">
              <p:oleObj spid="_x0000_s2055" name="Equation" r:id="rId7" imgW="253800" imgH="457200" progId="Equation.3">
                <p:embed/>
              </p:oleObj>
            </a:graphicData>
          </a:graphic>
        </p:graphicFrame>
        <p:grpSp>
          <p:nvGrpSpPr>
            <p:cNvPr id="17" name="Group 52"/>
            <p:cNvGrpSpPr>
              <a:grpSpLocks/>
            </p:cNvGrpSpPr>
            <p:nvPr/>
          </p:nvGrpSpPr>
          <p:grpSpPr bwMode="auto">
            <a:xfrm>
              <a:off x="2965" y="2231"/>
              <a:ext cx="270" cy="629"/>
              <a:chOff x="1607" y="4041"/>
              <a:chExt cx="144" cy="474"/>
            </a:xfrm>
          </p:grpSpPr>
          <p:sp>
            <p:nvSpPr>
              <p:cNvPr id="24" name="Rectangle 53"/>
              <p:cNvSpPr>
                <a:spLocks noChangeArrowheads="1"/>
              </p:cNvSpPr>
              <p:nvPr/>
            </p:nvSpPr>
            <p:spPr bwMode="auto">
              <a:xfrm>
                <a:off x="1608" y="4288"/>
                <a:ext cx="143" cy="2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utoShape 54"/>
              <p:cNvSpPr>
                <a:spLocks noChangeArrowheads="1"/>
              </p:cNvSpPr>
              <p:nvPr/>
            </p:nvSpPr>
            <p:spPr bwMode="auto">
              <a:xfrm>
                <a:off x="1607" y="4041"/>
                <a:ext cx="142" cy="25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8" name="Object 55"/>
            <p:cNvGraphicFramePr>
              <a:graphicFrameLocks noChangeAspect="1"/>
            </p:cNvGraphicFramePr>
            <p:nvPr/>
          </p:nvGraphicFramePr>
          <p:xfrm>
            <a:off x="2575" y="3160"/>
            <a:ext cx="119" cy="225"/>
          </p:xfrm>
          <a:graphic>
            <a:graphicData uri="http://schemas.openxmlformats.org/presentationml/2006/ole">
              <p:oleObj spid="_x0000_s2056" name="Equation" r:id="rId8" imgW="241200" imgH="457200" progId="Equation.3">
                <p:embed/>
              </p:oleObj>
            </a:graphicData>
          </a:graphic>
        </p:graphicFrame>
        <p:graphicFrame>
          <p:nvGraphicFramePr>
            <p:cNvPr id="19" name="Object 56"/>
            <p:cNvGraphicFramePr>
              <a:graphicFrameLocks noChangeAspect="1"/>
            </p:cNvGraphicFramePr>
            <p:nvPr/>
          </p:nvGraphicFramePr>
          <p:xfrm>
            <a:off x="2799" y="2794"/>
            <a:ext cx="125" cy="225"/>
          </p:xfrm>
          <a:graphic>
            <a:graphicData uri="http://schemas.openxmlformats.org/presentationml/2006/ole">
              <p:oleObj spid="_x0000_s2057" name="Equation" r:id="rId9" imgW="253800" imgH="457200" progId="Equation.3">
                <p:embed/>
              </p:oleObj>
            </a:graphicData>
          </a:graphic>
        </p:graphicFrame>
        <p:graphicFrame>
          <p:nvGraphicFramePr>
            <p:cNvPr id="20" name="Object 57"/>
            <p:cNvGraphicFramePr>
              <a:graphicFrameLocks noChangeAspect="1"/>
            </p:cNvGraphicFramePr>
            <p:nvPr/>
          </p:nvGraphicFramePr>
          <p:xfrm>
            <a:off x="3279" y="2793"/>
            <a:ext cx="125" cy="225"/>
          </p:xfrm>
          <a:graphic>
            <a:graphicData uri="http://schemas.openxmlformats.org/presentationml/2006/ole">
              <p:oleObj spid="_x0000_s2058" name="Equation" r:id="rId10" imgW="253800" imgH="457200" progId="Equation.3">
                <p:embed/>
              </p:oleObj>
            </a:graphicData>
          </a:graphic>
        </p:graphicFrame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2271" y="2671"/>
              <a:ext cx="288" cy="576"/>
              <a:chOff x="3552" y="3696"/>
              <a:chExt cx="288" cy="624"/>
            </a:xfrm>
          </p:grpSpPr>
          <p:sp>
            <p:nvSpPr>
              <p:cNvPr id="22" name="Rectangle 59"/>
              <p:cNvSpPr>
                <a:spLocks noChangeArrowheads="1"/>
              </p:cNvSpPr>
              <p:nvPr/>
            </p:nvSpPr>
            <p:spPr bwMode="auto">
              <a:xfrm>
                <a:off x="3552" y="4032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AutoShape 60"/>
              <p:cNvSpPr>
                <a:spLocks noChangeArrowheads="1"/>
              </p:cNvSpPr>
              <p:nvPr/>
            </p:nvSpPr>
            <p:spPr bwMode="auto">
              <a:xfrm>
                <a:off x="3552" y="3696"/>
                <a:ext cx="288" cy="33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2059" name="Object 11"/>
          <p:cNvGraphicFramePr>
            <a:graphicFrameLocks noChangeAspect="1"/>
          </p:cNvGraphicFramePr>
          <p:nvPr/>
        </p:nvGraphicFramePr>
        <p:xfrm>
          <a:off x="7772400" y="3048000"/>
          <a:ext cx="1041400" cy="936625"/>
        </p:xfrm>
        <a:graphic>
          <a:graphicData uri="http://schemas.openxmlformats.org/presentationml/2006/ole">
            <p:oleObj spid="_x0000_s2059" name="Equation" r:id="rId11" imgW="507960" imgH="457200" progId="Equation.3">
              <p:embed/>
            </p:oleObj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5791200" y="3048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7BAB2-B873-4074-9555-7AD2624D4ED1}" type="slidenum">
              <a:rPr lang="en-US"/>
              <a:pPr/>
              <a:t>7</a:t>
            </a:fld>
            <a:endParaRPr lang="th-TH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Arial" pitchFamily="34" charset="0"/>
                <a:cs typeface="Arial" pitchFamily="34" charset="0"/>
              </a:rPr>
              <a:t>Transformations: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Translation </a:t>
            </a:r>
            <a:r>
              <a:rPr lang="en-GB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examples:</a:t>
            </a:r>
            <a:endParaRPr lang="th-TH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3886200" cy="4419600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moving a </a:t>
            </a:r>
            <a:r>
              <a:rPr lang="en-GB" sz="2400" b="1" dirty="0"/>
              <a:t>point</a:t>
            </a:r>
            <a:r>
              <a:rPr lang="en-GB" sz="2400" dirty="0"/>
              <a:t> by </a:t>
            </a: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a </a:t>
            </a:r>
            <a:r>
              <a:rPr lang="en-GB" sz="2400" dirty="0"/>
              <a:t>given </a:t>
            </a:r>
            <a:r>
              <a:rPr lang="en-GB" sz="2400" dirty="0" err="1"/>
              <a:t>t</a:t>
            </a:r>
            <a:r>
              <a:rPr lang="en-GB" sz="2400" baseline="-25000" dirty="0" err="1"/>
              <a:t>x</a:t>
            </a:r>
            <a:r>
              <a:rPr lang="en-GB" sz="2400" dirty="0"/>
              <a:t> and </a:t>
            </a:r>
            <a:r>
              <a:rPr lang="en-GB" sz="2400" dirty="0" err="1" smtClean="0"/>
              <a:t>t</a:t>
            </a:r>
            <a:r>
              <a:rPr lang="en-GB" sz="2400" baseline="-25000" dirty="0" err="1" smtClean="0"/>
              <a:t>y</a:t>
            </a:r>
            <a:r>
              <a:rPr lang="en-GB" sz="2400" dirty="0" smtClean="0"/>
              <a:t> amount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e.g</a:t>
            </a:r>
            <a:r>
              <a:rPr lang="en-GB" sz="2400" dirty="0"/>
              <a:t>. point P is translated to point P’</a:t>
            </a:r>
          </a:p>
          <a:p>
            <a:endParaRPr lang="en-GB" sz="2400" dirty="0" smtClean="0"/>
          </a:p>
          <a:p>
            <a:r>
              <a:rPr lang="en-GB" sz="2400" dirty="0" smtClean="0"/>
              <a:t>moving </a:t>
            </a:r>
            <a:r>
              <a:rPr lang="en-GB" sz="2400" dirty="0"/>
              <a:t>a </a:t>
            </a:r>
            <a:r>
              <a:rPr lang="en-GB" sz="2400" b="1" dirty="0"/>
              <a:t>line</a:t>
            </a:r>
            <a:r>
              <a:rPr lang="en-GB" sz="2400" dirty="0"/>
              <a:t> by a given </a:t>
            </a:r>
            <a:r>
              <a:rPr lang="en-GB" sz="2400" dirty="0" err="1"/>
              <a:t>t</a:t>
            </a:r>
            <a:r>
              <a:rPr lang="en-GB" sz="2400" baseline="-25000" dirty="0" err="1"/>
              <a:t>x</a:t>
            </a:r>
            <a:r>
              <a:rPr lang="en-GB" sz="2400" dirty="0"/>
              <a:t> and </a:t>
            </a:r>
            <a:r>
              <a:rPr lang="en-GB" sz="2400" dirty="0" err="1"/>
              <a:t>t</a:t>
            </a:r>
            <a:r>
              <a:rPr lang="en-GB" sz="2400" baseline="-25000" dirty="0" err="1"/>
              <a:t>y</a:t>
            </a:r>
            <a:r>
              <a:rPr lang="en-GB" sz="2400" dirty="0"/>
              <a:t> amount</a:t>
            </a:r>
          </a:p>
          <a:p>
            <a:endParaRPr lang="en-GB" sz="2400" dirty="0" smtClean="0"/>
          </a:p>
          <a:p>
            <a:r>
              <a:rPr lang="en-GB" sz="2400" dirty="0" smtClean="0"/>
              <a:t>e.g. translate </a:t>
            </a:r>
            <a:r>
              <a:rPr lang="en-GB" sz="2400" dirty="0"/>
              <a:t>each of the 2 endpoints</a:t>
            </a:r>
          </a:p>
          <a:p>
            <a:endParaRPr lang="en-GB" sz="2400" dirty="0"/>
          </a:p>
          <a:p>
            <a:endParaRPr lang="th-TH" sz="2400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938954" y="1905000"/>
            <a:ext cx="4994031" cy="1506538"/>
            <a:chOff x="1200" y="2640"/>
            <a:chExt cx="4226" cy="1176"/>
          </a:xfrm>
        </p:grpSpPr>
        <p:sp>
          <p:nvSpPr>
            <p:cNvPr id="228359" name="Line 7"/>
            <p:cNvSpPr>
              <a:spLocks noChangeShapeType="1"/>
            </p:cNvSpPr>
            <p:nvPr/>
          </p:nvSpPr>
          <p:spPr bwMode="auto">
            <a:xfrm>
              <a:off x="1200" y="2640"/>
              <a:ext cx="1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60" name="Line 8"/>
            <p:cNvSpPr>
              <a:spLocks noChangeShapeType="1"/>
            </p:cNvSpPr>
            <p:nvPr/>
          </p:nvSpPr>
          <p:spPr bwMode="auto">
            <a:xfrm>
              <a:off x="1200" y="3600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61" name="Line 9"/>
            <p:cNvSpPr>
              <a:spLocks noChangeShapeType="1"/>
            </p:cNvSpPr>
            <p:nvPr/>
          </p:nvSpPr>
          <p:spPr bwMode="auto">
            <a:xfrm>
              <a:off x="1392" y="2976"/>
              <a:ext cx="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0341" name="Object 1029"/>
            <p:cNvGraphicFramePr>
              <a:graphicFrameLocks noChangeAspect="1"/>
            </p:cNvGraphicFramePr>
            <p:nvPr/>
          </p:nvGraphicFramePr>
          <p:xfrm>
            <a:off x="1296" y="2640"/>
            <a:ext cx="624" cy="255"/>
          </p:xfrm>
          <a:graphic>
            <a:graphicData uri="http://schemas.openxmlformats.org/presentationml/2006/ole">
              <p:oleObj spid="_x0000_s49159" name="Equation" r:id="rId3" imgW="495000" imgH="203040" progId="Equation.3">
                <p:embed/>
              </p:oleObj>
            </a:graphicData>
          </a:graphic>
        </p:graphicFrame>
        <p:sp>
          <p:nvSpPr>
            <p:cNvPr id="228363" name="AutoShape 11"/>
            <p:cNvSpPr>
              <a:spLocks noChangeArrowheads="1"/>
            </p:cNvSpPr>
            <p:nvPr/>
          </p:nvSpPr>
          <p:spPr bwMode="auto">
            <a:xfrm>
              <a:off x="2256" y="2736"/>
              <a:ext cx="1776" cy="336"/>
            </a:xfrm>
            <a:prstGeom prst="rightArrow">
              <a:avLst>
                <a:gd name="adj1" fmla="val 50000"/>
                <a:gd name="adj2" fmla="val 132143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64" name="Line 12"/>
            <p:cNvSpPr>
              <a:spLocks noChangeShapeType="1"/>
            </p:cNvSpPr>
            <p:nvPr/>
          </p:nvSpPr>
          <p:spPr bwMode="auto">
            <a:xfrm>
              <a:off x="4080" y="2640"/>
              <a:ext cx="1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65" name="Line 13"/>
            <p:cNvSpPr>
              <a:spLocks noChangeShapeType="1"/>
            </p:cNvSpPr>
            <p:nvPr/>
          </p:nvSpPr>
          <p:spPr bwMode="auto">
            <a:xfrm>
              <a:off x="4080" y="3600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66" name="Line 14"/>
            <p:cNvSpPr>
              <a:spLocks noChangeShapeType="1"/>
            </p:cNvSpPr>
            <p:nvPr/>
          </p:nvSpPr>
          <p:spPr bwMode="auto">
            <a:xfrm>
              <a:off x="4944" y="2976"/>
              <a:ext cx="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0342" name="Object 1030"/>
            <p:cNvGraphicFramePr>
              <a:graphicFrameLocks noChangeAspect="1"/>
            </p:cNvGraphicFramePr>
            <p:nvPr/>
          </p:nvGraphicFramePr>
          <p:xfrm>
            <a:off x="4671" y="3024"/>
            <a:ext cx="755" cy="255"/>
          </p:xfrm>
          <a:graphic>
            <a:graphicData uri="http://schemas.openxmlformats.org/presentationml/2006/ole">
              <p:oleObj spid="_x0000_s49160" name="Equation" r:id="rId4" imgW="596880" imgH="203040" progId="Equation.3">
                <p:embed/>
              </p:oleObj>
            </a:graphicData>
          </a:graphic>
        </p:graphicFrame>
        <p:graphicFrame>
          <p:nvGraphicFramePr>
            <p:cNvPr id="270343" name="Object 1031"/>
            <p:cNvGraphicFramePr>
              <a:graphicFrameLocks noChangeAspect="1"/>
            </p:cNvGraphicFramePr>
            <p:nvPr/>
          </p:nvGraphicFramePr>
          <p:xfrm>
            <a:off x="2331" y="3103"/>
            <a:ext cx="1430" cy="713"/>
          </p:xfrm>
          <a:graphic>
            <a:graphicData uri="http://schemas.openxmlformats.org/presentationml/2006/ole">
              <p:oleObj spid="_x0000_s49161" name="Equation" r:id="rId5" imgW="965160" imgH="482400" progId="Equation.3">
                <p:embed/>
              </p:oleObj>
            </a:graphicData>
          </a:graphic>
        </p:graphicFrame>
        <p:sp>
          <p:nvSpPr>
            <p:cNvPr id="228369" name="Line 17"/>
            <p:cNvSpPr>
              <a:spLocks noChangeShapeType="1"/>
            </p:cNvSpPr>
            <p:nvPr/>
          </p:nvSpPr>
          <p:spPr bwMode="auto">
            <a:xfrm>
              <a:off x="4320" y="2976"/>
              <a:ext cx="0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886200" y="4038600"/>
            <a:ext cx="5257800" cy="1600200"/>
            <a:chOff x="1183" y="2640"/>
            <a:chExt cx="4363" cy="1272"/>
          </a:xfrm>
        </p:grpSpPr>
        <p:sp>
          <p:nvSpPr>
            <p:cNvPr id="228371" name="AutoShape 19"/>
            <p:cNvSpPr>
              <a:spLocks noChangeArrowheads="1"/>
            </p:cNvSpPr>
            <p:nvPr/>
          </p:nvSpPr>
          <p:spPr bwMode="auto">
            <a:xfrm>
              <a:off x="2544" y="2784"/>
              <a:ext cx="1728" cy="336"/>
            </a:xfrm>
            <a:prstGeom prst="rightArrow">
              <a:avLst>
                <a:gd name="adj1" fmla="val 50000"/>
                <a:gd name="adj2" fmla="val 12857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72" name="Line 20"/>
            <p:cNvSpPr>
              <a:spLocks noChangeShapeType="1"/>
            </p:cNvSpPr>
            <p:nvPr/>
          </p:nvSpPr>
          <p:spPr bwMode="auto">
            <a:xfrm>
              <a:off x="1200" y="2640"/>
              <a:ext cx="1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73" name="Line 21"/>
            <p:cNvSpPr>
              <a:spLocks noChangeShapeType="1"/>
            </p:cNvSpPr>
            <p:nvPr/>
          </p:nvSpPr>
          <p:spPr bwMode="auto">
            <a:xfrm>
              <a:off x="1200" y="3600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74" name="Line 22"/>
            <p:cNvSpPr>
              <a:spLocks noChangeShapeType="1"/>
            </p:cNvSpPr>
            <p:nvPr/>
          </p:nvSpPr>
          <p:spPr bwMode="auto">
            <a:xfrm>
              <a:off x="1392" y="2976"/>
              <a:ext cx="33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0336" name="Object 1024"/>
            <p:cNvGraphicFramePr>
              <a:graphicFrameLocks noChangeAspect="1"/>
            </p:cNvGraphicFramePr>
            <p:nvPr/>
          </p:nvGraphicFramePr>
          <p:xfrm>
            <a:off x="1183" y="2688"/>
            <a:ext cx="723" cy="255"/>
          </p:xfrm>
          <a:graphic>
            <a:graphicData uri="http://schemas.openxmlformats.org/presentationml/2006/ole">
              <p:oleObj spid="_x0000_s49154" name="Equation" r:id="rId6" imgW="571320" imgH="203040" progId="Equation.3">
                <p:embed/>
              </p:oleObj>
            </a:graphicData>
          </a:graphic>
        </p:graphicFrame>
        <p:graphicFrame>
          <p:nvGraphicFramePr>
            <p:cNvPr id="270337" name="Object 1025"/>
            <p:cNvGraphicFramePr>
              <a:graphicFrameLocks noChangeAspect="1"/>
            </p:cNvGraphicFramePr>
            <p:nvPr/>
          </p:nvGraphicFramePr>
          <p:xfrm>
            <a:off x="1680" y="3264"/>
            <a:ext cx="737" cy="255"/>
          </p:xfrm>
          <a:graphic>
            <a:graphicData uri="http://schemas.openxmlformats.org/presentationml/2006/ole">
              <p:oleObj spid="_x0000_s49155" name="Equation" r:id="rId7" imgW="583920" imgH="203040" progId="Equation.3">
                <p:embed/>
              </p:oleObj>
            </a:graphicData>
          </a:graphic>
        </p:graphicFrame>
        <p:sp>
          <p:nvSpPr>
            <p:cNvPr id="228377" name="Line 25"/>
            <p:cNvSpPr>
              <a:spLocks noChangeShapeType="1"/>
            </p:cNvSpPr>
            <p:nvPr/>
          </p:nvSpPr>
          <p:spPr bwMode="auto">
            <a:xfrm>
              <a:off x="4368" y="2640"/>
              <a:ext cx="1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78" name="Line 26"/>
            <p:cNvSpPr>
              <a:spLocks noChangeShapeType="1"/>
            </p:cNvSpPr>
            <p:nvPr/>
          </p:nvSpPr>
          <p:spPr bwMode="auto">
            <a:xfrm>
              <a:off x="4368" y="3600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79" name="Line 27"/>
            <p:cNvSpPr>
              <a:spLocks noChangeShapeType="1"/>
            </p:cNvSpPr>
            <p:nvPr/>
          </p:nvSpPr>
          <p:spPr bwMode="auto">
            <a:xfrm>
              <a:off x="4560" y="3360"/>
              <a:ext cx="33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0338" name="Object 1026"/>
            <p:cNvGraphicFramePr>
              <a:graphicFrameLocks noChangeAspect="1"/>
            </p:cNvGraphicFramePr>
            <p:nvPr/>
          </p:nvGraphicFramePr>
          <p:xfrm>
            <a:off x="4608" y="3264"/>
            <a:ext cx="736" cy="255"/>
          </p:xfrm>
          <a:graphic>
            <a:graphicData uri="http://schemas.openxmlformats.org/presentationml/2006/ole">
              <p:oleObj spid="_x0000_s49156" name="Equation" r:id="rId8" imgW="583920" imgH="203040" progId="Equation.3">
                <p:embed/>
              </p:oleObj>
            </a:graphicData>
          </a:graphic>
        </p:graphicFrame>
        <p:graphicFrame>
          <p:nvGraphicFramePr>
            <p:cNvPr id="270339" name="Object 1027"/>
            <p:cNvGraphicFramePr>
              <a:graphicFrameLocks noChangeAspect="1"/>
            </p:cNvGraphicFramePr>
            <p:nvPr/>
          </p:nvGraphicFramePr>
          <p:xfrm>
            <a:off x="4857" y="3600"/>
            <a:ext cx="689" cy="255"/>
          </p:xfrm>
          <a:graphic>
            <a:graphicData uri="http://schemas.openxmlformats.org/presentationml/2006/ole">
              <p:oleObj spid="_x0000_s49157" name="Equation" r:id="rId9" imgW="545760" imgH="203040" progId="Equation.3">
                <p:embed/>
              </p:oleObj>
            </a:graphicData>
          </a:graphic>
        </p:graphicFrame>
        <p:graphicFrame>
          <p:nvGraphicFramePr>
            <p:cNvPr id="270340" name="Object 1028"/>
            <p:cNvGraphicFramePr>
              <a:graphicFrameLocks noChangeAspect="1"/>
            </p:cNvGraphicFramePr>
            <p:nvPr/>
          </p:nvGraphicFramePr>
          <p:xfrm>
            <a:off x="2572" y="3199"/>
            <a:ext cx="1600" cy="713"/>
          </p:xfrm>
          <a:graphic>
            <a:graphicData uri="http://schemas.openxmlformats.org/presentationml/2006/ole">
              <p:oleObj spid="_x0000_s49158" name="Equation" r:id="rId10" imgW="1079280" imgH="482400" progId="Equation.3">
                <p:embed/>
              </p:oleObj>
            </a:graphicData>
          </a:graphic>
        </p:graphicFrame>
        <p:sp>
          <p:nvSpPr>
            <p:cNvPr id="228383" name="Line 31"/>
            <p:cNvSpPr>
              <a:spLocks noChangeShapeType="1"/>
            </p:cNvSpPr>
            <p:nvPr/>
          </p:nvSpPr>
          <p:spPr bwMode="auto">
            <a:xfrm>
              <a:off x="4560" y="2976"/>
              <a:ext cx="336" cy="24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Rotation</a:t>
            </a:r>
          </a:p>
          <a:p>
            <a:r>
              <a:rPr lang="en-US" sz="2800" dirty="0" smtClean="0"/>
              <a:t>Need to specify:</a:t>
            </a:r>
          </a:p>
          <a:p>
            <a:pPr>
              <a:buNone/>
            </a:pPr>
            <a:r>
              <a:rPr lang="en-US" sz="2800" dirty="0" smtClean="0"/>
              <a:t>	- Rotation angle</a:t>
            </a:r>
          </a:p>
          <a:p>
            <a:pPr>
              <a:buNone/>
            </a:pPr>
            <a:r>
              <a:rPr lang="en-US" sz="2800" dirty="0" smtClean="0"/>
              <a:t> 	- Rotation point (pivot point)</a:t>
            </a:r>
          </a:p>
          <a:p>
            <a:pPr>
              <a:buNone/>
            </a:pPr>
            <a:r>
              <a:rPr lang="en-US" sz="2800" dirty="0" smtClean="0"/>
              <a:t>	- Rotation axis</a:t>
            </a:r>
          </a:p>
          <a:p>
            <a:r>
              <a:rPr lang="en-US" sz="2800" dirty="0" smtClean="0"/>
              <a:t>Rotation is </a:t>
            </a:r>
            <a:r>
              <a:rPr lang="en-US" sz="2800" i="1" dirty="0" smtClean="0">
                <a:solidFill>
                  <a:srgbClr val="00B050"/>
                </a:solidFill>
              </a:rPr>
              <a:t>rigid-body 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00B050"/>
                </a:solidFill>
              </a:rPr>
              <a:t>	transformation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562600" y="2514600"/>
            <a:ext cx="3276600" cy="2819400"/>
            <a:chOff x="5334000" y="2209800"/>
            <a:chExt cx="3556000" cy="2451100"/>
          </a:xfrm>
        </p:grpSpPr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6199188" y="3892550"/>
            <a:ext cx="117475" cy="163512"/>
          </p:xfrm>
          <a:graphic>
            <a:graphicData uri="http://schemas.openxmlformats.org/presentationml/2006/ole">
              <p:oleObj spid="_x0000_s3074" name="Equation" r:id="rId3" imgW="126720" imgH="177480" progId="Equation.3">
                <p:embed/>
              </p:oleObj>
            </a:graphicData>
          </a:graphic>
        </p:graphicFrame>
        <p:sp>
          <p:nvSpPr>
            <p:cNvPr id="5" name="Text Box 5"/>
            <p:cNvSpPr txBox="1">
              <a:spLocks noChangeArrowheads="1"/>
            </p:cNvSpPr>
            <p:nvPr/>
          </p:nvSpPr>
          <p:spPr bwMode="gray">
            <a:xfrm>
              <a:off x="5362575" y="2209800"/>
              <a:ext cx="282575" cy="3651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 i="1"/>
                <a:t>y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gray">
            <a:xfrm>
              <a:off x="8607425" y="4225925"/>
              <a:ext cx="282575" cy="3667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 i="1" dirty="0"/>
                <a:t>x</a:t>
              </a: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gray">
            <a:xfrm flipV="1">
              <a:off x="5614987" y="2441575"/>
              <a:ext cx="0" cy="19383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gray">
            <a:xfrm>
              <a:off x="5576887" y="4346575"/>
              <a:ext cx="314483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gray">
            <a:xfrm>
              <a:off x="5897562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gray">
            <a:xfrm>
              <a:off x="6180137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gray">
            <a:xfrm>
              <a:off x="6745287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gray">
            <a:xfrm>
              <a:off x="6462712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gray">
            <a:xfrm>
              <a:off x="7027862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gray">
            <a:xfrm>
              <a:off x="7310437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gray">
            <a:xfrm>
              <a:off x="7593012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gray">
            <a:xfrm>
              <a:off x="7874000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gray">
            <a:xfrm>
              <a:off x="8156575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gray">
            <a:xfrm>
              <a:off x="8439150" y="4275137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gray">
            <a:xfrm>
              <a:off x="5545137" y="4064000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gray">
            <a:xfrm>
              <a:off x="5545137" y="3781425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gray">
            <a:xfrm>
              <a:off x="5545137" y="3498850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gray">
            <a:xfrm>
              <a:off x="5545137" y="3217862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gray">
            <a:xfrm>
              <a:off x="5545137" y="2935287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gray">
            <a:xfrm>
              <a:off x="5545137" y="2652712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gray">
            <a:xfrm>
              <a:off x="5413375" y="4294187"/>
              <a:ext cx="27940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0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gray">
            <a:xfrm>
              <a:off x="5757862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 dirty="0"/>
                <a:t> 1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gray">
            <a:xfrm>
              <a:off x="5334000" y="3921125"/>
              <a:ext cx="2794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1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gray">
            <a:xfrm>
              <a:off x="6040437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2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gray">
            <a:xfrm>
              <a:off x="5334000" y="3640137"/>
              <a:ext cx="27940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2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gray">
            <a:xfrm>
              <a:off x="6319837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3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gray">
            <a:xfrm>
              <a:off x="6604000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4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gray">
            <a:xfrm>
              <a:off x="6886575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5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gray">
            <a:xfrm>
              <a:off x="7169150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6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gray">
            <a:xfrm>
              <a:off x="7451725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7</a:t>
              </a: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gray">
            <a:xfrm>
              <a:off x="7735887" y="4414837"/>
              <a:ext cx="27781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8</a:t>
              </a: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gray">
            <a:xfrm>
              <a:off x="8015287" y="4414837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9</a:t>
              </a:r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gray">
            <a:xfrm>
              <a:off x="8297862" y="4414837"/>
              <a:ext cx="3429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10</a:t>
              </a: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gray">
            <a:xfrm>
              <a:off x="5334000" y="3359150"/>
              <a:ext cx="279400" cy="242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3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gray">
            <a:xfrm>
              <a:off x="5334000" y="3076575"/>
              <a:ext cx="2794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4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gray">
            <a:xfrm>
              <a:off x="5334000" y="2792412"/>
              <a:ext cx="27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5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gray">
            <a:xfrm>
              <a:off x="5334000" y="2511425"/>
              <a:ext cx="279400" cy="242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000"/>
                <a:t> 6</a:t>
              </a:r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>
              <a:off x="6745287" y="3671887"/>
              <a:ext cx="423863" cy="42227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AutoShape 43"/>
            <p:cNvSpPr>
              <a:spLocks noChangeArrowheads="1"/>
            </p:cNvSpPr>
            <p:nvPr/>
          </p:nvSpPr>
          <p:spPr bwMode="auto">
            <a:xfrm>
              <a:off x="6745287" y="3248025"/>
              <a:ext cx="423863" cy="42386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5611812" y="4094162"/>
              <a:ext cx="1133475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5" name="Group 45"/>
            <p:cNvGrpSpPr>
              <a:grpSpLocks/>
            </p:cNvGrpSpPr>
            <p:nvPr/>
          </p:nvGrpSpPr>
          <p:grpSpPr bwMode="auto">
            <a:xfrm rot="-2592406">
              <a:off x="5953455" y="2690500"/>
              <a:ext cx="429749" cy="847725"/>
              <a:chOff x="1534" y="4032"/>
              <a:chExt cx="292" cy="576"/>
            </a:xfrm>
          </p:grpSpPr>
          <p:sp>
            <p:nvSpPr>
              <p:cNvPr id="46" name="Rectangle 46"/>
              <p:cNvSpPr>
                <a:spLocks noChangeArrowheads="1"/>
              </p:cNvSpPr>
              <p:nvPr/>
            </p:nvSpPr>
            <p:spPr bwMode="auto">
              <a:xfrm>
                <a:off x="1534" y="4320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AutoShape 47"/>
              <p:cNvSpPr>
                <a:spLocks noChangeArrowheads="1"/>
              </p:cNvSpPr>
              <p:nvPr/>
            </p:nvSpPr>
            <p:spPr bwMode="auto">
              <a:xfrm>
                <a:off x="1538" y="4032"/>
                <a:ext cx="288" cy="28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 rot="19007594" flipV="1">
              <a:off x="5372054" y="3737492"/>
              <a:ext cx="1210847" cy="300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Arc 49"/>
            <p:cNvSpPr>
              <a:spLocks/>
            </p:cNvSpPr>
            <p:nvPr/>
          </p:nvSpPr>
          <p:spPr bwMode="auto">
            <a:xfrm>
              <a:off x="5880100" y="3886200"/>
              <a:ext cx="211137" cy="355600"/>
            </a:xfrm>
            <a:custGeom>
              <a:avLst/>
              <a:gdLst>
                <a:gd name="T0" fmla="*/ 629951 w 21600"/>
                <a:gd name="T1" fmla="*/ 0 h 20569"/>
                <a:gd name="T2" fmla="*/ 2063835 w 21600"/>
                <a:gd name="T3" fmla="*/ 6147667 h 20569"/>
                <a:gd name="T4" fmla="*/ 0 w 21600"/>
                <a:gd name="T5" fmla="*/ 6147667 h 2056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569"/>
                <a:gd name="T11" fmla="*/ 21600 w 21600"/>
                <a:gd name="T12" fmla="*/ 20569 h 205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569" fill="none" extrusionOk="0">
                  <a:moveTo>
                    <a:pt x="6593" y="-1"/>
                  </a:moveTo>
                  <a:cubicBezTo>
                    <a:pt x="15534" y="2865"/>
                    <a:pt x="21600" y="11179"/>
                    <a:pt x="21600" y="20569"/>
                  </a:cubicBezTo>
                </a:path>
                <a:path w="21600" h="20569" stroke="0" extrusionOk="0">
                  <a:moveTo>
                    <a:pt x="6593" y="-1"/>
                  </a:moveTo>
                  <a:cubicBezTo>
                    <a:pt x="15534" y="2865"/>
                    <a:pt x="21600" y="11179"/>
                    <a:pt x="21600" y="20569"/>
                  </a:cubicBezTo>
                  <a:lnTo>
                    <a:pt x="0" y="2056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stealth" w="sm" len="sm"/>
              <a:tailEnd type="stealth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Rotation</a:t>
            </a:r>
            <a:endParaRPr lang="de-DE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We first consider rotation about the </a:t>
            </a:r>
          </a:p>
          <a:p>
            <a:pPr>
              <a:buNone/>
            </a:pPr>
            <a:r>
              <a:rPr lang="en-US" dirty="0" smtClean="0"/>
              <a:t>origin in a two-dimensional plane</a:t>
            </a:r>
            <a:endParaRPr lang="en-US" i="1" dirty="0" smtClean="0">
              <a:latin typeface="Times New Roman" pitchFamily="18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positive value for the angle </a:t>
            </a:r>
            <a:r>
              <a:rPr lang="el-GR" dirty="0" smtClean="0"/>
              <a:t>θ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defines a counterclockwise </a:t>
            </a:r>
          </a:p>
          <a:p>
            <a:pPr>
              <a:buNone/>
            </a:pPr>
            <a:r>
              <a:rPr lang="en-US" dirty="0" smtClean="0"/>
              <a:t>	rotation about the pivot point</a:t>
            </a:r>
          </a:p>
          <a:p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de-DE" dirty="0">
              <a:solidFill>
                <a:srgbClr val="C00000"/>
              </a:solidFill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204913" y="3505200"/>
          <a:ext cx="2825750" cy="990600"/>
        </p:xfrm>
        <a:graphic>
          <a:graphicData uri="http://schemas.openxmlformats.org/presentationml/2006/ole">
            <p:oleObj spid="_x0000_s32770" name="Equation" r:id="rId3" imgW="1231560" imgH="431640" progId="Equation.3">
              <p:embed/>
            </p:oleObj>
          </a:graphicData>
        </a:graphic>
      </p:graphicFrame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5943600" y="2819400"/>
            <a:ext cx="3124200" cy="3200400"/>
            <a:chOff x="521" y="1616"/>
            <a:chExt cx="2359" cy="2004"/>
          </a:xfrm>
        </p:grpSpPr>
        <p:sp>
          <p:nvSpPr>
            <p:cNvPr id="6" name="Text Box 45"/>
            <p:cNvSpPr txBox="1">
              <a:spLocks noChangeArrowheads="1"/>
            </p:cNvSpPr>
            <p:nvPr/>
          </p:nvSpPr>
          <p:spPr bwMode="auto">
            <a:xfrm>
              <a:off x="2562" y="3158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x</a:t>
              </a:r>
              <a:endParaRPr lang="th-TH"/>
            </a:p>
          </p:txBody>
        </p:sp>
        <p:sp>
          <p:nvSpPr>
            <p:cNvPr id="7" name="Line 46"/>
            <p:cNvSpPr>
              <a:spLocks noChangeShapeType="1"/>
            </p:cNvSpPr>
            <p:nvPr/>
          </p:nvSpPr>
          <p:spPr bwMode="auto">
            <a:xfrm>
              <a:off x="567" y="3294"/>
              <a:ext cx="20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7"/>
            <p:cNvSpPr>
              <a:spLocks noChangeShapeType="1"/>
            </p:cNvSpPr>
            <p:nvPr/>
          </p:nvSpPr>
          <p:spPr bwMode="auto">
            <a:xfrm flipV="1">
              <a:off x="703" y="1706"/>
              <a:ext cx="0" cy="17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48"/>
            <p:cNvSpPr txBox="1">
              <a:spLocks noChangeArrowheads="1"/>
            </p:cNvSpPr>
            <p:nvPr/>
          </p:nvSpPr>
          <p:spPr bwMode="auto">
            <a:xfrm>
              <a:off x="521" y="1616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y</a:t>
              </a:r>
              <a:endParaRPr lang="th-TH"/>
            </a:p>
          </p:txBody>
        </p:sp>
        <p:sp>
          <p:nvSpPr>
            <p:cNvPr id="10" name="Line 49"/>
            <p:cNvSpPr>
              <a:spLocks noChangeShapeType="1"/>
            </p:cNvSpPr>
            <p:nvPr/>
          </p:nvSpPr>
          <p:spPr bwMode="auto">
            <a:xfrm flipV="1">
              <a:off x="703" y="2434"/>
              <a:ext cx="553" cy="868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prstDash val="dash"/>
              <a:round/>
              <a:headEnd type="oval" w="med" len="med"/>
              <a:tailEnd type="oval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50"/>
            <p:cNvGraphicFramePr>
              <a:graphicFrameLocks noChangeAspect="1"/>
            </p:cNvGraphicFramePr>
            <p:nvPr/>
          </p:nvGraphicFramePr>
          <p:xfrm>
            <a:off x="1300" y="2263"/>
            <a:ext cx="665" cy="260"/>
          </p:xfrm>
          <a:graphic>
            <a:graphicData uri="http://schemas.openxmlformats.org/presentationml/2006/ole">
              <p:oleObj spid="_x0000_s32771" name="Equation" r:id="rId4" imgW="583920" imgH="228600" progId="Equation.3">
                <p:embed/>
              </p:oleObj>
            </a:graphicData>
          </a:graphic>
        </p:graphicFrame>
        <p:graphicFrame>
          <p:nvGraphicFramePr>
            <p:cNvPr id="12" name="Object 51"/>
            <p:cNvGraphicFramePr>
              <a:graphicFrameLocks noChangeAspect="1"/>
            </p:cNvGraphicFramePr>
            <p:nvPr/>
          </p:nvGraphicFramePr>
          <p:xfrm>
            <a:off x="627" y="3385"/>
            <a:ext cx="514" cy="235"/>
          </p:xfrm>
          <a:graphic>
            <a:graphicData uri="http://schemas.openxmlformats.org/presentationml/2006/ole">
              <p:oleObj spid="_x0000_s32772" name="Equation" r:id="rId5" imgW="444240" imgH="203040" progId="Equation.3">
                <p:embed/>
              </p:oleObj>
            </a:graphicData>
          </a:graphic>
        </p:graphicFrame>
        <p:sp>
          <p:nvSpPr>
            <p:cNvPr id="13" name="Line 52"/>
            <p:cNvSpPr>
              <a:spLocks noChangeShapeType="1"/>
            </p:cNvSpPr>
            <p:nvPr/>
          </p:nvSpPr>
          <p:spPr bwMode="auto">
            <a:xfrm flipV="1">
              <a:off x="703" y="3290"/>
              <a:ext cx="1230" cy="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 type="oval" w="med" len="med"/>
              <a:tailEnd type="oval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53"/>
            <p:cNvSpPr>
              <a:spLocks noChangeShapeType="1"/>
            </p:cNvSpPr>
            <p:nvPr/>
          </p:nvSpPr>
          <p:spPr bwMode="auto">
            <a:xfrm flipV="1">
              <a:off x="703" y="2823"/>
              <a:ext cx="1020" cy="479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 type="oval" w="med" len="med"/>
              <a:tailEnd type="oval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5" name="Object 54"/>
            <p:cNvGraphicFramePr>
              <a:graphicFrameLocks noChangeAspect="1"/>
            </p:cNvGraphicFramePr>
            <p:nvPr/>
          </p:nvGraphicFramePr>
          <p:xfrm>
            <a:off x="1791" y="2702"/>
            <a:ext cx="544" cy="229"/>
          </p:xfrm>
          <a:graphic>
            <a:graphicData uri="http://schemas.openxmlformats.org/presentationml/2006/ole">
              <p:oleObj spid="_x0000_s32773" name="Equation" r:id="rId6" imgW="482400" imgH="203040" progId="Equation.3">
                <p:embed/>
              </p:oleObj>
            </a:graphicData>
          </a:graphic>
        </p:graphicFrame>
        <p:graphicFrame>
          <p:nvGraphicFramePr>
            <p:cNvPr id="16" name="Object 55"/>
            <p:cNvGraphicFramePr>
              <a:graphicFrameLocks noChangeAspect="1"/>
            </p:cNvGraphicFramePr>
            <p:nvPr/>
          </p:nvGraphicFramePr>
          <p:xfrm>
            <a:off x="1202" y="3067"/>
            <a:ext cx="139" cy="223"/>
          </p:xfrm>
          <a:graphic>
            <a:graphicData uri="http://schemas.openxmlformats.org/presentationml/2006/ole">
              <p:oleObj spid="_x0000_s32774" name="Equation" r:id="rId7" imgW="126720" imgH="203040" progId="Equation.3">
                <p:embed/>
              </p:oleObj>
            </a:graphicData>
          </a:graphic>
        </p:graphicFrame>
        <p:graphicFrame>
          <p:nvGraphicFramePr>
            <p:cNvPr id="17" name="Object 56"/>
            <p:cNvGraphicFramePr>
              <a:graphicFrameLocks noChangeAspect="1"/>
            </p:cNvGraphicFramePr>
            <p:nvPr/>
          </p:nvGraphicFramePr>
          <p:xfrm>
            <a:off x="930" y="2931"/>
            <a:ext cx="139" cy="195"/>
          </p:xfrm>
          <a:graphic>
            <a:graphicData uri="http://schemas.openxmlformats.org/presentationml/2006/ole">
              <p:oleObj spid="_x0000_s32775" name="Equation" r:id="rId8" imgW="126720" imgH="177480" progId="Equation.3">
                <p:embed/>
              </p:oleObj>
            </a:graphicData>
          </a:graphic>
        </p:graphicFrame>
        <p:sp>
          <p:nvSpPr>
            <p:cNvPr id="18" name="Line 57"/>
            <p:cNvSpPr>
              <a:spLocks noChangeShapeType="1"/>
            </p:cNvSpPr>
            <p:nvPr/>
          </p:nvSpPr>
          <p:spPr bwMode="auto">
            <a:xfrm>
              <a:off x="1722" y="2832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58"/>
            <p:cNvSpPr>
              <a:spLocks noChangeShapeType="1"/>
            </p:cNvSpPr>
            <p:nvPr/>
          </p:nvSpPr>
          <p:spPr bwMode="auto">
            <a:xfrm>
              <a:off x="1247" y="2432"/>
              <a:ext cx="0" cy="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861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Rotation</a:t>
            </a:r>
          </a:p>
          <a:p>
            <a:r>
              <a:rPr lang="en-US" dirty="0" smtClean="0"/>
              <a:t> </a:t>
            </a:r>
            <a:r>
              <a:rPr lang="en-US" sz="2800" dirty="0" smtClean="0"/>
              <a:t>With column-vector representation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en-US" sz="3600" dirty="0">
              <a:solidFill>
                <a:srgbClr val="C0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71600" y="4644735"/>
          <a:ext cx="1447800" cy="460664"/>
        </p:xfrm>
        <a:graphic>
          <a:graphicData uri="http://schemas.openxmlformats.org/presentationml/2006/ole">
            <p:oleObj spid="_x0000_s4098" name="Equation" r:id="rId3" imgW="558720" imgH="177480" progId="Equation.3">
              <p:embed/>
            </p:oleObj>
          </a:graphicData>
        </a:graphic>
      </p:graphicFrame>
      <p:graphicFrame>
        <p:nvGraphicFramePr>
          <p:cNvPr id="4100" name="Object 0"/>
          <p:cNvGraphicFramePr>
            <a:graphicFrameLocks noChangeAspect="1"/>
          </p:cNvGraphicFramePr>
          <p:nvPr/>
        </p:nvGraphicFramePr>
        <p:xfrm>
          <a:off x="1079500" y="3289300"/>
          <a:ext cx="4014788" cy="1003300"/>
        </p:xfrm>
        <a:graphic>
          <a:graphicData uri="http://schemas.openxmlformats.org/presentationml/2006/ole">
            <p:oleObj spid="_x0000_s4100" name="Equation" r:id="rId4" imgW="1828800" imgH="457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066800" y="5410200"/>
          <a:ext cx="3378200" cy="1066800"/>
        </p:xfrm>
        <a:graphic>
          <a:graphicData uri="http://schemas.openxmlformats.org/presentationml/2006/ole">
            <p:oleObj spid="_x0000_s4101" name="Equation" r:id="rId5" imgW="1447560" imgH="457200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6096000" y="1295400"/>
          <a:ext cx="2825750" cy="838200"/>
        </p:xfrm>
        <a:graphic>
          <a:graphicData uri="http://schemas.openxmlformats.org/presentationml/2006/ole">
            <p:oleObj spid="_x0000_s4104" name="Equation" r:id="rId6" imgW="12315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189037"/>
            <a:ext cx="6096000" cy="4525963"/>
          </a:xfrm>
        </p:spPr>
        <p:txBody>
          <a:bodyPr/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Scaling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Scaling transformation alter the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	size of objects (non </a:t>
            </a:r>
            <a:r>
              <a:rPr lang="en-US" sz="2800" i="1" dirty="0" smtClean="0"/>
              <a:t>rigid-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800" i="1" dirty="0" smtClean="0"/>
              <a:t>ody transformation</a:t>
            </a:r>
            <a:r>
              <a:rPr lang="en-US" sz="2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Performed by multiplying object positions (</a:t>
            </a:r>
            <a:r>
              <a:rPr lang="en-US" sz="2800" dirty="0" err="1" smtClean="0"/>
              <a:t>x,y</a:t>
            </a:r>
            <a:r>
              <a:rPr lang="en-US" sz="2800" dirty="0" smtClean="0"/>
              <a:t>) by </a:t>
            </a:r>
            <a:r>
              <a:rPr lang="en-US" sz="2800" i="1" dirty="0" smtClean="0"/>
              <a:t>scaling factors </a:t>
            </a:r>
            <a:r>
              <a:rPr lang="en-US" sz="2800" dirty="0" err="1" smtClean="0"/>
              <a:t>s</a:t>
            </a:r>
            <a:r>
              <a:rPr lang="en-US" sz="2800" baseline="-25000" dirty="0" err="1" smtClean="0"/>
              <a:t>x</a:t>
            </a:r>
            <a:r>
              <a:rPr lang="en-US" sz="2800" dirty="0" smtClean="0"/>
              <a:t> and </a:t>
            </a:r>
            <a:r>
              <a:rPr lang="en-US" sz="2800" dirty="0" err="1" smtClean="0"/>
              <a:t>s</a:t>
            </a:r>
            <a:r>
              <a:rPr lang="en-US" sz="2800" baseline="-250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to produce the transformed coordinates (</a:t>
            </a:r>
            <a:r>
              <a:rPr lang="en-US" sz="2800" dirty="0" err="1" smtClean="0">
                <a:solidFill>
                  <a:srgbClr val="FF0000"/>
                </a:solidFill>
              </a:rPr>
              <a:t>x</a:t>
            </a:r>
            <a:r>
              <a:rPr lang="en-US" sz="2800" baseline="30000" dirty="0" err="1" smtClean="0">
                <a:solidFill>
                  <a:srgbClr val="FF0000"/>
                </a:solidFill>
              </a:rPr>
              <a:t>`</a:t>
            </a:r>
            <a:r>
              <a:rPr lang="en-US" sz="2800" dirty="0" err="1" smtClean="0">
                <a:solidFill>
                  <a:srgbClr val="FF0000"/>
                </a:solidFill>
              </a:rPr>
              <a:t>,y</a:t>
            </a:r>
            <a:r>
              <a:rPr lang="en-US" sz="2800" baseline="30000" dirty="0" smtClean="0">
                <a:solidFill>
                  <a:srgbClr val="FF0000"/>
                </a:solidFill>
              </a:rPr>
              <a:t>`</a:t>
            </a:r>
            <a:r>
              <a:rPr lang="en-US" sz="2800" dirty="0" smtClean="0">
                <a:solidFill>
                  <a:srgbClr val="FF0000"/>
                </a:solidFill>
              </a:rPr>
              <a:t>).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1" y="1143000"/>
            <a:ext cx="3048000" cy="1752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990600" y="4953000"/>
          <a:ext cx="1666875" cy="1295400"/>
        </p:xfrm>
        <a:graphic>
          <a:graphicData uri="http://schemas.openxmlformats.org/presentationml/2006/ole">
            <p:oleObj spid="_x0000_s23554" name="Equation" r:id="rId4" imgW="596880" imgH="50796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5659438" y="4953000"/>
          <a:ext cx="2722562" cy="1735019"/>
        </p:xfrm>
        <a:graphic>
          <a:graphicData uri="http://schemas.openxmlformats.org/presentationml/2006/ole">
            <p:oleObj spid="_x0000_s23555" name="Equation" r:id="rId5" imgW="1117440" imgH="711000" progId="Equation.3">
              <p:embed/>
            </p:oleObj>
          </a:graphicData>
        </a:graphic>
      </p:graphicFrame>
      <p:sp>
        <p:nvSpPr>
          <p:cNvPr id="7" name="Right Arrow 6"/>
          <p:cNvSpPr/>
          <p:nvPr/>
        </p:nvSpPr>
        <p:spPr>
          <a:xfrm>
            <a:off x="3048000" y="5410200"/>
            <a:ext cx="1828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1"/>
          <p:cNvGrpSpPr>
            <a:grpSpLocks/>
          </p:cNvGrpSpPr>
          <p:nvPr/>
        </p:nvGrpSpPr>
        <p:grpSpPr bwMode="auto">
          <a:xfrm>
            <a:off x="6019800" y="3200400"/>
            <a:ext cx="762000" cy="685800"/>
            <a:chOff x="624" y="2688"/>
            <a:chExt cx="768" cy="816"/>
          </a:xfrm>
        </p:grpSpPr>
        <p:sp>
          <p:nvSpPr>
            <p:cNvPr id="16" name="Oval 7"/>
            <p:cNvSpPr>
              <a:spLocks noChangeArrowheads="1"/>
            </p:cNvSpPr>
            <p:nvPr/>
          </p:nvSpPr>
          <p:spPr bwMode="auto">
            <a:xfrm rot="65218">
              <a:off x="624" y="2688"/>
              <a:ext cx="768" cy="81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768" y="297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1104" y="297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Arc 10"/>
            <p:cNvSpPr>
              <a:spLocks/>
            </p:cNvSpPr>
            <p:nvPr/>
          </p:nvSpPr>
          <p:spPr bwMode="auto">
            <a:xfrm rot="-12761968">
              <a:off x="864" y="3168"/>
              <a:ext cx="269" cy="192"/>
            </a:xfrm>
            <a:custGeom>
              <a:avLst/>
              <a:gdLst>
                <a:gd name="G0" fmla="+- 8658 0 0"/>
                <a:gd name="G1" fmla="+- 21600 0 0"/>
                <a:gd name="G2" fmla="+- 21600 0 0"/>
                <a:gd name="T0" fmla="*/ 0 w 30258"/>
                <a:gd name="T1" fmla="*/ 1811 h 21600"/>
                <a:gd name="T2" fmla="*/ 30258 w 30258"/>
                <a:gd name="T3" fmla="*/ 21600 h 21600"/>
                <a:gd name="T4" fmla="*/ 8658 w 3025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258" h="21600" fill="none" extrusionOk="0">
                  <a:moveTo>
                    <a:pt x="0" y="1811"/>
                  </a:moveTo>
                  <a:cubicBezTo>
                    <a:pt x="2730" y="616"/>
                    <a:pt x="5677" y="-1"/>
                    <a:pt x="8658" y="0"/>
                  </a:cubicBezTo>
                  <a:cubicBezTo>
                    <a:pt x="20587" y="0"/>
                    <a:pt x="30258" y="9670"/>
                    <a:pt x="30258" y="21600"/>
                  </a:cubicBezTo>
                </a:path>
                <a:path w="30258" h="21600" stroke="0" extrusionOk="0">
                  <a:moveTo>
                    <a:pt x="0" y="1811"/>
                  </a:moveTo>
                  <a:cubicBezTo>
                    <a:pt x="2730" y="616"/>
                    <a:pt x="5677" y="-1"/>
                    <a:pt x="8658" y="0"/>
                  </a:cubicBezTo>
                  <a:cubicBezTo>
                    <a:pt x="20587" y="0"/>
                    <a:pt x="30258" y="9670"/>
                    <a:pt x="30258" y="21600"/>
                  </a:cubicBezTo>
                  <a:lnTo>
                    <a:pt x="8658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11"/>
          <p:cNvGrpSpPr>
            <a:grpSpLocks/>
          </p:cNvGrpSpPr>
          <p:nvPr/>
        </p:nvGrpSpPr>
        <p:grpSpPr bwMode="auto">
          <a:xfrm>
            <a:off x="7696200" y="3048000"/>
            <a:ext cx="1143000" cy="1066800"/>
            <a:chOff x="624" y="2688"/>
            <a:chExt cx="768" cy="816"/>
          </a:xfrm>
        </p:grpSpPr>
        <p:sp>
          <p:nvSpPr>
            <p:cNvPr id="21" name="Oval 7"/>
            <p:cNvSpPr>
              <a:spLocks noChangeArrowheads="1"/>
            </p:cNvSpPr>
            <p:nvPr/>
          </p:nvSpPr>
          <p:spPr bwMode="auto">
            <a:xfrm rot="65218">
              <a:off x="624" y="2688"/>
              <a:ext cx="768" cy="81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768" y="297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9"/>
            <p:cNvSpPr>
              <a:spLocks noChangeArrowheads="1"/>
            </p:cNvSpPr>
            <p:nvPr/>
          </p:nvSpPr>
          <p:spPr bwMode="auto">
            <a:xfrm>
              <a:off x="1104" y="297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Arc 10"/>
            <p:cNvSpPr>
              <a:spLocks/>
            </p:cNvSpPr>
            <p:nvPr/>
          </p:nvSpPr>
          <p:spPr bwMode="auto">
            <a:xfrm rot="-12761968">
              <a:off x="864" y="3168"/>
              <a:ext cx="269" cy="192"/>
            </a:xfrm>
            <a:custGeom>
              <a:avLst/>
              <a:gdLst>
                <a:gd name="G0" fmla="+- 8658 0 0"/>
                <a:gd name="G1" fmla="+- 21600 0 0"/>
                <a:gd name="G2" fmla="+- 21600 0 0"/>
                <a:gd name="T0" fmla="*/ 0 w 30258"/>
                <a:gd name="T1" fmla="*/ 1811 h 21600"/>
                <a:gd name="T2" fmla="*/ 30258 w 30258"/>
                <a:gd name="T3" fmla="*/ 21600 h 21600"/>
                <a:gd name="T4" fmla="*/ 8658 w 3025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258" h="21600" fill="none" extrusionOk="0">
                  <a:moveTo>
                    <a:pt x="0" y="1811"/>
                  </a:moveTo>
                  <a:cubicBezTo>
                    <a:pt x="2730" y="616"/>
                    <a:pt x="5677" y="-1"/>
                    <a:pt x="8658" y="0"/>
                  </a:cubicBezTo>
                  <a:cubicBezTo>
                    <a:pt x="20587" y="0"/>
                    <a:pt x="30258" y="9670"/>
                    <a:pt x="30258" y="21600"/>
                  </a:cubicBezTo>
                </a:path>
                <a:path w="30258" h="21600" stroke="0" extrusionOk="0">
                  <a:moveTo>
                    <a:pt x="0" y="1811"/>
                  </a:moveTo>
                  <a:cubicBezTo>
                    <a:pt x="2730" y="616"/>
                    <a:pt x="5677" y="-1"/>
                    <a:pt x="8658" y="0"/>
                  </a:cubicBezTo>
                  <a:cubicBezTo>
                    <a:pt x="20587" y="0"/>
                    <a:pt x="30258" y="9670"/>
                    <a:pt x="30258" y="21600"/>
                  </a:cubicBezTo>
                  <a:lnTo>
                    <a:pt x="8658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AutoShape 5"/>
          <p:cNvSpPr>
            <a:spLocks noChangeArrowheads="1"/>
          </p:cNvSpPr>
          <p:nvPr/>
        </p:nvSpPr>
        <p:spPr bwMode="auto">
          <a:xfrm>
            <a:off x="6858000" y="3429000"/>
            <a:ext cx="685800" cy="228600"/>
          </a:xfrm>
          <a:prstGeom prst="rightArrow">
            <a:avLst>
              <a:gd name="adj1" fmla="val 50000"/>
              <a:gd name="adj2" fmla="val 8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F9C7-0BE9-4BCE-9C79-390C0270429E}" type="slidenum">
              <a:rPr lang="en-US"/>
              <a:pPr/>
              <a:t>12</a:t>
            </a:fld>
            <a:endParaRPr lang="th-TH"/>
          </a:p>
        </p:txBody>
      </p:sp>
      <p:sp>
        <p:nvSpPr>
          <p:cNvPr id="2365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639762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Transformations: Scaling </a:t>
            </a:r>
            <a:r>
              <a:rPr lang="en-GB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:</a:t>
            </a:r>
            <a:endParaRPr lang="th-T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65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03385" y="1600200"/>
            <a:ext cx="2602523" cy="1447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r>
              <a:rPr lang="en-GB" sz="2400"/>
              <a:t>Simple scaling - relative to (0,0)</a:t>
            </a:r>
          </a:p>
          <a:p>
            <a:r>
              <a:rPr lang="en-GB" sz="2400"/>
              <a:t>General form:</a:t>
            </a:r>
          </a:p>
        </p:txBody>
      </p:sp>
      <p:graphicFrame>
        <p:nvGraphicFramePr>
          <p:cNvPr id="273408" name="Object 1024"/>
          <p:cNvGraphicFramePr>
            <a:graphicFrameLocks noChangeAspect="1"/>
          </p:cNvGraphicFramePr>
          <p:nvPr/>
        </p:nvGraphicFramePr>
        <p:xfrm>
          <a:off x="1125415" y="3124200"/>
          <a:ext cx="1828800" cy="1295400"/>
        </p:xfrm>
        <a:graphic>
          <a:graphicData uri="http://schemas.openxmlformats.org/presentationml/2006/ole">
            <p:oleObj spid="_x0000_s48130" name="Equation" r:id="rId3" imgW="1028520" imgH="672840" progId="Equation.3">
              <p:embed/>
            </p:oleObj>
          </a:graphicData>
        </a:graphic>
      </p:graphicFrame>
      <p:grpSp>
        <p:nvGrpSpPr>
          <p:cNvPr id="2" name="Group 1040"/>
          <p:cNvGrpSpPr>
            <a:grpSpLocks/>
          </p:cNvGrpSpPr>
          <p:nvPr/>
        </p:nvGrpSpPr>
        <p:grpSpPr bwMode="auto">
          <a:xfrm>
            <a:off x="3798277" y="2414586"/>
            <a:ext cx="4481146" cy="1524000"/>
            <a:chOff x="2400" y="1104"/>
            <a:chExt cx="3058" cy="960"/>
          </a:xfrm>
        </p:grpSpPr>
        <p:sp>
          <p:nvSpPr>
            <p:cNvPr id="236550" name="AutoShape 1030"/>
            <p:cNvSpPr>
              <a:spLocks noChangeArrowheads="1"/>
            </p:cNvSpPr>
            <p:nvPr/>
          </p:nvSpPr>
          <p:spPr bwMode="auto">
            <a:xfrm>
              <a:off x="3216" y="1488"/>
              <a:ext cx="816" cy="240"/>
            </a:xfrm>
            <a:prstGeom prst="rightArrow">
              <a:avLst>
                <a:gd name="adj1" fmla="val 50000"/>
                <a:gd name="adj2" fmla="val 8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51" name="Line 1031"/>
            <p:cNvSpPr>
              <a:spLocks noChangeShapeType="1"/>
            </p:cNvSpPr>
            <p:nvPr/>
          </p:nvSpPr>
          <p:spPr bwMode="auto">
            <a:xfrm>
              <a:off x="2400" y="1104"/>
              <a:ext cx="1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52" name="Line 1032"/>
            <p:cNvSpPr>
              <a:spLocks noChangeShapeType="1"/>
            </p:cNvSpPr>
            <p:nvPr/>
          </p:nvSpPr>
          <p:spPr bwMode="auto">
            <a:xfrm>
              <a:off x="2400" y="2064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53" name="Line 1033"/>
            <p:cNvSpPr>
              <a:spLocks noChangeShapeType="1"/>
            </p:cNvSpPr>
            <p:nvPr/>
          </p:nvSpPr>
          <p:spPr bwMode="auto">
            <a:xfrm>
              <a:off x="2592" y="1728"/>
              <a:ext cx="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3413" name="Object 1029"/>
            <p:cNvGraphicFramePr>
              <a:graphicFrameLocks noChangeAspect="1"/>
            </p:cNvGraphicFramePr>
            <p:nvPr/>
          </p:nvGraphicFramePr>
          <p:xfrm>
            <a:off x="2400" y="1440"/>
            <a:ext cx="689" cy="255"/>
          </p:xfrm>
          <a:graphic>
            <a:graphicData uri="http://schemas.openxmlformats.org/presentationml/2006/ole">
              <p:oleObj spid="_x0000_s48135" name="Equation" r:id="rId4" imgW="545760" imgH="203040" progId="Equation.3">
                <p:embed/>
              </p:oleObj>
            </a:graphicData>
          </a:graphic>
        </p:graphicFrame>
        <p:sp>
          <p:nvSpPr>
            <p:cNvPr id="236555" name="Line 1035"/>
            <p:cNvSpPr>
              <a:spLocks noChangeShapeType="1"/>
            </p:cNvSpPr>
            <p:nvPr/>
          </p:nvSpPr>
          <p:spPr bwMode="auto">
            <a:xfrm>
              <a:off x="4320" y="1104"/>
              <a:ext cx="1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56" name="Line 1036"/>
            <p:cNvSpPr>
              <a:spLocks noChangeShapeType="1"/>
            </p:cNvSpPr>
            <p:nvPr/>
          </p:nvSpPr>
          <p:spPr bwMode="auto">
            <a:xfrm>
              <a:off x="4320" y="2064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57" name="Line 1037"/>
            <p:cNvSpPr>
              <a:spLocks noChangeShapeType="1"/>
            </p:cNvSpPr>
            <p:nvPr/>
          </p:nvSpPr>
          <p:spPr bwMode="auto">
            <a:xfrm>
              <a:off x="4704" y="1584"/>
              <a:ext cx="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3414" name="Object 1030"/>
            <p:cNvGraphicFramePr>
              <a:graphicFrameLocks noChangeAspect="1"/>
            </p:cNvGraphicFramePr>
            <p:nvPr/>
          </p:nvGraphicFramePr>
          <p:xfrm>
            <a:off x="4656" y="1296"/>
            <a:ext cx="802" cy="255"/>
          </p:xfrm>
          <a:graphic>
            <a:graphicData uri="http://schemas.openxmlformats.org/presentationml/2006/ole">
              <p:oleObj spid="_x0000_s48136" name="Equation" r:id="rId5" imgW="634680" imgH="203040" progId="Equation.3">
                <p:embed/>
              </p:oleObj>
            </a:graphicData>
          </a:graphic>
        </p:graphicFrame>
        <p:sp>
          <p:nvSpPr>
            <p:cNvPr id="236559" name="Line 1039"/>
            <p:cNvSpPr>
              <a:spLocks noChangeShapeType="1"/>
            </p:cNvSpPr>
            <p:nvPr/>
          </p:nvSpPr>
          <p:spPr bwMode="auto">
            <a:xfrm>
              <a:off x="4512" y="1728"/>
              <a:ext cx="0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6562" name="AutoShape 1042"/>
          <p:cNvSpPr>
            <a:spLocks noChangeArrowheads="1"/>
          </p:cNvSpPr>
          <p:nvPr/>
        </p:nvSpPr>
        <p:spPr bwMode="auto">
          <a:xfrm>
            <a:off x="5134708" y="5614986"/>
            <a:ext cx="1266092" cy="381000"/>
          </a:xfrm>
          <a:prstGeom prst="rightArrow">
            <a:avLst>
              <a:gd name="adj1" fmla="val 50000"/>
              <a:gd name="adj2" fmla="val 9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3" name="Line 1043"/>
          <p:cNvSpPr>
            <a:spLocks noChangeShapeType="1"/>
          </p:cNvSpPr>
          <p:nvPr/>
        </p:nvSpPr>
        <p:spPr bwMode="auto">
          <a:xfrm>
            <a:off x="3727938" y="4929186"/>
            <a:ext cx="1466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4" name="Line 1044"/>
          <p:cNvSpPr>
            <a:spLocks noChangeShapeType="1"/>
          </p:cNvSpPr>
          <p:nvPr/>
        </p:nvSpPr>
        <p:spPr bwMode="auto">
          <a:xfrm>
            <a:off x="3727938" y="6453186"/>
            <a:ext cx="133643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5" name="Line 1045"/>
          <p:cNvSpPr>
            <a:spLocks noChangeShapeType="1"/>
          </p:cNvSpPr>
          <p:nvPr/>
        </p:nvSpPr>
        <p:spPr bwMode="auto">
          <a:xfrm>
            <a:off x="4009292" y="5691186"/>
            <a:ext cx="281354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3409" name="Object 1025"/>
          <p:cNvGraphicFramePr>
            <a:graphicFrameLocks noChangeAspect="1"/>
          </p:cNvGraphicFramePr>
          <p:nvPr/>
        </p:nvGraphicFramePr>
        <p:xfrm>
          <a:off x="3798277" y="5233987"/>
          <a:ext cx="915866" cy="404813"/>
        </p:xfrm>
        <a:graphic>
          <a:graphicData uri="http://schemas.openxmlformats.org/presentationml/2006/ole">
            <p:oleObj spid="_x0000_s48131" name="Equation" r:id="rId6" imgW="495000" imgH="203040" progId="Equation.3">
              <p:embed/>
            </p:oleObj>
          </a:graphicData>
        </a:graphic>
      </p:graphicFrame>
      <p:graphicFrame>
        <p:nvGraphicFramePr>
          <p:cNvPr id="273410" name="Object 1026"/>
          <p:cNvGraphicFramePr>
            <a:graphicFrameLocks noChangeAspect="1"/>
          </p:cNvGraphicFramePr>
          <p:nvPr/>
        </p:nvGraphicFramePr>
        <p:xfrm>
          <a:off x="4360985" y="6072187"/>
          <a:ext cx="914400" cy="404813"/>
        </p:xfrm>
        <a:graphic>
          <a:graphicData uri="http://schemas.openxmlformats.org/presentationml/2006/ole">
            <p:oleObj spid="_x0000_s48132" name="Equation" r:id="rId7" imgW="495000" imgH="203040" progId="Equation.3">
              <p:embed/>
            </p:oleObj>
          </a:graphicData>
        </a:graphic>
      </p:graphicFrame>
      <p:sp>
        <p:nvSpPr>
          <p:cNvPr id="236568" name="Line 1048"/>
          <p:cNvSpPr>
            <a:spLocks noChangeShapeType="1"/>
          </p:cNvSpPr>
          <p:nvPr/>
        </p:nvSpPr>
        <p:spPr bwMode="auto">
          <a:xfrm>
            <a:off x="6611815" y="4929186"/>
            <a:ext cx="1466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9" name="Line 1049"/>
          <p:cNvSpPr>
            <a:spLocks noChangeShapeType="1"/>
          </p:cNvSpPr>
          <p:nvPr/>
        </p:nvSpPr>
        <p:spPr bwMode="auto">
          <a:xfrm>
            <a:off x="6611815" y="6453186"/>
            <a:ext cx="133643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0" name="Line 1050"/>
          <p:cNvSpPr>
            <a:spLocks noChangeShapeType="1"/>
          </p:cNvSpPr>
          <p:nvPr/>
        </p:nvSpPr>
        <p:spPr bwMode="auto">
          <a:xfrm>
            <a:off x="7174523" y="5691186"/>
            <a:ext cx="703385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3411" name="Object 1027"/>
          <p:cNvGraphicFramePr>
            <a:graphicFrameLocks noChangeAspect="1"/>
          </p:cNvGraphicFramePr>
          <p:nvPr/>
        </p:nvGraphicFramePr>
        <p:xfrm>
          <a:off x="6657243" y="5233987"/>
          <a:ext cx="965688" cy="404813"/>
        </p:xfrm>
        <a:graphic>
          <a:graphicData uri="http://schemas.openxmlformats.org/presentationml/2006/ole">
            <p:oleObj spid="_x0000_s48133" name="Equation" r:id="rId8" imgW="520560" imgH="203040" progId="Equation.3">
              <p:embed/>
            </p:oleObj>
          </a:graphicData>
        </a:graphic>
      </p:graphicFrame>
      <p:graphicFrame>
        <p:nvGraphicFramePr>
          <p:cNvPr id="273412" name="Object 1028"/>
          <p:cNvGraphicFramePr>
            <a:graphicFrameLocks noChangeAspect="1"/>
          </p:cNvGraphicFramePr>
          <p:nvPr/>
        </p:nvGraphicFramePr>
        <p:xfrm>
          <a:off x="7913077" y="6072187"/>
          <a:ext cx="984738" cy="404813"/>
        </p:xfrm>
        <a:graphic>
          <a:graphicData uri="http://schemas.openxmlformats.org/presentationml/2006/ole">
            <p:oleObj spid="_x0000_s48134" name="Equation" r:id="rId9" imgW="533160" imgH="203040" progId="Equation.3">
              <p:embed/>
            </p:oleObj>
          </a:graphicData>
        </a:graphic>
      </p:graphicFrame>
      <p:sp>
        <p:nvSpPr>
          <p:cNvPr id="236573" name="Line 1053"/>
          <p:cNvSpPr>
            <a:spLocks noChangeShapeType="1"/>
          </p:cNvSpPr>
          <p:nvPr/>
        </p:nvSpPr>
        <p:spPr bwMode="auto">
          <a:xfrm>
            <a:off x="6822831" y="5691186"/>
            <a:ext cx="281354" cy="5334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4" name="Rectangle 1054"/>
          <p:cNvSpPr>
            <a:spLocks noChangeArrowheads="1"/>
          </p:cNvSpPr>
          <p:nvPr/>
        </p:nvSpPr>
        <p:spPr bwMode="auto">
          <a:xfrm>
            <a:off x="703384" y="4800600"/>
            <a:ext cx="27831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GB" sz="2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s</a:t>
            </a:r>
            <a:r>
              <a:rPr lang="en-GB" sz="24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GB" sz="2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2 and s</a:t>
            </a:r>
            <a:r>
              <a:rPr lang="en-GB" sz="24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GB" sz="2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=1</a:t>
            </a:r>
          </a:p>
        </p:txBody>
      </p:sp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4648200" y="838200"/>
          <a:ext cx="3124200" cy="1295400"/>
        </p:xfrm>
        <a:graphic>
          <a:graphicData uri="http://schemas.openxmlformats.org/presentationml/2006/ole">
            <p:oleObj spid="_x0000_s48137" name="Equation" r:id="rId10" imgW="1117440" imgH="711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Two-Dimensional Scaling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sz="2800" dirty="0" smtClean="0"/>
              <a:t>Any positive values can be assigned to the scaling factors.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Values 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less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than 1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</a:t>
            </a:r>
            <a:r>
              <a:rPr lang="en-US" dirty="0" smtClean="0">
                <a:solidFill>
                  <a:srgbClr val="FF0000"/>
                </a:solidFill>
              </a:rPr>
              <a:t>reduce </a:t>
            </a:r>
            <a:r>
              <a:rPr lang="en-US" dirty="0" smtClean="0">
                <a:solidFill>
                  <a:srgbClr val="FF0000"/>
                </a:solidFill>
              </a:rPr>
              <a:t>the size of object;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Values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greater than 1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produce </a:t>
            </a:r>
            <a:r>
              <a:rPr lang="en-US" dirty="0" smtClean="0">
                <a:solidFill>
                  <a:srgbClr val="FF0000"/>
                </a:solidFill>
              </a:rPr>
              <a:t>enlargements.</a:t>
            </a:r>
          </a:p>
          <a:p>
            <a:pPr lvl="1"/>
            <a:endParaRPr lang="en-US" i="1" dirty="0" smtClean="0">
              <a:solidFill>
                <a:srgbClr val="00B050"/>
              </a:solidFill>
            </a:endParaRPr>
          </a:p>
          <a:p>
            <a:pPr lvl="1"/>
            <a:r>
              <a:rPr lang="en-US" i="1" dirty="0" smtClean="0">
                <a:solidFill>
                  <a:srgbClr val="00B050"/>
                </a:solidFill>
              </a:rPr>
              <a:t>Uniform </a:t>
            </a:r>
            <a:r>
              <a:rPr lang="en-US" i="1" dirty="0" smtClean="0">
                <a:solidFill>
                  <a:srgbClr val="00B050"/>
                </a:solidFill>
              </a:rPr>
              <a:t>scaling </a:t>
            </a:r>
            <a:r>
              <a:rPr lang="en-US" i="1" dirty="0" smtClean="0"/>
              <a:t>:</a:t>
            </a:r>
            <a:r>
              <a:rPr lang="en-US" dirty="0" smtClean="0"/>
              <a:t> scaling factors have the same value</a:t>
            </a:r>
          </a:p>
          <a:p>
            <a:pPr lvl="1"/>
            <a:endParaRPr lang="en-US" i="1" dirty="0" smtClean="0">
              <a:solidFill>
                <a:srgbClr val="00B050"/>
              </a:solidFill>
            </a:endParaRPr>
          </a:p>
          <a:p>
            <a:pPr lvl="1"/>
            <a:r>
              <a:rPr lang="en-US" i="1" dirty="0" smtClean="0">
                <a:solidFill>
                  <a:srgbClr val="00B050"/>
                </a:solidFill>
              </a:rPr>
              <a:t>Differential </a:t>
            </a:r>
            <a:r>
              <a:rPr lang="en-US" i="1" dirty="0" smtClean="0">
                <a:solidFill>
                  <a:srgbClr val="00B050"/>
                </a:solidFill>
              </a:rPr>
              <a:t>scaling </a:t>
            </a:r>
            <a:r>
              <a:rPr lang="en-US" i="1" dirty="0" smtClean="0"/>
              <a:t>:</a:t>
            </a:r>
            <a:r>
              <a:rPr lang="en-US" dirty="0" smtClean="0"/>
              <a:t> unequal values of the scaling factors</a:t>
            </a:r>
            <a:endParaRPr lang="th-TH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5.1 Basic Two-Dimensional Geometric Transformation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FE79B-3464-45DB-AD7C-9E3A0BB4B6C8}" type="slidenum">
              <a:rPr lang="en-US"/>
              <a:pPr/>
              <a:t>14</a:t>
            </a:fld>
            <a:endParaRPr lang="th-TH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Shear:</a:t>
            </a:r>
            <a:endParaRPr lang="th-TH" dirty="0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5410200" cy="453231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rotate a line or polygon, we must rotate each of its vertices</a:t>
            </a:r>
          </a:p>
          <a:p>
            <a:endParaRPr lang="en-US" dirty="0" smtClean="0"/>
          </a:p>
          <a:p>
            <a:r>
              <a:rPr lang="en-US" dirty="0" smtClean="0"/>
              <a:t>Shear</a:t>
            </a:r>
            <a:endParaRPr lang="en-US" dirty="0"/>
          </a:p>
          <a:p>
            <a:endParaRPr lang="th-TH" dirty="0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838093" y="1828801"/>
            <a:ext cx="2089638" cy="2130425"/>
            <a:chOff x="2881" y="1392"/>
            <a:chExt cx="1426" cy="1342"/>
          </a:xfrm>
        </p:grpSpPr>
        <p:sp>
          <p:nvSpPr>
            <p:cNvPr id="224261" name="Rectangle 5"/>
            <p:cNvSpPr>
              <a:spLocks noChangeArrowheads="1"/>
            </p:cNvSpPr>
            <p:nvPr/>
          </p:nvSpPr>
          <p:spPr bwMode="auto">
            <a:xfrm>
              <a:off x="3370" y="1747"/>
              <a:ext cx="584" cy="5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62" name="Rectangle 6"/>
            <p:cNvSpPr>
              <a:spLocks noChangeArrowheads="1"/>
            </p:cNvSpPr>
            <p:nvPr/>
          </p:nvSpPr>
          <p:spPr bwMode="auto">
            <a:xfrm>
              <a:off x="3257" y="1588"/>
              <a:ext cx="186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  <a:latin typeface="Geneva" charset="0"/>
                </a:rPr>
                <a:t>(x,y)</a:t>
              </a:r>
              <a:endParaRPr lang="en-US" sz="2400">
                <a:solidFill>
                  <a:schemeClr val="tx1"/>
                </a:solidFill>
                <a:cs typeface="Tahoma" pitchFamily="34" charset="0"/>
              </a:endParaRPr>
            </a:p>
          </p:txBody>
        </p:sp>
        <p:sp>
          <p:nvSpPr>
            <p:cNvPr id="224264" name="Oval 8"/>
            <p:cNvSpPr>
              <a:spLocks noChangeArrowheads="1"/>
            </p:cNvSpPr>
            <p:nvPr/>
          </p:nvSpPr>
          <p:spPr bwMode="auto">
            <a:xfrm>
              <a:off x="3351" y="1723"/>
              <a:ext cx="58" cy="5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3360" y="1392"/>
              <a:ext cx="839" cy="752"/>
              <a:chOff x="4984" y="1362"/>
              <a:chExt cx="839" cy="752"/>
            </a:xfrm>
          </p:grpSpPr>
          <p:sp>
            <p:nvSpPr>
              <p:cNvPr id="224265" name="Freeform 9"/>
              <p:cNvSpPr>
                <a:spLocks/>
              </p:cNvSpPr>
              <p:nvPr/>
            </p:nvSpPr>
            <p:spPr bwMode="auto">
              <a:xfrm>
                <a:off x="5007" y="1362"/>
                <a:ext cx="816" cy="752"/>
              </a:xfrm>
              <a:custGeom>
                <a:avLst/>
                <a:gdLst/>
                <a:ahLst/>
                <a:cxnLst>
                  <a:cxn ang="0">
                    <a:pos x="0" y="376"/>
                  </a:cxn>
                  <a:cxn ang="0">
                    <a:pos x="408" y="0"/>
                  </a:cxn>
                  <a:cxn ang="0">
                    <a:pos x="816" y="376"/>
                  </a:cxn>
                  <a:cxn ang="0">
                    <a:pos x="408" y="752"/>
                  </a:cxn>
                  <a:cxn ang="0">
                    <a:pos x="0" y="376"/>
                  </a:cxn>
                </a:cxnLst>
                <a:rect l="0" t="0" r="r" b="b"/>
                <a:pathLst>
                  <a:path w="816" h="752">
                    <a:moveTo>
                      <a:pt x="0" y="376"/>
                    </a:moveTo>
                    <a:lnTo>
                      <a:pt x="408" y="0"/>
                    </a:lnTo>
                    <a:lnTo>
                      <a:pt x="816" y="376"/>
                    </a:lnTo>
                    <a:lnTo>
                      <a:pt x="408" y="752"/>
                    </a:lnTo>
                    <a:lnTo>
                      <a:pt x="0" y="376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266" name="Oval 10"/>
              <p:cNvSpPr>
                <a:spLocks noChangeArrowheads="1"/>
              </p:cNvSpPr>
              <p:nvPr/>
            </p:nvSpPr>
            <p:spPr bwMode="auto">
              <a:xfrm>
                <a:off x="4984" y="1711"/>
                <a:ext cx="59" cy="5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4268" name="Arc 12"/>
            <p:cNvSpPr>
              <a:spLocks/>
            </p:cNvSpPr>
            <p:nvPr/>
          </p:nvSpPr>
          <p:spPr bwMode="auto">
            <a:xfrm>
              <a:off x="2881" y="1422"/>
              <a:ext cx="52" cy="60"/>
            </a:xfrm>
            <a:custGeom>
              <a:avLst/>
              <a:gdLst>
                <a:gd name="G0" fmla="+- 8656 0 0"/>
                <a:gd name="G1" fmla="+- 0 0 0"/>
                <a:gd name="G2" fmla="+- 21600 0 0"/>
                <a:gd name="T0" fmla="*/ 17312 w 17312"/>
                <a:gd name="T1" fmla="*/ 19790 h 21600"/>
                <a:gd name="T2" fmla="*/ 0 w 17312"/>
                <a:gd name="T3" fmla="*/ 19790 h 21600"/>
                <a:gd name="T4" fmla="*/ 8656 w 1731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12" h="21600" fill="none" extrusionOk="0">
                  <a:moveTo>
                    <a:pt x="17311" y="19789"/>
                  </a:moveTo>
                  <a:cubicBezTo>
                    <a:pt x="14582" y="20983"/>
                    <a:pt x="11635" y="21599"/>
                    <a:pt x="8656" y="21600"/>
                  </a:cubicBezTo>
                  <a:cubicBezTo>
                    <a:pt x="5676" y="21600"/>
                    <a:pt x="2729" y="20983"/>
                    <a:pt x="0" y="19789"/>
                  </a:cubicBezTo>
                </a:path>
                <a:path w="17312" h="21600" stroke="0" extrusionOk="0">
                  <a:moveTo>
                    <a:pt x="17311" y="19789"/>
                  </a:moveTo>
                  <a:cubicBezTo>
                    <a:pt x="14582" y="20983"/>
                    <a:pt x="11635" y="21599"/>
                    <a:pt x="8656" y="21600"/>
                  </a:cubicBezTo>
                  <a:cubicBezTo>
                    <a:pt x="5676" y="21600"/>
                    <a:pt x="2729" y="20983"/>
                    <a:pt x="0" y="19789"/>
                  </a:cubicBezTo>
                  <a:lnTo>
                    <a:pt x="86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69" name="Line 13"/>
            <p:cNvSpPr>
              <a:spLocks noChangeShapeType="1"/>
            </p:cNvSpPr>
            <p:nvPr/>
          </p:nvSpPr>
          <p:spPr bwMode="auto">
            <a:xfrm>
              <a:off x="2900" y="1469"/>
              <a:ext cx="1" cy="12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70" name="Arc 14"/>
            <p:cNvSpPr>
              <a:spLocks/>
            </p:cNvSpPr>
            <p:nvPr/>
          </p:nvSpPr>
          <p:spPr bwMode="auto">
            <a:xfrm>
              <a:off x="4242" y="2686"/>
              <a:ext cx="65" cy="48"/>
            </a:xfrm>
            <a:custGeom>
              <a:avLst/>
              <a:gdLst>
                <a:gd name="G0" fmla="+- 21600 0 0"/>
                <a:gd name="G1" fmla="+- 8680 0 0"/>
                <a:gd name="G2" fmla="+- 21600 0 0"/>
                <a:gd name="T0" fmla="*/ 1821 w 21600"/>
                <a:gd name="T1" fmla="*/ 17360 h 17360"/>
                <a:gd name="T2" fmla="*/ 1821 w 21600"/>
                <a:gd name="T3" fmla="*/ 0 h 17360"/>
                <a:gd name="T4" fmla="*/ 21600 w 21600"/>
                <a:gd name="T5" fmla="*/ 8680 h 17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7360" fill="none" extrusionOk="0">
                  <a:moveTo>
                    <a:pt x="1820" y="17360"/>
                  </a:moveTo>
                  <a:cubicBezTo>
                    <a:pt x="620" y="14623"/>
                    <a:pt x="0" y="11668"/>
                    <a:pt x="0" y="8680"/>
                  </a:cubicBezTo>
                  <a:cubicBezTo>
                    <a:pt x="-1" y="5691"/>
                    <a:pt x="620" y="2736"/>
                    <a:pt x="1820" y="-1"/>
                  </a:cubicBezTo>
                </a:path>
                <a:path w="21600" h="17360" stroke="0" extrusionOk="0">
                  <a:moveTo>
                    <a:pt x="1820" y="17360"/>
                  </a:moveTo>
                  <a:cubicBezTo>
                    <a:pt x="620" y="14623"/>
                    <a:pt x="0" y="11668"/>
                    <a:pt x="0" y="8680"/>
                  </a:cubicBezTo>
                  <a:cubicBezTo>
                    <a:pt x="-1" y="5691"/>
                    <a:pt x="620" y="2736"/>
                    <a:pt x="1820" y="-1"/>
                  </a:cubicBezTo>
                  <a:lnTo>
                    <a:pt x="21600" y="86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71" name="Line 15"/>
            <p:cNvSpPr>
              <a:spLocks noChangeShapeType="1"/>
            </p:cNvSpPr>
            <p:nvPr/>
          </p:nvSpPr>
          <p:spPr bwMode="auto">
            <a:xfrm flipH="1">
              <a:off x="2900" y="2710"/>
              <a:ext cx="13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460990" y="4116389"/>
            <a:ext cx="1877157" cy="1868487"/>
            <a:chOff x="1008" y="2760"/>
            <a:chExt cx="1281" cy="1177"/>
          </a:xfrm>
        </p:grpSpPr>
        <p:sp>
          <p:nvSpPr>
            <p:cNvPr id="224280" name="Arc 24"/>
            <p:cNvSpPr>
              <a:spLocks/>
            </p:cNvSpPr>
            <p:nvPr/>
          </p:nvSpPr>
          <p:spPr bwMode="auto">
            <a:xfrm>
              <a:off x="1008" y="2760"/>
              <a:ext cx="70" cy="80"/>
            </a:xfrm>
            <a:custGeom>
              <a:avLst/>
              <a:gdLst>
                <a:gd name="G0" fmla="+- 8696 0 0"/>
                <a:gd name="G1" fmla="+- 0 0 0"/>
                <a:gd name="G2" fmla="+- 21600 0 0"/>
                <a:gd name="T0" fmla="*/ 17392 w 17392"/>
                <a:gd name="T1" fmla="*/ 19772 h 21600"/>
                <a:gd name="T2" fmla="*/ 0 w 17392"/>
                <a:gd name="T3" fmla="*/ 19772 h 21600"/>
                <a:gd name="T4" fmla="*/ 8696 w 173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92" h="21600" fill="none" extrusionOk="0">
                  <a:moveTo>
                    <a:pt x="17392" y="19772"/>
                  </a:moveTo>
                  <a:cubicBezTo>
                    <a:pt x="14651" y="20977"/>
                    <a:pt x="11690" y="21599"/>
                    <a:pt x="8696" y="21600"/>
                  </a:cubicBezTo>
                  <a:cubicBezTo>
                    <a:pt x="5701" y="21600"/>
                    <a:pt x="2740" y="20977"/>
                    <a:pt x="-1" y="19772"/>
                  </a:cubicBezTo>
                </a:path>
                <a:path w="17392" h="21600" stroke="0" extrusionOk="0">
                  <a:moveTo>
                    <a:pt x="17392" y="19772"/>
                  </a:moveTo>
                  <a:cubicBezTo>
                    <a:pt x="14651" y="20977"/>
                    <a:pt x="11690" y="21599"/>
                    <a:pt x="8696" y="21600"/>
                  </a:cubicBezTo>
                  <a:cubicBezTo>
                    <a:pt x="5701" y="21600"/>
                    <a:pt x="2740" y="20977"/>
                    <a:pt x="-1" y="19772"/>
                  </a:cubicBezTo>
                  <a:lnTo>
                    <a:pt x="86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81" name="Line 25"/>
            <p:cNvSpPr>
              <a:spLocks noChangeShapeType="1"/>
            </p:cNvSpPr>
            <p:nvPr/>
          </p:nvSpPr>
          <p:spPr bwMode="auto">
            <a:xfrm>
              <a:off x="1034" y="2823"/>
              <a:ext cx="1" cy="108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82" name="Arc 26"/>
            <p:cNvSpPr>
              <a:spLocks/>
            </p:cNvSpPr>
            <p:nvPr/>
          </p:nvSpPr>
          <p:spPr bwMode="auto">
            <a:xfrm>
              <a:off x="2202" y="3873"/>
              <a:ext cx="87" cy="64"/>
            </a:xfrm>
            <a:custGeom>
              <a:avLst/>
              <a:gdLst>
                <a:gd name="G0" fmla="+- 21600 0 0"/>
                <a:gd name="G1" fmla="+- 8707 0 0"/>
                <a:gd name="G2" fmla="+- 21600 0 0"/>
                <a:gd name="T0" fmla="*/ 1812 w 21600"/>
                <a:gd name="T1" fmla="*/ 17368 h 17368"/>
                <a:gd name="T2" fmla="*/ 1833 w 21600"/>
                <a:gd name="T3" fmla="*/ 0 h 17368"/>
                <a:gd name="T4" fmla="*/ 21600 w 21600"/>
                <a:gd name="T5" fmla="*/ 8707 h 17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7368" fill="none" extrusionOk="0">
                  <a:moveTo>
                    <a:pt x="1812" y="17367"/>
                  </a:moveTo>
                  <a:cubicBezTo>
                    <a:pt x="617" y="14636"/>
                    <a:pt x="0" y="11688"/>
                    <a:pt x="0" y="8707"/>
                  </a:cubicBezTo>
                  <a:cubicBezTo>
                    <a:pt x="-1" y="5708"/>
                    <a:pt x="624" y="2743"/>
                    <a:pt x="1832" y="-1"/>
                  </a:cubicBezTo>
                </a:path>
                <a:path w="21600" h="17368" stroke="0" extrusionOk="0">
                  <a:moveTo>
                    <a:pt x="1812" y="17367"/>
                  </a:moveTo>
                  <a:cubicBezTo>
                    <a:pt x="617" y="14636"/>
                    <a:pt x="0" y="11688"/>
                    <a:pt x="0" y="8707"/>
                  </a:cubicBezTo>
                  <a:cubicBezTo>
                    <a:pt x="-1" y="5708"/>
                    <a:pt x="624" y="2743"/>
                    <a:pt x="1832" y="-1"/>
                  </a:cubicBezTo>
                  <a:lnTo>
                    <a:pt x="21600" y="87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83" name="Line 27"/>
            <p:cNvSpPr>
              <a:spLocks noChangeShapeType="1"/>
            </p:cNvSpPr>
            <p:nvPr/>
          </p:nvSpPr>
          <p:spPr bwMode="auto">
            <a:xfrm flipH="1">
              <a:off x="1034" y="3904"/>
              <a:ext cx="117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3513992" y="4116389"/>
            <a:ext cx="1877158" cy="1868487"/>
            <a:chOff x="2409" y="2760"/>
            <a:chExt cx="1281" cy="1177"/>
          </a:xfrm>
        </p:grpSpPr>
        <p:sp>
          <p:nvSpPr>
            <p:cNvPr id="224285" name="Arc 29"/>
            <p:cNvSpPr>
              <a:spLocks/>
            </p:cNvSpPr>
            <p:nvPr/>
          </p:nvSpPr>
          <p:spPr bwMode="auto">
            <a:xfrm>
              <a:off x="2409" y="2760"/>
              <a:ext cx="70" cy="80"/>
            </a:xfrm>
            <a:custGeom>
              <a:avLst/>
              <a:gdLst>
                <a:gd name="G0" fmla="+- 8696 0 0"/>
                <a:gd name="G1" fmla="+- 0 0 0"/>
                <a:gd name="G2" fmla="+- 21600 0 0"/>
                <a:gd name="T0" fmla="*/ 17392 w 17392"/>
                <a:gd name="T1" fmla="*/ 19772 h 21600"/>
                <a:gd name="T2" fmla="*/ 0 w 17392"/>
                <a:gd name="T3" fmla="*/ 19772 h 21600"/>
                <a:gd name="T4" fmla="*/ 8696 w 173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92" h="21600" fill="none" extrusionOk="0">
                  <a:moveTo>
                    <a:pt x="17392" y="19772"/>
                  </a:moveTo>
                  <a:cubicBezTo>
                    <a:pt x="14651" y="20977"/>
                    <a:pt x="11690" y="21599"/>
                    <a:pt x="8696" y="21600"/>
                  </a:cubicBezTo>
                  <a:cubicBezTo>
                    <a:pt x="5701" y="21600"/>
                    <a:pt x="2740" y="20977"/>
                    <a:pt x="-1" y="19772"/>
                  </a:cubicBezTo>
                </a:path>
                <a:path w="17392" h="21600" stroke="0" extrusionOk="0">
                  <a:moveTo>
                    <a:pt x="17392" y="19772"/>
                  </a:moveTo>
                  <a:cubicBezTo>
                    <a:pt x="14651" y="20977"/>
                    <a:pt x="11690" y="21599"/>
                    <a:pt x="8696" y="21600"/>
                  </a:cubicBezTo>
                  <a:cubicBezTo>
                    <a:pt x="5701" y="21600"/>
                    <a:pt x="2740" y="20977"/>
                    <a:pt x="-1" y="19772"/>
                  </a:cubicBezTo>
                  <a:lnTo>
                    <a:pt x="86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86" name="Line 30"/>
            <p:cNvSpPr>
              <a:spLocks noChangeShapeType="1"/>
            </p:cNvSpPr>
            <p:nvPr/>
          </p:nvSpPr>
          <p:spPr bwMode="auto">
            <a:xfrm>
              <a:off x="2435" y="2823"/>
              <a:ext cx="1" cy="108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87" name="Arc 31"/>
            <p:cNvSpPr>
              <a:spLocks/>
            </p:cNvSpPr>
            <p:nvPr/>
          </p:nvSpPr>
          <p:spPr bwMode="auto">
            <a:xfrm>
              <a:off x="3603" y="3873"/>
              <a:ext cx="87" cy="64"/>
            </a:xfrm>
            <a:custGeom>
              <a:avLst/>
              <a:gdLst>
                <a:gd name="G0" fmla="+- 21600 0 0"/>
                <a:gd name="G1" fmla="+- 8707 0 0"/>
                <a:gd name="G2" fmla="+- 21600 0 0"/>
                <a:gd name="T0" fmla="*/ 1812 w 21600"/>
                <a:gd name="T1" fmla="*/ 17368 h 17368"/>
                <a:gd name="T2" fmla="*/ 1833 w 21600"/>
                <a:gd name="T3" fmla="*/ 0 h 17368"/>
                <a:gd name="T4" fmla="*/ 21600 w 21600"/>
                <a:gd name="T5" fmla="*/ 8707 h 17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7368" fill="none" extrusionOk="0">
                  <a:moveTo>
                    <a:pt x="1812" y="17367"/>
                  </a:moveTo>
                  <a:cubicBezTo>
                    <a:pt x="617" y="14636"/>
                    <a:pt x="0" y="11688"/>
                    <a:pt x="0" y="8707"/>
                  </a:cubicBezTo>
                  <a:cubicBezTo>
                    <a:pt x="-1" y="5708"/>
                    <a:pt x="624" y="2743"/>
                    <a:pt x="1832" y="-1"/>
                  </a:cubicBezTo>
                </a:path>
                <a:path w="21600" h="17368" stroke="0" extrusionOk="0">
                  <a:moveTo>
                    <a:pt x="1812" y="17367"/>
                  </a:moveTo>
                  <a:cubicBezTo>
                    <a:pt x="617" y="14636"/>
                    <a:pt x="0" y="11688"/>
                    <a:pt x="0" y="8707"/>
                  </a:cubicBezTo>
                  <a:cubicBezTo>
                    <a:pt x="-1" y="5708"/>
                    <a:pt x="624" y="2743"/>
                    <a:pt x="1832" y="-1"/>
                  </a:cubicBezTo>
                  <a:lnTo>
                    <a:pt x="21600" y="87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88" name="Line 32"/>
            <p:cNvSpPr>
              <a:spLocks noChangeShapeType="1"/>
            </p:cNvSpPr>
            <p:nvPr/>
          </p:nvSpPr>
          <p:spPr bwMode="auto">
            <a:xfrm flipH="1">
              <a:off x="2435" y="3904"/>
              <a:ext cx="11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4290" name="Rectangle 34"/>
          <p:cNvSpPr>
            <a:spLocks noChangeArrowheads="1"/>
          </p:cNvSpPr>
          <p:nvPr/>
        </p:nvSpPr>
        <p:spPr bwMode="auto">
          <a:xfrm>
            <a:off x="1960685" y="4576764"/>
            <a:ext cx="685800" cy="681037"/>
          </a:xfrm>
          <a:prstGeom prst="rect">
            <a:avLst/>
          </a:prstGeom>
          <a:solidFill>
            <a:schemeClr val="accent1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1" name="Freeform 35"/>
          <p:cNvSpPr>
            <a:spLocks/>
          </p:cNvSpPr>
          <p:nvPr/>
        </p:nvSpPr>
        <p:spPr bwMode="auto">
          <a:xfrm>
            <a:off x="4009293" y="4343400"/>
            <a:ext cx="684335" cy="908050"/>
          </a:xfrm>
          <a:custGeom>
            <a:avLst/>
            <a:gdLst/>
            <a:ahLst/>
            <a:cxnLst>
              <a:cxn ang="0">
                <a:pos x="0" y="143"/>
              </a:cxn>
              <a:cxn ang="0">
                <a:pos x="0" y="572"/>
              </a:cxn>
              <a:cxn ang="0">
                <a:pos x="467" y="429"/>
              </a:cxn>
              <a:cxn ang="0">
                <a:pos x="467" y="0"/>
              </a:cxn>
              <a:cxn ang="0">
                <a:pos x="0" y="143"/>
              </a:cxn>
            </a:cxnLst>
            <a:rect l="0" t="0" r="r" b="b"/>
            <a:pathLst>
              <a:path w="467" h="572">
                <a:moveTo>
                  <a:pt x="0" y="143"/>
                </a:moveTo>
                <a:lnTo>
                  <a:pt x="0" y="572"/>
                </a:lnTo>
                <a:lnTo>
                  <a:pt x="467" y="429"/>
                </a:lnTo>
                <a:lnTo>
                  <a:pt x="467" y="0"/>
                </a:lnTo>
                <a:lnTo>
                  <a:pt x="0" y="143"/>
                </a:lnTo>
                <a:close/>
              </a:path>
            </a:pathLst>
          </a:custGeom>
          <a:solidFill>
            <a:srgbClr val="FFFF99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5568462" y="4116389"/>
            <a:ext cx="1875692" cy="1868487"/>
            <a:chOff x="3811" y="2760"/>
            <a:chExt cx="1280" cy="1177"/>
          </a:xfrm>
        </p:grpSpPr>
        <p:sp>
          <p:nvSpPr>
            <p:cNvPr id="224292" name="Arc 36"/>
            <p:cNvSpPr>
              <a:spLocks/>
            </p:cNvSpPr>
            <p:nvPr/>
          </p:nvSpPr>
          <p:spPr bwMode="auto">
            <a:xfrm>
              <a:off x="3811" y="2760"/>
              <a:ext cx="70" cy="80"/>
            </a:xfrm>
            <a:custGeom>
              <a:avLst/>
              <a:gdLst>
                <a:gd name="G0" fmla="+- 8717 0 0"/>
                <a:gd name="G1" fmla="+- 0 0 0"/>
                <a:gd name="G2" fmla="+- 21600 0 0"/>
                <a:gd name="T0" fmla="*/ 17392 w 17392"/>
                <a:gd name="T1" fmla="*/ 19781 h 21600"/>
                <a:gd name="T2" fmla="*/ 0 w 17392"/>
                <a:gd name="T3" fmla="*/ 19763 h 21600"/>
                <a:gd name="T4" fmla="*/ 8717 w 173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92" h="21600" fill="none" extrusionOk="0">
                  <a:moveTo>
                    <a:pt x="17392" y="19781"/>
                  </a:moveTo>
                  <a:cubicBezTo>
                    <a:pt x="14657" y="20980"/>
                    <a:pt x="11703" y="21599"/>
                    <a:pt x="8717" y="21600"/>
                  </a:cubicBezTo>
                  <a:cubicBezTo>
                    <a:pt x="5715" y="21600"/>
                    <a:pt x="2746" y="20974"/>
                    <a:pt x="0" y="19762"/>
                  </a:cubicBezTo>
                </a:path>
                <a:path w="17392" h="21600" stroke="0" extrusionOk="0">
                  <a:moveTo>
                    <a:pt x="17392" y="19781"/>
                  </a:moveTo>
                  <a:cubicBezTo>
                    <a:pt x="14657" y="20980"/>
                    <a:pt x="11703" y="21599"/>
                    <a:pt x="8717" y="21600"/>
                  </a:cubicBezTo>
                  <a:cubicBezTo>
                    <a:pt x="5715" y="21600"/>
                    <a:pt x="2746" y="20974"/>
                    <a:pt x="0" y="19762"/>
                  </a:cubicBezTo>
                  <a:lnTo>
                    <a:pt x="87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93" name="Line 37"/>
            <p:cNvSpPr>
              <a:spLocks noChangeShapeType="1"/>
            </p:cNvSpPr>
            <p:nvPr/>
          </p:nvSpPr>
          <p:spPr bwMode="auto">
            <a:xfrm>
              <a:off x="3836" y="2823"/>
              <a:ext cx="1" cy="108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94" name="Arc 38"/>
            <p:cNvSpPr>
              <a:spLocks/>
            </p:cNvSpPr>
            <p:nvPr/>
          </p:nvSpPr>
          <p:spPr bwMode="auto">
            <a:xfrm>
              <a:off x="5004" y="3873"/>
              <a:ext cx="87" cy="64"/>
            </a:xfrm>
            <a:custGeom>
              <a:avLst/>
              <a:gdLst>
                <a:gd name="G0" fmla="+- 21600 0 0"/>
                <a:gd name="G1" fmla="+- 8716 0 0"/>
                <a:gd name="G2" fmla="+- 21600 0 0"/>
                <a:gd name="T0" fmla="*/ 1817 w 21600"/>
                <a:gd name="T1" fmla="*/ 17386 h 17386"/>
                <a:gd name="T2" fmla="*/ 1837 w 21600"/>
                <a:gd name="T3" fmla="*/ 0 h 17386"/>
                <a:gd name="T4" fmla="*/ 21600 w 21600"/>
                <a:gd name="T5" fmla="*/ 8716 h 17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7386" fill="none" extrusionOk="0">
                  <a:moveTo>
                    <a:pt x="1816" y="17386"/>
                  </a:moveTo>
                  <a:cubicBezTo>
                    <a:pt x="618" y="14652"/>
                    <a:pt x="0" y="11700"/>
                    <a:pt x="0" y="8716"/>
                  </a:cubicBezTo>
                  <a:cubicBezTo>
                    <a:pt x="-1" y="5714"/>
                    <a:pt x="625" y="2746"/>
                    <a:pt x="1836" y="-1"/>
                  </a:cubicBezTo>
                </a:path>
                <a:path w="21600" h="17386" stroke="0" extrusionOk="0">
                  <a:moveTo>
                    <a:pt x="1816" y="17386"/>
                  </a:moveTo>
                  <a:cubicBezTo>
                    <a:pt x="618" y="14652"/>
                    <a:pt x="0" y="11700"/>
                    <a:pt x="0" y="8716"/>
                  </a:cubicBezTo>
                  <a:cubicBezTo>
                    <a:pt x="-1" y="5714"/>
                    <a:pt x="625" y="2746"/>
                    <a:pt x="1836" y="-1"/>
                  </a:cubicBezTo>
                  <a:lnTo>
                    <a:pt x="21600" y="87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95" name="Line 39"/>
            <p:cNvSpPr>
              <a:spLocks noChangeShapeType="1"/>
            </p:cNvSpPr>
            <p:nvPr/>
          </p:nvSpPr>
          <p:spPr bwMode="auto">
            <a:xfrm flipH="1">
              <a:off x="3836" y="3904"/>
              <a:ext cx="11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4297" name="Freeform 41"/>
          <p:cNvSpPr>
            <a:spLocks/>
          </p:cNvSpPr>
          <p:nvPr/>
        </p:nvSpPr>
        <p:spPr bwMode="auto">
          <a:xfrm>
            <a:off x="6062297" y="4570414"/>
            <a:ext cx="912934" cy="681037"/>
          </a:xfrm>
          <a:custGeom>
            <a:avLst/>
            <a:gdLst/>
            <a:ahLst/>
            <a:cxnLst>
              <a:cxn ang="0">
                <a:pos x="0" y="429"/>
              </a:cxn>
              <a:cxn ang="0">
                <a:pos x="467" y="429"/>
              </a:cxn>
              <a:cxn ang="0">
                <a:pos x="623" y="0"/>
              </a:cxn>
              <a:cxn ang="0">
                <a:pos x="156" y="0"/>
              </a:cxn>
              <a:cxn ang="0">
                <a:pos x="0" y="429"/>
              </a:cxn>
            </a:cxnLst>
            <a:rect l="0" t="0" r="r" b="b"/>
            <a:pathLst>
              <a:path w="623" h="429">
                <a:moveTo>
                  <a:pt x="0" y="429"/>
                </a:moveTo>
                <a:lnTo>
                  <a:pt x="467" y="429"/>
                </a:lnTo>
                <a:lnTo>
                  <a:pt x="623" y="0"/>
                </a:lnTo>
                <a:lnTo>
                  <a:pt x="156" y="0"/>
                </a:lnTo>
                <a:lnTo>
                  <a:pt x="0" y="429"/>
                </a:lnTo>
                <a:close/>
              </a:path>
            </a:pathLst>
          </a:custGeom>
          <a:solidFill>
            <a:srgbClr val="0000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8" name="Rectangle 42"/>
          <p:cNvSpPr>
            <a:spLocks noChangeArrowheads="1"/>
          </p:cNvSpPr>
          <p:nvPr/>
        </p:nvSpPr>
        <p:spPr bwMode="auto">
          <a:xfrm>
            <a:off x="1477108" y="5943600"/>
            <a:ext cx="6963508" cy="63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Original Data		y Shear	      	 x Shear</a:t>
            </a:r>
            <a:endParaRPr lang="en-US" sz="2000" b="1" i="1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594</TotalTime>
  <Words>439</Words>
  <Application>Microsoft Office PowerPoint</Application>
  <PresentationFormat>On-screen Show (4:3)</PresentationFormat>
  <Paragraphs>162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Concourse</vt:lpstr>
      <vt:lpstr>Equation</vt:lpstr>
      <vt:lpstr>Microsoft Equation 3.0</vt:lpstr>
      <vt:lpstr>Computer Graphics   (411 حسب)</vt:lpstr>
      <vt:lpstr>Chapter 5:   Geometric Transformations </vt:lpstr>
      <vt:lpstr>Coordinate representations of Objects</vt:lpstr>
      <vt:lpstr>5.1 Basic Two-Dimensional Geometric Transformations</vt:lpstr>
      <vt:lpstr>5.1 Basic Two-Dimensional Geometric Transformation</vt:lpstr>
      <vt:lpstr>5.1 Basic Two-Dimensional Geometric Transformation</vt:lpstr>
      <vt:lpstr>Transformations: Translation examples:</vt:lpstr>
      <vt:lpstr>5.1 Basic Two-Dimensional Geometric Transformation</vt:lpstr>
      <vt:lpstr>5.1 Basic Two-Dimensional Geometric Transformation</vt:lpstr>
      <vt:lpstr>5.1 Basic Two-Dimensional Geometric Transformation</vt:lpstr>
      <vt:lpstr>5.1 Basic Two-Dimensional Geometric Transformation</vt:lpstr>
      <vt:lpstr>Transformations: Scaling examples:</vt:lpstr>
      <vt:lpstr>5.1 Basic Two-Dimensional Geometric Transformation</vt:lpstr>
      <vt:lpstr>Shear: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210</cp:revision>
  <dcterms:created xsi:type="dcterms:W3CDTF">2012-03-13T08:14:59Z</dcterms:created>
  <dcterms:modified xsi:type="dcterms:W3CDTF">2013-11-16T14:55:31Z</dcterms:modified>
</cp:coreProperties>
</file>