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56" r:id="rId2"/>
    <p:sldId id="273" r:id="rId3"/>
    <p:sldId id="257" r:id="rId4"/>
    <p:sldId id="274" r:id="rId5"/>
    <p:sldId id="276" r:id="rId6"/>
    <p:sldId id="275" r:id="rId7"/>
    <p:sldId id="258" r:id="rId8"/>
    <p:sldId id="259" r:id="rId9"/>
    <p:sldId id="260" r:id="rId10"/>
    <p:sldId id="277" r:id="rId11"/>
    <p:sldId id="261" r:id="rId12"/>
    <p:sldId id="279" r:id="rId13"/>
    <p:sldId id="280" r:id="rId14"/>
    <p:sldId id="262" r:id="rId15"/>
    <p:sldId id="263" r:id="rId16"/>
    <p:sldId id="264" r:id="rId17"/>
    <p:sldId id="265" r:id="rId18"/>
    <p:sldId id="267" r:id="rId19"/>
    <p:sldId id="289" r:id="rId20"/>
    <p:sldId id="268" r:id="rId21"/>
    <p:sldId id="269" r:id="rId22"/>
    <p:sldId id="288" r:id="rId2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57" d="100"/>
          <a:sy n="57" d="100"/>
        </p:scale>
        <p:origin x="-1746" y="-29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1761FF-0A5E-4070-8A7E-147580571833}" type="doc">
      <dgm:prSet loTypeId="urn:microsoft.com/office/officeart/2005/8/layout/hierarchy1" loCatId="hierarchy" qsTypeId="urn:microsoft.com/office/officeart/2005/8/quickstyle/simple3" qsCatId="simple" csTypeId="urn:microsoft.com/office/officeart/2005/8/colors/colorful1#3" csCatId="colorful" phldr="1"/>
      <dgm:spPr/>
      <dgm:t>
        <a:bodyPr/>
        <a:lstStyle/>
        <a:p>
          <a:pPr rtl="1"/>
          <a:endParaRPr lang="ar-SA"/>
        </a:p>
      </dgm:t>
    </dgm:pt>
    <dgm:pt modelId="{391F4639-4961-480F-8848-A4F9F4FC7CF5}">
      <dgm:prSet phldrT="[نص]"/>
      <dgm:spPr/>
      <dgm:t>
        <a:bodyPr/>
        <a:lstStyle/>
        <a:p>
          <a:pPr rtl="1"/>
          <a:r>
            <a:rPr lang="ar-SA" dirty="0" smtClean="0"/>
            <a:t>محكات تحديد  صعوبات التعلم</a:t>
          </a:r>
          <a:endParaRPr lang="ar-SA" dirty="0"/>
        </a:p>
      </dgm:t>
    </dgm:pt>
    <dgm:pt modelId="{A1457171-EC04-4340-840C-2F3CF8D2F8BF}" type="parTrans" cxnId="{BA5C63C6-9D4B-4009-9AB6-4AC7B9D50DC3}">
      <dgm:prSet/>
      <dgm:spPr/>
      <dgm:t>
        <a:bodyPr/>
        <a:lstStyle/>
        <a:p>
          <a:pPr rtl="1"/>
          <a:endParaRPr lang="ar-SA"/>
        </a:p>
      </dgm:t>
    </dgm:pt>
    <dgm:pt modelId="{0AAE67C2-B291-45EC-B6B7-7DD34982B3B8}" type="sibTrans" cxnId="{BA5C63C6-9D4B-4009-9AB6-4AC7B9D50DC3}">
      <dgm:prSet/>
      <dgm:spPr/>
      <dgm:t>
        <a:bodyPr/>
        <a:lstStyle/>
        <a:p>
          <a:pPr rtl="1"/>
          <a:endParaRPr lang="ar-SA"/>
        </a:p>
      </dgm:t>
    </dgm:pt>
    <dgm:pt modelId="{029AFAFC-6770-4821-BA4E-8CD16A9C36FD}">
      <dgm:prSet phldrT="[نص]"/>
      <dgm:spPr/>
      <dgm:t>
        <a:bodyPr/>
        <a:lstStyle/>
        <a:p>
          <a:pPr rtl="1"/>
          <a:r>
            <a:rPr lang="ar-SA" dirty="0" smtClean="0"/>
            <a:t>محك </a:t>
          </a:r>
          <a:r>
            <a:rPr lang="ar-SA" dirty="0" err="1" smtClean="0"/>
            <a:t>الإستبعاد</a:t>
          </a:r>
          <a:endParaRPr lang="ar-SA" dirty="0"/>
        </a:p>
      </dgm:t>
    </dgm:pt>
    <dgm:pt modelId="{BA93B767-366E-4271-ACEA-00B2E19FD87A}" type="parTrans" cxnId="{44B6F490-7A87-4A38-B1FB-57D5AE7BDF24}">
      <dgm:prSet/>
      <dgm:spPr/>
      <dgm:t>
        <a:bodyPr/>
        <a:lstStyle/>
        <a:p>
          <a:pPr rtl="1"/>
          <a:endParaRPr lang="ar-SA"/>
        </a:p>
      </dgm:t>
    </dgm:pt>
    <dgm:pt modelId="{D2977B7E-D130-4A5C-BF8C-19D9DABC2C2E}" type="sibTrans" cxnId="{44B6F490-7A87-4A38-B1FB-57D5AE7BDF24}">
      <dgm:prSet/>
      <dgm:spPr/>
      <dgm:t>
        <a:bodyPr/>
        <a:lstStyle/>
        <a:p>
          <a:pPr rtl="1"/>
          <a:endParaRPr lang="ar-SA"/>
        </a:p>
      </dgm:t>
    </dgm:pt>
    <dgm:pt modelId="{50627ADB-B347-455B-882C-CA5941839206}">
      <dgm:prSet phldrT="[نص]"/>
      <dgm:spPr/>
      <dgm:t>
        <a:bodyPr/>
        <a:lstStyle/>
        <a:p>
          <a:pPr rtl="1"/>
          <a:r>
            <a:rPr lang="ar-SA" dirty="0" smtClean="0"/>
            <a:t>محك التباعد </a:t>
          </a:r>
          <a:r>
            <a:rPr lang="ar-SA" dirty="0" err="1" smtClean="0"/>
            <a:t>او</a:t>
          </a:r>
          <a:r>
            <a:rPr lang="ar-SA" dirty="0" smtClean="0"/>
            <a:t> التباين</a:t>
          </a:r>
          <a:endParaRPr lang="ar-SA" dirty="0"/>
        </a:p>
      </dgm:t>
    </dgm:pt>
    <dgm:pt modelId="{22403B0E-7AEE-4C4D-B75C-6EBD7B23E9F3}" type="parTrans" cxnId="{CFE3352D-7C31-463D-A796-C585856D44FA}">
      <dgm:prSet/>
      <dgm:spPr/>
      <dgm:t>
        <a:bodyPr/>
        <a:lstStyle/>
        <a:p>
          <a:pPr rtl="1"/>
          <a:endParaRPr lang="ar-SA"/>
        </a:p>
      </dgm:t>
    </dgm:pt>
    <dgm:pt modelId="{7BFBC709-E8A3-48CF-931A-2F3E181D3210}" type="sibTrans" cxnId="{CFE3352D-7C31-463D-A796-C585856D44FA}">
      <dgm:prSet/>
      <dgm:spPr/>
      <dgm:t>
        <a:bodyPr/>
        <a:lstStyle/>
        <a:p>
          <a:pPr rtl="1"/>
          <a:endParaRPr lang="ar-SA"/>
        </a:p>
      </dgm:t>
    </dgm:pt>
    <dgm:pt modelId="{8572F659-AD2D-49F8-B392-4DFCB3EB5592}">
      <dgm:prSet/>
      <dgm:spPr/>
      <dgm:t>
        <a:bodyPr/>
        <a:lstStyle/>
        <a:p>
          <a:pPr rtl="1"/>
          <a:r>
            <a:rPr lang="ar-SA" dirty="0" smtClean="0"/>
            <a:t>محك التربية الخاصة</a:t>
          </a:r>
          <a:endParaRPr lang="ar-SA" dirty="0"/>
        </a:p>
      </dgm:t>
    </dgm:pt>
    <dgm:pt modelId="{4D23C1B5-FBB5-4AFD-9BAA-2421667F42C6}" type="parTrans" cxnId="{D80D6E4F-0480-403E-953A-E9A9F307B745}">
      <dgm:prSet/>
      <dgm:spPr/>
      <dgm:t>
        <a:bodyPr/>
        <a:lstStyle/>
        <a:p>
          <a:pPr rtl="1"/>
          <a:endParaRPr lang="ar-SA"/>
        </a:p>
      </dgm:t>
    </dgm:pt>
    <dgm:pt modelId="{65812F41-F1C1-4735-B8C6-1BCEDF9E2745}" type="sibTrans" cxnId="{D80D6E4F-0480-403E-953A-E9A9F307B745}">
      <dgm:prSet/>
      <dgm:spPr/>
      <dgm:t>
        <a:bodyPr/>
        <a:lstStyle/>
        <a:p>
          <a:pPr rtl="1"/>
          <a:endParaRPr lang="ar-SA"/>
        </a:p>
      </dgm:t>
    </dgm:pt>
    <dgm:pt modelId="{92F322FA-2567-4E41-B2D6-F0C6C33193D1}" type="pres">
      <dgm:prSet presAssocID="{741761FF-0A5E-4070-8A7E-147580571833}" presName="hierChild1" presStyleCnt="0">
        <dgm:presLayoutVars>
          <dgm:chPref val="1"/>
          <dgm:dir/>
          <dgm:animOne val="branch"/>
          <dgm:animLvl val="lvl"/>
          <dgm:resizeHandles/>
        </dgm:presLayoutVars>
      </dgm:prSet>
      <dgm:spPr/>
      <dgm:t>
        <a:bodyPr/>
        <a:lstStyle/>
        <a:p>
          <a:pPr rtl="1"/>
          <a:endParaRPr lang="ar-SA"/>
        </a:p>
      </dgm:t>
    </dgm:pt>
    <dgm:pt modelId="{2EC5F304-AC91-4D71-9461-377554FAD4EA}" type="pres">
      <dgm:prSet presAssocID="{391F4639-4961-480F-8848-A4F9F4FC7CF5}" presName="hierRoot1" presStyleCnt="0"/>
      <dgm:spPr/>
    </dgm:pt>
    <dgm:pt modelId="{68A79189-23EB-4E0B-A6CF-BB8EA0EA8706}" type="pres">
      <dgm:prSet presAssocID="{391F4639-4961-480F-8848-A4F9F4FC7CF5}" presName="composite" presStyleCnt="0"/>
      <dgm:spPr/>
    </dgm:pt>
    <dgm:pt modelId="{50AC4236-CEC9-4AC7-985D-35EA096B0588}" type="pres">
      <dgm:prSet presAssocID="{391F4639-4961-480F-8848-A4F9F4FC7CF5}" presName="background" presStyleLbl="node0" presStyleIdx="0" presStyleCnt="1"/>
      <dgm:spPr/>
    </dgm:pt>
    <dgm:pt modelId="{9408B7F6-9422-4758-99DB-AF3FA55EB234}" type="pres">
      <dgm:prSet presAssocID="{391F4639-4961-480F-8848-A4F9F4FC7CF5}" presName="text" presStyleLbl="fgAcc0" presStyleIdx="0" presStyleCnt="1" custFlipVert="0" custScaleY="79355">
        <dgm:presLayoutVars>
          <dgm:chPref val="3"/>
        </dgm:presLayoutVars>
      </dgm:prSet>
      <dgm:spPr/>
      <dgm:t>
        <a:bodyPr/>
        <a:lstStyle/>
        <a:p>
          <a:pPr rtl="1"/>
          <a:endParaRPr lang="ar-SA"/>
        </a:p>
      </dgm:t>
    </dgm:pt>
    <dgm:pt modelId="{32F4C0BF-BB5D-4EC0-8BBA-7F1C552986BA}" type="pres">
      <dgm:prSet presAssocID="{391F4639-4961-480F-8848-A4F9F4FC7CF5}" presName="hierChild2" presStyleCnt="0"/>
      <dgm:spPr/>
    </dgm:pt>
    <dgm:pt modelId="{072734F3-BDBA-4E34-A358-CF8311F0DDA4}" type="pres">
      <dgm:prSet presAssocID="{4D23C1B5-FBB5-4AFD-9BAA-2421667F42C6}" presName="Name10" presStyleLbl="parChTrans1D2" presStyleIdx="0" presStyleCnt="3"/>
      <dgm:spPr/>
      <dgm:t>
        <a:bodyPr/>
        <a:lstStyle/>
        <a:p>
          <a:pPr rtl="1"/>
          <a:endParaRPr lang="ar-SA"/>
        </a:p>
      </dgm:t>
    </dgm:pt>
    <dgm:pt modelId="{CBEF1CA2-B10B-4653-B86E-6AA85B3A9A5F}" type="pres">
      <dgm:prSet presAssocID="{8572F659-AD2D-49F8-B392-4DFCB3EB5592}" presName="hierRoot2" presStyleCnt="0"/>
      <dgm:spPr/>
    </dgm:pt>
    <dgm:pt modelId="{A879EC1D-3A2F-463B-9E7C-C9BFD1E489BE}" type="pres">
      <dgm:prSet presAssocID="{8572F659-AD2D-49F8-B392-4DFCB3EB5592}" presName="composite2" presStyleCnt="0"/>
      <dgm:spPr/>
    </dgm:pt>
    <dgm:pt modelId="{4ACE934C-8BCB-4DCD-909E-D0C1C6C71D81}" type="pres">
      <dgm:prSet presAssocID="{8572F659-AD2D-49F8-B392-4DFCB3EB5592}" presName="background2" presStyleLbl="node2" presStyleIdx="0" presStyleCnt="3"/>
      <dgm:spPr/>
    </dgm:pt>
    <dgm:pt modelId="{F30FFA6A-0590-40E1-8AE0-5B95808918E7}" type="pres">
      <dgm:prSet presAssocID="{8572F659-AD2D-49F8-B392-4DFCB3EB5592}" presName="text2" presStyleLbl="fgAcc2" presStyleIdx="0" presStyleCnt="3">
        <dgm:presLayoutVars>
          <dgm:chPref val="3"/>
        </dgm:presLayoutVars>
      </dgm:prSet>
      <dgm:spPr/>
      <dgm:t>
        <a:bodyPr/>
        <a:lstStyle/>
        <a:p>
          <a:pPr rtl="1"/>
          <a:endParaRPr lang="ar-SA"/>
        </a:p>
      </dgm:t>
    </dgm:pt>
    <dgm:pt modelId="{62B636EB-C047-457F-8F27-7CB3BF5C0D20}" type="pres">
      <dgm:prSet presAssocID="{8572F659-AD2D-49F8-B392-4DFCB3EB5592}" presName="hierChild3" presStyleCnt="0"/>
      <dgm:spPr/>
    </dgm:pt>
    <dgm:pt modelId="{33052955-7AEE-4FC5-BB1F-4DA7ED4B1A41}" type="pres">
      <dgm:prSet presAssocID="{BA93B767-366E-4271-ACEA-00B2E19FD87A}" presName="Name10" presStyleLbl="parChTrans1D2" presStyleIdx="1" presStyleCnt="3"/>
      <dgm:spPr/>
      <dgm:t>
        <a:bodyPr/>
        <a:lstStyle/>
        <a:p>
          <a:pPr rtl="1"/>
          <a:endParaRPr lang="ar-SA"/>
        </a:p>
      </dgm:t>
    </dgm:pt>
    <dgm:pt modelId="{6401BF03-CB61-4D81-94E0-36932303AE92}" type="pres">
      <dgm:prSet presAssocID="{029AFAFC-6770-4821-BA4E-8CD16A9C36FD}" presName="hierRoot2" presStyleCnt="0"/>
      <dgm:spPr/>
    </dgm:pt>
    <dgm:pt modelId="{844913D3-7165-4E9F-A031-7B76A9A2883A}" type="pres">
      <dgm:prSet presAssocID="{029AFAFC-6770-4821-BA4E-8CD16A9C36FD}" presName="composite2" presStyleCnt="0"/>
      <dgm:spPr/>
    </dgm:pt>
    <dgm:pt modelId="{35DF368C-5E83-43A7-9CE6-61570790EA08}" type="pres">
      <dgm:prSet presAssocID="{029AFAFC-6770-4821-BA4E-8CD16A9C36FD}" presName="background2" presStyleLbl="node2" presStyleIdx="1" presStyleCnt="3"/>
      <dgm:spPr/>
    </dgm:pt>
    <dgm:pt modelId="{ADA3E487-0CD2-46CB-B559-2E7ADF1308CF}" type="pres">
      <dgm:prSet presAssocID="{029AFAFC-6770-4821-BA4E-8CD16A9C36FD}" presName="text2" presStyleLbl="fgAcc2" presStyleIdx="1" presStyleCnt="3">
        <dgm:presLayoutVars>
          <dgm:chPref val="3"/>
        </dgm:presLayoutVars>
      </dgm:prSet>
      <dgm:spPr/>
      <dgm:t>
        <a:bodyPr/>
        <a:lstStyle/>
        <a:p>
          <a:pPr rtl="1"/>
          <a:endParaRPr lang="ar-SA"/>
        </a:p>
      </dgm:t>
    </dgm:pt>
    <dgm:pt modelId="{C9E49701-0695-4D51-9438-986D08B26A8F}" type="pres">
      <dgm:prSet presAssocID="{029AFAFC-6770-4821-BA4E-8CD16A9C36FD}" presName="hierChild3" presStyleCnt="0"/>
      <dgm:spPr/>
    </dgm:pt>
    <dgm:pt modelId="{D32F350A-A5C2-4BFF-8F62-44B0A255862E}" type="pres">
      <dgm:prSet presAssocID="{22403B0E-7AEE-4C4D-B75C-6EBD7B23E9F3}" presName="Name10" presStyleLbl="parChTrans1D2" presStyleIdx="2" presStyleCnt="3"/>
      <dgm:spPr/>
      <dgm:t>
        <a:bodyPr/>
        <a:lstStyle/>
        <a:p>
          <a:pPr rtl="1"/>
          <a:endParaRPr lang="ar-SA"/>
        </a:p>
      </dgm:t>
    </dgm:pt>
    <dgm:pt modelId="{3A7DD266-4A4D-4806-85B7-AF4F556CCB72}" type="pres">
      <dgm:prSet presAssocID="{50627ADB-B347-455B-882C-CA5941839206}" presName="hierRoot2" presStyleCnt="0"/>
      <dgm:spPr/>
    </dgm:pt>
    <dgm:pt modelId="{39603C58-881A-48D0-9E85-2B2552F34EC1}" type="pres">
      <dgm:prSet presAssocID="{50627ADB-B347-455B-882C-CA5941839206}" presName="composite2" presStyleCnt="0"/>
      <dgm:spPr/>
    </dgm:pt>
    <dgm:pt modelId="{03442382-8722-4ED5-A35A-6B72ABF467E7}" type="pres">
      <dgm:prSet presAssocID="{50627ADB-B347-455B-882C-CA5941839206}" presName="background2" presStyleLbl="node2" presStyleIdx="2" presStyleCnt="3"/>
      <dgm:spPr/>
    </dgm:pt>
    <dgm:pt modelId="{EB5F4004-AF37-4680-9B1C-95186E2207AB}" type="pres">
      <dgm:prSet presAssocID="{50627ADB-B347-455B-882C-CA5941839206}" presName="text2" presStyleLbl="fgAcc2" presStyleIdx="2" presStyleCnt="3">
        <dgm:presLayoutVars>
          <dgm:chPref val="3"/>
        </dgm:presLayoutVars>
      </dgm:prSet>
      <dgm:spPr/>
      <dgm:t>
        <a:bodyPr/>
        <a:lstStyle/>
        <a:p>
          <a:pPr rtl="1"/>
          <a:endParaRPr lang="ar-SA"/>
        </a:p>
      </dgm:t>
    </dgm:pt>
    <dgm:pt modelId="{A9DD3414-BD0A-4984-B523-D5E1ABAFDDD3}" type="pres">
      <dgm:prSet presAssocID="{50627ADB-B347-455B-882C-CA5941839206}" presName="hierChild3" presStyleCnt="0"/>
      <dgm:spPr/>
    </dgm:pt>
  </dgm:ptLst>
  <dgm:cxnLst>
    <dgm:cxn modelId="{9C2B119B-05FA-4B69-9191-437E4FB63BAA}" type="presOf" srcId="{4D23C1B5-FBB5-4AFD-9BAA-2421667F42C6}" destId="{072734F3-BDBA-4E34-A358-CF8311F0DDA4}" srcOrd="0" destOrd="0" presId="urn:microsoft.com/office/officeart/2005/8/layout/hierarchy1"/>
    <dgm:cxn modelId="{44B6F490-7A87-4A38-B1FB-57D5AE7BDF24}" srcId="{391F4639-4961-480F-8848-A4F9F4FC7CF5}" destId="{029AFAFC-6770-4821-BA4E-8CD16A9C36FD}" srcOrd="1" destOrd="0" parTransId="{BA93B767-366E-4271-ACEA-00B2E19FD87A}" sibTransId="{D2977B7E-D130-4A5C-BF8C-19D9DABC2C2E}"/>
    <dgm:cxn modelId="{35477F74-364F-48E3-A94D-0700739695E1}" type="presOf" srcId="{029AFAFC-6770-4821-BA4E-8CD16A9C36FD}" destId="{ADA3E487-0CD2-46CB-B559-2E7ADF1308CF}" srcOrd="0" destOrd="0" presId="urn:microsoft.com/office/officeart/2005/8/layout/hierarchy1"/>
    <dgm:cxn modelId="{BA5C63C6-9D4B-4009-9AB6-4AC7B9D50DC3}" srcId="{741761FF-0A5E-4070-8A7E-147580571833}" destId="{391F4639-4961-480F-8848-A4F9F4FC7CF5}" srcOrd="0" destOrd="0" parTransId="{A1457171-EC04-4340-840C-2F3CF8D2F8BF}" sibTransId="{0AAE67C2-B291-45EC-B6B7-7DD34982B3B8}"/>
    <dgm:cxn modelId="{7A252CE7-C6EA-4347-B7FA-54F39582BC80}" type="presOf" srcId="{741761FF-0A5E-4070-8A7E-147580571833}" destId="{92F322FA-2567-4E41-B2D6-F0C6C33193D1}" srcOrd="0" destOrd="0" presId="urn:microsoft.com/office/officeart/2005/8/layout/hierarchy1"/>
    <dgm:cxn modelId="{38DBD781-0FDE-47E0-9768-909CB6BFEC89}" type="presOf" srcId="{BA93B767-366E-4271-ACEA-00B2E19FD87A}" destId="{33052955-7AEE-4FC5-BB1F-4DA7ED4B1A41}" srcOrd="0" destOrd="0" presId="urn:microsoft.com/office/officeart/2005/8/layout/hierarchy1"/>
    <dgm:cxn modelId="{8BDF62DB-D7A9-4CAD-AB13-55529AF8F65E}" type="presOf" srcId="{22403B0E-7AEE-4C4D-B75C-6EBD7B23E9F3}" destId="{D32F350A-A5C2-4BFF-8F62-44B0A255862E}" srcOrd="0" destOrd="0" presId="urn:microsoft.com/office/officeart/2005/8/layout/hierarchy1"/>
    <dgm:cxn modelId="{DF03894D-FCDF-4BD8-8788-0ED5257C6880}" type="presOf" srcId="{391F4639-4961-480F-8848-A4F9F4FC7CF5}" destId="{9408B7F6-9422-4758-99DB-AF3FA55EB234}" srcOrd="0" destOrd="0" presId="urn:microsoft.com/office/officeart/2005/8/layout/hierarchy1"/>
    <dgm:cxn modelId="{CFE3352D-7C31-463D-A796-C585856D44FA}" srcId="{391F4639-4961-480F-8848-A4F9F4FC7CF5}" destId="{50627ADB-B347-455B-882C-CA5941839206}" srcOrd="2" destOrd="0" parTransId="{22403B0E-7AEE-4C4D-B75C-6EBD7B23E9F3}" sibTransId="{7BFBC709-E8A3-48CF-931A-2F3E181D3210}"/>
    <dgm:cxn modelId="{9045B08E-3B70-461C-99D3-F371985FF3A2}" type="presOf" srcId="{50627ADB-B347-455B-882C-CA5941839206}" destId="{EB5F4004-AF37-4680-9B1C-95186E2207AB}" srcOrd="0" destOrd="0" presId="urn:microsoft.com/office/officeart/2005/8/layout/hierarchy1"/>
    <dgm:cxn modelId="{D80D6E4F-0480-403E-953A-E9A9F307B745}" srcId="{391F4639-4961-480F-8848-A4F9F4FC7CF5}" destId="{8572F659-AD2D-49F8-B392-4DFCB3EB5592}" srcOrd="0" destOrd="0" parTransId="{4D23C1B5-FBB5-4AFD-9BAA-2421667F42C6}" sibTransId="{65812F41-F1C1-4735-B8C6-1BCEDF9E2745}"/>
    <dgm:cxn modelId="{C9470FBB-C0AF-4A89-B955-C68B2E5E7EA1}" type="presOf" srcId="{8572F659-AD2D-49F8-B392-4DFCB3EB5592}" destId="{F30FFA6A-0590-40E1-8AE0-5B95808918E7}" srcOrd="0" destOrd="0" presId="urn:microsoft.com/office/officeart/2005/8/layout/hierarchy1"/>
    <dgm:cxn modelId="{6A699FFA-E4C4-46B0-975B-946C2A924A9B}" type="presParOf" srcId="{92F322FA-2567-4E41-B2D6-F0C6C33193D1}" destId="{2EC5F304-AC91-4D71-9461-377554FAD4EA}" srcOrd="0" destOrd="0" presId="urn:microsoft.com/office/officeart/2005/8/layout/hierarchy1"/>
    <dgm:cxn modelId="{D2C3CF36-BE75-4253-9961-B4E1F0C8C9FC}" type="presParOf" srcId="{2EC5F304-AC91-4D71-9461-377554FAD4EA}" destId="{68A79189-23EB-4E0B-A6CF-BB8EA0EA8706}" srcOrd="0" destOrd="0" presId="urn:microsoft.com/office/officeart/2005/8/layout/hierarchy1"/>
    <dgm:cxn modelId="{073F139C-F9D2-44D9-9370-A00ADEFA8F5F}" type="presParOf" srcId="{68A79189-23EB-4E0B-A6CF-BB8EA0EA8706}" destId="{50AC4236-CEC9-4AC7-985D-35EA096B0588}" srcOrd="0" destOrd="0" presId="urn:microsoft.com/office/officeart/2005/8/layout/hierarchy1"/>
    <dgm:cxn modelId="{771B3267-2863-4999-88E9-35B2625FA6F7}" type="presParOf" srcId="{68A79189-23EB-4E0B-A6CF-BB8EA0EA8706}" destId="{9408B7F6-9422-4758-99DB-AF3FA55EB234}" srcOrd="1" destOrd="0" presId="urn:microsoft.com/office/officeart/2005/8/layout/hierarchy1"/>
    <dgm:cxn modelId="{3A5B94CE-08BA-4ACB-8DD8-D77B3D2D142E}" type="presParOf" srcId="{2EC5F304-AC91-4D71-9461-377554FAD4EA}" destId="{32F4C0BF-BB5D-4EC0-8BBA-7F1C552986BA}" srcOrd="1" destOrd="0" presId="urn:microsoft.com/office/officeart/2005/8/layout/hierarchy1"/>
    <dgm:cxn modelId="{0D2E3611-3AAD-4758-B967-287540486F7E}" type="presParOf" srcId="{32F4C0BF-BB5D-4EC0-8BBA-7F1C552986BA}" destId="{072734F3-BDBA-4E34-A358-CF8311F0DDA4}" srcOrd="0" destOrd="0" presId="urn:microsoft.com/office/officeart/2005/8/layout/hierarchy1"/>
    <dgm:cxn modelId="{A8C33774-408A-485C-B2E0-38FAD53544CD}" type="presParOf" srcId="{32F4C0BF-BB5D-4EC0-8BBA-7F1C552986BA}" destId="{CBEF1CA2-B10B-4653-B86E-6AA85B3A9A5F}" srcOrd="1" destOrd="0" presId="urn:microsoft.com/office/officeart/2005/8/layout/hierarchy1"/>
    <dgm:cxn modelId="{FB3C708C-DDF2-477C-B90F-352B42ED038A}" type="presParOf" srcId="{CBEF1CA2-B10B-4653-B86E-6AA85B3A9A5F}" destId="{A879EC1D-3A2F-463B-9E7C-C9BFD1E489BE}" srcOrd="0" destOrd="0" presId="urn:microsoft.com/office/officeart/2005/8/layout/hierarchy1"/>
    <dgm:cxn modelId="{C2C5CD49-D03B-43B9-A87B-208ECB67BB0D}" type="presParOf" srcId="{A879EC1D-3A2F-463B-9E7C-C9BFD1E489BE}" destId="{4ACE934C-8BCB-4DCD-909E-D0C1C6C71D81}" srcOrd="0" destOrd="0" presId="urn:microsoft.com/office/officeart/2005/8/layout/hierarchy1"/>
    <dgm:cxn modelId="{A8BA6246-6078-4D62-9A13-6C9D4738AD37}" type="presParOf" srcId="{A879EC1D-3A2F-463B-9E7C-C9BFD1E489BE}" destId="{F30FFA6A-0590-40E1-8AE0-5B95808918E7}" srcOrd="1" destOrd="0" presId="urn:microsoft.com/office/officeart/2005/8/layout/hierarchy1"/>
    <dgm:cxn modelId="{4F0F7658-4EC3-40AC-946E-5CFEFA2F8688}" type="presParOf" srcId="{CBEF1CA2-B10B-4653-B86E-6AA85B3A9A5F}" destId="{62B636EB-C047-457F-8F27-7CB3BF5C0D20}" srcOrd="1" destOrd="0" presId="urn:microsoft.com/office/officeart/2005/8/layout/hierarchy1"/>
    <dgm:cxn modelId="{63369676-F615-40FF-9A64-0FACC224EFEF}" type="presParOf" srcId="{32F4C0BF-BB5D-4EC0-8BBA-7F1C552986BA}" destId="{33052955-7AEE-4FC5-BB1F-4DA7ED4B1A41}" srcOrd="2" destOrd="0" presId="urn:microsoft.com/office/officeart/2005/8/layout/hierarchy1"/>
    <dgm:cxn modelId="{89B66F7F-586F-4FA4-8BAC-94E9769B2369}" type="presParOf" srcId="{32F4C0BF-BB5D-4EC0-8BBA-7F1C552986BA}" destId="{6401BF03-CB61-4D81-94E0-36932303AE92}" srcOrd="3" destOrd="0" presId="urn:microsoft.com/office/officeart/2005/8/layout/hierarchy1"/>
    <dgm:cxn modelId="{47F7E599-2F14-4F46-8CF7-3365877D6998}" type="presParOf" srcId="{6401BF03-CB61-4D81-94E0-36932303AE92}" destId="{844913D3-7165-4E9F-A031-7B76A9A2883A}" srcOrd="0" destOrd="0" presId="urn:microsoft.com/office/officeart/2005/8/layout/hierarchy1"/>
    <dgm:cxn modelId="{3FAF3E12-AA7E-46FA-AFAF-C030922BEE22}" type="presParOf" srcId="{844913D3-7165-4E9F-A031-7B76A9A2883A}" destId="{35DF368C-5E83-43A7-9CE6-61570790EA08}" srcOrd="0" destOrd="0" presId="urn:microsoft.com/office/officeart/2005/8/layout/hierarchy1"/>
    <dgm:cxn modelId="{25C44E5E-729C-4E2E-9218-B5960AB0AF99}" type="presParOf" srcId="{844913D3-7165-4E9F-A031-7B76A9A2883A}" destId="{ADA3E487-0CD2-46CB-B559-2E7ADF1308CF}" srcOrd="1" destOrd="0" presId="urn:microsoft.com/office/officeart/2005/8/layout/hierarchy1"/>
    <dgm:cxn modelId="{4EE65825-8882-49C6-89B7-DEF14094363B}" type="presParOf" srcId="{6401BF03-CB61-4D81-94E0-36932303AE92}" destId="{C9E49701-0695-4D51-9438-986D08B26A8F}" srcOrd="1" destOrd="0" presId="urn:microsoft.com/office/officeart/2005/8/layout/hierarchy1"/>
    <dgm:cxn modelId="{C7DC9A57-7A14-41FE-916F-475CB64BA26C}" type="presParOf" srcId="{32F4C0BF-BB5D-4EC0-8BBA-7F1C552986BA}" destId="{D32F350A-A5C2-4BFF-8F62-44B0A255862E}" srcOrd="4" destOrd="0" presId="urn:microsoft.com/office/officeart/2005/8/layout/hierarchy1"/>
    <dgm:cxn modelId="{F27E4F9D-4CED-4F43-98EF-77CD6790849D}" type="presParOf" srcId="{32F4C0BF-BB5D-4EC0-8BBA-7F1C552986BA}" destId="{3A7DD266-4A4D-4806-85B7-AF4F556CCB72}" srcOrd="5" destOrd="0" presId="urn:microsoft.com/office/officeart/2005/8/layout/hierarchy1"/>
    <dgm:cxn modelId="{C07B62B0-38DE-4A90-BB50-3EA708B00257}" type="presParOf" srcId="{3A7DD266-4A4D-4806-85B7-AF4F556CCB72}" destId="{39603C58-881A-48D0-9E85-2B2552F34EC1}" srcOrd="0" destOrd="0" presId="urn:microsoft.com/office/officeart/2005/8/layout/hierarchy1"/>
    <dgm:cxn modelId="{DAFFBEA1-F19D-4E90-A1D4-DCF8C29D8086}" type="presParOf" srcId="{39603C58-881A-48D0-9E85-2B2552F34EC1}" destId="{03442382-8722-4ED5-A35A-6B72ABF467E7}" srcOrd="0" destOrd="0" presId="urn:microsoft.com/office/officeart/2005/8/layout/hierarchy1"/>
    <dgm:cxn modelId="{28F09452-09EB-4D38-A32E-4F869C39AAD0}" type="presParOf" srcId="{39603C58-881A-48D0-9E85-2B2552F34EC1}" destId="{EB5F4004-AF37-4680-9B1C-95186E2207AB}" srcOrd="1" destOrd="0" presId="urn:microsoft.com/office/officeart/2005/8/layout/hierarchy1"/>
    <dgm:cxn modelId="{AE979F36-8452-47E5-91CF-D20362433EEE}" type="presParOf" srcId="{3A7DD266-4A4D-4806-85B7-AF4F556CCB72}" destId="{A9DD3414-BD0A-4984-B523-D5E1ABAFDDD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2F350A-A5C2-4BFF-8F62-44B0A255862E}">
      <dsp:nvSpPr>
        <dsp:cNvPr id="0" name=""/>
        <dsp:cNvSpPr/>
      </dsp:nvSpPr>
      <dsp:spPr>
        <a:xfrm>
          <a:off x="3564086" y="1347300"/>
          <a:ext cx="2529351" cy="601870"/>
        </a:xfrm>
        <a:custGeom>
          <a:avLst/>
          <a:gdLst/>
          <a:ahLst/>
          <a:cxnLst/>
          <a:rect l="0" t="0" r="0" b="0"/>
          <a:pathLst>
            <a:path>
              <a:moveTo>
                <a:pt x="0" y="0"/>
              </a:moveTo>
              <a:lnTo>
                <a:pt x="0" y="410157"/>
              </a:lnTo>
              <a:lnTo>
                <a:pt x="2529351" y="410157"/>
              </a:lnTo>
              <a:lnTo>
                <a:pt x="2529351" y="601870"/>
              </a:lnTo>
            </a:path>
          </a:pathLst>
        </a:custGeom>
        <a:noFill/>
        <a:ln w="55000" cap="flat" cmpd="thickThin"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052955-7AEE-4FC5-BB1F-4DA7ED4B1A41}">
      <dsp:nvSpPr>
        <dsp:cNvPr id="0" name=""/>
        <dsp:cNvSpPr/>
      </dsp:nvSpPr>
      <dsp:spPr>
        <a:xfrm>
          <a:off x="3518366" y="1347300"/>
          <a:ext cx="91440" cy="601870"/>
        </a:xfrm>
        <a:custGeom>
          <a:avLst/>
          <a:gdLst/>
          <a:ahLst/>
          <a:cxnLst/>
          <a:rect l="0" t="0" r="0" b="0"/>
          <a:pathLst>
            <a:path>
              <a:moveTo>
                <a:pt x="45720" y="0"/>
              </a:moveTo>
              <a:lnTo>
                <a:pt x="45720" y="601870"/>
              </a:lnTo>
            </a:path>
          </a:pathLst>
        </a:custGeom>
        <a:noFill/>
        <a:ln w="55000" cap="flat" cmpd="thickThin"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2734F3-BDBA-4E34-A358-CF8311F0DDA4}">
      <dsp:nvSpPr>
        <dsp:cNvPr id="0" name=""/>
        <dsp:cNvSpPr/>
      </dsp:nvSpPr>
      <dsp:spPr>
        <a:xfrm>
          <a:off x="1034734" y="1347300"/>
          <a:ext cx="2529351" cy="601870"/>
        </a:xfrm>
        <a:custGeom>
          <a:avLst/>
          <a:gdLst/>
          <a:ahLst/>
          <a:cxnLst/>
          <a:rect l="0" t="0" r="0" b="0"/>
          <a:pathLst>
            <a:path>
              <a:moveTo>
                <a:pt x="2529351" y="0"/>
              </a:moveTo>
              <a:lnTo>
                <a:pt x="2529351" y="410157"/>
              </a:lnTo>
              <a:lnTo>
                <a:pt x="0" y="410157"/>
              </a:lnTo>
              <a:lnTo>
                <a:pt x="0" y="601870"/>
              </a:lnTo>
            </a:path>
          </a:pathLst>
        </a:custGeom>
        <a:noFill/>
        <a:ln w="55000" cap="flat" cmpd="thickThin"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AC4236-CEC9-4AC7-985D-35EA096B0588}">
      <dsp:nvSpPr>
        <dsp:cNvPr id="0" name=""/>
        <dsp:cNvSpPr/>
      </dsp:nvSpPr>
      <dsp:spPr>
        <a:xfrm>
          <a:off x="2529351" y="304485"/>
          <a:ext cx="2069469" cy="1042814"/>
        </a:xfrm>
        <a:prstGeom prst="roundRect">
          <a:avLst>
            <a:gd name="adj" fmla="val 10000"/>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408B7F6-9422-4758-99DB-AF3FA55EB234}">
      <dsp:nvSpPr>
        <dsp:cNvPr id="0" name=""/>
        <dsp:cNvSpPr/>
      </dsp:nvSpPr>
      <dsp:spPr>
        <a:xfrm>
          <a:off x="2759292" y="522929"/>
          <a:ext cx="2069469" cy="104281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kern="1200" dirty="0" smtClean="0"/>
            <a:t>محكات تحديد  صعوبات التعلم</a:t>
          </a:r>
          <a:endParaRPr lang="ar-SA" sz="2800" kern="1200" dirty="0"/>
        </a:p>
      </dsp:txBody>
      <dsp:txXfrm>
        <a:off x="2789835" y="553472"/>
        <a:ext cx="2008383" cy="981728"/>
      </dsp:txXfrm>
    </dsp:sp>
    <dsp:sp modelId="{4ACE934C-8BCB-4DCD-909E-D0C1C6C71D81}">
      <dsp:nvSpPr>
        <dsp:cNvPr id="0" name=""/>
        <dsp:cNvSpPr/>
      </dsp:nvSpPr>
      <dsp:spPr>
        <a:xfrm>
          <a:off x="0" y="1949171"/>
          <a:ext cx="2069469" cy="1314113"/>
        </a:xfrm>
        <a:prstGeom prst="roundRect">
          <a:avLst>
            <a:gd name="adj" fmla="val 10000"/>
          </a:avLst>
        </a:prstGeom>
        <a:gradFill rotWithShape="0">
          <a:gsLst>
            <a:gs pos="0">
              <a:schemeClr val="accent2">
                <a:hueOff val="0"/>
                <a:satOff val="0"/>
                <a:lumOff val="0"/>
                <a:alphaOff val="0"/>
                <a:tint val="62000"/>
                <a:satMod val="180000"/>
              </a:schemeClr>
            </a:gs>
            <a:gs pos="65000">
              <a:schemeClr val="accent2">
                <a:hueOff val="0"/>
                <a:satOff val="0"/>
                <a:lumOff val="0"/>
                <a:alphaOff val="0"/>
                <a:tint val="32000"/>
                <a:satMod val="250000"/>
              </a:schemeClr>
            </a:gs>
            <a:gs pos="100000">
              <a:schemeClr val="accent2">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30FFA6A-0590-40E1-8AE0-5B95808918E7}">
      <dsp:nvSpPr>
        <dsp:cNvPr id="0" name=""/>
        <dsp:cNvSpPr/>
      </dsp:nvSpPr>
      <dsp:spPr>
        <a:xfrm>
          <a:off x="229941" y="2167615"/>
          <a:ext cx="2069469" cy="1314113"/>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kern="1200" dirty="0" smtClean="0"/>
            <a:t>محك التربية الخاصة</a:t>
          </a:r>
          <a:endParaRPr lang="ar-SA" sz="2800" kern="1200" dirty="0"/>
        </a:p>
      </dsp:txBody>
      <dsp:txXfrm>
        <a:off x="268430" y="2206104"/>
        <a:ext cx="1992491" cy="1237135"/>
      </dsp:txXfrm>
    </dsp:sp>
    <dsp:sp modelId="{35DF368C-5E83-43A7-9CE6-61570790EA08}">
      <dsp:nvSpPr>
        <dsp:cNvPr id="0" name=""/>
        <dsp:cNvSpPr/>
      </dsp:nvSpPr>
      <dsp:spPr>
        <a:xfrm>
          <a:off x="2529351" y="1949171"/>
          <a:ext cx="2069469" cy="1314113"/>
        </a:xfrm>
        <a:prstGeom prst="roundRect">
          <a:avLst>
            <a:gd name="adj" fmla="val 10000"/>
          </a:avLst>
        </a:prstGeom>
        <a:gradFill rotWithShape="0">
          <a:gsLst>
            <a:gs pos="0">
              <a:schemeClr val="accent2">
                <a:hueOff val="0"/>
                <a:satOff val="0"/>
                <a:lumOff val="0"/>
                <a:alphaOff val="0"/>
                <a:tint val="62000"/>
                <a:satMod val="180000"/>
              </a:schemeClr>
            </a:gs>
            <a:gs pos="65000">
              <a:schemeClr val="accent2">
                <a:hueOff val="0"/>
                <a:satOff val="0"/>
                <a:lumOff val="0"/>
                <a:alphaOff val="0"/>
                <a:tint val="32000"/>
                <a:satMod val="250000"/>
              </a:schemeClr>
            </a:gs>
            <a:gs pos="100000">
              <a:schemeClr val="accent2">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DA3E487-0CD2-46CB-B559-2E7ADF1308CF}">
      <dsp:nvSpPr>
        <dsp:cNvPr id="0" name=""/>
        <dsp:cNvSpPr/>
      </dsp:nvSpPr>
      <dsp:spPr>
        <a:xfrm>
          <a:off x="2759292" y="2167615"/>
          <a:ext cx="2069469" cy="1314113"/>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kern="1200" dirty="0" smtClean="0"/>
            <a:t>محك </a:t>
          </a:r>
          <a:r>
            <a:rPr lang="ar-SA" sz="2800" kern="1200" dirty="0" err="1" smtClean="0"/>
            <a:t>الإستبعاد</a:t>
          </a:r>
          <a:endParaRPr lang="ar-SA" sz="2800" kern="1200" dirty="0"/>
        </a:p>
      </dsp:txBody>
      <dsp:txXfrm>
        <a:off x="2797781" y="2206104"/>
        <a:ext cx="1992491" cy="1237135"/>
      </dsp:txXfrm>
    </dsp:sp>
    <dsp:sp modelId="{03442382-8722-4ED5-A35A-6B72ABF467E7}">
      <dsp:nvSpPr>
        <dsp:cNvPr id="0" name=""/>
        <dsp:cNvSpPr/>
      </dsp:nvSpPr>
      <dsp:spPr>
        <a:xfrm>
          <a:off x="5058703" y="1949171"/>
          <a:ext cx="2069469" cy="1314113"/>
        </a:xfrm>
        <a:prstGeom prst="roundRect">
          <a:avLst>
            <a:gd name="adj" fmla="val 10000"/>
          </a:avLst>
        </a:prstGeom>
        <a:gradFill rotWithShape="0">
          <a:gsLst>
            <a:gs pos="0">
              <a:schemeClr val="accent2">
                <a:hueOff val="0"/>
                <a:satOff val="0"/>
                <a:lumOff val="0"/>
                <a:alphaOff val="0"/>
                <a:tint val="62000"/>
                <a:satMod val="180000"/>
              </a:schemeClr>
            </a:gs>
            <a:gs pos="65000">
              <a:schemeClr val="accent2">
                <a:hueOff val="0"/>
                <a:satOff val="0"/>
                <a:lumOff val="0"/>
                <a:alphaOff val="0"/>
                <a:tint val="32000"/>
                <a:satMod val="250000"/>
              </a:schemeClr>
            </a:gs>
            <a:gs pos="100000">
              <a:schemeClr val="accent2">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EB5F4004-AF37-4680-9B1C-95186E2207AB}">
      <dsp:nvSpPr>
        <dsp:cNvPr id="0" name=""/>
        <dsp:cNvSpPr/>
      </dsp:nvSpPr>
      <dsp:spPr>
        <a:xfrm>
          <a:off x="5288644" y="2167615"/>
          <a:ext cx="2069469" cy="1314113"/>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kern="1200" dirty="0" smtClean="0"/>
            <a:t>محك التباعد </a:t>
          </a:r>
          <a:r>
            <a:rPr lang="ar-SA" sz="2800" kern="1200" dirty="0" err="1" smtClean="0"/>
            <a:t>او</a:t>
          </a:r>
          <a:r>
            <a:rPr lang="ar-SA" sz="2800" kern="1200" dirty="0" smtClean="0"/>
            <a:t> التباين</a:t>
          </a:r>
          <a:endParaRPr lang="ar-SA" sz="2800" kern="1200" dirty="0"/>
        </a:p>
      </dsp:txBody>
      <dsp:txXfrm>
        <a:off x="5327133" y="2206104"/>
        <a:ext cx="1992491" cy="123713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0" name="مثلث قائم الزاوية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عنوان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grpSp>
        <p:nvGrpSpPr>
          <p:cNvPr id="2" name="مجموعة 1"/>
          <p:cNvGrpSpPr/>
          <p:nvPr/>
        </p:nvGrpSpPr>
        <p:grpSpPr>
          <a:xfrm>
            <a:off x="-3765" y="4953000"/>
            <a:ext cx="9147765" cy="1912088"/>
            <a:chOff x="-3765" y="4832896"/>
            <a:chExt cx="9147765" cy="2032192"/>
          </a:xfrm>
        </p:grpSpPr>
        <p:sp>
          <p:nvSpPr>
            <p:cNvPr id="7" name="شكل حر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شكل حر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عنصر نائب للتاريخ 29"/>
          <p:cNvSpPr>
            <a:spLocks noGrp="1"/>
          </p:cNvSpPr>
          <p:nvPr>
            <p:ph type="dt" sz="half" idx="10"/>
          </p:nvPr>
        </p:nvSpPr>
        <p:spPr/>
        <p:txBody>
          <a:bodyPr/>
          <a:lstStyle>
            <a:lvl1pPr>
              <a:defRPr>
                <a:solidFill>
                  <a:srgbClr val="FFFFFF"/>
                </a:solidFill>
              </a:defRPr>
            </a:lvl1pPr>
            <a:extLst/>
          </a:lstStyle>
          <a:p>
            <a:fld id="{1B8ABB09-4A1D-463E-8065-109CC2B7EFAA}" type="datetimeFigureOut">
              <a:rPr lang="ar-SA" smtClean="0"/>
              <a:pPr/>
              <a:t>02/12/34</a:t>
            </a:fld>
            <a:endParaRPr lang="ar-SA"/>
          </a:p>
        </p:txBody>
      </p:sp>
      <p:sp>
        <p:nvSpPr>
          <p:cNvPr id="19"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endParaRPr lang="ar-SA"/>
          </a:p>
        </p:txBody>
      </p:sp>
      <p:sp>
        <p:nvSpPr>
          <p:cNvPr id="27" name="عنصر نائب لرقم الشريحة 26"/>
          <p:cNvSpPr>
            <a:spLocks noGrp="1"/>
          </p:cNvSpPr>
          <p:nvPr>
            <p:ph type="sldNum" sz="quarter" idx="12"/>
          </p:nvPr>
        </p:nvSpPr>
        <p:spPr/>
        <p:txBody>
          <a:bodyPr/>
          <a:lstStyle>
            <a:lvl1pPr>
              <a:defRPr>
                <a:solidFill>
                  <a:srgbClr val="FFFFFF"/>
                </a:solidFill>
              </a:defRPr>
            </a:lvl1pPr>
            <a:extLst/>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02/12/34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7" name="عنوان 6"/>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02/12/34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7" name="شارة رتبة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شارة رتبة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2">
        <a:schemeClr val="bg1"/>
      </p:bgRef>
    </p:bg>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pPr/>
              <a:t>02/12/34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8" name="عنوان 7"/>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pPr/>
              <a:t>02/12/34</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bg>
      <p:bgRef idx="1002">
        <a:schemeClr val="bg1"/>
      </p:bgRef>
    </p:bg>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pPr/>
              <a:t>02/12/34</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6" name="عنوان 5"/>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pPr/>
              <a:t>02/12/34</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727032" y="6407944"/>
            <a:ext cx="1920240" cy="365760"/>
          </a:xfrm>
        </p:spPr>
        <p:txBody>
          <a:bodyPr/>
          <a:lstStyle>
            <a:extLst/>
          </a:lstStyle>
          <a:p>
            <a:fld id="{1B8ABB09-4A1D-463E-8065-109CC2B7EFAA}" type="datetimeFigureOut">
              <a:rPr lang="ar-SA" smtClean="0"/>
              <a:pPr/>
              <a:t>02/12/34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3" name="عنصر نائب للصورة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ar-SA" smtClean="0"/>
              <a:t>انقر فوق الرمز لإضافة صورة</a:t>
            </a:r>
            <a:endParaRPr kumimoji="0" lang="en-US" dirty="0"/>
          </a:p>
        </p:txBody>
      </p:sp>
      <p:sp>
        <p:nvSpPr>
          <p:cNvPr id="5" name="عنصر نائب للتاريخ 4"/>
          <p:cNvSpPr>
            <a:spLocks noGrp="1"/>
          </p:cNvSpPr>
          <p:nvPr>
            <p:ph type="dt" sz="half" idx="10"/>
          </p:nvPr>
        </p:nvSpPr>
        <p:spPr/>
        <p:txBody>
          <a:bodyPr/>
          <a:lstStyle>
            <a:lvl1pPr>
              <a:defRPr>
                <a:solidFill>
                  <a:schemeClr val="tx1"/>
                </a:solidFill>
              </a:defRPr>
            </a:lvl1pPr>
            <a:extLst/>
          </a:lstStyle>
          <a:p>
            <a:fld id="{1B8ABB09-4A1D-463E-8065-109CC2B7EFAA}" type="datetimeFigureOut">
              <a:rPr lang="ar-SA" smtClean="0"/>
              <a:pPr/>
              <a:t>02/12/34</a:t>
            </a:fld>
            <a:endParaRPr lang="ar-SA"/>
          </a:p>
        </p:txBody>
      </p:sp>
      <p:sp>
        <p:nvSpPr>
          <p:cNvPr id="6" name="عنصر نائب للتذييل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a:p>
        </p:txBody>
      </p:sp>
      <p:sp>
        <p:nvSpPr>
          <p:cNvPr id="7" name="عنصر نائب لرقم الشريحة 6"/>
          <p:cNvSpPr>
            <a:spLocks noGrp="1"/>
          </p:cNvSpPr>
          <p:nvPr>
            <p:ph type="sldNum" sz="quarter" idx="12"/>
          </p:nvPr>
        </p:nvSpPr>
        <p:spPr/>
        <p:txBody>
          <a:bodyPr/>
          <a:lstStyle>
            <a:lvl1pPr>
              <a:defRPr>
                <a:solidFill>
                  <a:schemeClr val="tx1"/>
                </a:solidFill>
              </a:defRPr>
            </a:lvl1pPr>
            <a:extLst/>
          </a:lstStyle>
          <a:p>
            <a:fld id="{0B34F065-1154-456A-91E3-76DE8E75E17B}" type="slidenum">
              <a:rPr lang="ar-SA" smtClean="0"/>
              <a:pPr/>
              <a:t>‹#›</a:t>
            </a:fld>
            <a:endParaRPr lang="ar-SA"/>
          </a:p>
        </p:txBody>
      </p:sp>
      <p:sp>
        <p:nvSpPr>
          <p:cNvPr id="2" name="عنوان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ar-SA" smtClean="0"/>
              <a:t>انقر لتحرير نمط العنوان الرئيسي</a:t>
            </a:r>
            <a:endParaRPr kumimoji="0" lang="en-US"/>
          </a:p>
        </p:txBody>
      </p:sp>
      <p:sp>
        <p:nvSpPr>
          <p:cNvPr id="8" name="شكل حر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شكل حر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مثلث قائم الزاوية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رابط مستقيم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شارة رتبة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شارة رتبة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481329"/>
            <a:ext cx="8229600" cy="4386071"/>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02/12/34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44013" y="274640"/>
            <a:ext cx="1777470" cy="5592761"/>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1"/>
            <a:ext cx="6324600" cy="5592760"/>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02/12/34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شكل حر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شكل حر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مثلث قائم الزاوية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رابط مستقيم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B8ABB09-4A1D-463E-8065-109CC2B7EFAA}" type="datetimeFigureOut">
              <a:rPr lang="ar-SA" smtClean="0"/>
              <a:pPr/>
              <a:t>02/12/34</a:t>
            </a:fld>
            <a:endParaRPr lang="ar-SA"/>
          </a:p>
        </p:txBody>
      </p:sp>
      <p:sp>
        <p:nvSpPr>
          <p:cNvPr id="22" name="عنصر نائب للتذييل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a:p>
        </p:txBody>
      </p:sp>
      <p:sp>
        <p:nvSpPr>
          <p:cNvPr id="18" name="عنصر نائب لرقم الشريحة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تعريف مفهوم صعوبات التعلم </a:t>
            </a:r>
            <a:r>
              <a:rPr lang="ar-SA" dirty="0" err="1" smtClean="0"/>
              <a:t>النمائية</a:t>
            </a:r>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smtClean="0"/>
              <a:t>يضم مفهوم صعوبات التعلم </a:t>
            </a:r>
            <a:r>
              <a:rPr lang="en-US" dirty="0"/>
              <a:t>Learning </a:t>
            </a:r>
            <a:r>
              <a:rPr lang="en-US" dirty="0" err="1"/>
              <a:t>Disabilites</a:t>
            </a:r>
            <a:r>
              <a:rPr lang="en-US" dirty="0"/>
              <a:t> </a:t>
            </a:r>
            <a:r>
              <a:rPr lang="ar-SA" dirty="0" smtClean="0"/>
              <a:t>مجموعة كبيرة من الأطفال الذين لا يدخلون ضمن فئات الأطفال المعوقين ولكنهم يحتاجون إلي المساعدة لإكتساب المهارات المدرسية المختلفة</a:t>
            </a:r>
          </a:p>
          <a:p>
            <a:endParaRPr lang="ar-SA" dirty="0"/>
          </a:p>
        </p:txBody>
      </p:sp>
      <p:sp>
        <p:nvSpPr>
          <p:cNvPr id="2" name="عنوان 1"/>
          <p:cNvSpPr>
            <a:spLocks noGrp="1"/>
          </p:cNvSpPr>
          <p:nvPr>
            <p:ph type="title"/>
          </p:nvPr>
        </p:nvSpPr>
        <p:spPr/>
        <p:txBody>
          <a:bodyPr/>
          <a:lstStyle/>
          <a:p>
            <a:r>
              <a:rPr lang="ar-SA" dirty="0" smtClean="0"/>
              <a:t>تمهيد</a:t>
            </a:r>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dirty="0" smtClean="0"/>
              <a:t>أطلق الكثير من المصطلحات علي مفهوم صعوبات التعلم مثل إصابة المخ </a:t>
            </a:r>
            <a:r>
              <a:rPr lang="en-US" dirty="0" smtClean="0"/>
              <a:t> Brain injured</a:t>
            </a:r>
            <a:r>
              <a:rPr lang="ar-SA" dirty="0" smtClean="0"/>
              <a:t>والخلل الوظيفي الدماغي البسيط </a:t>
            </a:r>
            <a:r>
              <a:rPr lang="en-US" dirty="0" smtClean="0"/>
              <a:t>Minimal Brain Dysfunction(MBD)</a:t>
            </a:r>
            <a:r>
              <a:rPr lang="ar-SA" dirty="0" smtClean="0"/>
              <a:t> أو بعض التسميات </a:t>
            </a:r>
            <a:r>
              <a:rPr lang="ar-SA" dirty="0" err="1" smtClean="0"/>
              <a:t>الأخري</a:t>
            </a:r>
            <a:r>
              <a:rPr lang="ar-SA" dirty="0" smtClean="0"/>
              <a:t> مثل </a:t>
            </a:r>
            <a:r>
              <a:rPr lang="ar-SA" dirty="0" err="1" smtClean="0"/>
              <a:t>الحبسة</a:t>
            </a:r>
            <a:r>
              <a:rPr lang="ar-SA" dirty="0" smtClean="0"/>
              <a:t> الكلامية </a:t>
            </a:r>
            <a:r>
              <a:rPr lang="ar-SA" dirty="0" err="1" smtClean="0"/>
              <a:t>او</a:t>
            </a:r>
            <a:r>
              <a:rPr lang="ar-SA" dirty="0" smtClean="0"/>
              <a:t> احتباس الكلام </a:t>
            </a:r>
            <a:r>
              <a:rPr lang="en-US" dirty="0" smtClean="0"/>
              <a:t>Aphasia</a:t>
            </a:r>
            <a:r>
              <a:rPr lang="ar-SA" dirty="0" smtClean="0"/>
              <a:t> أو عسر القراءة (العجز عن القراءة) </a:t>
            </a:r>
            <a:r>
              <a:rPr lang="en-US" dirty="0" smtClean="0"/>
              <a:t>Dyslexia</a:t>
            </a:r>
            <a:r>
              <a:rPr lang="ar-SA" dirty="0" smtClean="0"/>
              <a:t> أو العجز عن إجراء العمليات الحسابية البسيطة(</a:t>
            </a:r>
            <a:r>
              <a:rPr lang="ar-SA" dirty="0" err="1" smtClean="0"/>
              <a:t>الحبسة</a:t>
            </a:r>
            <a:r>
              <a:rPr lang="ar-SA" dirty="0" smtClean="0"/>
              <a:t> الرياضية)</a:t>
            </a:r>
            <a:r>
              <a:rPr lang="en-US" dirty="0" smtClean="0"/>
              <a:t>Dyscalculia </a:t>
            </a:r>
            <a:r>
              <a:rPr lang="ar-SA" dirty="0" smtClean="0"/>
              <a:t>     </a:t>
            </a:r>
            <a:r>
              <a:rPr lang="ar-SA" dirty="0" err="1" smtClean="0"/>
              <a:t>او</a:t>
            </a:r>
            <a:r>
              <a:rPr lang="ar-SA" dirty="0" smtClean="0"/>
              <a:t> العجز عن الكتابة </a:t>
            </a:r>
            <a:r>
              <a:rPr lang="en-US" dirty="0" err="1" smtClean="0"/>
              <a:t>Dysgraphia</a:t>
            </a:r>
            <a:r>
              <a:rPr lang="en-US" dirty="0" smtClean="0"/>
              <a:t>  </a:t>
            </a:r>
            <a:r>
              <a:rPr lang="ar-SA" dirty="0" smtClean="0"/>
              <a:t>وغيرها من المسميات.</a:t>
            </a:r>
            <a:endParaRPr lang="ar-SA" dirty="0"/>
          </a:p>
        </p:txBody>
      </p:sp>
      <p:sp>
        <p:nvSpPr>
          <p:cNvPr id="2" name="عنوان 1"/>
          <p:cNvSpPr>
            <a:spLocks noGrp="1"/>
          </p:cNvSpPr>
          <p:nvPr>
            <p:ph type="title"/>
          </p:nvPr>
        </p:nvSpPr>
        <p:spPr/>
        <p:txBody>
          <a:bodyPr/>
          <a:lstStyle/>
          <a:p>
            <a:r>
              <a:rPr lang="ar-SA" dirty="0" smtClean="0"/>
              <a:t>مسميات صعوبات التعلم</a:t>
            </a: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10000"/>
          </a:bodyPr>
          <a:lstStyle/>
          <a:p>
            <a:pPr>
              <a:buNone/>
            </a:pPr>
            <a:r>
              <a:rPr lang="ar-SA" b="1" dirty="0" smtClean="0"/>
              <a:t/>
            </a:r>
            <a:br>
              <a:rPr lang="ar-SA" b="1" dirty="0" smtClean="0"/>
            </a:br>
            <a:r>
              <a:rPr lang="ar-SA" b="1" dirty="0" smtClean="0"/>
              <a:t/>
            </a:r>
            <a:br>
              <a:rPr lang="ar-SA" b="1" dirty="0" smtClean="0"/>
            </a:br>
            <a:r>
              <a:rPr lang="ar-SA" b="1" dirty="0" smtClean="0"/>
              <a:t>"مصطلح عام يصف مجموعة من التلاميذ في الفصل الدراسي العادي يظهرون انخفاضا في التحصيل الدراسي مقارنة بزملائهم العاديين، ورغم تمتعهم بذكاء عاد أو فوق المتوسط, يبدون صعوبة في بعض العمليات المتصلة بالتعلم". </a:t>
            </a:r>
            <a:br>
              <a:rPr lang="ar-SA" b="1" dirty="0" smtClean="0"/>
            </a:br>
            <a:r>
              <a:rPr lang="ar-SA" b="1" dirty="0" smtClean="0"/>
              <a:t/>
            </a:r>
            <a:br>
              <a:rPr lang="ar-SA" b="1" dirty="0" smtClean="0"/>
            </a:br>
            <a:r>
              <a:rPr lang="ar-SA" b="1" dirty="0" smtClean="0"/>
              <a:t>" هي الحالة التي يظهر صاحبها مشكلة أو أكثر في الجوانب الآتية: </a:t>
            </a:r>
            <a:br>
              <a:rPr lang="ar-SA" b="1" dirty="0" smtClean="0"/>
            </a:br>
            <a:r>
              <a:rPr lang="ar-SA" b="1" dirty="0" smtClean="0"/>
              <a:t/>
            </a:r>
            <a:br>
              <a:rPr lang="ar-SA" b="1" dirty="0" smtClean="0"/>
            </a:br>
            <a:r>
              <a:rPr lang="ar-SA" b="1" dirty="0" smtClean="0"/>
              <a:t>القدرة على استخدام اللّغة أو فهمها, والقدرة على الإصغاء، التفكير، الكلام ، القراءة، الكتابة أو العمليات الحسابية ".</a:t>
            </a:r>
            <a:br>
              <a:rPr lang="ar-SA" b="1" dirty="0" smtClean="0"/>
            </a:br>
            <a:r>
              <a:rPr lang="ar-SA" b="1" dirty="0" smtClean="0"/>
              <a:t/>
            </a:r>
            <a:br>
              <a:rPr lang="ar-SA" b="1" dirty="0" smtClean="0"/>
            </a:br>
            <a:r>
              <a:rPr lang="ar-SA" b="1" dirty="0" smtClean="0"/>
              <a:t/>
            </a:r>
            <a:br>
              <a:rPr lang="ar-SA" b="1" dirty="0" smtClean="0"/>
            </a:br>
            <a:r>
              <a:rPr lang="ar-SA" b="1" dirty="0" smtClean="0"/>
              <a:t/>
            </a:r>
            <a:br>
              <a:rPr lang="ar-SA" b="1" dirty="0" smtClean="0"/>
            </a:br>
            <a:endParaRPr lang="ar-SA" dirty="0"/>
          </a:p>
        </p:txBody>
      </p:sp>
      <p:sp>
        <p:nvSpPr>
          <p:cNvPr id="2" name="عنوان 1"/>
          <p:cNvSpPr>
            <a:spLocks noGrp="1"/>
          </p:cNvSpPr>
          <p:nvPr>
            <p:ph type="title"/>
          </p:nvPr>
        </p:nvSpPr>
        <p:spPr/>
        <p:txBody>
          <a:bodyPr>
            <a:normAutofit fontScale="90000"/>
          </a:bodyPr>
          <a:lstStyle/>
          <a:p>
            <a:r>
              <a:rPr lang="ar-SA" b="1" dirty="0" smtClean="0"/>
              <a:t>هناك عدّة </a:t>
            </a:r>
            <a:r>
              <a:rPr lang="ar-SA" b="1" dirty="0" err="1" smtClean="0"/>
              <a:t>تعاريف</a:t>
            </a:r>
            <a:r>
              <a:rPr lang="ar-SA" b="1" dirty="0" smtClean="0"/>
              <a:t> لمفهوم صعوبات التعلم، منها ما يلي:</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b="1" dirty="0" smtClean="0"/>
              <a:t>"هي اضطراب في العمليات العقلية الأساسية التي تشمل الانتباه والإدراك والتفكير والتذكر وحلّ المشكلة, يظهر صداه في عدم القدرة على تعلم القراءة والكتابة والحساب، وما يترتب عليه سواء في المدرسة الابتدائية أساسا أو فيما بعدها من قصور في تعلم المواد الدراسية المختلفة ". </a:t>
            </a:r>
            <a:br>
              <a:rPr lang="ar-SA" b="1" dirty="0" smtClean="0"/>
            </a:br>
            <a:endParaRPr lang="ar-SA" dirty="0"/>
          </a:p>
        </p:txBody>
      </p:sp>
      <p:sp>
        <p:nvSpPr>
          <p:cNvPr id="2" name="عنوان 1"/>
          <p:cNvSpPr>
            <a:spLocks noGrp="1"/>
          </p:cNvSpPr>
          <p:nvPr>
            <p:ph type="title"/>
          </p:nvPr>
        </p:nvSpPr>
        <p:spPr/>
        <p:txBody>
          <a:bodyPr/>
          <a:lstStyle/>
          <a:p>
            <a:r>
              <a:rPr lang="ar-SA" dirty="0" smtClean="0"/>
              <a:t>تابع</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b="1" dirty="0" smtClean="0"/>
              <a:t>"هي مصطلح يشير إلى مجموعة متباينة من الاضطرابات تظهر من خلال صعوبات واضحة في الكتابة واستخدام قدرات الاستماع والانتباه والكلام والقراءة والكتابة, والاستدلال الرياضي, ويفترض في هذه الاضطرابات أن تكون ناتجة عن خلل وظيفي في الجهاز العصبي المركزي، وأنها ليست بسبب تخلف عقلي أو إعاقة حسّية." </a:t>
            </a:r>
            <a:br>
              <a:rPr lang="ar-SA" b="1" dirty="0" smtClean="0"/>
            </a:br>
            <a:r>
              <a:rPr lang="ar-SA" b="1" dirty="0" smtClean="0"/>
              <a:t/>
            </a:r>
            <a:br>
              <a:rPr lang="ar-SA" b="1" dirty="0" smtClean="0"/>
            </a:br>
            <a:r>
              <a:rPr lang="ar-SA" b="1" dirty="0" smtClean="0"/>
              <a:t>"هي مشكلات </a:t>
            </a:r>
            <a:r>
              <a:rPr lang="ar-SA" b="1" dirty="0" err="1" smtClean="0"/>
              <a:t>تعلّمية</a:t>
            </a:r>
            <a:r>
              <a:rPr lang="ar-SA" b="1" dirty="0" smtClean="0"/>
              <a:t> في التحصيل الدراسي في مواد القراءة أو الكتابة أو الحساب, يعاني منها بعض التلاميذ على الرغم من عدم إصابتهم بإعاقات حسّية أو عقلية أو انفعالية أو جسمية". </a:t>
            </a:r>
            <a:br>
              <a:rPr lang="ar-SA" b="1" dirty="0" smtClean="0"/>
            </a:br>
            <a:endParaRPr lang="ar-SA" dirty="0"/>
          </a:p>
        </p:txBody>
      </p:sp>
      <p:sp>
        <p:nvSpPr>
          <p:cNvPr id="2" name="عنوان 1"/>
          <p:cNvSpPr>
            <a:spLocks noGrp="1"/>
          </p:cNvSpPr>
          <p:nvPr>
            <p:ph type="title"/>
          </p:nvPr>
        </p:nvSpPr>
        <p:spPr/>
        <p:txBody>
          <a:bodyPr/>
          <a:lstStyle/>
          <a:p>
            <a:r>
              <a:rPr lang="ar-SA" dirty="0" smtClean="0"/>
              <a:t>تابع</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ومع محاولات الكثيرين نعرض لتعريف صعوبات التعلم(تعريف الحكومة </a:t>
            </a:r>
            <a:r>
              <a:rPr lang="ar-SA" dirty="0" err="1" smtClean="0"/>
              <a:t>الإتحادية</a:t>
            </a:r>
            <a:r>
              <a:rPr lang="ar-SA" dirty="0" smtClean="0"/>
              <a:t> 1968)  </a:t>
            </a:r>
            <a:endParaRPr lang="ar-SA" dirty="0"/>
          </a:p>
        </p:txBody>
      </p:sp>
      <p:sp>
        <p:nvSpPr>
          <p:cNvPr id="4" name="Content Placeholder 3"/>
          <p:cNvSpPr>
            <a:spLocks noGrp="1"/>
          </p:cNvSpPr>
          <p:nvPr>
            <p:ph idx="1"/>
          </p:nvPr>
        </p:nvSpPr>
        <p:spPr/>
        <p:txBody>
          <a:bodyPr/>
          <a:lstStyle/>
          <a:p>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ووجد التعريف السابق نقداً بسبب</a:t>
            </a:r>
            <a:endParaRPr lang="ar-SA" dirty="0"/>
          </a:p>
        </p:txBody>
      </p:sp>
      <p:sp>
        <p:nvSpPr>
          <p:cNvPr id="4" name="Content Placeholder 3"/>
          <p:cNvSpPr>
            <a:spLocks noGrp="1"/>
          </p:cNvSpPr>
          <p:nvPr>
            <p:ph idx="1"/>
          </p:nvPr>
        </p:nvSpPr>
        <p:spPr/>
        <p:txBody>
          <a:bodyPr/>
          <a:lstStyle/>
          <a:p>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186766" cy="1417638"/>
          </a:xfrm>
        </p:spPr>
        <p:txBody>
          <a:bodyPr>
            <a:noAutofit/>
          </a:bodyPr>
          <a:lstStyle/>
          <a:p>
            <a:r>
              <a:rPr lang="ar-SA" sz="3600" dirty="0" smtClean="0"/>
              <a:t>وقد حاولت التعريفات </a:t>
            </a:r>
            <a:r>
              <a:rPr lang="ar-SA" sz="3600" dirty="0" err="1" smtClean="0"/>
              <a:t>الأخري</a:t>
            </a:r>
            <a:r>
              <a:rPr lang="ar-SA" sz="3600" dirty="0" smtClean="0"/>
              <a:t> التفريق بين صعوبات التعلم وبين الظروف </a:t>
            </a:r>
            <a:r>
              <a:rPr lang="ar-SA" sz="3600" dirty="0" err="1" smtClean="0"/>
              <a:t>الأخري</a:t>
            </a:r>
            <a:r>
              <a:rPr lang="ar-SA" sz="3600" dirty="0" smtClean="0"/>
              <a:t> التي تؤثر في انخفاض التحصيل الأكاديمي</a:t>
            </a:r>
            <a:endParaRPr lang="ar-SA"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تصنيف صعوبات التعلم</a:t>
            </a:r>
            <a:endParaRPr lang="ar-SA" dirty="0"/>
          </a:p>
        </p:txBody>
      </p:sp>
      <p:sp>
        <p:nvSpPr>
          <p:cNvPr id="3" name="Content Placeholder 2"/>
          <p:cNvSpPr>
            <a:spLocks noGrp="1"/>
          </p:cNvSpPr>
          <p:nvPr>
            <p:ph idx="1"/>
          </p:nvPr>
        </p:nvSpPr>
        <p:spPr/>
        <p:txBody>
          <a:bodyPr/>
          <a:lstStyle/>
          <a:p>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تصنيفات صعوبات التعلم</a:t>
            </a:r>
            <a:endParaRPr lang="ar-SA" dirty="0"/>
          </a:p>
        </p:txBody>
      </p:sp>
      <p:sp>
        <p:nvSpPr>
          <p:cNvPr id="4" name="Content Placeholder 3"/>
          <p:cNvSpPr>
            <a:spLocks noGrp="1"/>
          </p:cNvSpPr>
          <p:nvPr>
            <p:ph idx="1"/>
          </p:nvPr>
        </p:nvSpPr>
        <p:spPr/>
        <p:txBody>
          <a:bodyPr/>
          <a:lstStyle/>
          <a:p>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أهم الصعوبات الأولية</a:t>
            </a:r>
            <a:endParaRPr lang="ar-SA" dirty="0"/>
          </a:p>
        </p:txBody>
      </p:sp>
      <p:sp>
        <p:nvSpPr>
          <p:cNvPr id="3" name="Content Placeholder 2"/>
          <p:cNvSpPr>
            <a:spLocks noGrp="1"/>
          </p:cNvSpPr>
          <p:nvPr>
            <p:ph idx="1"/>
          </p:nvPr>
        </p:nvSpPr>
        <p:spPr/>
        <p:txBody>
          <a:bodyPr/>
          <a:lstStyle/>
          <a:p>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25470"/>
          </a:xfrm>
        </p:spPr>
        <p:txBody>
          <a:bodyPr>
            <a:normAutofit/>
          </a:bodyPr>
          <a:lstStyle/>
          <a:p>
            <a:r>
              <a:rPr lang="ar-SA" dirty="0" smtClean="0"/>
              <a:t>والصعوبات الثانوية</a:t>
            </a:r>
            <a:endParaRPr lang="ar-SA" dirty="0"/>
          </a:p>
        </p:txBody>
      </p:sp>
      <p:sp>
        <p:nvSpPr>
          <p:cNvPr id="3" name="Content Placeholder 2"/>
          <p:cNvSpPr>
            <a:spLocks noGrp="1"/>
          </p:cNvSpPr>
          <p:nvPr>
            <p:ph idx="1"/>
          </p:nvPr>
        </p:nvSpPr>
        <p:spPr/>
        <p:txBody>
          <a:bodyPr/>
          <a:lstStyle/>
          <a:p>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تصنيفات صعوبات التعلم</a:t>
            </a:r>
            <a:endParaRPr lang="ar-SA" dirty="0"/>
          </a:p>
        </p:txBody>
      </p:sp>
      <p:sp>
        <p:nvSpPr>
          <p:cNvPr id="4" name="Content Placeholder 3"/>
          <p:cNvSpPr>
            <a:spLocks noGrp="1"/>
          </p:cNvSpPr>
          <p:nvPr>
            <p:ph idx="1"/>
          </p:nvPr>
        </p:nvSpPr>
        <p:spPr/>
        <p:txBody>
          <a:bodyPr/>
          <a:lstStyle/>
          <a:p>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العلاقة بين صعوبات التعلم </a:t>
            </a:r>
            <a:r>
              <a:rPr lang="ar-SA" dirty="0" err="1" smtClean="0"/>
              <a:t>النمائية</a:t>
            </a:r>
            <a:r>
              <a:rPr lang="ar-SA" dirty="0" smtClean="0"/>
              <a:t> والأكاديمية</a:t>
            </a:r>
            <a:endParaRPr lang="ar-SA" dirty="0"/>
          </a:p>
        </p:txBody>
      </p:sp>
      <p:sp>
        <p:nvSpPr>
          <p:cNvPr id="4" name="Content Placeholder 3"/>
          <p:cNvSpPr>
            <a:spLocks noGrp="1"/>
          </p:cNvSpPr>
          <p:nvPr>
            <p:ph idx="1"/>
          </p:nvPr>
        </p:nvSpPr>
        <p:spPr/>
        <p:txBody>
          <a:bodyPr/>
          <a:lstStyle/>
          <a:p>
            <a:endParaRPr lang="ar-S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smtClean="0"/>
              <a:t>لتمييز هؤلاء الأطفال لابد من توفر ثلاثة </a:t>
            </a:r>
            <a:r>
              <a:rPr lang="ar-SA" dirty="0" err="1" smtClean="0"/>
              <a:t>محكات</a:t>
            </a:r>
            <a:r>
              <a:rPr lang="ar-SA" dirty="0" smtClean="0"/>
              <a:t> قبل الحكم علي الطفل بأنه يعاني من صعوبة ما</a:t>
            </a:r>
          </a:p>
          <a:p>
            <a:endParaRPr lang="ar-SA" dirty="0"/>
          </a:p>
        </p:txBody>
      </p:sp>
      <p:sp>
        <p:nvSpPr>
          <p:cNvPr id="2" name="عنوان 1"/>
          <p:cNvSpPr>
            <a:spLocks noGrp="1"/>
          </p:cNvSpPr>
          <p:nvPr>
            <p:ph type="title"/>
          </p:nvPr>
        </p:nvSpPr>
        <p:spPr/>
        <p:txBody>
          <a:bodyPr>
            <a:normAutofit fontScale="90000"/>
          </a:bodyPr>
          <a:lstStyle/>
          <a:p>
            <a:r>
              <a:rPr lang="ar-SA" dirty="0" err="1" smtClean="0"/>
              <a:t>المحكات</a:t>
            </a:r>
            <a:r>
              <a:rPr lang="ar-SA" dirty="0" smtClean="0"/>
              <a:t> المستخدمة في معرفة وتحديد الأطفال ذوي صعوبات التعلم</a:t>
            </a:r>
            <a:endParaRPr lang="ar-SA" dirty="0"/>
          </a:p>
        </p:txBody>
      </p:sp>
      <p:graphicFrame>
        <p:nvGraphicFramePr>
          <p:cNvPr id="4" name="رسم تخطيطي 3"/>
          <p:cNvGraphicFramePr/>
          <p:nvPr>
            <p:extLst>
              <p:ext uri="{D42A27DB-BD31-4B8C-83A1-F6EECF244321}">
                <p14:modId xmlns:p14="http://schemas.microsoft.com/office/powerpoint/2010/main" val="20040141"/>
              </p:ext>
            </p:extLst>
          </p:nvPr>
        </p:nvGraphicFramePr>
        <p:xfrm>
          <a:off x="1000100" y="2786058"/>
          <a:ext cx="7358114" cy="3786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lvl="0"/>
            <a:r>
              <a:rPr lang="ar-SA" dirty="0" smtClean="0"/>
              <a:t>أولاً: محك التباعد او التباين ويضم المحكات الفرعية التالية</a:t>
            </a:r>
            <a:br>
              <a:rPr lang="ar-SA" dirty="0" smtClean="0"/>
            </a:br>
            <a:endParaRPr lang="ar-SA" dirty="0"/>
          </a:p>
        </p:txBody>
      </p:sp>
      <p:sp>
        <p:nvSpPr>
          <p:cNvPr id="4" name="Content Placeholder 3"/>
          <p:cNvSpPr>
            <a:spLocks noGrp="1"/>
          </p:cNvSpPr>
          <p:nvPr>
            <p:ph idx="1"/>
          </p:nvPr>
        </p:nvSpPr>
        <p:spPr/>
        <p:txBody>
          <a:bodyPr/>
          <a:lstStyle/>
          <a:p>
            <a:endParaRPr lang="ar-SA"/>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lvl="0"/>
            <a:r>
              <a:rPr lang="ar-SA" dirty="0" smtClean="0"/>
              <a:t>ثانياً: محك </a:t>
            </a:r>
            <a:r>
              <a:rPr lang="ar-SA" dirty="0" err="1" smtClean="0"/>
              <a:t>الإستبعاد</a:t>
            </a:r>
            <a:r>
              <a:rPr lang="ar-SA" dirty="0" smtClean="0"/>
              <a:t/>
            </a:r>
            <a:br>
              <a:rPr lang="ar-SA" dirty="0" smtClean="0"/>
            </a:br>
            <a:endParaRPr lang="ar-SA" dirty="0"/>
          </a:p>
        </p:txBody>
      </p:sp>
      <p:sp>
        <p:nvSpPr>
          <p:cNvPr id="4" name="Content Placeholder 3"/>
          <p:cNvSpPr>
            <a:spLocks noGrp="1"/>
          </p:cNvSpPr>
          <p:nvPr>
            <p:ph idx="1"/>
          </p:nvPr>
        </p:nvSpPr>
        <p:spPr/>
        <p:txBody>
          <a:bodyPr/>
          <a:lstStyle/>
          <a:p>
            <a:endParaRPr lang="ar-SA"/>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ar-SA" sz="3200" dirty="0" smtClean="0">
                <a:solidFill>
                  <a:srgbClr val="FF0000"/>
                </a:solidFill>
              </a:rPr>
              <a:t>وهناك بعض الحالات التي ينتج عنها تخلف تربوي تؤدي الي تصنيفها علي انها صعوبات تعلم بشكل خاطيء</a:t>
            </a:r>
            <a:endParaRPr lang="ar-SA" sz="3200" dirty="0">
              <a:solidFill>
                <a:srgbClr val="FF0000"/>
              </a:solidFill>
            </a:endParaRPr>
          </a:p>
        </p:txBody>
      </p:sp>
      <p:sp>
        <p:nvSpPr>
          <p:cNvPr id="4" name="Content Placeholder 3"/>
          <p:cNvSpPr>
            <a:spLocks noGrp="1"/>
          </p:cNvSpPr>
          <p:nvPr>
            <p:ph idx="1"/>
          </p:nvPr>
        </p:nvSpPr>
        <p:spPr/>
        <p:txBody>
          <a:bodyPr/>
          <a:lstStyle/>
          <a:p>
            <a:endParaRPr lang="ar-SA"/>
          </a:p>
        </p:txBody>
      </p:sp>
    </p:spTree>
    <p:extLst>
      <p:ext uri="{BB962C8B-B14F-4D97-AF65-F5344CB8AC3E}">
        <p14:creationId xmlns:p14="http://schemas.microsoft.com/office/powerpoint/2010/main" val="731165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lvl="0"/>
            <a:r>
              <a:rPr lang="ar-SA" dirty="0" smtClean="0"/>
              <a:t>ثالثاً: محك التربية الخاصة</a:t>
            </a:r>
            <a:br>
              <a:rPr lang="ar-SA" dirty="0" smtClean="0"/>
            </a:br>
            <a:endParaRPr lang="ar-SA" dirty="0"/>
          </a:p>
        </p:txBody>
      </p:sp>
      <p:sp>
        <p:nvSpPr>
          <p:cNvPr id="4" name="Content Placeholder 3"/>
          <p:cNvSpPr>
            <a:spLocks noGrp="1"/>
          </p:cNvSpPr>
          <p:nvPr>
            <p:ph idx="1"/>
          </p:nvPr>
        </p:nvSpPr>
        <p:spPr/>
        <p:txBody>
          <a:bodyPr/>
          <a:lstStyle/>
          <a:p>
            <a:endParaRPr lang="ar-SA"/>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smtClean="0"/>
              <a:t>ظهور تفاوت أو التباعد بين القدرة والتحصيل</a:t>
            </a:r>
          </a:p>
          <a:p>
            <a:r>
              <a:rPr lang="ar-SA" dirty="0" smtClean="0"/>
              <a:t>عدم تعلم الطفل بالطرق العادية والمواد التعليمية الملائمة لمعظم الأطفال</a:t>
            </a:r>
          </a:p>
          <a:p>
            <a:r>
              <a:rPr lang="ar-SA" dirty="0" smtClean="0"/>
              <a:t>أن تكون الصعوبة في التعلم ليست ناتجة عن تخلف عقلي أو الإعاقات الحسية- </a:t>
            </a:r>
            <a:r>
              <a:rPr lang="ar-SA" dirty="0" err="1" smtClean="0"/>
              <a:t>الإضطرابات</a:t>
            </a:r>
            <a:r>
              <a:rPr lang="ar-SA" dirty="0" smtClean="0"/>
              <a:t> </a:t>
            </a:r>
            <a:r>
              <a:rPr lang="ar-SA" dirty="0" err="1" smtClean="0"/>
              <a:t>الإنفعالية</a:t>
            </a:r>
            <a:r>
              <a:rPr lang="ar-SA" dirty="0" smtClean="0"/>
              <a:t> الشديدة- نقص فرص التعلم)</a:t>
            </a:r>
          </a:p>
          <a:p>
            <a:endParaRPr lang="ar-SA" dirty="0"/>
          </a:p>
        </p:txBody>
      </p:sp>
      <p:sp>
        <p:nvSpPr>
          <p:cNvPr id="2" name="عنوان 1"/>
          <p:cNvSpPr>
            <a:spLocks noGrp="1"/>
          </p:cNvSpPr>
          <p:nvPr>
            <p:ph type="title"/>
          </p:nvPr>
        </p:nvSpPr>
        <p:spPr/>
        <p:txBody>
          <a:bodyPr>
            <a:normAutofit fontScale="90000"/>
          </a:bodyPr>
          <a:lstStyle/>
          <a:p>
            <a:r>
              <a:rPr lang="ar-SA" dirty="0" smtClean="0"/>
              <a:t>خلاصة ما سبق</a:t>
            </a:r>
            <a:br>
              <a:rPr lang="ar-SA" dirty="0" smtClean="0"/>
            </a:br>
            <a:r>
              <a:rPr lang="ar-SA" dirty="0" smtClean="0"/>
              <a:t>لتحديد الأطفال ذوي صعوبات التعلم يجب</a:t>
            </a:r>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a:p>
        </p:txBody>
      </p:sp>
      <p:sp>
        <p:nvSpPr>
          <p:cNvPr id="2" name="عنوان 1"/>
          <p:cNvSpPr>
            <a:spLocks noGrp="1"/>
          </p:cNvSpPr>
          <p:nvPr>
            <p:ph type="title"/>
          </p:nvPr>
        </p:nvSpPr>
        <p:spPr/>
        <p:txBody>
          <a:bodyPr/>
          <a:lstStyle/>
          <a:p>
            <a:endParaRPr lang="ar-SA"/>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لتقى">
  <a:themeElements>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234</TotalTime>
  <Words>373</Words>
  <Application>Microsoft Office PowerPoint</Application>
  <PresentationFormat>On-screen Show (4:3)</PresentationFormat>
  <Paragraphs>34</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ملتقى</vt:lpstr>
      <vt:lpstr>تعريف مفهوم صعوبات التعلم النمائية</vt:lpstr>
      <vt:lpstr>تمهيد</vt:lpstr>
      <vt:lpstr>مسميات صعوبات التعلم</vt:lpstr>
      <vt:lpstr>هناك عدّة تعاريف لمفهوم صعوبات التعلم، منها ما يلي:</vt:lpstr>
      <vt:lpstr>تابع</vt:lpstr>
      <vt:lpstr>تابع</vt:lpstr>
      <vt:lpstr>ومع محاولات الكثيرين نعرض لتعريف صعوبات التعلم(تعريف الحكومة الإتحادية 1968)  </vt:lpstr>
      <vt:lpstr>ووجد التعريف السابق نقداً بسبب</vt:lpstr>
      <vt:lpstr>وقد حاولت التعريفات الأخري التفريق بين صعوبات التعلم وبين الظروف الأخري التي تؤثر في انخفاض التحصيل الأكاديمي</vt:lpstr>
      <vt:lpstr>تصنيف صعوبات التعلم</vt:lpstr>
      <vt:lpstr>تابع تصنيفات صعوبات التعلم</vt:lpstr>
      <vt:lpstr>أهم الصعوبات الأولية</vt:lpstr>
      <vt:lpstr>والصعوبات الثانوية</vt:lpstr>
      <vt:lpstr>تابع تصنيفات صعوبات التعلم</vt:lpstr>
      <vt:lpstr>العلاقة بين صعوبات التعلم النمائية والأكاديمية</vt:lpstr>
      <vt:lpstr>المحكات المستخدمة في معرفة وتحديد الأطفال ذوي صعوبات التعلم</vt:lpstr>
      <vt:lpstr>أولاً: محك التباعد او التباين ويضم المحكات الفرعية التالية </vt:lpstr>
      <vt:lpstr>ثانياً: محك الإستبعاد </vt:lpstr>
      <vt:lpstr>وهناك بعض الحالات التي ينتج عنها تخلف تربوي تؤدي الي تصنيفها علي انها صعوبات تعلم بشكل خاطيء</vt:lpstr>
      <vt:lpstr>ثالثاً: محك التربية الخاصة </vt:lpstr>
      <vt:lpstr>خلاصة ما سبق لتحديد الأطفال ذوي صعوبات التعلم يجب</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تعريف مفهوم صعوبات التعلم النمائية</dc:title>
  <dc:creator>Nashwa Abdalmonem Abdallah  Albaseer</dc:creator>
  <cp:lastModifiedBy>Nashwa Abdalmonem Abdallah  Albaseer</cp:lastModifiedBy>
  <cp:revision>18</cp:revision>
  <dcterms:modified xsi:type="dcterms:W3CDTF">2013-10-06T14:57:02Z</dcterms:modified>
</cp:coreProperties>
</file>