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9" r:id="rId13"/>
    <p:sldId id="272" r:id="rId14"/>
    <p:sldId id="273" r:id="rId15"/>
    <p:sldId id="275" r:id="rId16"/>
    <p:sldId id="278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C2FBF9-DFA9-4BEC-AD8B-508F671A492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122CEAF4-CCDF-4964-B3D0-ED393D046449}">
      <dgm:prSet phldrT="[Text]"/>
      <dgm:spPr/>
      <dgm:t>
        <a:bodyPr/>
        <a:lstStyle/>
        <a:p>
          <a:pPr rtl="1"/>
          <a:r>
            <a:rPr lang="ar-SA" dirty="0" smtClean="0"/>
            <a:t>الإنتباه لتسلسل المهارات المعروضة3</a:t>
          </a:r>
          <a:endParaRPr lang="ar-SA" dirty="0"/>
        </a:p>
      </dgm:t>
    </dgm:pt>
    <dgm:pt modelId="{FA8FAAC5-3E1E-468F-BA65-7C6517B153D0}" type="parTrans" cxnId="{B74B3C7D-03CC-45FC-A189-FB643D58BD78}">
      <dgm:prSet/>
      <dgm:spPr/>
      <dgm:t>
        <a:bodyPr/>
        <a:lstStyle/>
        <a:p>
          <a:pPr rtl="1"/>
          <a:endParaRPr lang="ar-SA"/>
        </a:p>
      </dgm:t>
    </dgm:pt>
    <dgm:pt modelId="{8FBC12EB-4FB0-44D4-B043-FAE9D1607A30}" type="sibTrans" cxnId="{B74B3C7D-03CC-45FC-A189-FB643D58BD78}">
      <dgm:prSet/>
      <dgm:spPr/>
      <dgm:t>
        <a:bodyPr/>
        <a:lstStyle/>
        <a:p>
          <a:pPr rtl="1"/>
          <a:endParaRPr lang="ar-SA"/>
        </a:p>
      </dgm:t>
    </dgm:pt>
    <dgm:pt modelId="{5DD5403C-7638-4901-9CC1-64D37E2E3B05}">
      <dgm:prSet phldrT="[Text]"/>
      <dgm:spPr/>
      <dgm:t>
        <a:bodyPr/>
        <a:lstStyle/>
        <a:p>
          <a:pPr rtl="1"/>
          <a:r>
            <a:rPr lang="ar-SA" dirty="0" smtClean="0"/>
            <a:t>مدة استمرار سلوك الإنتباه المطلوب2</a:t>
          </a:r>
          <a:endParaRPr lang="ar-SA" dirty="0"/>
        </a:p>
      </dgm:t>
    </dgm:pt>
    <dgm:pt modelId="{C5ED2D9F-FD6E-42D0-B72F-13754924EAA4}" type="parTrans" cxnId="{690BB43E-5F23-42E8-9149-908C3FBAA345}">
      <dgm:prSet/>
      <dgm:spPr/>
      <dgm:t>
        <a:bodyPr/>
        <a:lstStyle/>
        <a:p>
          <a:pPr rtl="1"/>
          <a:endParaRPr lang="ar-SA"/>
        </a:p>
      </dgm:t>
    </dgm:pt>
    <dgm:pt modelId="{71237A79-EF8E-4C49-9C24-369CAD471A69}" type="sibTrans" cxnId="{690BB43E-5F23-42E8-9149-908C3FBAA345}">
      <dgm:prSet/>
      <dgm:spPr/>
      <dgm:t>
        <a:bodyPr/>
        <a:lstStyle/>
        <a:p>
          <a:pPr rtl="1"/>
          <a:endParaRPr lang="ar-SA"/>
        </a:p>
      </dgm:t>
    </dgm:pt>
    <dgm:pt modelId="{A7856E56-8ECE-449F-A23C-82BF20BF04B8}">
      <dgm:prSet phldrT="[Text]"/>
      <dgm:spPr/>
      <dgm:t>
        <a:bodyPr/>
        <a:lstStyle/>
        <a:p>
          <a:pPr rtl="1"/>
          <a:r>
            <a:rPr lang="ar-SA" dirty="0" smtClean="0"/>
            <a:t>اختيار المثير1</a:t>
          </a:r>
          <a:endParaRPr lang="ar-SA" dirty="0"/>
        </a:p>
      </dgm:t>
    </dgm:pt>
    <dgm:pt modelId="{B717F64F-B578-4B45-82A3-7CE0BB6443EC}" type="parTrans" cxnId="{57363C95-90D6-420E-92B1-B5810A4BED20}">
      <dgm:prSet/>
      <dgm:spPr/>
      <dgm:t>
        <a:bodyPr/>
        <a:lstStyle/>
        <a:p>
          <a:pPr rtl="1"/>
          <a:endParaRPr lang="ar-SA"/>
        </a:p>
      </dgm:t>
    </dgm:pt>
    <dgm:pt modelId="{B2E92B3C-A285-4D95-AEB1-54A1C8E4CF63}" type="sibTrans" cxnId="{57363C95-90D6-420E-92B1-B5810A4BED20}">
      <dgm:prSet/>
      <dgm:spPr/>
      <dgm:t>
        <a:bodyPr/>
        <a:lstStyle/>
        <a:p>
          <a:pPr rtl="1"/>
          <a:endParaRPr lang="ar-SA"/>
        </a:p>
      </dgm:t>
    </dgm:pt>
    <dgm:pt modelId="{DF615864-8551-46D9-9D7A-8E007C62C5EB}">
      <dgm:prSet phldrT="[Text]"/>
      <dgm:spPr/>
      <dgm:t>
        <a:bodyPr/>
        <a:lstStyle/>
        <a:p>
          <a:pPr rtl="1"/>
          <a:r>
            <a:rPr lang="ar-SA" dirty="0" smtClean="0"/>
            <a:t>نقل الإنتباه من مهمة الي اخري4</a:t>
          </a:r>
          <a:endParaRPr lang="ar-SA" dirty="0"/>
        </a:p>
      </dgm:t>
    </dgm:pt>
    <dgm:pt modelId="{98CAA927-69E9-4990-ACAF-52D62FB05300}" type="parTrans" cxnId="{8510C89A-6E5A-46D5-B058-6841BC537C55}">
      <dgm:prSet/>
      <dgm:spPr/>
      <dgm:t>
        <a:bodyPr/>
        <a:lstStyle/>
        <a:p>
          <a:pPr rtl="1"/>
          <a:endParaRPr lang="ar-SA"/>
        </a:p>
      </dgm:t>
    </dgm:pt>
    <dgm:pt modelId="{B726992F-9FC6-4467-B597-AFE72E3CDABD}" type="sibTrans" cxnId="{8510C89A-6E5A-46D5-B058-6841BC537C55}">
      <dgm:prSet/>
      <dgm:spPr/>
      <dgm:t>
        <a:bodyPr/>
        <a:lstStyle/>
        <a:p>
          <a:pPr rtl="1"/>
          <a:endParaRPr lang="ar-SA"/>
        </a:p>
      </dgm:t>
    </dgm:pt>
    <dgm:pt modelId="{37330170-E608-4F67-8880-380433C5E92C}" type="pres">
      <dgm:prSet presAssocID="{76C2FBF9-DFA9-4BEC-AD8B-508F671A492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B6EC243-590E-43E1-B7F8-5A4721CD0894}" type="pres">
      <dgm:prSet presAssocID="{122CEAF4-CCDF-4964-B3D0-ED393D046449}" presName="node" presStyleLbl="node1" presStyleIdx="0" presStyleCnt="4" custLinFactNeighborX="-106" custLinFactNeighborY="-5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CCD56A8-3ACB-44EF-8B9B-37619ADC197B}" type="pres">
      <dgm:prSet presAssocID="{8FBC12EB-4FB0-44D4-B043-FAE9D1607A30}" presName="sibTrans" presStyleCnt="0"/>
      <dgm:spPr/>
    </dgm:pt>
    <dgm:pt modelId="{49EB7A02-7797-449A-980E-363330C589FE}" type="pres">
      <dgm:prSet presAssocID="{5DD5403C-7638-4901-9CC1-64D37E2E3B0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2CE458C-7F0F-4E7E-9664-84093462BE95}" type="pres">
      <dgm:prSet presAssocID="{71237A79-EF8E-4C49-9C24-369CAD471A69}" presName="sibTrans" presStyleCnt="0"/>
      <dgm:spPr/>
    </dgm:pt>
    <dgm:pt modelId="{CA8A4535-F44E-438E-B1EE-F9793775437E}" type="pres">
      <dgm:prSet presAssocID="{A7856E56-8ECE-449F-A23C-82BF20BF04B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E52EAB0-BB04-4C7D-88DE-96BA919A109C}" type="pres">
      <dgm:prSet presAssocID="{B2E92B3C-A285-4D95-AEB1-54A1C8E4CF63}" presName="sibTrans" presStyleCnt="0"/>
      <dgm:spPr/>
    </dgm:pt>
    <dgm:pt modelId="{C22E212D-8BA6-452A-8E59-21F497ACDB4B}" type="pres">
      <dgm:prSet presAssocID="{DF615864-8551-46D9-9D7A-8E007C62C5EB}" presName="node" presStyleLbl="node1" presStyleIdx="3" presStyleCnt="4" custLinFactNeighborX="1667" custLinFactNeighborY="18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90BB43E-5F23-42E8-9149-908C3FBAA345}" srcId="{76C2FBF9-DFA9-4BEC-AD8B-508F671A4925}" destId="{5DD5403C-7638-4901-9CC1-64D37E2E3B05}" srcOrd="1" destOrd="0" parTransId="{C5ED2D9F-FD6E-42D0-B72F-13754924EAA4}" sibTransId="{71237A79-EF8E-4C49-9C24-369CAD471A69}"/>
    <dgm:cxn modelId="{D0BE86B2-30A7-48C6-85ED-F9EBC26FC8D4}" type="presOf" srcId="{5DD5403C-7638-4901-9CC1-64D37E2E3B05}" destId="{49EB7A02-7797-449A-980E-363330C589FE}" srcOrd="0" destOrd="0" presId="urn:microsoft.com/office/officeart/2005/8/layout/default"/>
    <dgm:cxn modelId="{57363C95-90D6-420E-92B1-B5810A4BED20}" srcId="{76C2FBF9-DFA9-4BEC-AD8B-508F671A4925}" destId="{A7856E56-8ECE-449F-A23C-82BF20BF04B8}" srcOrd="2" destOrd="0" parTransId="{B717F64F-B578-4B45-82A3-7CE0BB6443EC}" sibTransId="{B2E92B3C-A285-4D95-AEB1-54A1C8E4CF63}"/>
    <dgm:cxn modelId="{8510C89A-6E5A-46D5-B058-6841BC537C55}" srcId="{76C2FBF9-DFA9-4BEC-AD8B-508F671A4925}" destId="{DF615864-8551-46D9-9D7A-8E007C62C5EB}" srcOrd="3" destOrd="0" parTransId="{98CAA927-69E9-4990-ACAF-52D62FB05300}" sibTransId="{B726992F-9FC6-4467-B597-AFE72E3CDABD}"/>
    <dgm:cxn modelId="{2B33DADA-FAA4-48DC-87BA-8A4A726B183A}" type="presOf" srcId="{A7856E56-8ECE-449F-A23C-82BF20BF04B8}" destId="{CA8A4535-F44E-438E-B1EE-F9793775437E}" srcOrd="0" destOrd="0" presId="urn:microsoft.com/office/officeart/2005/8/layout/default"/>
    <dgm:cxn modelId="{8FF41A76-91A7-4098-B1FA-65E024E34191}" type="presOf" srcId="{76C2FBF9-DFA9-4BEC-AD8B-508F671A4925}" destId="{37330170-E608-4F67-8880-380433C5E92C}" srcOrd="0" destOrd="0" presId="urn:microsoft.com/office/officeart/2005/8/layout/default"/>
    <dgm:cxn modelId="{B74B3C7D-03CC-45FC-A189-FB643D58BD78}" srcId="{76C2FBF9-DFA9-4BEC-AD8B-508F671A4925}" destId="{122CEAF4-CCDF-4964-B3D0-ED393D046449}" srcOrd="0" destOrd="0" parTransId="{FA8FAAC5-3E1E-468F-BA65-7C6517B153D0}" sibTransId="{8FBC12EB-4FB0-44D4-B043-FAE9D1607A30}"/>
    <dgm:cxn modelId="{86522400-9211-4AE3-A233-78B2BC32862F}" type="presOf" srcId="{122CEAF4-CCDF-4964-B3D0-ED393D046449}" destId="{7B6EC243-590E-43E1-B7F8-5A4721CD0894}" srcOrd="0" destOrd="0" presId="urn:microsoft.com/office/officeart/2005/8/layout/default"/>
    <dgm:cxn modelId="{E923343A-1321-4F2B-816A-3212D943CCA0}" type="presOf" srcId="{DF615864-8551-46D9-9D7A-8E007C62C5EB}" destId="{C22E212D-8BA6-452A-8E59-21F497ACDB4B}" srcOrd="0" destOrd="0" presId="urn:microsoft.com/office/officeart/2005/8/layout/default"/>
    <dgm:cxn modelId="{A2364DBF-4F9F-4F08-9285-D1E27819195A}" type="presParOf" srcId="{37330170-E608-4F67-8880-380433C5E92C}" destId="{7B6EC243-590E-43E1-B7F8-5A4721CD0894}" srcOrd="0" destOrd="0" presId="urn:microsoft.com/office/officeart/2005/8/layout/default"/>
    <dgm:cxn modelId="{0F4831B0-85EA-4005-B6FE-1F74834D9FE0}" type="presParOf" srcId="{37330170-E608-4F67-8880-380433C5E92C}" destId="{5CCD56A8-3ACB-44EF-8B9B-37619ADC197B}" srcOrd="1" destOrd="0" presId="urn:microsoft.com/office/officeart/2005/8/layout/default"/>
    <dgm:cxn modelId="{7453DAD6-D71E-492B-BD08-91BB85505094}" type="presParOf" srcId="{37330170-E608-4F67-8880-380433C5E92C}" destId="{49EB7A02-7797-449A-980E-363330C589FE}" srcOrd="2" destOrd="0" presId="urn:microsoft.com/office/officeart/2005/8/layout/default"/>
    <dgm:cxn modelId="{5C71142B-C237-4AF0-9786-FE3A843A6A76}" type="presParOf" srcId="{37330170-E608-4F67-8880-380433C5E92C}" destId="{B2CE458C-7F0F-4E7E-9664-84093462BE95}" srcOrd="3" destOrd="0" presId="urn:microsoft.com/office/officeart/2005/8/layout/default"/>
    <dgm:cxn modelId="{3CD565AA-B50B-4CC7-BA53-5B76715772C3}" type="presParOf" srcId="{37330170-E608-4F67-8880-380433C5E92C}" destId="{CA8A4535-F44E-438E-B1EE-F9793775437E}" srcOrd="4" destOrd="0" presId="urn:microsoft.com/office/officeart/2005/8/layout/default"/>
    <dgm:cxn modelId="{D525BC3C-7BB7-493D-BBF0-273C9C9D272D}" type="presParOf" srcId="{37330170-E608-4F67-8880-380433C5E92C}" destId="{EE52EAB0-BB04-4C7D-88DE-96BA919A109C}" srcOrd="5" destOrd="0" presId="urn:microsoft.com/office/officeart/2005/8/layout/default"/>
    <dgm:cxn modelId="{C536C35D-13F4-4F5B-8B52-3A59D2FA64D4}" type="presParOf" srcId="{37330170-E608-4F67-8880-380433C5E92C}" destId="{C22E212D-8BA6-452A-8E59-21F497ACDB4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6EC243-590E-43E1-B7F8-5A4721CD0894}">
      <dsp:nvSpPr>
        <dsp:cNvPr id="0" name=""/>
        <dsp:cNvSpPr/>
      </dsp:nvSpPr>
      <dsp:spPr>
        <a:xfrm>
          <a:off x="192482" y="664"/>
          <a:ext cx="3514278" cy="21085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الإنتباه لتسلسل المهارات المعروضة3</a:t>
          </a:r>
          <a:endParaRPr lang="ar-SA" sz="4400" kern="1200" dirty="0"/>
        </a:p>
      </dsp:txBody>
      <dsp:txXfrm>
        <a:off x="192482" y="664"/>
        <a:ext cx="3514278" cy="2108567"/>
      </dsp:txXfrm>
    </dsp:sp>
    <dsp:sp modelId="{49EB7A02-7797-449A-980E-363330C589FE}">
      <dsp:nvSpPr>
        <dsp:cNvPr id="0" name=""/>
        <dsp:cNvSpPr/>
      </dsp:nvSpPr>
      <dsp:spPr>
        <a:xfrm>
          <a:off x="4061913" y="1718"/>
          <a:ext cx="3514278" cy="21085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مدة استمرار سلوك الإنتباه المطلوب2</a:t>
          </a:r>
          <a:endParaRPr lang="ar-SA" sz="4400" kern="1200" dirty="0"/>
        </a:p>
      </dsp:txBody>
      <dsp:txXfrm>
        <a:off x="4061913" y="1718"/>
        <a:ext cx="3514278" cy="2108567"/>
      </dsp:txXfrm>
    </dsp:sp>
    <dsp:sp modelId="{CA8A4535-F44E-438E-B1EE-F9793775437E}">
      <dsp:nvSpPr>
        <dsp:cNvPr id="0" name=""/>
        <dsp:cNvSpPr/>
      </dsp:nvSpPr>
      <dsp:spPr>
        <a:xfrm>
          <a:off x="196207" y="2461713"/>
          <a:ext cx="3514278" cy="21085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اختيار المثير1</a:t>
          </a:r>
          <a:endParaRPr lang="ar-SA" sz="4400" kern="1200" dirty="0"/>
        </a:p>
      </dsp:txBody>
      <dsp:txXfrm>
        <a:off x="196207" y="2461713"/>
        <a:ext cx="3514278" cy="2108567"/>
      </dsp:txXfrm>
    </dsp:sp>
    <dsp:sp modelId="{C22E212D-8BA6-452A-8E59-21F497ACDB4B}">
      <dsp:nvSpPr>
        <dsp:cNvPr id="0" name=""/>
        <dsp:cNvSpPr/>
      </dsp:nvSpPr>
      <dsp:spPr>
        <a:xfrm>
          <a:off x="4120496" y="2463432"/>
          <a:ext cx="3514278" cy="210856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نقل الإنتباه من مهمة الي اخري4</a:t>
          </a:r>
          <a:endParaRPr lang="ar-SA" sz="4400" kern="1200" dirty="0"/>
        </a:p>
      </dsp:txBody>
      <dsp:txXfrm>
        <a:off x="4120496" y="2463432"/>
        <a:ext cx="3514278" cy="2108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المحاضرة الثانية</a:t>
            </a:r>
            <a:endParaRPr lang="ar-SA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u="sng" dirty="0" smtClean="0">
                <a:solidFill>
                  <a:schemeClr val="tx1"/>
                </a:solidFill>
              </a:rPr>
              <a:t>صعوبات الإنتباه</a:t>
            </a:r>
            <a:endParaRPr lang="ar-SA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86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تعريفات العجز في الإنتباه</a:t>
            </a: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043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تصنيف العجر في الانتباه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6111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2800" b="1" dirty="0" smtClean="0"/>
              <a:t>أولاً: العجز في الانتباه </a:t>
            </a:r>
            <a:r>
              <a:rPr lang="ar-SA" sz="2800" b="1" dirty="0"/>
              <a:t>المصحوب بحركة زائدة في الجوانب التاليه :</a:t>
            </a:r>
            <a:br>
              <a:rPr lang="ar-SA" sz="2800" b="1" dirty="0"/>
            </a:br>
            <a:endParaRPr lang="ar-SA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365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‌- </a:t>
            </a:r>
            <a:r>
              <a:rPr lang="ar-SA" sz="3100" b="1" dirty="0" smtClean="0"/>
              <a:t>الاندفاعيه </a:t>
            </a:r>
            <a:r>
              <a:rPr lang="ar-SA" sz="3100" b="1" dirty="0"/>
              <a:t>وذلك على الاقل في ثلاث من الجوانب التاليه :</a:t>
            </a:r>
            <a:br>
              <a:rPr lang="ar-SA" sz="3100" b="1" dirty="0"/>
            </a:br>
            <a:endParaRPr lang="ar-SA" sz="31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613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b="1" dirty="0"/>
              <a:t>جـ- النشاط الزائد وذلك في اثنتين من الجوانب التاليه على الاقل :</a:t>
            </a:r>
            <a:br>
              <a:rPr lang="ar-SA" b="1" dirty="0"/>
            </a:br>
            <a:r>
              <a:rPr lang="ar-SA" b="1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4175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ar-SA" sz="2800" b="1" dirty="0" smtClean="0"/>
              <a:t>ثانياً:العجز </a:t>
            </a:r>
            <a:r>
              <a:rPr lang="ar-SA" sz="2800" b="1" dirty="0"/>
              <a:t>في الانتباه غير المصحوب بنشاط </a:t>
            </a:r>
            <a:r>
              <a:rPr lang="ar-SA" sz="2800" b="1" dirty="0" smtClean="0"/>
              <a:t>زائد</a:t>
            </a:r>
            <a:r>
              <a:rPr lang="ar-SA" sz="2800" b="1" dirty="0"/>
              <a:t/>
            </a:r>
            <a:br>
              <a:rPr lang="ar-SA" sz="2800" b="1" dirty="0"/>
            </a:br>
            <a:endParaRPr lang="ar-SA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12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التصنيف النفس – تربوي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432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الخمول والكسل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303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اما التشتت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001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متطلبات الإنتباه الضرورية للتعلم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75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99933864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482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ar-SA" dirty="0"/>
              <a:t>الإنتباه لتسلسل المهارات المعروضة3</a:t>
            </a:r>
            <a:br>
              <a:rPr lang="ar-SA" dirty="0"/>
            </a:b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789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ar-SA" dirty="0"/>
              <a:t>نقل الإنتباه من مهمة الي اخري4</a:t>
            </a:r>
            <a:br>
              <a:rPr lang="ar-SA" dirty="0"/>
            </a:b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81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57200" y="228600"/>
            <a:ext cx="84582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SA" sz="3200" dirty="0" smtClean="0">
                <a:solidFill>
                  <a:schemeClr val="hlink"/>
                </a:solidFill>
                <a:latin typeface="Tahoma" pitchFamily="34" charset="0"/>
              </a:rPr>
              <a:t>إرشادات عامة في تقييم </a:t>
            </a:r>
            <a:r>
              <a:rPr lang="ar-SA" sz="3200" dirty="0">
                <a:solidFill>
                  <a:schemeClr val="hlink"/>
                </a:solidFill>
                <a:latin typeface="Tahoma" pitchFamily="34" charset="0"/>
              </a:rPr>
              <a:t>صعوبات </a:t>
            </a:r>
            <a:r>
              <a:rPr lang="ar-SA" sz="3200" dirty="0" smtClean="0">
                <a:solidFill>
                  <a:schemeClr val="hlink"/>
                </a:solidFill>
                <a:latin typeface="Tahoma" pitchFamily="34" charset="0"/>
              </a:rPr>
              <a:t>الانتباه</a:t>
            </a:r>
            <a:r>
              <a:rPr lang="ar-SA" sz="3200" dirty="0" smtClean="0">
                <a:latin typeface="Tahoma" pitchFamily="34" charset="0"/>
              </a:rPr>
              <a:t> </a:t>
            </a:r>
            <a:endParaRPr lang="ar-SA" sz="3200" dirty="0">
              <a:latin typeface="Tahoma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ar-SA" sz="3200" dirty="0" smtClean="0">
                <a:latin typeface="Tahoma" pitchFamily="34" charset="0"/>
              </a:rPr>
              <a:t> </a:t>
            </a:r>
            <a:endParaRPr lang="ar-SA" sz="3200" dirty="0">
              <a:latin typeface="Tahoma" pitchFamily="34" charset="0"/>
            </a:endParaRPr>
          </a:p>
          <a:p>
            <a:pPr algn="r">
              <a:spcBef>
                <a:spcPct val="50000"/>
              </a:spcBef>
            </a:pPr>
            <a:endParaRPr lang="en-US" sz="3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08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r" rtl="1"/>
            <a:r>
              <a:rPr lang="ar-SA" b="1" dirty="0" smtClean="0">
                <a:latin typeface="Tahoma" pitchFamily="34" charset="0"/>
              </a:rPr>
              <a:t>2- </a:t>
            </a:r>
            <a:r>
              <a:rPr lang="ar-SA" b="1" dirty="0">
                <a:latin typeface="Tahoma" pitchFamily="34" charset="0"/>
              </a:rPr>
              <a:t>حدد العوامل و الظروف البيئية </a:t>
            </a:r>
            <a:r>
              <a:rPr lang="ar-SA" b="1" dirty="0" smtClean="0">
                <a:latin typeface="Tahoma" pitchFamily="34" charset="0"/>
              </a:rPr>
              <a:t>بدقة ص 121</a:t>
            </a:r>
          </a:p>
          <a:p>
            <a:pPr algn="r" rtl="1">
              <a:spcBef>
                <a:spcPct val="50000"/>
              </a:spcBef>
            </a:pPr>
            <a:r>
              <a:rPr lang="ar-SA" sz="3600" b="1" dirty="0" smtClean="0"/>
              <a:t>3- حدد </a:t>
            </a:r>
            <a:r>
              <a:rPr lang="ar-SA" sz="3600" b="1" dirty="0"/>
              <a:t>العوامل التعليمية التي من شانها زيادة او تقليل سلوك الانتباه </a:t>
            </a:r>
            <a:r>
              <a:rPr lang="ar-SA" b="1" dirty="0"/>
              <a:t>ص122</a:t>
            </a:r>
          </a:p>
          <a:p>
            <a:pPr algn="r" rtl="1">
              <a:spcBef>
                <a:spcPct val="50000"/>
              </a:spcBef>
            </a:pPr>
            <a:r>
              <a:rPr lang="ar-SA" b="1" dirty="0" smtClean="0"/>
              <a:t>4- حدد </a:t>
            </a:r>
            <a:r>
              <a:rPr lang="ar-SA" b="1" dirty="0"/>
              <a:t>العوامل الجسمية و الانفعالية و الخبرات التي تسهم في فشل الطالب</a:t>
            </a:r>
          </a:p>
          <a:p>
            <a:pPr algn="r" rtl="1">
              <a:spcBef>
                <a:spcPct val="50000"/>
              </a:spcBef>
            </a:pPr>
            <a:r>
              <a:rPr lang="ar-SA" b="1" dirty="0"/>
              <a:t>يمكن استخدام التاريخ التربوي، السجلات الصحية و التقارير النفسية  ص 123 </a:t>
            </a:r>
          </a:p>
          <a:p>
            <a:pPr algn="r" rtl="1">
              <a:spcBef>
                <a:spcPct val="50000"/>
              </a:spcBef>
            </a:pPr>
            <a:r>
              <a:rPr lang="ar-SA" b="1" dirty="0" smtClean="0"/>
              <a:t>5- اختر </a:t>
            </a:r>
            <a:r>
              <a:rPr lang="ar-SA" b="1" dirty="0"/>
              <a:t>هدفا لمعالجة عملية الانتباه 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b="1" dirty="0"/>
              <a:t> اختر السلوك المرغوب الذي يجب ان يؤديه الطفل 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b="1" dirty="0"/>
              <a:t> اختر الظرف الذي يجب على الطفل ان يقوم بأداء السلوك فيه 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b="1" dirty="0"/>
              <a:t> اختر معيار للحكم على مدى تحقق الهدف </a:t>
            </a:r>
            <a:endParaRPr lang="en-US" b="1" dirty="0"/>
          </a:p>
          <a:p>
            <a:pPr algn="r" rtl="1"/>
            <a:endParaRPr lang="ar-SA" dirty="0" smtClean="0">
              <a:latin typeface="Tahoma" pitchFamily="34" charset="0"/>
            </a:endParaRPr>
          </a:p>
          <a:p>
            <a:pPr algn="r"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3723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28600" y="457200"/>
            <a:ext cx="8610600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3200" dirty="0"/>
              <a:t>3</a:t>
            </a:r>
            <a:r>
              <a:rPr lang="ar-SA" sz="3200" b="1" dirty="0"/>
              <a:t>. حدد العوامل التعليمية التي من شانها زيادة او تقليل سلوك الانتباه </a:t>
            </a:r>
            <a:r>
              <a:rPr lang="ar-SA" sz="2800" b="1" dirty="0"/>
              <a:t>ص122</a:t>
            </a:r>
          </a:p>
          <a:p>
            <a:pPr algn="r" rtl="1">
              <a:spcBef>
                <a:spcPct val="50000"/>
              </a:spcBef>
            </a:pPr>
            <a:r>
              <a:rPr lang="ar-SA" sz="2800" b="1" dirty="0"/>
              <a:t>4. حدد العوامل الجسمية و الانفعالية و الخبرات التي تسهم في فشل الطالب</a:t>
            </a:r>
          </a:p>
          <a:p>
            <a:pPr algn="r" rtl="1">
              <a:spcBef>
                <a:spcPct val="50000"/>
              </a:spcBef>
            </a:pPr>
            <a:r>
              <a:rPr lang="ar-SA" sz="2800" b="1" dirty="0"/>
              <a:t>يمكن استخدام التاريخ التربوي، السجلات الصحية و التقارير النفسية  ص 123 </a:t>
            </a:r>
          </a:p>
          <a:p>
            <a:pPr algn="r" rtl="1">
              <a:spcBef>
                <a:spcPct val="50000"/>
              </a:spcBef>
            </a:pPr>
            <a:r>
              <a:rPr lang="ar-SA" sz="2800" b="1" dirty="0"/>
              <a:t>5. اختر هدفا لمعالجة عملية الانتباه 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sz="2800" b="1" dirty="0"/>
              <a:t> اختر السلوك المرغوب الذي يجب ان يؤديه الطفل 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sz="2800" b="1" dirty="0"/>
              <a:t> اختر الظرف الذي يجب على الطفل ان يقوم بأداء السلوك فيه 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sz="2800" b="1" dirty="0"/>
              <a:t> اختر معيار للحكم على مدى تحقق الهدف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0622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142</TotalTime>
  <Words>261</Words>
  <Application>Microsoft Office PowerPoint</Application>
  <PresentationFormat>On-screen Show (4:3)</PresentationFormat>
  <Paragraphs>38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صعوبات الإنتباه</vt:lpstr>
      <vt:lpstr>تعريفات العجز في الإنتباه</vt:lpstr>
      <vt:lpstr>تصنيف العجر في الانتباه</vt:lpstr>
      <vt:lpstr>أولاً: العجز في الانتباه المصحوب بحركة زائدة في الجوانب التاليه : </vt:lpstr>
      <vt:lpstr>‌- الاندفاعيه وذلك على الاقل في ثلاث من الجوانب التاليه : </vt:lpstr>
      <vt:lpstr>تابع</vt:lpstr>
      <vt:lpstr>ثانياً:العجز في الانتباه غير المصحوب بنشاط زائد </vt:lpstr>
      <vt:lpstr>التصنيف النفس – تربوي</vt:lpstr>
      <vt:lpstr>الخمول والكسل</vt:lpstr>
      <vt:lpstr>اما التشتت</vt:lpstr>
      <vt:lpstr>متطلبات الإنتباه الضرورية للتعلم</vt:lpstr>
      <vt:lpstr>تابع</vt:lpstr>
      <vt:lpstr>الإنتباه لتسلسل المهارات المعروضة3 </vt:lpstr>
      <vt:lpstr>نقل الإنتباه من مهمة الي اخري4 </vt:lpstr>
      <vt:lpstr>PowerPoint Presentation</vt:lpstr>
      <vt:lpstr>تابع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nashwa albaseer</dc:creator>
  <cp:lastModifiedBy>Nashwa Abdalmonem Abdallah  Albaseer</cp:lastModifiedBy>
  <cp:revision>15</cp:revision>
  <dcterms:created xsi:type="dcterms:W3CDTF">2006-08-16T00:00:00Z</dcterms:created>
  <dcterms:modified xsi:type="dcterms:W3CDTF">2013-10-06T14:59:56Z</dcterms:modified>
</cp:coreProperties>
</file>