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2" r:id="rId4"/>
    <p:sldId id="263" r:id="rId5"/>
    <p:sldId id="264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79" r:id="rId16"/>
    <p:sldId id="280" r:id="rId17"/>
    <p:sldId id="277" r:id="rId18"/>
    <p:sldId id="281" r:id="rId19"/>
    <p:sldId id="282" r:id="rId20"/>
    <p:sldId id="283" r:id="rId21"/>
    <p:sldId id="284" r:id="rId22"/>
    <p:sldId id="285" r:id="rId23"/>
    <p:sldId id="286" r:id="rId24"/>
    <p:sldId id="28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8CC5D1-9B27-4F62-85D7-D3F48A358E06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3483A188-8550-4361-BD2F-53797E49C957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يعود الفشل الدراسي إلى عوامل </a:t>
          </a:r>
          <a:endParaRPr lang="ar-SA" sz="24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47030457-4A07-4FF7-A651-8249BE190FDB}" type="parTrans" cxnId="{9736115D-6F73-43AE-8B9C-8D1370AD5650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A8AED23E-C7A9-4382-A972-3B2CD5195DFB}" type="sibTrans" cxnId="{9736115D-6F73-43AE-8B9C-8D1370AD5650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58D2000B-EA8A-43E4-9820-B5373A56B717}">
      <dgm:prSet phldrT="[نص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1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الانتباه</a:t>
          </a:r>
          <a:endParaRPr lang="ar-SA" sz="24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D019A9F4-CCC2-47D2-BEDD-921AE294F7F8}" type="parTrans" cxnId="{45A6252E-4209-49DD-8356-0BFD1520C3F1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E7595594-D990-4391-8F75-58F742E6C40E}" type="sibTrans" cxnId="{45A6252E-4209-49DD-8356-0BFD1520C3F1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BEFA30D0-9DB2-4181-BE8C-865DA4DF404A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1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التمييز البصري</a:t>
          </a:r>
          <a:endParaRPr lang="ar-SA" sz="24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C3139540-3C00-484E-B673-9DFD8DB7AC2F}" type="parTrans" cxnId="{DB173D98-9C13-4179-B4DB-38BE20CE98B8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6C048F36-1429-4B50-973B-4C1B94B7AA28}" type="sibTrans" cxnId="{DB173D98-9C13-4179-B4DB-38BE20CE98B8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EE44C2AD-34F2-49B1-9705-63991D0FB6CA}">
      <dgm:prSet phldrT="[نص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000" b="1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التشتت في معرفة الشكل و الأرضية </a:t>
          </a:r>
          <a:endParaRPr lang="ar-SA" sz="20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34775DAE-B0A6-455A-912A-8295F74C74AF}" type="parTrans" cxnId="{E2A607FE-69AD-45E0-AC12-683315C8FD1F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D66BB5DE-9F4E-4C73-A8A5-C929AB4418E5}" type="sibTrans" cxnId="{E2A607FE-69AD-45E0-AC12-683315C8FD1F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D227A3BE-713A-49C8-8D0E-3779515AAAD0}">
      <dgm:prSet phldrT="[نص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1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صعوبات سمعية إدراكية </a:t>
          </a:r>
          <a:endParaRPr lang="ar-SA" sz="24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5F85D417-D70E-4901-9361-9882C2157EAE}" type="parTrans" cxnId="{D7482F6E-659C-4975-B30F-285EEF9B6EB5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52EA643B-6FAD-433D-A931-30679A5E36DA}" type="sibTrans" cxnId="{D7482F6E-659C-4975-B30F-285EEF9B6EB5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F3BE5416-18DD-46AC-BE23-EB1DAF6B8475}">
      <dgm:prSet phldrT="[نص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1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صعوبات بصرية إدراكية</a:t>
          </a:r>
          <a:endParaRPr lang="ar-SA" sz="24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9F3AA195-C337-47DE-86BD-4AD5CB877567}" type="parTrans" cxnId="{AE4AEB76-385B-4A65-A42C-87E39049D14C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60E75168-F995-4533-8B4D-82F0917D0293}" type="sibTrans" cxnId="{AE4AEB76-385B-4A65-A42C-87E39049D14C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A1C238C8-CC38-4E44-AC0E-030D0E79028B}">
      <dgm:prSet phldrT="[نص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1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الذاكرة البصرية </a:t>
          </a:r>
          <a:endParaRPr lang="ar-SA" sz="24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16026B8F-D628-498F-BA82-C3D8A5AD3534}" type="parTrans" cxnId="{67B956C3-DBCD-45F4-A809-0F953EFA5D87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50B9612C-C8F1-4D38-8ACE-059D71D8286C}" type="sibTrans" cxnId="{67B956C3-DBCD-45F4-A809-0F953EFA5D87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90CB66C7-A956-4C22-BE0B-3AB37F2C746D}">
      <dgm:prSet phldrT="[نص]"/>
      <dgm:spPr/>
      <dgm:t>
        <a:bodyPr/>
        <a:lstStyle/>
        <a:p>
          <a:pPr rtl="1"/>
          <a:endParaRPr lang="ar-SA" sz="2400" b="1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28DBA664-F058-4A27-A84B-C53C2CB1C969}" type="parTrans" cxnId="{39CB3D48-7DF3-4033-A9F6-0082B56FC799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AF3728DE-4E6E-4A12-A34F-220BCD337062}" type="sibTrans" cxnId="{39CB3D48-7DF3-4033-A9F6-0082B56FC799}">
      <dgm:prSet/>
      <dgm:spPr/>
      <dgm:t>
        <a:bodyPr/>
        <a:lstStyle/>
        <a:p>
          <a:pPr rtl="1"/>
          <a:endParaRPr lang="ar-SA" sz="2400" b="1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gm:t>
    </dgm:pt>
    <dgm:pt modelId="{760EF4C5-9957-4F71-9A14-BE327B514E6A}" type="pres">
      <dgm:prSet presAssocID="{018CC5D1-9B27-4F62-85D7-D3F48A358E0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F999267-840A-4AB6-A29D-6AF41DD5562A}" type="pres">
      <dgm:prSet presAssocID="{3483A188-8550-4361-BD2F-53797E49C957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CA0AC8F2-768F-4AD5-BC1A-13795C83ED47}" type="pres">
      <dgm:prSet presAssocID="{D019A9F4-CCC2-47D2-BEDD-921AE294F7F8}" presName="parTrans" presStyleLbl="bgSibTrans2D1" presStyleIdx="0" presStyleCnt="6"/>
      <dgm:spPr/>
      <dgm:t>
        <a:bodyPr/>
        <a:lstStyle/>
        <a:p>
          <a:pPr rtl="1"/>
          <a:endParaRPr lang="ar-SA"/>
        </a:p>
      </dgm:t>
    </dgm:pt>
    <dgm:pt modelId="{B95ACB15-0362-4850-9D42-70929D947BB2}" type="pres">
      <dgm:prSet presAssocID="{58D2000B-EA8A-43E4-9820-B5373A56B71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79D0A5D-8B0A-46B4-862B-FE8458F24500}" type="pres">
      <dgm:prSet presAssocID="{C3139540-3C00-484E-B673-9DFD8DB7AC2F}" presName="parTrans" presStyleLbl="bgSibTrans2D1" presStyleIdx="1" presStyleCnt="6"/>
      <dgm:spPr/>
      <dgm:t>
        <a:bodyPr/>
        <a:lstStyle/>
        <a:p>
          <a:pPr rtl="1"/>
          <a:endParaRPr lang="ar-SA"/>
        </a:p>
      </dgm:t>
    </dgm:pt>
    <dgm:pt modelId="{CF29A58C-C5C6-47C9-90E5-D3A6EE14D474}" type="pres">
      <dgm:prSet presAssocID="{BEFA30D0-9DB2-4181-BE8C-865DA4DF404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3A20AA-645B-49B3-A6A0-A0C6CF06207D}" type="pres">
      <dgm:prSet presAssocID="{34775DAE-B0A6-455A-912A-8295F74C74AF}" presName="parTrans" presStyleLbl="bgSibTrans2D1" presStyleIdx="2" presStyleCnt="6"/>
      <dgm:spPr/>
      <dgm:t>
        <a:bodyPr/>
        <a:lstStyle/>
        <a:p>
          <a:pPr rtl="1"/>
          <a:endParaRPr lang="ar-SA"/>
        </a:p>
      </dgm:t>
    </dgm:pt>
    <dgm:pt modelId="{0C419220-4CFA-44CA-B51E-885F7E48CF17}" type="pres">
      <dgm:prSet presAssocID="{EE44C2AD-34F2-49B1-9705-63991D0FB6C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C5D5209-A0DE-4EF1-9102-8C7183A575FD}" type="pres">
      <dgm:prSet presAssocID="{5F85D417-D70E-4901-9361-9882C2157EAE}" presName="parTrans" presStyleLbl="bgSibTrans2D1" presStyleIdx="3" presStyleCnt="6"/>
      <dgm:spPr/>
      <dgm:t>
        <a:bodyPr/>
        <a:lstStyle/>
        <a:p>
          <a:pPr rtl="1"/>
          <a:endParaRPr lang="ar-SA"/>
        </a:p>
      </dgm:t>
    </dgm:pt>
    <dgm:pt modelId="{003922C5-2C05-4B6B-8AD5-153127FB52DD}" type="pres">
      <dgm:prSet presAssocID="{D227A3BE-713A-49C8-8D0E-3779515AAAD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0D62865-C59F-41BC-B260-BBBD3A993042}" type="pres">
      <dgm:prSet presAssocID="{9F3AA195-C337-47DE-86BD-4AD5CB877567}" presName="parTrans" presStyleLbl="bgSibTrans2D1" presStyleIdx="4" presStyleCnt="6"/>
      <dgm:spPr/>
      <dgm:t>
        <a:bodyPr/>
        <a:lstStyle/>
        <a:p>
          <a:pPr rtl="1"/>
          <a:endParaRPr lang="ar-SA"/>
        </a:p>
      </dgm:t>
    </dgm:pt>
    <dgm:pt modelId="{87EC9C4E-9773-4CC3-BBAA-C4EBD2273384}" type="pres">
      <dgm:prSet presAssocID="{F3BE5416-18DD-46AC-BE23-EB1DAF6B847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B61E0DB-F6FC-4A3C-B843-50A2FE6CA03B}" type="pres">
      <dgm:prSet presAssocID="{16026B8F-D628-498F-BA82-C3D8A5AD3534}" presName="parTrans" presStyleLbl="bgSibTrans2D1" presStyleIdx="5" presStyleCnt="6"/>
      <dgm:spPr/>
      <dgm:t>
        <a:bodyPr/>
        <a:lstStyle/>
        <a:p>
          <a:pPr rtl="1"/>
          <a:endParaRPr lang="ar-SA"/>
        </a:p>
      </dgm:t>
    </dgm:pt>
    <dgm:pt modelId="{555199F9-CC8D-4C2A-9BEB-0A1604598D44}" type="pres">
      <dgm:prSet presAssocID="{A1C238C8-CC38-4E44-AC0E-030D0E79028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7482F6E-659C-4975-B30F-285EEF9B6EB5}" srcId="{3483A188-8550-4361-BD2F-53797E49C957}" destId="{D227A3BE-713A-49C8-8D0E-3779515AAAD0}" srcOrd="3" destOrd="0" parTransId="{5F85D417-D70E-4901-9361-9882C2157EAE}" sibTransId="{52EA643B-6FAD-433D-A931-30679A5E36DA}"/>
    <dgm:cxn modelId="{DB173D98-9C13-4179-B4DB-38BE20CE98B8}" srcId="{3483A188-8550-4361-BD2F-53797E49C957}" destId="{BEFA30D0-9DB2-4181-BE8C-865DA4DF404A}" srcOrd="1" destOrd="0" parTransId="{C3139540-3C00-484E-B673-9DFD8DB7AC2F}" sibTransId="{6C048F36-1429-4B50-973B-4C1B94B7AA28}"/>
    <dgm:cxn modelId="{39CB3D48-7DF3-4033-A9F6-0082B56FC799}" srcId="{018CC5D1-9B27-4F62-85D7-D3F48A358E06}" destId="{90CB66C7-A956-4C22-BE0B-3AB37F2C746D}" srcOrd="1" destOrd="0" parTransId="{28DBA664-F058-4A27-A84B-C53C2CB1C969}" sibTransId="{AF3728DE-4E6E-4A12-A34F-220BCD337062}"/>
    <dgm:cxn modelId="{059C71D1-A4E8-4753-9C97-D4DAD5346ABA}" type="presOf" srcId="{58D2000B-EA8A-43E4-9820-B5373A56B717}" destId="{B95ACB15-0362-4850-9D42-70929D947BB2}" srcOrd="0" destOrd="0" presId="urn:microsoft.com/office/officeart/2005/8/layout/radial4"/>
    <dgm:cxn modelId="{9736115D-6F73-43AE-8B9C-8D1370AD5650}" srcId="{018CC5D1-9B27-4F62-85D7-D3F48A358E06}" destId="{3483A188-8550-4361-BD2F-53797E49C957}" srcOrd="0" destOrd="0" parTransId="{47030457-4A07-4FF7-A651-8249BE190FDB}" sibTransId="{A8AED23E-C7A9-4382-A972-3B2CD5195DFB}"/>
    <dgm:cxn modelId="{AE4AEB76-385B-4A65-A42C-87E39049D14C}" srcId="{3483A188-8550-4361-BD2F-53797E49C957}" destId="{F3BE5416-18DD-46AC-BE23-EB1DAF6B8475}" srcOrd="4" destOrd="0" parTransId="{9F3AA195-C337-47DE-86BD-4AD5CB877567}" sibTransId="{60E75168-F995-4533-8B4D-82F0917D0293}"/>
    <dgm:cxn modelId="{50D663FE-1311-42D3-9BE5-7317598BBE73}" type="presOf" srcId="{BEFA30D0-9DB2-4181-BE8C-865DA4DF404A}" destId="{CF29A58C-C5C6-47C9-90E5-D3A6EE14D474}" srcOrd="0" destOrd="0" presId="urn:microsoft.com/office/officeart/2005/8/layout/radial4"/>
    <dgm:cxn modelId="{C0A2ADB2-C90C-4CC1-8F88-CB43C3648124}" type="presOf" srcId="{5F85D417-D70E-4901-9361-9882C2157EAE}" destId="{1C5D5209-A0DE-4EF1-9102-8C7183A575FD}" srcOrd="0" destOrd="0" presId="urn:microsoft.com/office/officeart/2005/8/layout/radial4"/>
    <dgm:cxn modelId="{8AAF0504-DA9C-41A1-ADA1-5D003230A115}" type="presOf" srcId="{D019A9F4-CCC2-47D2-BEDD-921AE294F7F8}" destId="{CA0AC8F2-768F-4AD5-BC1A-13795C83ED47}" srcOrd="0" destOrd="0" presId="urn:microsoft.com/office/officeart/2005/8/layout/radial4"/>
    <dgm:cxn modelId="{C8859CF1-888E-4D51-B100-7DFA9597223B}" type="presOf" srcId="{9F3AA195-C337-47DE-86BD-4AD5CB877567}" destId="{70D62865-C59F-41BC-B260-BBBD3A993042}" srcOrd="0" destOrd="0" presId="urn:microsoft.com/office/officeart/2005/8/layout/radial4"/>
    <dgm:cxn modelId="{ED1614C1-2E55-4615-824F-994DC498573F}" type="presOf" srcId="{3483A188-8550-4361-BD2F-53797E49C957}" destId="{CF999267-840A-4AB6-A29D-6AF41DD5562A}" srcOrd="0" destOrd="0" presId="urn:microsoft.com/office/officeart/2005/8/layout/radial4"/>
    <dgm:cxn modelId="{67B956C3-DBCD-45F4-A809-0F953EFA5D87}" srcId="{3483A188-8550-4361-BD2F-53797E49C957}" destId="{A1C238C8-CC38-4E44-AC0E-030D0E79028B}" srcOrd="5" destOrd="0" parTransId="{16026B8F-D628-498F-BA82-C3D8A5AD3534}" sibTransId="{50B9612C-C8F1-4D38-8ACE-059D71D8286C}"/>
    <dgm:cxn modelId="{3BD5F154-9B22-4DC9-A6BF-3E280B546CDC}" type="presOf" srcId="{34775DAE-B0A6-455A-912A-8295F74C74AF}" destId="{3D3A20AA-645B-49B3-A6A0-A0C6CF06207D}" srcOrd="0" destOrd="0" presId="urn:microsoft.com/office/officeart/2005/8/layout/radial4"/>
    <dgm:cxn modelId="{A6DC9804-432C-4EEB-9848-22BF4F87B625}" type="presOf" srcId="{A1C238C8-CC38-4E44-AC0E-030D0E79028B}" destId="{555199F9-CC8D-4C2A-9BEB-0A1604598D44}" srcOrd="0" destOrd="0" presId="urn:microsoft.com/office/officeart/2005/8/layout/radial4"/>
    <dgm:cxn modelId="{5F4A20D5-8F46-4E07-9040-8067C8028BB4}" type="presOf" srcId="{D227A3BE-713A-49C8-8D0E-3779515AAAD0}" destId="{003922C5-2C05-4B6B-8AD5-153127FB52DD}" srcOrd="0" destOrd="0" presId="urn:microsoft.com/office/officeart/2005/8/layout/radial4"/>
    <dgm:cxn modelId="{BD7C0496-437E-40A1-AC01-7F7D6275691F}" type="presOf" srcId="{EE44C2AD-34F2-49B1-9705-63991D0FB6CA}" destId="{0C419220-4CFA-44CA-B51E-885F7E48CF17}" srcOrd="0" destOrd="0" presId="urn:microsoft.com/office/officeart/2005/8/layout/radial4"/>
    <dgm:cxn modelId="{3DD3FE8C-5CFD-429B-A9E4-9A453100B45E}" type="presOf" srcId="{F3BE5416-18DD-46AC-BE23-EB1DAF6B8475}" destId="{87EC9C4E-9773-4CC3-BBAA-C4EBD2273384}" srcOrd="0" destOrd="0" presId="urn:microsoft.com/office/officeart/2005/8/layout/radial4"/>
    <dgm:cxn modelId="{76E35037-DE5E-41A5-BD0F-1ADA80F5DBF3}" type="presOf" srcId="{16026B8F-D628-498F-BA82-C3D8A5AD3534}" destId="{3B61E0DB-F6FC-4A3C-B843-50A2FE6CA03B}" srcOrd="0" destOrd="0" presId="urn:microsoft.com/office/officeart/2005/8/layout/radial4"/>
    <dgm:cxn modelId="{93C5281E-6414-4280-8D09-DA481F2A2227}" type="presOf" srcId="{C3139540-3C00-484E-B673-9DFD8DB7AC2F}" destId="{F79D0A5D-8B0A-46B4-862B-FE8458F24500}" srcOrd="0" destOrd="0" presId="urn:microsoft.com/office/officeart/2005/8/layout/radial4"/>
    <dgm:cxn modelId="{45A6252E-4209-49DD-8356-0BFD1520C3F1}" srcId="{3483A188-8550-4361-BD2F-53797E49C957}" destId="{58D2000B-EA8A-43E4-9820-B5373A56B717}" srcOrd="0" destOrd="0" parTransId="{D019A9F4-CCC2-47D2-BEDD-921AE294F7F8}" sibTransId="{E7595594-D990-4391-8F75-58F742E6C40E}"/>
    <dgm:cxn modelId="{3CC271BA-16C2-43CE-9C08-06B2352395C2}" type="presOf" srcId="{018CC5D1-9B27-4F62-85D7-D3F48A358E06}" destId="{760EF4C5-9957-4F71-9A14-BE327B514E6A}" srcOrd="0" destOrd="0" presId="urn:microsoft.com/office/officeart/2005/8/layout/radial4"/>
    <dgm:cxn modelId="{E2A607FE-69AD-45E0-AC12-683315C8FD1F}" srcId="{3483A188-8550-4361-BD2F-53797E49C957}" destId="{EE44C2AD-34F2-49B1-9705-63991D0FB6CA}" srcOrd="2" destOrd="0" parTransId="{34775DAE-B0A6-455A-912A-8295F74C74AF}" sibTransId="{D66BB5DE-9F4E-4C73-A8A5-C929AB4418E5}"/>
    <dgm:cxn modelId="{9B911224-1B77-408F-8C02-CB71CB610A4A}" type="presParOf" srcId="{760EF4C5-9957-4F71-9A14-BE327B514E6A}" destId="{CF999267-840A-4AB6-A29D-6AF41DD5562A}" srcOrd="0" destOrd="0" presId="urn:microsoft.com/office/officeart/2005/8/layout/radial4"/>
    <dgm:cxn modelId="{0DBBD105-8C6E-4078-A9B8-6E750EDB19E8}" type="presParOf" srcId="{760EF4C5-9957-4F71-9A14-BE327B514E6A}" destId="{CA0AC8F2-768F-4AD5-BC1A-13795C83ED47}" srcOrd="1" destOrd="0" presId="urn:microsoft.com/office/officeart/2005/8/layout/radial4"/>
    <dgm:cxn modelId="{C29755C3-0828-4AD0-8A74-C71069B4C157}" type="presParOf" srcId="{760EF4C5-9957-4F71-9A14-BE327B514E6A}" destId="{B95ACB15-0362-4850-9D42-70929D947BB2}" srcOrd="2" destOrd="0" presId="urn:microsoft.com/office/officeart/2005/8/layout/radial4"/>
    <dgm:cxn modelId="{79613233-B333-49A1-8CC3-60076E8475DF}" type="presParOf" srcId="{760EF4C5-9957-4F71-9A14-BE327B514E6A}" destId="{F79D0A5D-8B0A-46B4-862B-FE8458F24500}" srcOrd="3" destOrd="0" presId="urn:microsoft.com/office/officeart/2005/8/layout/radial4"/>
    <dgm:cxn modelId="{3CB0D8E7-A914-4985-9278-7F1BE6D123A5}" type="presParOf" srcId="{760EF4C5-9957-4F71-9A14-BE327B514E6A}" destId="{CF29A58C-C5C6-47C9-90E5-D3A6EE14D474}" srcOrd="4" destOrd="0" presId="urn:microsoft.com/office/officeart/2005/8/layout/radial4"/>
    <dgm:cxn modelId="{F61AE3FD-02B9-45E4-A88B-A2D07FC003CF}" type="presParOf" srcId="{760EF4C5-9957-4F71-9A14-BE327B514E6A}" destId="{3D3A20AA-645B-49B3-A6A0-A0C6CF06207D}" srcOrd="5" destOrd="0" presId="urn:microsoft.com/office/officeart/2005/8/layout/radial4"/>
    <dgm:cxn modelId="{0747DE68-5B83-4C91-A17E-3FE47ABDF367}" type="presParOf" srcId="{760EF4C5-9957-4F71-9A14-BE327B514E6A}" destId="{0C419220-4CFA-44CA-B51E-885F7E48CF17}" srcOrd="6" destOrd="0" presId="urn:microsoft.com/office/officeart/2005/8/layout/radial4"/>
    <dgm:cxn modelId="{C470F7AE-B793-4C67-8595-01EC33DA49FB}" type="presParOf" srcId="{760EF4C5-9957-4F71-9A14-BE327B514E6A}" destId="{1C5D5209-A0DE-4EF1-9102-8C7183A575FD}" srcOrd="7" destOrd="0" presId="urn:microsoft.com/office/officeart/2005/8/layout/radial4"/>
    <dgm:cxn modelId="{65BBEAC6-BB69-4549-BCDB-99716D554DAC}" type="presParOf" srcId="{760EF4C5-9957-4F71-9A14-BE327B514E6A}" destId="{003922C5-2C05-4B6B-8AD5-153127FB52DD}" srcOrd="8" destOrd="0" presId="urn:microsoft.com/office/officeart/2005/8/layout/radial4"/>
    <dgm:cxn modelId="{D9AF0DED-ACB4-42BA-8E23-60D8775F4716}" type="presParOf" srcId="{760EF4C5-9957-4F71-9A14-BE327B514E6A}" destId="{70D62865-C59F-41BC-B260-BBBD3A993042}" srcOrd="9" destOrd="0" presId="urn:microsoft.com/office/officeart/2005/8/layout/radial4"/>
    <dgm:cxn modelId="{684EF7B5-20A5-4A11-889A-0CC4E7CF6153}" type="presParOf" srcId="{760EF4C5-9957-4F71-9A14-BE327B514E6A}" destId="{87EC9C4E-9773-4CC3-BBAA-C4EBD2273384}" srcOrd="10" destOrd="0" presId="urn:microsoft.com/office/officeart/2005/8/layout/radial4"/>
    <dgm:cxn modelId="{682A0739-F621-4EF5-83B2-0F4FEDC432D8}" type="presParOf" srcId="{760EF4C5-9957-4F71-9A14-BE327B514E6A}" destId="{3B61E0DB-F6FC-4A3C-B843-50A2FE6CA03B}" srcOrd="11" destOrd="0" presId="urn:microsoft.com/office/officeart/2005/8/layout/radial4"/>
    <dgm:cxn modelId="{3E2E1519-7D4F-405B-B05D-363266D4D09E}" type="presParOf" srcId="{760EF4C5-9957-4F71-9A14-BE327B514E6A}" destId="{555199F9-CC8D-4C2A-9BEB-0A1604598D44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99267-840A-4AB6-A29D-6AF41DD5562A}">
      <dsp:nvSpPr>
        <dsp:cNvPr id="0" name=""/>
        <dsp:cNvSpPr/>
      </dsp:nvSpPr>
      <dsp:spPr>
        <a:xfrm>
          <a:off x="3163063" y="2987278"/>
          <a:ext cx="2314832" cy="2314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يعود الفشل الدراسي إلى عوامل </a:t>
          </a:r>
          <a:endParaRPr lang="ar-SA" sz="2400" b="1" kern="1200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sp:txBody>
      <dsp:txXfrm>
        <a:off x="3502062" y="3326277"/>
        <a:ext cx="1636834" cy="1636834"/>
      </dsp:txXfrm>
    </dsp:sp>
    <dsp:sp modelId="{CA0AC8F2-768F-4AD5-BC1A-13795C83ED47}">
      <dsp:nvSpPr>
        <dsp:cNvPr id="0" name=""/>
        <dsp:cNvSpPr/>
      </dsp:nvSpPr>
      <dsp:spPr>
        <a:xfrm rot="10800000">
          <a:off x="811064" y="3814831"/>
          <a:ext cx="2222639" cy="65972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ACB15-0362-4850-9D42-70929D947BB2}">
      <dsp:nvSpPr>
        <dsp:cNvPr id="0" name=""/>
        <dsp:cNvSpPr/>
      </dsp:nvSpPr>
      <dsp:spPr>
        <a:xfrm>
          <a:off x="872" y="3496541"/>
          <a:ext cx="1620382" cy="129630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الانتباه</a:t>
          </a:r>
          <a:endParaRPr lang="ar-SA" sz="2400" b="1" kern="1200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sp:txBody>
      <dsp:txXfrm>
        <a:off x="38840" y="3534509"/>
        <a:ext cx="1544446" cy="1220370"/>
      </dsp:txXfrm>
    </dsp:sp>
    <dsp:sp modelId="{F79D0A5D-8B0A-46B4-862B-FE8458F24500}">
      <dsp:nvSpPr>
        <dsp:cNvPr id="0" name=""/>
        <dsp:cNvSpPr/>
      </dsp:nvSpPr>
      <dsp:spPr>
        <a:xfrm rot="12960000">
          <a:off x="1269059" y="2405265"/>
          <a:ext cx="2222639" cy="65972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2527071"/>
            <a:satOff val="4259"/>
            <a:lumOff val="-521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9A58C-C5C6-47C9-90E5-D3A6EE14D474}">
      <dsp:nvSpPr>
        <dsp:cNvPr id="0" name=""/>
        <dsp:cNvSpPr/>
      </dsp:nvSpPr>
      <dsp:spPr>
        <a:xfrm>
          <a:off x="671111" y="1433758"/>
          <a:ext cx="1620382" cy="129630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35000"/>
                <a:satMod val="260000"/>
              </a:schemeClr>
            </a:gs>
            <a:gs pos="30000">
              <a:schemeClr val="accent2">
                <a:tint val="38000"/>
                <a:satMod val="260000"/>
              </a:schemeClr>
            </a:gs>
            <a:gs pos="75000">
              <a:schemeClr val="accent2">
                <a:tint val="55000"/>
                <a:satMod val="255000"/>
              </a:schemeClr>
            </a:gs>
            <a:gs pos="100000">
              <a:schemeClr val="accent2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2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التمييز البصري</a:t>
          </a:r>
          <a:endParaRPr lang="ar-SA" sz="2400" b="1" kern="1200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sp:txBody>
      <dsp:txXfrm>
        <a:off x="709079" y="1471726"/>
        <a:ext cx="1544446" cy="1220370"/>
      </dsp:txXfrm>
    </dsp:sp>
    <dsp:sp modelId="{3D3A20AA-645B-49B3-A6A0-A0C6CF06207D}">
      <dsp:nvSpPr>
        <dsp:cNvPr id="0" name=""/>
        <dsp:cNvSpPr/>
      </dsp:nvSpPr>
      <dsp:spPr>
        <a:xfrm rot="15120000">
          <a:off x="2468107" y="1534106"/>
          <a:ext cx="2222639" cy="65972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5054142"/>
            <a:satOff val="8519"/>
            <a:lumOff val="-1043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419220-4CFA-44CA-B51E-885F7E48CF17}">
      <dsp:nvSpPr>
        <dsp:cNvPr id="0" name=""/>
        <dsp:cNvSpPr/>
      </dsp:nvSpPr>
      <dsp:spPr>
        <a:xfrm>
          <a:off x="2425819" y="158889"/>
          <a:ext cx="1620382" cy="129630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التشتت في معرفة الشكل و الأرضية </a:t>
          </a:r>
          <a:endParaRPr lang="ar-SA" sz="2000" b="1" kern="1200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sp:txBody>
      <dsp:txXfrm>
        <a:off x="2463787" y="196857"/>
        <a:ext cx="1544446" cy="1220370"/>
      </dsp:txXfrm>
    </dsp:sp>
    <dsp:sp modelId="{1C5D5209-A0DE-4EF1-9102-8C7183A575FD}">
      <dsp:nvSpPr>
        <dsp:cNvPr id="0" name=""/>
        <dsp:cNvSpPr/>
      </dsp:nvSpPr>
      <dsp:spPr>
        <a:xfrm rot="17280000">
          <a:off x="3950212" y="1534106"/>
          <a:ext cx="2222639" cy="65972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7581213"/>
            <a:satOff val="12778"/>
            <a:lumOff val="-15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922C5-2C05-4B6B-8AD5-153127FB52DD}">
      <dsp:nvSpPr>
        <dsp:cNvPr id="0" name=""/>
        <dsp:cNvSpPr/>
      </dsp:nvSpPr>
      <dsp:spPr>
        <a:xfrm>
          <a:off x="4594757" y="158889"/>
          <a:ext cx="1620382" cy="129630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35000"/>
                <a:satMod val="260000"/>
              </a:schemeClr>
            </a:gs>
            <a:gs pos="30000">
              <a:schemeClr val="accent3">
                <a:tint val="38000"/>
                <a:satMod val="260000"/>
              </a:schemeClr>
            </a:gs>
            <a:gs pos="75000">
              <a:schemeClr val="accent3">
                <a:tint val="55000"/>
                <a:satMod val="255000"/>
              </a:schemeClr>
            </a:gs>
            <a:gs pos="100000">
              <a:schemeClr val="accent3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3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صعوبات سمعية إدراكية </a:t>
          </a:r>
          <a:endParaRPr lang="ar-SA" sz="2400" b="1" kern="1200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sp:txBody>
      <dsp:txXfrm>
        <a:off x="4632725" y="196857"/>
        <a:ext cx="1544446" cy="1220370"/>
      </dsp:txXfrm>
    </dsp:sp>
    <dsp:sp modelId="{70D62865-C59F-41BC-B260-BBBD3A993042}">
      <dsp:nvSpPr>
        <dsp:cNvPr id="0" name=""/>
        <dsp:cNvSpPr/>
      </dsp:nvSpPr>
      <dsp:spPr>
        <a:xfrm rot="19440000">
          <a:off x="5149260" y="2405265"/>
          <a:ext cx="2222639" cy="65972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0108284"/>
            <a:satOff val="17038"/>
            <a:lumOff val="-208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EC9C4E-9773-4CC3-BBAA-C4EBD2273384}">
      <dsp:nvSpPr>
        <dsp:cNvPr id="0" name=""/>
        <dsp:cNvSpPr/>
      </dsp:nvSpPr>
      <dsp:spPr>
        <a:xfrm>
          <a:off x="6349465" y="1433758"/>
          <a:ext cx="1620382" cy="129630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صعوبات بصرية إدراكية</a:t>
          </a:r>
          <a:endParaRPr lang="ar-SA" sz="2400" b="1" kern="1200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sp:txBody>
      <dsp:txXfrm>
        <a:off x="6387433" y="1471726"/>
        <a:ext cx="1544446" cy="1220370"/>
      </dsp:txXfrm>
    </dsp:sp>
    <dsp:sp modelId="{3B61E0DB-F6FC-4A3C-B843-50A2FE6CA03B}">
      <dsp:nvSpPr>
        <dsp:cNvPr id="0" name=""/>
        <dsp:cNvSpPr/>
      </dsp:nvSpPr>
      <dsp:spPr>
        <a:xfrm>
          <a:off x="5607256" y="3814831"/>
          <a:ext cx="2222639" cy="65972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199F9-CC8D-4C2A-9BEB-0A1604598D44}">
      <dsp:nvSpPr>
        <dsp:cNvPr id="0" name=""/>
        <dsp:cNvSpPr/>
      </dsp:nvSpPr>
      <dsp:spPr>
        <a:xfrm>
          <a:off x="7019704" y="3496541"/>
          <a:ext cx="1620382" cy="129630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35000"/>
                <a:satMod val="260000"/>
              </a:schemeClr>
            </a:gs>
            <a:gs pos="30000">
              <a:schemeClr val="accent3">
                <a:tint val="38000"/>
                <a:satMod val="260000"/>
              </a:schemeClr>
            </a:gs>
            <a:gs pos="75000">
              <a:schemeClr val="accent3">
                <a:tint val="55000"/>
                <a:satMod val="255000"/>
              </a:schemeClr>
            </a:gs>
            <a:gs pos="100000">
              <a:schemeClr val="accent3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3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rPr>
            <a:t>الذاكرة البصرية </a:t>
          </a:r>
          <a:endParaRPr lang="ar-SA" sz="2400" b="1" kern="1200" dirty="0">
            <a:solidFill>
              <a:srgbClr val="0070C0"/>
            </a:solidFill>
            <a:latin typeface="Monotype Koufi" pitchFamily="2" charset="-78"/>
            <a:ea typeface="Monotype Koufi" pitchFamily="2" charset="-78"/>
            <a:cs typeface="Monotype Koufi" pitchFamily="2" charset="-78"/>
          </a:endParaRPr>
        </a:p>
      </dsp:txBody>
      <dsp:txXfrm>
        <a:off x="7057672" y="3534509"/>
        <a:ext cx="1544446" cy="1220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استراتيجيات تحسين الإنتباه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المحاضرة الثالثة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8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8763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SA" sz="3600" b="1" dirty="0">
                <a:solidFill>
                  <a:schemeClr val="hlink"/>
                </a:solidFill>
              </a:rPr>
              <a:t>استراتيجيات للمعلم لتحسين سلوك الانتباه لدى </a:t>
            </a:r>
            <a:r>
              <a:rPr lang="ar-SA" sz="3600" b="1" dirty="0" smtClean="0">
                <a:solidFill>
                  <a:schemeClr val="hlink"/>
                </a:solidFill>
              </a:rPr>
              <a:t>الاطفال</a:t>
            </a:r>
          </a:p>
          <a:p>
            <a:pPr algn="ctr" eaLnBrk="1" hangingPunct="1">
              <a:spcBef>
                <a:spcPct val="50000"/>
              </a:spcBef>
            </a:pPr>
            <a:endParaRPr lang="ar-SA" sz="3600" b="1" dirty="0">
              <a:solidFill>
                <a:schemeClr val="hlink"/>
              </a:solidFill>
            </a:endParaRPr>
          </a:p>
          <a:p>
            <a:pPr algn="r" rtl="1" eaLnBrk="1" hangingPunct="1">
              <a:spcBef>
                <a:spcPct val="50000"/>
              </a:spcBef>
              <a:buFontTx/>
              <a:buAutoNum type="arabicPeriod"/>
            </a:pPr>
            <a:r>
              <a:rPr lang="ar-SA" sz="2800" b="1" dirty="0" smtClean="0">
                <a:solidFill>
                  <a:schemeClr val="hlink"/>
                </a:solidFill>
              </a:rPr>
              <a:t> </a:t>
            </a:r>
            <a:endParaRPr lang="ar-SA" sz="2800" dirty="0" smtClean="0"/>
          </a:p>
          <a:p>
            <a:pPr algn="r" rtl="1" eaLnBrk="1" hangingPunct="1">
              <a:spcBef>
                <a:spcPct val="50000"/>
              </a:spcBef>
              <a:buFontTx/>
              <a:buChar char="•"/>
            </a:pPr>
            <a:endParaRPr lang="ar-SA" sz="2800" dirty="0"/>
          </a:p>
          <a:p>
            <a:pPr algn="r" rtl="1" eaLnBrk="1" hangingPunct="1">
              <a:spcBef>
                <a:spcPct val="50000"/>
              </a:spcBef>
              <a:buFontTx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90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52400" y="304800"/>
            <a:ext cx="8763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Char char="•"/>
            </a:pPr>
            <a:r>
              <a:rPr lang="ar-SA" sz="3200" dirty="0">
                <a:solidFill>
                  <a:schemeClr val="hlink"/>
                </a:solidFill>
              </a:rPr>
              <a:t>استخدام المثيرات و الخبرات الجديدة و غير المألوفة:</a:t>
            </a:r>
            <a:r>
              <a:rPr lang="ar-SA" sz="3200" dirty="0"/>
              <a:t> </a:t>
            </a:r>
            <a:r>
              <a:rPr lang="ar-SA" sz="3200" dirty="0" smtClean="0"/>
              <a:t> </a:t>
            </a:r>
            <a:endParaRPr lang="ar-SA" sz="3200" dirty="0"/>
          </a:p>
          <a:p>
            <a:pPr algn="r" rtl="1" eaLnBrk="1" hangingPunct="1">
              <a:spcBef>
                <a:spcPct val="50000"/>
              </a:spcBef>
              <a:buFontTx/>
              <a:buChar char="•"/>
            </a:pPr>
            <a:r>
              <a:rPr lang="ar-SA" sz="3200" dirty="0"/>
              <a:t> </a:t>
            </a:r>
            <a:r>
              <a:rPr lang="ar-SA" sz="3200" dirty="0">
                <a:solidFill>
                  <a:schemeClr val="hlink"/>
                </a:solidFill>
              </a:rPr>
              <a:t>وظف اسلوب </a:t>
            </a:r>
            <a:r>
              <a:rPr lang="ar-SA" sz="3200" dirty="0" smtClean="0">
                <a:solidFill>
                  <a:schemeClr val="hlink"/>
                </a:solidFill>
              </a:rPr>
              <a:t>اللمس </a:t>
            </a:r>
            <a:r>
              <a:rPr lang="ar-SA" sz="3200" dirty="0">
                <a:solidFill>
                  <a:schemeClr val="hlink"/>
                </a:solidFill>
              </a:rPr>
              <a:t>و </a:t>
            </a:r>
            <a:r>
              <a:rPr lang="ar-SA" sz="3200" dirty="0" smtClean="0">
                <a:solidFill>
                  <a:schemeClr val="hlink"/>
                </a:solidFill>
              </a:rPr>
              <a:t>الحركة</a:t>
            </a:r>
            <a:r>
              <a:rPr lang="ar-SA" sz="3200" dirty="0" smtClean="0"/>
              <a:t> </a:t>
            </a:r>
            <a:endParaRPr lang="ar-SA" sz="3200" dirty="0"/>
          </a:p>
          <a:p>
            <a:pPr algn="l" rtl="1" eaLnBrk="1" hangingPunct="1">
              <a:spcBef>
                <a:spcPct val="50000"/>
              </a:spcBef>
              <a:buFontTx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2269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b="1" dirty="0">
                <a:solidFill>
                  <a:schemeClr val="hlink"/>
                </a:solidFill>
              </a:rPr>
              <a:t>اعرض المواد في شكل مجموعات متجانسة</a:t>
            </a:r>
            <a:r>
              <a:rPr lang="ar-SA" dirty="0"/>
              <a:t>: </a:t>
            </a:r>
            <a:r>
              <a:rPr lang="ar-SA" dirty="0" smtClean="0"/>
              <a:t> </a:t>
            </a:r>
            <a:endParaRPr lang="ar-SA" dirty="0"/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dirty="0"/>
              <a:t> </a:t>
            </a:r>
            <a:r>
              <a:rPr lang="ar-SA" b="1" dirty="0">
                <a:solidFill>
                  <a:schemeClr val="hlink"/>
                </a:solidFill>
              </a:rPr>
              <a:t>استخدم المعاني و الخبرات السابقة</a:t>
            </a:r>
            <a:r>
              <a:rPr lang="ar-SA" dirty="0">
                <a:solidFill>
                  <a:schemeClr val="hlink"/>
                </a:solidFill>
              </a:rPr>
              <a:t>:</a:t>
            </a:r>
            <a:r>
              <a:rPr lang="ar-SA" dirty="0"/>
              <a:t> 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8571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/>
              <a:t>زيادة مدة </a:t>
            </a:r>
            <a:r>
              <a:rPr lang="ar-SA" b="1" dirty="0" smtClean="0"/>
              <a:t>الانتباه(مدي الإنتباه)..كيف نحسنه؟؟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spcBef>
                <a:spcPct val="50000"/>
              </a:spcBef>
            </a:pPr>
            <a:r>
              <a:rPr lang="ar-SA" dirty="0" smtClean="0"/>
              <a:t> </a:t>
            </a:r>
            <a:endParaRPr lang="ar-SA" dirty="0"/>
          </a:p>
          <a:p>
            <a:pPr algn="r"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7972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>
                <a:solidFill>
                  <a:schemeClr val="hlink"/>
                </a:solidFill>
              </a:rPr>
              <a:t>تحسين تسلسل عملية الانتباه </a:t>
            </a:r>
            <a:r>
              <a:rPr lang="ar-SA" dirty="0">
                <a:solidFill>
                  <a:schemeClr val="hlink"/>
                </a:solidFill>
              </a:rPr>
              <a:t/>
            </a:r>
            <a:br>
              <a:rPr lang="ar-SA" dirty="0">
                <a:solidFill>
                  <a:schemeClr val="hlink"/>
                </a:solidFill>
              </a:rPr>
            </a:b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876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من الاقتراحات لتحسين تسلسل الانتباه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1483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/>
              <a:t>اساليب اضافية لتحسين عملية الانتباه</a:t>
            </a:r>
            <a:br>
              <a:rPr lang="ar-SA" b="1" dirty="0"/>
            </a:b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4610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7200" dirty="0" smtClean="0"/>
              <a:t>ا</a:t>
            </a:r>
            <a:r>
              <a:rPr lang="ar-SA" sz="7200" b="1" dirty="0" smtClean="0"/>
              <a:t>لإدراك</a:t>
            </a:r>
          </a:p>
          <a:p>
            <a:pPr marL="0" indent="0" algn="ctr">
              <a:buNone/>
            </a:pPr>
            <a:r>
              <a:rPr lang="ar-SA" b="1" dirty="0" smtClean="0"/>
              <a:t>الفصل السابع</a:t>
            </a:r>
          </a:p>
          <a:p>
            <a:pPr marL="0" indent="0" algn="ctr">
              <a:buNone/>
            </a:pPr>
            <a:r>
              <a:rPr lang="ar-SA" b="1" dirty="0" smtClean="0"/>
              <a:t>ص 162 </a:t>
            </a:r>
          </a:p>
          <a:p>
            <a:pPr marL="0" indent="0" algn="ctr">
              <a:buNone/>
            </a:pPr>
            <a:r>
              <a:rPr lang="ar-SA" b="1" dirty="0" smtClean="0"/>
              <a:t>نظريات الإدراك الحركي من ص 164- 167 لاغي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655202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400" b="1" dirty="0">
                <a:latin typeface="Simplified Arabic" pitchFamily="18" charset="-78"/>
                <a:ea typeface="Monotype Koufi" pitchFamily="2" charset="-78"/>
                <a:cs typeface="Simplified Arabic" pitchFamily="18" charset="-78"/>
              </a:rPr>
              <a:t> الصعوبات الخاصة بالادراك </a:t>
            </a:r>
            <a:endParaRPr lang="ar-SA" sz="44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1924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251520" y="0"/>
          <a:ext cx="864096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مستطيل 3"/>
          <p:cNvSpPr/>
          <p:nvPr/>
        </p:nvSpPr>
        <p:spPr>
          <a:xfrm>
            <a:off x="611560" y="5589240"/>
            <a:ext cx="7884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i="1" u="sng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وقد يعاني العديد من الأطفال من صعوبتين فأكثر من تلك الصعوبات </a:t>
            </a:r>
            <a:endParaRPr lang="ar-SA" sz="2800" b="1" i="1" u="sng" dirty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929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الصعوبات التمييزية</a:t>
            </a: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3432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2800" b="1" dirty="0">
                <a:latin typeface="Simplified Arabic" pitchFamily="18" charset="-78"/>
                <a:ea typeface="Monotype Koufi" pitchFamily="2" charset="-78"/>
                <a:cs typeface="Simplified Arabic" pitchFamily="18" charset="-78"/>
              </a:rPr>
              <a:t>ويمكن تصنيف صعوبات التمييز في 6 تصنيقات رئيسية: </a:t>
            </a:r>
            <a:br>
              <a:rPr lang="ar-SA" sz="2800" b="1" dirty="0">
                <a:latin typeface="Simplified Arabic" pitchFamily="18" charset="-78"/>
                <a:ea typeface="Monotype Koufi" pitchFamily="2" charset="-78"/>
                <a:cs typeface="Simplified Arabic" pitchFamily="18" charset="-78"/>
              </a:rPr>
            </a:b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4776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صعوبات التمييز البصري</a:t>
            </a:r>
            <a:endParaRPr lang="ar-SA" dirty="0"/>
          </a:p>
        </p:txBody>
      </p:sp>
      <p:pic>
        <p:nvPicPr>
          <p:cNvPr id="4" name="Picture 3" descr="C:\Users\new90\Downloads\تنزيل (6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17032"/>
            <a:ext cx="2827015" cy="2592288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63011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/>
              <a:t>صعوبات التمييز اللمسي</a:t>
            </a:r>
            <a:endParaRPr lang="ar-SA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7771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صعوبات في التمييز الحس- الحركي</a:t>
            </a:r>
            <a:endParaRPr lang="ar-SA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648200"/>
            <a:ext cx="3046040" cy="166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2425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صعوبات التمييز السمعي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2379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>
                <a:solidFill>
                  <a:schemeClr val="tx1"/>
                </a:solidFill>
                <a:latin typeface="Simplified Arabic" pitchFamily="18" charset="-78"/>
                <a:ea typeface="Monotype Koufi" pitchFamily="2" charset="-78"/>
                <a:cs typeface="Simplified Arabic" pitchFamily="18" charset="-78"/>
              </a:rPr>
              <a:t>صعوبات التمييز في الادراك الحركي واللمسي الحادثة معاً</a:t>
            </a:r>
            <a:endParaRPr lang="ar-SA" sz="3200" b="1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77057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صعوبات التمييز ما بين الشكل والأرضية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8865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>
                <a:latin typeface="Simplified Arabic" pitchFamily="18" charset="-78"/>
                <a:ea typeface="Monotype Koufi" pitchFamily="2" charset="-78"/>
                <a:cs typeface="Simplified Arabic" pitchFamily="18" charset="-78"/>
              </a:rPr>
              <a:t>صعوبات الاغلاق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Rectangle 2" descr="k"/>
          <p:cNvSpPr>
            <a:spLocks noChangeArrowheads="1"/>
          </p:cNvSpPr>
          <p:nvPr/>
        </p:nvSpPr>
        <p:spPr bwMode="auto">
          <a:xfrm>
            <a:off x="467544" y="3352800"/>
            <a:ext cx="3548063" cy="2717102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467544" y="3352800"/>
            <a:ext cx="1285056" cy="27171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1799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>
                <a:latin typeface="Simplified Arabic" pitchFamily="18" charset="-78"/>
                <a:ea typeface="Monotype Koufi" pitchFamily="2" charset="-78"/>
                <a:cs typeface="Simplified Arabic" pitchFamily="18" charset="-78"/>
              </a:rPr>
              <a:t>صعوبات الاغلاق السمعي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80493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الصعوبات البصرية الحركية</a:t>
            </a:r>
            <a:br>
              <a:rPr lang="ar-SA" dirty="0" smtClean="0"/>
            </a:br>
            <a:r>
              <a:rPr lang="ar-SA" dirty="0" smtClean="0"/>
              <a:t>ما هو التآزر البصري الحركي؟</a:t>
            </a:r>
            <a:br>
              <a:rPr lang="ar-SA" dirty="0" smtClean="0"/>
            </a:br>
            <a:r>
              <a:rPr lang="ar-SA" dirty="0" smtClean="0"/>
              <a:t>البصر+ حركة اجزاء الجسم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7518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6442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تابع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2221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233</TotalTime>
  <Words>165</Words>
  <Application>Microsoft Office PowerPoint</Application>
  <PresentationFormat>On-screen Show (4:3)</PresentationFormat>
  <Paragraphs>41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Oriel</vt:lpstr>
      <vt:lpstr>استراتيجيات تحسين الإنتباه</vt:lpstr>
      <vt:lpstr>PowerPoint Presentation</vt:lpstr>
      <vt:lpstr>PowerPoint Presentation</vt:lpstr>
      <vt:lpstr>تابع</vt:lpstr>
      <vt:lpstr>زيادة مدة الانتباه(مدي الإنتباه)..كيف نحسنه؟؟</vt:lpstr>
      <vt:lpstr>تحسين تسلسل عملية الانتباه  </vt:lpstr>
      <vt:lpstr>من الاقتراحات لتحسين تسلسل الانتباه</vt:lpstr>
      <vt:lpstr>اساليب اضافية لتحسين عملية الانتباه </vt:lpstr>
      <vt:lpstr>PowerPoint Presentation</vt:lpstr>
      <vt:lpstr> الصعوبات الخاصة بالادراك </vt:lpstr>
      <vt:lpstr>PowerPoint Presentation</vt:lpstr>
      <vt:lpstr>الصعوبات التمييزية</vt:lpstr>
      <vt:lpstr>ويمكن تصنيف صعوبات التمييز في 6 تصنيقات رئيسية:  </vt:lpstr>
      <vt:lpstr>صعوبات التمييز البصري</vt:lpstr>
      <vt:lpstr>صعوبات التمييز اللمسي</vt:lpstr>
      <vt:lpstr>صعوبات في التمييز الحس- الحركي</vt:lpstr>
      <vt:lpstr>صعوبات التمييز السمعي</vt:lpstr>
      <vt:lpstr>صعوبات التمييز في الادراك الحركي واللمسي الحادثة معاً</vt:lpstr>
      <vt:lpstr>صعوبات التمييز ما بين الشكل والأرضية</vt:lpstr>
      <vt:lpstr>صعوبات الاغلاق</vt:lpstr>
      <vt:lpstr>صعوبات الاغلاق السمعي</vt:lpstr>
      <vt:lpstr>الصعوبات البصرية الحركية ما هو التآزر البصري الحركي؟ البصر+ حركة اجزاء الجسم</vt:lpstr>
      <vt:lpstr>تابع</vt:lpstr>
      <vt:lpstr>تابع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Nashwa Abdalmonem Abdallah  Albaseer</dc:creator>
  <cp:lastModifiedBy>Nashwa Abdalmonem Abdallah  Albaseer</cp:lastModifiedBy>
  <cp:revision>20</cp:revision>
  <dcterms:created xsi:type="dcterms:W3CDTF">2006-08-16T00:00:00Z</dcterms:created>
  <dcterms:modified xsi:type="dcterms:W3CDTF">2013-10-06T15:03:37Z</dcterms:modified>
</cp:coreProperties>
</file>