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01" r:id="rId2"/>
    <p:sldId id="277" r:id="rId3"/>
    <p:sldId id="303" r:id="rId4"/>
    <p:sldId id="311" r:id="rId5"/>
    <p:sldId id="312" r:id="rId6"/>
    <p:sldId id="313" r:id="rId7"/>
    <p:sldId id="314" r:id="rId8"/>
    <p:sldId id="315" r:id="rId9"/>
    <p:sldId id="316" r:id="rId10"/>
    <p:sldId id="317" r:id="rId11"/>
    <p:sldId id="319" r:id="rId12"/>
    <p:sldId id="302" r:id="rId13"/>
    <p:sldId id="304" r:id="rId14"/>
    <p:sldId id="305" r:id="rId15"/>
    <p:sldId id="306" r:id="rId16"/>
    <p:sldId id="307" r:id="rId17"/>
    <p:sldId id="30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70" d="100"/>
          <a:sy n="70" d="100"/>
        </p:scale>
        <p:origin x="-138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21C7F2-C741-4131-8CDC-6D74019B478F}" type="datetimeFigureOut">
              <a:rPr lang="en-US" smtClean="0"/>
              <a:pPr/>
              <a:t>11/23/2013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62DF0C-3D8C-4403-BA95-F900B3411F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62DF0C-3D8C-4403-BA95-F900B3411FA7}"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D3684F3-7D41-47BC-B0C7-4F3E31662D39}" type="datetimeFigureOut">
              <a:rPr lang="en-US" smtClean="0"/>
              <a:pPr/>
              <a:t>11/23/2013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3A20E08-F305-43AB-8142-A421B529FE3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3A20E08-F305-43AB-8142-A421B529FE3C}"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3A20E08-F305-43AB-8142-A421B529FE3C}"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3A20E08-F305-43AB-8142-A421B529FE3C}"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3A20E08-F305-43AB-8142-A421B529FE3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3A20E08-F305-43AB-8142-A421B529FE3C}"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3A20E08-F305-43AB-8142-A421B529FE3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D3684F3-7D41-47BC-B0C7-4F3E31662D39}" type="datetimeFigureOut">
              <a:rPr lang="en-US" smtClean="0"/>
              <a:pPr/>
              <a:t>11/23/2013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3A20E08-F305-43AB-8142-A421B529FE3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D3684F3-7D41-47BC-B0C7-4F3E31662D39}" type="datetimeFigureOut">
              <a:rPr lang="en-US" smtClean="0"/>
              <a:pPr/>
              <a:t>11/23/2013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3A20E08-F305-43AB-8142-A421B529FE3C}"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3A20E08-F305-43AB-8142-A421B529FE3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3684F3-7D41-47BC-B0C7-4F3E31662D39}"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3A20E08-F305-43AB-8142-A421B529FE3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D3684F3-7D41-47BC-B0C7-4F3E31662D39}" type="datetimeFigureOut">
              <a:rPr lang="en-US" smtClean="0"/>
              <a:pPr/>
              <a:t>11/23/2013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3A20E08-F305-43AB-8142-A421B529FE3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sites.google.com/site/taghredmath/Geometric-transforma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iki.ite-sy.net/wiki/%D9%85%D9%84%D9%81:%D8%A7%D9%84%D8%AA%D8%AD%D9%88%D9%8A%D9%84%D8%A7%D8%AA_%D8%A7%D9%84%D9%87%D9%86%D8%AF%D8%B3%D9%8A%D8%A94.JP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iki.ite-sy.net/wiki/%D9%85%D9%84%D9%81:%D8%A7%D9%84%D8%AA%D8%AD%D9%88%D9%8A%D9%84%D8%A7%D8%AA_%D8%A7%D9%84%D9%87%D9%86%D8%AF%D8%B3%D9%8A%D8%A95.JPG"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hyperlink" Target="http://wiki.ite-sy.net/wiki/%D9%85%D9%84%D9%81:%D8%A7%D9%84%D8%AA%D8%AD%D9%88%D9%8A%D9%84%D8%A7%D8%AA_%D8%A7%D9%84%D9%87%D9%86%D8%AF%D8%B3%D9%8A%D8%A915.JPG" TargetMode="External"/><Relationship Id="rId7"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hyperlink" Target="http://wiki.ite-sy.net/wiki/%D9%85%D9%84%D9%81:%D8%A7%D9%84%D8%AA%D8%AD%D9%88%D9%8A%D9%84%D8%A7%D8%AA_%D8%A7%D9%84%D9%87%D9%86%D8%AF%D8%B3%D9%8A%D8%A916.JPG" TargetMode="Externa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oleObject" Target="../embeddings/oleObject1.bin"/><Relationship Id="rId7" Type="http://schemas.openxmlformats.org/officeDocument/2006/relationships/hyperlink" Target="http://wiki.ite-sy.net/wiki/%D9%85%D9%84%D9%81:%D8%A7%D9%84%D8%AA%D8%AD%D9%88%D9%8A%D9%84%D8%A7%D8%AA_%D8%A7%D9%84%D9%87%D9%86%D8%AF%D8%B3%D9%8A%D8%A94.JPG"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jpeg"/><Relationship Id="rId5" Type="http://schemas.openxmlformats.org/officeDocument/2006/relationships/oleObject" Target="../embeddings/oleObject3.bin"/><Relationship Id="rId4" Type="http://schemas.openxmlformats.org/officeDocument/2006/relationships/oleObject" Target="../embeddings/oleObject2.bin"/><Relationship Id="rId9"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ctrTitle"/>
          </p:nvPr>
        </p:nvSpPr>
        <p:spPr>
          <a:xfrm>
            <a:off x="685800" y="1600200"/>
            <a:ext cx="7772400" cy="1143000"/>
          </a:xfrm>
        </p:spPr>
        <p:txBody>
          <a:bodyPr>
            <a:normAutofit fontScale="90000"/>
          </a:bodyPr>
          <a:lstStyle/>
          <a:p>
            <a:pPr algn="ctr">
              <a:defRPr/>
            </a:pPr>
            <a:r>
              <a:rPr lang="en-US" dirty="0" smtClean="0"/>
              <a:t>Computer Graphics</a:t>
            </a:r>
            <a:br>
              <a:rPr lang="en-US" dirty="0" smtClean="0"/>
            </a:br>
            <a:r>
              <a:rPr lang="en-US" dirty="0" smtClean="0"/>
              <a:t/>
            </a:r>
            <a:br>
              <a:rPr lang="en-US" dirty="0" smtClean="0"/>
            </a:br>
            <a:r>
              <a:rPr lang="ar-SA" dirty="0" smtClean="0"/>
              <a:t> (411 حسب)</a:t>
            </a:r>
            <a:endParaRPr lang="en-US" dirty="0" smtClean="0"/>
          </a:p>
        </p:txBody>
      </p:sp>
      <p:sp>
        <p:nvSpPr>
          <p:cNvPr id="10243" name="Rectangle 3"/>
          <p:cNvSpPr>
            <a:spLocks noGrp="1" noChangeArrowheads="1"/>
          </p:cNvSpPr>
          <p:nvPr>
            <p:ph type="subTitle" idx="1"/>
          </p:nvPr>
        </p:nvSpPr>
        <p:spPr>
          <a:xfrm>
            <a:off x="1371600" y="3200400"/>
            <a:ext cx="6400800" cy="1752600"/>
          </a:xfrm>
        </p:spPr>
        <p:txBody>
          <a:bodyPr/>
          <a:lstStyle/>
          <a:p>
            <a:pPr marR="0" algn="ctr" eaLnBrk="1" hangingPunct="1"/>
            <a:endParaRPr lang="en-US" sz="3200" b="1" smtClean="0"/>
          </a:p>
          <a:p>
            <a:pPr marR="0" algn="ctr" eaLnBrk="1" hangingPunct="1"/>
            <a:r>
              <a:rPr lang="en-US" sz="3200" b="1" smtClean="0"/>
              <a:t>Instructor: Dr. Shereen Aly Taie</a:t>
            </a:r>
          </a:p>
        </p:txBody>
      </p:sp>
      <p:sp>
        <p:nvSpPr>
          <p:cNvPr id="10244" name="Slide Number Placeholder 3"/>
          <p:cNvSpPr>
            <a:spLocks noGrp="1"/>
          </p:cNvSpPr>
          <p:nvPr>
            <p:ph type="sldNum" sz="quarter" idx="12"/>
          </p:nvPr>
        </p:nvSpPr>
        <p:spPr bwMode="auto">
          <a:xfrm>
            <a:off x="8305800" y="6408738"/>
            <a:ext cx="708025" cy="365125"/>
          </a:xfrm>
          <a:noFill/>
          <a:ln>
            <a:miter lim="800000"/>
            <a:headEnd/>
            <a:tailEnd/>
          </a:ln>
        </p:spPr>
        <p:txBody>
          <a:bodyPr wrap="square" lIns="91440" tIns="45720" rIns="91440" bIns="45720" numCol="1" anchorCtr="0" compatLnSpc="1">
            <a:prstTxWarp prst="textNoShape">
              <a:avLst/>
            </a:prstTxWarp>
          </a:bodyPr>
          <a:lstStyle/>
          <a:p>
            <a:pPr lvl="1"/>
            <a:fld id="{E93DEE52-4D88-46CC-A34F-F0BE6CA05106}" type="slidenum">
              <a:rPr lang="es-ES" smtClean="0">
                <a:ea typeface="ＭＳ Ｐゴシック" pitchFamily="34" charset="-128"/>
              </a:rPr>
              <a:pPr lvl="1"/>
              <a:t>1</a:t>
            </a:fld>
            <a:endParaRPr lang="es-ES" smtClean="0">
              <a:ea typeface="ＭＳ Ｐゴシック"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600200"/>
          </a:xfrm>
          <a:solidFill>
            <a:schemeClr val="bg2">
              <a:lumMod val="75000"/>
            </a:schemeClr>
          </a:solidFill>
        </p:spPr>
        <p:txBody>
          <a:bodyPr>
            <a:normAutofit fontScale="90000"/>
          </a:bodyPr>
          <a:lstStyle/>
          <a:p>
            <a:pPr algn="ctr"/>
            <a:r>
              <a:rPr lang="en-US" dirty="0" smtClean="0">
                <a:solidFill>
                  <a:schemeClr val="bg2">
                    <a:lumMod val="25000"/>
                  </a:schemeClr>
                </a:solidFill>
              </a:rPr>
              <a:t>Chapter 5: </a:t>
            </a:r>
            <a:br>
              <a:rPr lang="en-US" dirty="0" smtClean="0">
                <a:solidFill>
                  <a:schemeClr val="bg2">
                    <a:lumMod val="25000"/>
                  </a:schemeClr>
                </a:solidFill>
              </a:rPr>
            </a:br>
            <a:r>
              <a:rPr lang="en-US" sz="800" dirty="0" smtClean="0">
                <a:solidFill>
                  <a:schemeClr val="bg2">
                    <a:lumMod val="25000"/>
                  </a:schemeClr>
                </a:solidFill>
              </a:rPr>
              <a:t/>
            </a:r>
            <a:br>
              <a:rPr lang="en-US" sz="800" dirty="0" smtClean="0">
                <a:solidFill>
                  <a:schemeClr val="bg2">
                    <a:lumMod val="25000"/>
                  </a:schemeClr>
                </a:solidFill>
              </a:rPr>
            </a:br>
            <a:r>
              <a:rPr lang="en-US" dirty="0" smtClean="0">
                <a:solidFill>
                  <a:schemeClr val="bg2">
                    <a:lumMod val="25000"/>
                  </a:schemeClr>
                </a:solidFill>
              </a:rPr>
              <a:t>Geometric Transformations </a:t>
            </a:r>
            <a:endParaRPr lang="en-US" dirty="0">
              <a:solidFill>
                <a:schemeClr val="bg2">
                  <a:lumMod val="25000"/>
                </a:schemeClr>
              </a:solidFill>
            </a:endParaRPr>
          </a:p>
        </p:txBody>
      </p:sp>
      <p:sp>
        <p:nvSpPr>
          <p:cNvPr id="3" name="Subtitle 2"/>
          <p:cNvSpPr>
            <a:spLocks noGrp="1"/>
          </p:cNvSpPr>
          <p:nvPr>
            <p:ph type="subTitle" idx="1"/>
          </p:nvPr>
        </p:nvSpPr>
        <p:spPr>
          <a:xfrm>
            <a:off x="0" y="1600200"/>
            <a:ext cx="9144000" cy="5257800"/>
          </a:xfrm>
          <a:solidFill>
            <a:schemeClr val="bg2">
              <a:lumMod val="90000"/>
            </a:schemeClr>
          </a:solidFill>
        </p:spPr>
        <p:txBody>
          <a:bodyPr>
            <a:noAutofit/>
          </a:bodyPr>
          <a:lstStyle/>
          <a:p>
            <a:pPr algn="l">
              <a:lnSpc>
                <a:spcPct val="150000"/>
              </a:lnSpc>
            </a:pPr>
            <a:r>
              <a:rPr lang="en-US" sz="2400" b="1" dirty="0" smtClean="0">
                <a:solidFill>
                  <a:schemeClr val="tx1"/>
                </a:solidFill>
              </a:rPr>
              <a:t>5.1 Basic Two-Dimensional Geometric Transformation</a:t>
            </a:r>
          </a:p>
          <a:p>
            <a:pPr algn="l">
              <a:lnSpc>
                <a:spcPct val="150000"/>
              </a:lnSpc>
            </a:pPr>
            <a:endParaRPr lang="en-US" sz="2400" b="1" dirty="0" smtClean="0">
              <a:solidFill>
                <a:schemeClr val="tx1"/>
              </a:solidFill>
            </a:endParaRPr>
          </a:p>
          <a:p>
            <a:pPr algn="l">
              <a:lnSpc>
                <a:spcPct val="150000"/>
              </a:lnSpc>
            </a:pPr>
            <a:r>
              <a:rPr lang="en-US" sz="2400" b="1" dirty="0" smtClean="0">
                <a:solidFill>
                  <a:schemeClr val="tx1"/>
                </a:solidFill>
              </a:rPr>
              <a:t>5.2 Matrix Representations and Homogeneous Coordinates</a:t>
            </a:r>
          </a:p>
          <a:p>
            <a:pPr algn="l">
              <a:lnSpc>
                <a:spcPct val="150000"/>
              </a:lnSpc>
            </a:pPr>
            <a:endParaRPr lang="en-US" sz="2400" b="1" dirty="0" smtClean="0">
              <a:solidFill>
                <a:schemeClr val="tx1"/>
              </a:solidFill>
            </a:endParaRPr>
          </a:p>
          <a:p>
            <a:pPr algn="l">
              <a:lnSpc>
                <a:spcPct val="150000"/>
              </a:lnSpc>
            </a:pPr>
            <a:r>
              <a:rPr lang="en-US" sz="2400" b="1" dirty="0" smtClean="0">
                <a:solidFill>
                  <a:schemeClr val="tx1"/>
                </a:solidFill>
              </a:rPr>
              <a:t>5.3 Inverse Transformations </a:t>
            </a:r>
          </a:p>
          <a:p>
            <a:pPr algn="l">
              <a:lnSpc>
                <a:spcPct val="150000"/>
              </a:lnSpc>
            </a:pPr>
            <a:endParaRPr lang="en-US" sz="2400" b="1" dirty="0" smtClean="0">
              <a:solidFill>
                <a:schemeClr val="tx1"/>
              </a:solidFill>
            </a:endParaRPr>
          </a:p>
          <a:p>
            <a:pPr algn="l">
              <a:lnSpc>
                <a:spcPct val="150000"/>
              </a:lnSpc>
            </a:pPr>
            <a:r>
              <a:rPr lang="en-US" sz="2400" b="1" dirty="0" smtClean="0">
                <a:solidFill>
                  <a:schemeClr val="tx1"/>
                </a:solidFill>
              </a:rPr>
              <a:t>5.4 Two-Dimensional Composite Transformations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1"/>
            <a:ext cx="7924800" cy="646331"/>
          </a:xfrm>
          <a:prstGeom prst="rect">
            <a:avLst/>
          </a:prstGeom>
        </p:spPr>
        <p:txBody>
          <a:bodyPr wrap="square">
            <a:spAutoFit/>
          </a:bodyPr>
          <a:lstStyle/>
          <a:p>
            <a:r>
              <a:rPr lang="en-US" dirty="0" smtClean="0">
                <a:hlinkClick r:id="rId2"/>
              </a:rPr>
              <a:t>https://sites.google.com/site/taghredmath/Geometric-transformations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0" y="0"/>
            <a:ext cx="9144000"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التحويلات الهندسية (</a:t>
            </a:r>
            <a:r>
              <a:rPr kumimoji="0" lang="en-US" sz="28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Transformations</a:t>
            </a:r>
            <a:r>
              <a:rPr kumimoji="0" lang="ar-SA" sz="28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a:t>
            </a:r>
            <a:r>
              <a:rPr lang="en-US" sz="2800" b="1" dirty="0" smtClean="0">
                <a:solidFill>
                  <a:srgbClr val="FF0000"/>
                </a:solidFill>
                <a:latin typeface="Tahoma" pitchFamily="34" charset="0"/>
                <a:ea typeface="Times New Roman" pitchFamily="18" charset="0"/>
                <a:cs typeface="Tahoma" pitchFamily="34" charset="0"/>
              </a:rPr>
              <a:t>:</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إن الهدف من الـ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Computer Graphics</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هو تمثيل الواقع بعالم افتراضي، وقد بدأنا أولاً بعملية النمذجة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Modeling</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ولاحظنا أن أي نموذج نريد تحقيقه في عالمنا الافتراضي يجب أن يرتبط مع جملة إحداثيات معينة، ولكن أحياناً نلجأ إلى ربط النموذج مع جملة إحداثيات مختلفة، وبالتالي نحتاج إلى تحويلات هندسية معينة نستطيع من خلالها أن نغير جملة الإحداثيات التي يرتبط بها نموذجنا.</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فالتحويلات الهندسية مرتبطة بالرياضيات بشكل كبير (اسقاطات، أشعة، ضرب مصفوفات،...)، ولها أنواع عديدة ولكن سنتناول التحويلات الهندسية الأساسية فقط.</a:t>
            </a:r>
            <a:endPar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قبل الحديث عن أنواع التحويلات الهندسية سنتحدث عن </a:t>
            </a:r>
            <a:r>
              <a:rPr kumimoji="0" lang="ar-SA"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الإحداثيات المتجانسة</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وهي الإحداثيات التي سنتعامل معها في دراسة التحويلات الهندسية.</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0" y="228600"/>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FF0000"/>
                </a:solidFill>
                <a:effectLst/>
                <a:latin typeface="Tahoma" pitchFamily="34" charset="0"/>
                <a:ea typeface="Tahoma" pitchFamily="34" charset="0"/>
                <a:cs typeface="Tahoma" pitchFamily="34" charset="0"/>
              </a:rPr>
              <a:t>الإحداثيات المتجانسة (</a:t>
            </a:r>
            <a:r>
              <a:rPr kumimoji="0" lang="en-US" sz="2800" b="0" i="0" u="none" strike="noStrike" cap="none" normalizeH="0" baseline="0" dirty="0" smtClean="0">
                <a:ln>
                  <a:noFill/>
                </a:ln>
                <a:solidFill>
                  <a:srgbClr val="FF0000"/>
                </a:solidFill>
                <a:effectLst/>
                <a:latin typeface="Tahoma" pitchFamily="34" charset="0"/>
                <a:ea typeface="Tahoma" pitchFamily="34" charset="0"/>
                <a:cs typeface="Tahoma" pitchFamily="34" charset="0"/>
              </a:rPr>
              <a:t>Homogeneous Coordinates</a:t>
            </a:r>
            <a:r>
              <a:rPr kumimoji="0" lang="ar-SA" sz="2800" b="0" i="0" u="none" strike="noStrike" cap="none" normalizeH="0" baseline="0" dirty="0" smtClean="0">
                <a:ln>
                  <a:noFill/>
                </a:ln>
                <a:solidFill>
                  <a:srgbClr val="FF0000"/>
                </a:solidFill>
                <a:effectLst/>
                <a:latin typeface="Tahoma" pitchFamily="34" charset="0"/>
                <a:ea typeface="Tahoma" pitchFamily="34" charset="0"/>
                <a:cs typeface="Tahoma" pitchFamily="34" charset="0"/>
              </a:rPr>
              <a:t>)</a:t>
            </a:r>
            <a:endParaRPr kumimoji="0" lang="en-US" sz="2800" b="0" i="0" u="none" strike="noStrike" cap="none" normalizeH="0" baseline="0" dirty="0" smtClean="0">
              <a:ln>
                <a:noFill/>
              </a:ln>
              <a:solidFill>
                <a:srgbClr val="FF0000"/>
              </a:solidFill>
              <a:effectLst/>
              <a:latin typeface="Tahoma" pitchFamily="34" charset="0"/>
              <a:ea typeface="Tahoma" pitchFamily="34" charset="0"/>
              <a:cs typeface="Tahoma"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lang="en-US" sz="2400" dirty="0" smtClean="0">
              <a:solidFill>
                <a:srgbClr val="000000"/>
              </a:solidFill>
              <a:latin typeface="Tahoma" pitchFamily="34" charset="0"/>
              <a:ea typeface="Tahoma" pitchFamily="34" charset="0"/>
              <a:cs typeface="Tahoma"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أي أنه تحويل التحويلات الهندسية التي يكون فيها جمع مصفوفات إلى ضرب</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r>
            <a:b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b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إن كان لدي قطعة مستقيمة</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t>
            </a:r>
            <a:r>
              <a:rPr kumimoji="0" lang="en-US" sz="2400" b="0" i="0" u="none" strike="noStrike" cap="none" normalizeH="0" baseline="0" dirty="0" err="1" smtClean="0">
                <a:ln>
                  <a:noFill/>
                </a:ln>
                <a:solidFill>
                  <a:srgbClr val="000000"/>
                </a:solidFill>
                <a:effectLst/>
                <a:latin typeface="Tahoma" pitchFamily="34" charset="0"/>
                <a:ea typeface="Tahoma" pitchFamily="34" charset="0"/>
                <a:cs typeface="Tahoma" pitchFamily="34" charset="0"/>
              </a:rPr>
              <a:t>x,y</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موجودة بمبدأ الإحداثيات الديكارتي فعلي أن أنتقل من نظام إحداثيات إلى نظام إحداثيات آخر وسيكون إحداثيات النقطة السابقة</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     ( </a:t>
            </a:r>
            <a:r>
              <a:rPr kumimoji="0" lang="en-US" sz="2400" b="0" i="0" u="none" strike="noStrike" cap="none" normalizeH="0" baseline="0" dirty="0" err="1" smtClean="0">
                <a:ln>
                  <a:noFill/>
                </a:ln>
                <a:solidFill>
                  <a:srgbClr val="000000"/>
                </a:solidFill>
                <a:effectLst/>
                <a:latin typeface="Tahoma" pitchFamily="34" charset="0"/>
                <a:ea typeface="Tahoma" pitchFamily="34" charset="0"/>
                <a:cs typeface="Tahoma" pitchFamily="34" charset="0"/>
              </a:rPr>
              <a:t>Xh</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 </a:t>
            </a:r>
            <a:r>
              <a:rPr kumimoji="0" lang="en-US" sz="2400" b="0" i="0" u="none" strike="noStrike" cap="none" normalizeH="0" baseline="0" dirty="0" err="1" smtClean="0">
                <a:ln>
                  <a:noFill/>
                </a:ln>
                <a:solidFill>
                  <a:srgbClr val="000000"/>
                </a:solidFill>
                <a:effectLst/>
                <a:latin typeface="Tahoma" pitchFamily="34" charset="0"/>
                <a:ea typeface="Tahoma" pitchFamily="34" charset="0"/>
                <a:cs typeface="Tahoma" pitchFamily="34" charset="0"/>
              </a:rPr>
              <a:t>Yh</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 h) </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قيمة</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h</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 0</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r>
            <a:b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b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r>
            <a:b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br>
            <a:r>
              <a:rPr kumimoji="0" lang="ar-SA" sz="20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الإحداثيات المتجانسة هو تمثيل يسمح بالتحويل من</a:t>
            </a:r>
            <a:r>
              <a:rPr kumimoji="0" lang="en-US" sz="20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 n – dimensional </a:t>
            </a:r>
            <a:r>
              <a:rPr kumimoji="0" lang="ar-SA" sz="20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إلى</a:t>
            </a:r>
            <a:r>
              <a:rPr kumimoji="0" lang="en-US" sz="20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 (</a:t>
            </a:r>
            <a:r>
              <a:rPr kumimoji="0" lang="en-US" sz="24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n+1) – dimensional </a:t>
            </a:r>
            <a:br>
              <a:rPr kumimoji="0" lang="en-US" sz="24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br>
            <a:endParaRPr kumimoji="0" lang="en-US" sz="2400" b="1" i="0" u="none" strike="noStrike" cap="none" normalizeH="0" baseline="0" dirty="0" smtClean="0">
              <a:ln>
                <a:noFill/>
              </a:ln>
              <a:solidFill>
                <a:srgbClr val="FF0000"/>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عموما</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H = 1 : </a:t>
            </a:r>
            <a:b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br>
            <a:endPar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و هذا التحويل يساعد على تحويل عملية التحويل إلى ضرب</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r>
            <a:b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b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r>
            <a:b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br>
            <a:endParaRPr kumimoji="0" lang="en-US"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p:txBody>
      </p:sp>
      <p:sp>
        <p:nvSpPr>
          <p:cNvPr id="67588" name="Rectangle 4"/>
          <p:cNvSpPr>
            <a:spLocks noChangeArrowheads="1"/>
          </p:cNvSpPr>
          <p:nvPr/>
        </p:nvSpPr>
        <p:spPr bwMode="auto">
          <a:xfrm>
            <a:off x="0" y="457200"/>
            <a:ext cx="9251252" cy="120032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tab pos="457200" algn="l"/>
              </a:tabLst>
            </a:pPr>
            <a:endPar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tab pos="457200" algn="l"/>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إذا كان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w!=0 and W!=1</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عندها نقسم جميع الإحداثيات على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w</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أي:</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304800"/>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في هذه الإحداثيات نضيف لكل نقطة بعد إضافي على أبعادها الأصلية.</a:t>
            </a:r>
            <a:endParaRPr kumimoji="0" lang="en-US"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2400" b="0" i="1" u="none" strike="noStrike" cap="none" normalizeH="0" baseline="0" dirty="0" smtClean="0">
                <a:ln>
                  <a:noFill/>
                </a:ln>
                <a:solidFill>
                  <a:srgbClr val="000000"/>
                </a:solidFill>
                <a:effectLst/>
                <a:latin typeface="Tahoma" pitchFamily="34" charset="0"/>
                <a:ea typeface="Tahoma" pitchFamily="34" charset="0"/>
                <a:cs typeface="Tahoma" pitchFamily="34" charset="0"/>
              </a:rPr>
              <a:t>مثلاً:</a:t>
            </a:r>
            <a:endParaRPr kumimoji="0" lang="en-US"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a:t>
            </a:r>
            <a:r>
              <a:rPr kumimoji="0" lang="en-US" sz="2400" b="0" i="0" u="none" strike="noStrike" cap="none" normalizeH="0" baseline="0" dirty="0" err="1" smtClean="0">
                <a:ln>
                  <a:noFill/>
                </a:ln>
                <a:solidFill>
                  <a:srgbClr val="000000"/>
                </a:solidFill>
                <a:effectLst/>
                <a:latin typeface="Tahoma" pitchFamily="34" charset="0"/>
                <a:ea typeface="Tahoma" pitchFamily="34" charset="0"/>
                <a:cs typeface="Tahoma" pitchFamily="34" charset="0"/>
              </a:rPr>
              <a:t>x,y</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--&gt; (</a:t>
            </a:r>
            <a:r>
              <a:rPr kumimoji="0" lang="en-US" sz="2400" b="0" i="0" u="none" strike="noStrike" cap="none" normalizeH="0" baseline="0" dirty="0" err="1" smtClean="0">
                <a:ln>
                  <a:noFill/>
                </a:ln>
                <a:solidFill>
                  <a:srgbClr val="000000"/>
                </a:solidFill>
                <a:effectLst/>
                <a:latin typeface="Tahoma" pitchFamily="34" charset="0"/>
                <a:ea typeface="Tahoma" pitchFamily="34" charset="0"/>
                <a:cs typeface="Tahoma" pitchFamily="34" charset="0"/>
              </a:rPr>
              <a:t>x,y,w</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a:t>
            </a:r>
            <a:endParaRPr kumimoji="0" lang="en-US"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tab pos="457200" algn="l"/>
              </a:tabLst>
            </a:pPr>
            <a:endPar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tab pos="457200" algn="l"/>
              </a:tabLst>
            </a:pP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إذا كان (</a:t>
            </a:r>
            <a:r>
              <a:rPr kumimoji="0" lang="en-US"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w=1</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 عندها نستطيع الاستغناء عن هذا التحويل والعودة إلى الحالة الأصلية.</a:t>
            </a:r>
            <a:endParaRPr kumimoji="0" lang="en-US"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457200" algn="l"/>
              </a:tabLst>
            </a:pPr>
            <a:endParaRPr kumimoji="0" lang="en-US"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p:txBody>
      </p:sp>
      <p:pic>
        <p:nvPicPr>
          <p:cNvPr id="3" name="Picture 1" descr="200px-التحويلات_الهندسية1"/>
          <p:cNvPicPr>
            <a:picLocks noChangeAspect="1" noChangeArrowheads="1"/>
          </p:cNvPicPr>
          <p:nvPr/>
        </p:nvPicPr>
        <p:blipFill>
          <a:blip r:embed="rId2"/>
          <a:srcRect/>
          <a:stretch>
            <a:fillRect/>
          </a:stretch>
        </p:blipFill>
        <p:spPr bwMode="auto">
          <a:xfrm>
            <a:off x="1752599" y="3124200"/>
            <a:ext cx="4082143" cy="1143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400px-التحويلات_الهندسية2"/>
          <p:cNvPicPr>
            <a:picLocks noChangeAspect="1" noChangeArrowheads="1"/>
          </p:cNvPicPr>
          <p:nvPr/>
        </p:nvPicPr>
        <p:blipFill>
          <a:blip r:embed="rId2"/>
          <a:srcRect/>
          <a:stretch>
            <a:fillRect/>
          </a:stretch>
        </p:blipFill>
        <p:spPr bwMode="auto">
          <a:xfrm>
            <a:off x="1066800" y="1447800"/>
            <a:ext cx="4572000" cy="2286000"/>
          </a:xfrm>
          <a:prstGeom prst="rect">
            <a:avLst/>
          </a:prstGeom>
          <a:noFill/>
        </p:spPr>
      </p:pic>
      <p:pic>
        <p:nvPicPr>
          <p:cNvPr id="65537" name="Picture 3" descr="400px-التحويلات_الهندسية3"/>
          <p:cNvPicPr>
            <a:picLocks noChangeAspect="1" noChangeArrowheads="1"/>
          </p:cNvPicPr>
          <p:nvPr/>
        </p:nvPicPr>
        <p:blipFill>
          <a:blip r:embed="rId3"/>
          <a:srcRect/>
          <a:stretch>
            <a:fillRect/>
          </a:stretch>
        </p:blipFill>
        <p:spPr bwMode="auto">
          <a:xfrm>
            <a:off x="1143000" y="3733800"/>
            <a:ext cx="4357465" cy="2365707"/>
          </a:xfrm>
          <a:prstGeom prst="rect">
            <a:avLst/>
          </a:prstGeom>
          <a:noFill/>
        </p:spPr>
      </p:pic>
      <p:sp>
        <p:nvSpPr>
          <p:cNvPr id="65539" name="Rectangle 3"/>
          <p:cNvSpPr>
            <a:spLocks noChangeArrowheads="1"/>
          </p:cNvSpPr>
          <p:nvPr/>
        </p:nvSpPr>
        <p:spPr bwMode="auto">
          <a:xfrm>
            <a:off x="0" y="0"/>
            <a:ext cx="914400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الدوران (</a:t>
            </a:r>
            <a:r>
              <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Rotation</a:t>
            </a: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a:t>
            </a:r>
            <a:r>
              <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bg2">
                    <a:lumMod val="50000"/>
                  </a:schemeClr>
                </a:solidFill>
                <a:effectLst/>
                <a:latin typeface="Tahoma" pitchFamily="34" charset="0"/>
                <a:ea typeface="Times New Roman" pitchFamily="18" charset="0"/>
                <a:cs typeface="Tahoma" pitchFamily="34" charset="0"/>
              </a:rPr>
              <a:t>الدوران هو عملية تدوير جملة الإحداثيات حول محور ما بزاوية معينة</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فإذا أردنا تدوير الشعاع الواصل بين مركز الإحداثيات والنقطة المدروسة(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P1</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بزاوية قدرها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theta</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عندها:</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5540" name="Rectangle 4"/>
          <p:cNvSpPr>
            <a:spLocks noChangeArrowheads="1"/>
          </p:cNvSpPr>
          <p:nvPr/>
        </p:nvSpPr>
        <p:spPr bwMode="auto">
          <a:xfrm>
            <a:off x="9065733" y="2165350"/>
            <a:ext cx="78269"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
            </a:r>
            <a:br>
              <a:rPr kumimoji="0" lang="ar-SA" sz="24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br>
            <a:endParaRPr kumimoji="0" lang="ar-SA" sz="2400" b="0" i="0" u="none" strike="noStrike" cap="none" normalizeH="0" baseline="0" smtClean="0">
              <a:ln>
                <a:noFill/>
              </a:ln>
              <a:solidFill>
                <a:schemeClr val="tx1"/>
              </a:solidFill>
              <a:effectLst/>
              <a:latin typeface="Arial" pitchFamily="34" charset="0"/>
              <a:cs typeface="Arial" pitchFamily="34" charset="0"/>
            </a:endParaRPr>
          </a:p>
        </p:txBody>
      </p:sp>
      <p:sp>
        <p:nvSpPr>
          <p:cNvPr id="65541" name="Rectangle 5"/>
          <p:cNvSpPr>
            <a:spLocks noChangeArrowheads="1"/>
          </p:cNvSpPr>
          <p:nvPr/>
        </p:nvSpPr>
        <p:spPr bwMode="auto">
          <a:xfrm>
            <a:off x="304800" y="6027003"/>
            <a:ext cx="8763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وتسمى المصفوفة (</a:t>
            </a:r>
            <a:r>
              <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R(theta</a:t>
            </a: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 بمصفوفة الدوران.</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0" y="0"/>
            <a:ext cx="9144000" cy="4647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التقييس (</a:t>
            </a:r>
            <a:r>
              <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Scaling</a:t>
            </a: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a:t>
            </a:r>
            <a:endPar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tab pos="457200" algn="l"/>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2400" b="0" i="0" u="none" strike="noStrike" cap="none" normalizeH="0" baseline="0" dirty="0" smtClean="0">
                <a:ln>
                  <a:noFill/>
                </a:ln>
                <a:solidFill>
                  <a:schemeClr val="bg2">
                    <a:lumMod val="50000"/>
                  </a:schemeClr>
                </a:solidFill>
                <a:effectLst/>
                <a:latin typeface="Tahoma" pitchFamily="34" charset="0"/>
                <a:ea typeface="Times New Roman" pitchFamily="18" charset="0"/>
                <a:cs typeface="Tahoma" pitchFamily="34" charset="0"/>
              </a:rPr>
              <a:t>التقييس هو عملية تغيير شعاع الواحدة في جملة الإحداثيات، وهو عملية تكبير أو تصغير</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وهو تحويل:</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tab pos="457200" algn="l"/>
              </a:tabLst>
            </a:pPr>
            <a:r>
              <a:rPr kumimoji="0" lang="ar-SA" sz="24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لا يحافظ على الأطوال.</a:t>
            </a: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tab pos="457200" algn="l"/>
              </a:tabLst>
            </a:pPr>
            <a:r>
              <a:rPr kumimoji="0" lang="ar-SA" sz="24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لا يحافظ على الزوايا</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tab pos="457200" algn="l"/>
              </a:tabLst>
            </a:pPr>
            <a:r>
              <a:rPr kumimoji="0" lang="ar-SA" sz="24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يحافظ على التوازي</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لذلك يسمى بـ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Affine Transformation</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فالعلاقة العامة للتقييس هي:</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P2 = S.P1</a:t>
            </a:r>
            <a:endParaRPr kumimoji="0" lang="en-US" sz="8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endParaRPr lang="en-US" sz="800" dirty="0" smtClean="0">
              <a:solidFill>
                <a:srgbClr val="FF0000"/>
              </a:solidFill>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فمثلاً إذا كان لدينا نقطة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P1(x1,y1,z1</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وأردنا تكبيرها بمقدار </a:t>
            </a:r>
            <a:r>
              <a:rPr kumimoji="0" lang="en-US" sz="2400" b="0" i="0" u="none" strike="noStrike" cap="none" normalizeH="0" baseline="0" dirty="0" err="1" smtClean="0">
                <a:ln>
                  <a:noFill/>
                </a:ln>
                <a:solidFill>
                  <a:srgbClr val="000000"/>
                </a:solidFill>
                <a:effectLst/>
                <a:latin typeface="Tahoma" pitchFamily="34" charset="0"/>
                <a:ea typeface="Times New Roman" pitchFamily="18" charset="0"/>
                <a:cs typeface="Tahoma" pitchFamily="34" charset="0"/>
              </a:rPr>
              <a:t>Sx</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على المحور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X</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و </a:t>
            </a:r>
            <a:r>
              <a:rPr kumimoji="0" lang="en-US" sz="2400" b="0" i="0" u="none" strike="noStrike" cap="none" normalizeH="0" baseline="0" dirty="0" err="1" smtClean="0">
                <a:ln>
                  <a:noFill/>
                </a:ln>
                <a:solidFill>
                  <a:srgbClr val="000000"/>
                </a:solidFill>
                <a:effectLst/>
                <a:latin typeface="Tahoma" pitchFamily="34" charset="0"/>
                <a:ea typeface="Times New Roman" pitchFamily="18" charset="0"/>
                <a:cs typeface="Tahoma" pitchFamily="34" charset="0"/>
              </a:rPr>
              <a:t>Sy</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على المحور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Y</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عندها يكون:</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457200" algn="l"/>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4513" name="Picture 1" descr="التحويلات الهندسية4.JPG">
            <a:hlinkClick r:id="rId2"/>
          </p:cNvPr>
          <p:cNvPicPr>
            <a:picLocks noChangeAspect="1" noChangeArrowheads="1"/>
          </p:cNvPicPr>
          <p:nvPr/>
        </p:nvPicPr>
        <p:blipFill>
          <a:blip r:embed="rId3"/>
          <a:srcRect/>
          <a:stretch>
            <a:fillRect/>
          </a:stretch>
        </p:blipFill>
        <p:spPr bwMode="auto">
          <a:xfrm>
            <a:off x="0" y="3886200"/>
            <a:ext cx="3505200" cy="2057400"/>
          </a:xfrm>
          <a:prstGeom prst="rect">
            <a:avLst/>
          </a:prstGeom>
          <a:noFill/>
        </p:spPr>
      </p:pic>
      <p:sp>
        <p:nvSpPr>
          <p:cNvPr id="64515" name="Rectangle 3"/>
          <p:cNvSpPr>
            <a:spLocks noChangeArrowheads="1"/>
          </p:cNvSpPr>
          <p:nvPr/>
        </p:nvSpPr>
        <p:spPr bwMode="auto">
          <a:xfrm>
            <a:off x="0" y="5638800"/>
            <a:ext cx="9144000" cy="1323439"/>
          </a:xfrm>
          <a:prstGeom prst="rect">
            <a:avLst/>
          </a:prstGeom>
          <a:solidFill>
            <a:schemeClr val="accent1">
              <a:lumMod val="60000"/>
              <a:lumOff val="4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حيث:</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rgbClr val="000000"/>
                </a:solidFill>
                <a:effectLst/>
                <a:latin typeface="Tahoma" pitchFamily="34" charset="0"/>
                <a:ea typeface="Times New Roman" pitchFamily="18" charset="0"/>
                <a:cs typeface="Tahoma" pitchFamily="34" charset="0"/>
              </a:rPr>
              <a:t>Sx,Sy</a:t>
            </a:r>
            <a:r>
              <a:rPr kumimoji="0" lang="ar-SA"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هي معاملات التقييس.</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S</a:t>
            </a:r>
            <a:r>
              <a:rPr kumimoji="0" lang="ar-SA"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هي مصفوفة التقييس، وهي مصفوفة قطرية قطرها الرئيسي يمثل معاملات التقييس.</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4" descr="300px-التحويلات_الهندسية6"/>
          <p:cNvPicPr>
            <a:picLocks noChangeAspect="1" noChangeArrowheads="1"/>
          </p:cNvPicPr>
          <p:nvPr/>
        </p:nvPicPr>
        <p:blipFill>
          <a:blip r:embed="rId2"/>
          <a:srcRect/>
          <a:stretch>
            <a:fillRect/>
          </a:stretch>
        </p:blipFill>
        <p:spPr bwMode="auto">
          <a:xfrm>
            <a:off x="533400" y="4343400"/>
            <a:ext cx="3276600" cy="1828800"/>
          </a:xfrm>
          <a:prstGeom prst="rect">
            <a:avLst/>
          </a:prstGeom>
          <a:noFill/>
        </p:spPr>
      </p:pic>
      <p:pic>
        <p:nvPicPr>
          <p:cNvPr id="63490" name="Picture 2" descr="التحويلات الهندسية5.JPG">
            <a:hlinkClick r:id="rId3"/>
          </p:cNvPr>
          <p:cNvPicPr>
            <a:picLocks noChangeAspect="1" noChangeArrowheads="1"/>
          </p:cNvPicPr>
          <p:nvPr/>
        </p:nvPicPr>
        <p:blipFill>
          <a:blip r:embed="rId4"/>
          <a:srcRect/>
          <a:stretch>
            <a:fillRect/>
          </a:stretch>
        </p:blipFill>
        <p:spPr bwMode="auto">
          <a:xfrm>
            <a:off x="228600" y="838200"/>
            <a:ext cx="2286000" cy="1524000"/>
          </a:xfrm>
          <a:prstGeom prst="rect">
            <a:avLst/>
          </a:prstGeom>
          <a:noFill/>
        </p:spPr>
      </p:pic>
      <p:sp>
        <p:nvSpPr>
          <p:cNvPr id="63491" name="Rectangle 3"/>
          <p:cNvSpPr>
            <a:spLocks noChangeArrowheads="1"/>
          </p:cNvSpPr>
          <p:nvPr/>
        </p:nvSpPr>
        <p:spPr bwMode="auto">
          <a:xfrm>
            <a:off x="1" y="1"/>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الانسحاب (</a:t>
            </a:r>
            <a:r>
              <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Translation</a:t>
            </a: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a:t>
            </a:r>
            <a:r>
              <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p:txBody>
      </p:sp>
      <p:sp>
        <p:nvSpPr>
          <p:cNvPr id="63492" name="Rectangle 4"/>
          <p:cNvSpPr>
            <a:spLocks noChangeArrowheads="1"/>
          </p:cNvSpPr>
          <p:nvPr/>
        </p:nvSpPr>
        <p:spPr bwMode="auto">
          <a:xfrm>
            <a:off x="0" y="381000"/>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endParaRPr kumimoji="0" lang="en-US" sz="8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2200" b="0" i="0" u="none" strike="noStrike" cap="none" normalizeH="0" baseline="0" dirty="0" smtClean="0">
                <a:ln>
                  <a:noFill/>
                </a:ln>
                <a:solidFill>
                  <a:schemeClr val="bg2">
                    <a:lumMod val="50000"/>
                  </a:schemeClr>
                </a:solidFill>
                <a:effectLst/>
                <a:latin typeface="Tahoma" pitchFamily="34" charset="0"/>
                <a:ea typeface="Times New Roman" pitchFamily="18" charset="0"/>
                <a:cs typeface="Tahoma" pitchFamily="34" charset="0"/>
              </a:rPr>
              <a:t>الانسحاب هو عملية نقل جملة الإحداثيات من مكان إلى مكان آخر، وهو رياضياً عبارة عن جمع شعاع إلى شعاع آخر،</a:t>
            </a:r>
            <a:r>
              <a:rPr kumimoji="0" lang="ar-SA" sz="22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وهو تحويل:</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tab pos="457200" algn="l"/>
              </a:tabLst>
            </a:pPr>
            <a:r>
              <a:rPr kumimoji="0" lang="ar-SA" sz="22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يحافظ على الأطوال (</a:t>
            </a:r>
            <a:r>
              <a:rPr kumimoji="0" lang="en-US" sz="22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Preserve Length</a:t>
            </a:r>
            <a:r>
              <a:rPr kumimoji="0" lang="ar-SA" sz="22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a:t>
            </a:r>
            <a:endParaRPr kumimoji="0" lang="en-US" sz="22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tab pos="457200" algn="l"/>
              </a:tabLst>
            </a:pPr>
            <a:r>
              <a:rPr kumimoji="0" lang="ar-SA" sz="22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يحافظ على الزوايا (</a:t>
            </a:r>
            <a:r>
              <a:rPr kumimoji="0" lang="en-US" sz="22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Preserve Angles</a:t>
            </a:r>
            <a:r>
              <a:rPr kumimoji="0" lang="ar-SA" sz="22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a:t>
            </a:r>
            <a:endParaRPr kumimoji="0" lang="en-US" sz="22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endParaRPr kumimoji="0" lang="en-US" sz="22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22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ويعبر عنه رياضياً بالطريقة التالية:</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endParaRPr lang="en-US" sz="800" dirty="0" smtClean="0">
              <a:latin typeface="Arial" pitchFamily="34" charset="0"/>
              <a:ea typeface="Times New Roman" pitchFamily="18"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22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نلاحظ أن لكل تحويل من التحويلات السابقة (الدوران، التقييس) مصفوفة تعبر عنه، ولكن تحويل الانسحاب هو عملية جمع مصفوفات وليس </a:t>
            </a:r>
            <a:r>
              <a:rPr lang="ar-EG" sz="2200" dirty="0" smtClean="0">
                <a:solidFill>
                  <a:srgbClr val="000000"/>
                </a:solidFill>
                <a:latin typeface="Tahoma" pitchFamily="34" charset="0"/>
                <a:ea typeface="Times New Roman" pitchFamily="18" charset="0"/>
                <a:cs typeface="Tahoma" pitchFamily="34" charset="0"/>
              </a:rPr>
              <a:t>ضرب</a:t>
            </a:r>
            <a:r>
              <a:rPr kumimoji="0" lang="ar-SA" sz="22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a:t>
            </a:r>
            <a:r>
              <a:rPr kumimoji="0" lang="ar-SA" sz="22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مصفوفات، ولكي يكون هناك طريقة عامة للتعبير عن التحويلات الهندسية جميعاً نعبر عن تحويل الانسحاب بالطريقة التالية:</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22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باستخدام الإحداثيات المتجانسة نستطيع وضع </a:t>
            </a:r>
            <a:r>
              <a:rPr kumimoji="0" lang="ar-SA" sz="2200" b="0" i="0" u="none" strike="noStrike" cap="none" normalizeH="0" baseline="0" dirty="0" smtClean="0">
                <a:ln>
                  <a:noFill/>
                </a:ln>
                <a:solidFill>
                  <a:schemeClr val="bg2">
                    <a:lumMod val="50000"/>
                  </a:schemeClr>
                </a:solidFill>
                <a:effectLst/>
                <a:latin typeface="Tahoma" pitchFamily="34" charset="0"/>
                <a:ea typeface="Times New Roman" pitchFamily="18" charset="0"/>
                <a:cs typeface="Tahoma" pitchFamily="34" charset="0"/>
              </a:rPr>
              <a:t>مصفوفة الانسحاب كما يلي:</a:t>
            </a:r>
            <a:endParaRPr kumimoji="0" lang="en-US" sz="2200" b="0"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
        <p:nvSpPr>
          <p:cNvPr id="63493" name="Rectangle 5"/>
          <p:cNvSpPr>
            <a:spLocks noChangeArrowheads="1"/>
          </p:cNvSpPr>
          <p:nvPr/>
        </p:nvSpPr>
        <p:spPr bwMode="auto">
          <a:xfrm>
            <a:off x="76200" y="5867400"/>
            <a:ext cx="9067800" cy="830997"/>
          </a:xfrm>
          <a:prstGeom prst="rect">
            <a:avLst/>
          </a:prstGeom>
          <a:solidFill>
            <a:schemeClr val="accent1">
              <a:lumMod val="60000"/>
              <a:lumOff val="4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وبالتالي أصبحت عملية التحويل الهندسي بشكل عام هي عملية</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a:t>
            </a:r>
            <a:r>
              <a:rPr kumimoji="0" lang="ar-EG"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ضرب</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مصفوفات من اليسار</a:t>
            </a:r>
            <a:r>
              <a:rPr kumimoji="0" lang="en-US" sz="24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1" y="65544"/>
            <a:ext cx="9144001"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مثال</a:t>
            </a:r>
            <a:r>
              <a:rPr kumimoji="0" lang="en-US" sz="24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en-US" sz="2400" dirty="0" smtClean="0">
              <a:solidFill>
                <a:srgbClr val="000000"/>
              </a:solidFill>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إذا كان لدينا نقطة (</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P1 (3,5,1</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نريد </a:t>
            </a:r>
            <a:r>
              <a:rPr kumimoji="0" lang="ar-SA"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تدويرها بزاوية قدرها </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a:t>
            </a:r>
            <a:r>
              <a:rPr kumimoji="0" lang="en-US"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theta = 30</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a:t>
            </a:r>
            <a:r>
              <a:rPr kumimoji="0" lang="ar-SA"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ثم سحبها على المحور </a:t>
            </a:r>
            <a:r>
              <a:rPr kumimoji="0" lang="en-US"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X</a:t>
            </a:r>
            <a:r>
              <a:rPr kumimoji="0" lang="ar-SA"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 </a:t>
            </a:r>
            <a:r>
              <a:rPr kumimoji="0" lang="ar-SA" sz="2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بمقدار 3 خطوات، عندها:</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2465" name="Picture 5" descr="500px-التحويلات_الهندسية7"/>
          <p:cNvPicPr>
            <a:picLocks noChangeAspect="1" noChangeArrowheads="1"/>
          </p:cNvPicPr>
          <p:nvPr/>
        </p:nvPicPr>
        <p:blipFill>
          <a:blip r:embed="rId2"/>
          <a:srcRect/>
          <a:stretch>
            <a:fillRect/>
          </a:stretch>
        </p:blipFill>
        <p:spPr bwMode="auto">
          <a:xfrm>
            <a:off x="2476500" y="2438400"/>
            <a:ext cx="6515100" cy="2133600"/>
          </a:xfrm>
          <a:prstGeom prst="rect">
            <a:avLst/>
          </a:prstGeom>
          <a:noFill/>
        </p:spPr>
      </p:pic>
      <p:sp>
        <p:nvSpPr>
          <p:cNvPr id="62467" name="Rectangle 3"/>
          <p:cNvSpPr>
            <a:spLocks noChangeArrowheads="1"/>
          </p:cNvSpPr>
          <p:nvPr/>
        </p:nvSpPr>
        <p:spPr bwMode="auto">
          <a:xfrm>
            <a:off x="0" y="4611231"/>
            <a:ext cx="9144000" cy="2246769"/>
          </a:xfrm>
          <a:prstGeom prst="rect">
            <a:avLst/>
          </a:prstGeom>
          <a:solidFill>
            <a:schemeClr val="accent1">
              <a:lumMod val="60000"/>
              <a:lumOff val="4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يمكن أن نقوم بضرب المصفوفتين أولاً فينتج مصفوفة تعبر عن الدوران ثم الانسحاب، ثم نضرب المصفوفة الناتجة بمصفوفة النقطة.</a:t>
            </a:r>
            <a:endParaRPr kumimoji="0" lang="en-US"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وبما أن عملية ضرب المصفوفات ليست تبديلية، </a:t>
            </a:r>
            <a:r>
              <a:rPr kumimoji="0" lang="ar-SA" sz="20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يجب أن نتقيد بترتيب التحويلات الهندسية حسب المسألة،</a:t>
            </a:r>
            <a:r>
              <a:rPr kumimoji="0" lang="ar-SA"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فمثلاً في مسألتنا السابقة نقوم بتحويل الدوران أولاً ثم عملية الانسحاب.</a:t>
            </a:r>
            <a:endParaRPr kumimoji="0" lang="en-US"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وبالتالي </a:t>
            </a:r>
            <a:r>
              <a:rPr kumimoji="0" lang="ar-SA" sz="20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يمكن لمصفوفة واحدة أن تحوي أكثر من تحويل هندسي</a:t>
            </a:r>
            <a:r>
              <a:rPr kumimoji="0" lang="en-US" sz="20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a:t>
            </a:r>
            <a:r>
              <a:rPr kumimoji="0" lang="en-US" sz="20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5" name="Picture 3" descr="400px-التحويلات_الهندسية3"/>
          <p:cNvPicPr>
            <a:picLocks noChangeAspect="1" noChangeArrowheads="1"/>
          </p:cNvPicPr>
          <p:nvPr/>
        </p:nvPicPr>
        <p:blipFill>
          <a:blip r:embed="rId3"/>
          <a:srcRect/>
          <a:stretch>
            <a:fillRect/>
          </a:stretch>
        </p:blipFill>
        <p:spPr bwMode="auto">
          <a:xfrm>
            <a:off x="2362200" y="152400"/>
            <a:ext cx="3581400" cy="1447800"/>
          </a:xfrm>
          <a:prstGeom prst="rect">
            <a:avLst/>
          </a:prstGeom>
          <a:solidFill>
            <a:schemeClr val="accent1">
              <a:lumMod val="60000"/>
              <a:lumOff val="40000"/>
            </a:schemeClr>
          </a:solidFill>
          <a:ln>
            <a:solidFill>
              <a:schemeClr val="bg2">
                <a:lumMod val="50000"/>
              </a:schemeClr>
            </a:solidFill>
          </a:ln>
        </p:spPr>
      </p:pic>
      <p:pic>
        <p:nvPicPr>
          <p:cNvPr id="6" name="Picture 4" descr="300px-التحويلات_الهندسية6"/>
          <p:cNvPicPr>
            <a:picLocks noChangeAspect="1" noChangeArrowheads="1"/>
          </p:cNvPicPr>
          <p:nvPr/>
        </p:nvPicPr>
        <p:blipFill>
          <a:blip r:embed="rId4"/>
          <a:srcRect/>
          <a:stretch>
            <a:fillRect/>
          </a:stretch>
        </p:blipFill>
        <p:spPr bwMode="auto">
          <a:xfrm>
            <a:off x="76200" y="152400"/>
            <a:ext cx="2133600" cy="1371600"/>
          </a:xfrm>
          <a:prstGeom prst="rect">
            <a:avLst/>
          </a:prstGeom>
          <a:noFill/>
          <a:ln>
            <a:solidFill>
              <a:schemeClr val="bg2">
                <a:lumMod val="50000"/>
              </a:schemeClr>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ChangeArrowheads="1"/>
          </p:cNvSpPr>
          <p:nvPr/>
        </p:nvSpPr>
        <p:spPr bwMode="auto">
          <a:xfrm>
            <a:off x="457200" y="0"/>
            <a:ext cx="8686801"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مصفوفة (</a:t>
            </a:r>
            <a:r>
              <a:rPr kumimoji="0" lang="en-US" sz="24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Shear mapping</a:t>
            </a:r>
            <a:r>
              <a:rPr kumimoji="0" lang="ar-SA" sz="24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a:t>
            </a:r>
            <a:r>
              <a:rPr kumimoji="0" lang="en-US" sz="2400" b="1" i="0" u="none" strike="noStrike" cap="none" normalizeH="0" baseline="0" dirty="0" smtClean="0">
                <a:ln>
                  <a:noFill/>
                </a:ln>
                <a:solidFill>
                  <a:srgbClr val="FF0000"/>
                </a:solidFill>
                <a:effectLst/>
                <a:latin typeface="Tahoma" pitchFamily="34" charset="0"/>
                <a:ea typeface="Tahoma" pitchFamily="34" charset="0"/>
                <a:cs typeface="Tahoma" pitchFamily="34" charset="0"/>
              </a:rPr>
              <a:t>:</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800" b="1" i="0" u="none" strike="noStrike" cap="none" normalizeH="0" baseline="0" dirty="0" smtClean="0">
              <a:ln>
                <a:noFill/>
              </a:ln>
              <a:solidFill>
                <a:srgbClr val="FF0000"/>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في هذه المصفوفة </a:t>
            </a:r>
            <a:r>
              <a:rPr kumimoji="0" lang="ar-SA" sz="24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rPr>
              <a:t>يجري عملية تغيير على زاوية محاور الإحداثيات، </a:t>
            </a: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فمثلاً تحول المستطيل إلى متوازي أضلاع.</a:t>
            </a:r>
            <a:endParaRPr kumimoji="0" lang="ar-SA"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p:txBody>
      </p:sp>
      <p:pic>
        <p:nvPicPr>
          <p:cNvPr id="3" name="Picture 2" descr="التحويلات الهندسية15.JPG">
            <a:hlinkClick r:id="rId3"/>
          </p:cNvPr>
          <p:cNvPicPr/>
          <p:nvPr/>
        </p:nvPicPr>
        <p:blipFill>
          <a:blip r:embed="rId4"/>
          <a:srcRect/>
          <a:stretch>
            <a:fillRect/>
          </a:stretch>
        </p:blipFill>
        <p:spPr bwMode="auto">
          <a:xfrm>
            <a:off x="0" y="990600"/>
            <a:ext cx="3657600" cy="2362200"/>
          </a:xfrm>
          <a:prstGeom prst="rect">
            <a:avLst/>
          </a:prstGeom>
          <a:noFill/>
          <a:ln w="9525">
            <a:noFill/>
            <a:miter lim="800000"/>
            <a:headEnd/>
            <a:tailEnd/>
          </a:ln>
        </p:spPr>
      </p:pic>
      <p:sp>
        <p:nvSpPr>
          <p:cNvPr id="77831" name="Rectangle 7"/>
          <p:cNvSpPr>
            <a:spLocks noChangeArrowheads="1"/>
          </p:cNvSpPr>
          <p:nvPr/>
        </p:nvSpPr>
        <p:spPr bwMode="auto">
          <a:xfrm>
            <a:off x="3400120" y="3276600"/>
            <a:ext cx="5743880"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ahoma" pitchFamily="34" charset="0"/>
                <a:ea typeface="Tahoma" pitchFamily="34" charset="0"/>
                <a:cs typeface="Tahoma" pitchFamily="34" charset="0"/>
              </a:rPr>
              <a:t>ويعبر عن هذه العملية رياضياً بالشكل التالي:</a:t>
            </a:r>
            <a:endParaRPr kumimoji="0" lang="ar-SA" sz="24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p:txBody>
      </p:sp>
      <p:pic>
        <p:nvPicPr>
          <p:cNvPr id="10" name="Picture 9" descr="التحويلات الهندسية16.JPG">
            <a:hlinkClick r:id="rId5"/>
          </p:cNvPr>
          <p:cNvPicPr/>
          <p:nvPr/>
        </p:nvPicPr>
        <p:blipFill>
          <a:blip r:embed="rId6"/>
          <a:srcRect/>
          <a:stretch>
            <a:fillRect/>
          </a:stretch>
        </p:blipFill>
        <p:spPr bwMode="auto">
          <a:xfrm>
            <a:off x="457200" y="3733800"/>
            <a:ext cx="5791200" cy="1828800"/>
          </a:xfrm>
          <a:prstGeom prst="rect">
            <a:avLst/>
          </a:prstGeom>
          <a:noFill/>
          <a:ln w="9525">
            <a:noFill/>
            <a:miter lim="800000"/>
            <a:headEnd/>
            <a:tailEnd/>
          </a:ln>
        </p:spPr>
      </p:pic>
      <p:sp>
        <p:nvSpPr>
          <p:cNvPr id="77833" name="Rectangle 9"/>
          <p:cNvSpPr>
            <a:spLocks noChangeArrowheads="1"/>
          </p:cNvSpPr>
          <p:nvPr/>
        </p:nvSpPr>
        <p:spPr bwMode="auto">
          <a:xfrm>
            <a:off x="1" y="5410200"/>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rPr>
              <a:t>وكلما ازدادت (</a:t>
            </a:r>
            <a:r>
              <a:rPr kumimoji="0" lang="en-US" sz="2000" b="0" i="0" u="none" strike="noStrike" cap="none" normalizeH="0" baseline="0" dirty="0" err="1" smtClean="0">
                <a:ln>
                  <a:noFill/>
                </a:ln>
                <a:solidFill>
                  <a:schemeClr val="bg2">
                    <a:lumMod val="50000"/>
                  </a:schemeClr>
                </a:solidFill>
                <a:effectLst/>
                <a:latin typeface="Tahoma" pitchFamily="34" charset="0"/>
                <a:ea typeface="Tahoma" pitchFamily="34" charset="0"/>
                <a:cs typeface="Tahoma" pitchFamily="34" charset="0"/>
              </a:rPr>
              <a:t>Sh</a:t>
            </a:r>
            <a:r>
              <a:rPr kumimoji="0" lang="ar-SA" sz="20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rPr>
              <a:t>) كلما ازدادت زاوية التغيير.</a:t>
            </a:r>
            <a:endParaRPr kumimoji="0" lang="en-US" sz="20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rPr>
              <a:t>ويمكن الحصول على قيمة ال</a:t>
            </a:r>
            <a:r>
              <a:rPr kumimoji="0" lang="en-US" sz="20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rPr>
              <a:t>Sheer</a:t>
            </a:r>
            <a:r>
              <a:rPr kumimoji="0" lang="ar-SA" sz="20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rPr>
              <a:t> من هذه العلاقة</a:t>
            </a:r>
            <a:endParaRPr kumimoji="0" lang="en-US" sz="2000" b="0" i="0" u="none" strike="noStrike" cap="none" normalizeH="0" baseline="0" dirty="0" smtClean="0">
              <a:ln>
                <a:noFill/>
              </a:ln>
              <a:solidFill>
                <a:schemeClr val="bg2">
                  <a:lumMod val="50000"/>
                </a:schemeClr>
              </a:solidFill>
              <a:effectLst/>
              <a:latin typeface="Tahoma" pitchFamily="34" charset="0"/>
              <a:ea typeface="Tahoma" pitchFamily="34" charset="0"/>
              <a:cs typeface="Tahoma"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p:txBody>
      </p:sp>
      <p:pic>
        <p:nvPicPr>
          <p:cNvPr id="77832" name="Picture 9" descr="http://www.codecogs.com/eq.latex?Sh_x%20=%20\frac%20%7b%201%7d%20%7b\tan(\theta)%7d"/>
          <p:cNvPicPr>
            <a:picLocks noChangeAspect="1" noChangeArrowheads="1"/>
          </p:cNvPicPr>
          <p:nvPr/>
        </p:nvPicPr>
        <p:blipFill>
          <a:blip r:embed="rId7"/>
          <a:srcRect/>
          <a:stretch>
            <a:fillRect/>
          </a:stretch>
        </p:blipFill>
        <p:spPr bwMode="auto">
          <a:xfrm>
            <a:off x="1905000" y="5791200"/>
            <a:ext cx="1752600" cy="628650"/>
          </a:xfrm>
          <a:prstGeom prst="rect">
            <a:avLst/>
          </a:prstGeom>
          <a:noFill/>
        </p:spPr>
      </p:pic>
      <p:sp>
        <p:nvSpPr>
          <p:cNvPr id="77834" name="Rectangle 10"/>
          <p:cNvSpPr>
            <a:spLocks noChangeArrowheads="1"/>
          </p:cNvSpPr>
          <p:nvPr/>
        </p:nvSpPr>
        <p:spPr bwMode="auto">
          <a:xfrm>
            <a:off x="0" y="917575"/>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152400"/>
          <a:ext cx="8001000" cy="838200"/>
        </p:xfrm>
        <a:graphic>
          <a:graphicData uri="http://schemas.openxmlformats.org/drawingml/2006/table">
            <a:tbl>
              <a:tblPr>
                <a:tableStyleId>{3C2FFA5D-87B4-456A-9821-1D502468CF0F}</a:tableStyleId>
              </a:tblPr>
              <a:tblGrid>
                <a:gridCol w="8001000"/>
              </a:tblGrid>
              <a:tr h="838200">
                <a:tc>
                  <a:txBody>
                    <a:bodyPr/>
                    <a:lstStyle/>
                    <a:p>
                      <a:r>
                        <a:rPr lang="en-US" dirty="0"/>
                        <a:t>Reflections - Like Looking in a Mirror</a:t>
                      </a:r>
                      <a:endParaRPr lang="en-US" b="0" i="0" dirty="0">
                        <a:solidFill>
                          <a:srgbClr val="000000"/>
                        </a:solidFill>
                        <a:latin typeface="Verdana"/>
                      </a:endParaRPr>
                    </a:p>
                  </a:txBody>
                  <a:tcPr marL="0" marR="0" marT="0" marB="0" anchor="ctr"/>
                </a:tc>
              </a:tr>
            </a:tbl>
          </a:graphicData>
        </a:graphic>
      </p:graphicFrame>
      <p:graphicFrame>
        <p:nvGraphicFramePr>
          <p:cNvPr id="3" name="Table 2"/>
          <p:cNvGraphicFramePr>
            <a:graphicFrameLocks noGrp="1"/>
          </p:cNvGraphicFramePr>
          <p:nvPr/>
        </p:nvGraphicFramePr>
        <p:xfrm>
          <a:off x="381000" y="1219200"/>
          <a:ext cx="6934200" cy="4064000"/>
        </p:xfrm>
        <a:graphic>
          <a:graphicData uri="http://schemas.openxmlformats.org/drawingml/2006/table">
            <a:tbl>
              <a:tblPr/>
              <a:tblGrid>
                <a:gridCol w="6934200"/>
              </a:tblGrid>
              <a:tr h="4064000">
                <a:tc>
                  <a:txBody>
                    <a:bodyPr/>
                    <a:lstStyle/>
                    <a:p>
                      <a:pPr algn="l"/>
                      <a:r>
                        <a:rPr lang="en-US" sz="1600" b="1" i="0" dirty="0">
                          <a:solidFill>
                            <a:srgbClr val="000000"/>
                          </a:solidFill>
                          <a:latin typeface="Verdana"/>
                        </a:rPr>
                        <a:t/>
                      </a:r>
                      <a:br>
                        <a:rPr lang="en-US" sz="1600" b="1" i="0" dirty="0">
                          <a:solidFill>
                            <a:srgbClr val="000000"/>
                          </a:solidFill>
                          <a:latin typeface="Verdana"/>
                        </a:rPr>
                      </a:br>
                      <a:r>
                        <a:rPr lang="en-US" sz="1600" b="1" i="0" dirty="0">
                          <a:solidFill>
                            <a:srgbClr val="000000"/>
                          </a:solidFill>
                          <a:latin typeface="Verdana"/>
                        </a:rPr>
                        <a:t> A reflection is a "flip" of an object over a line.  Let's look at two very common reflections:  a horizontal reflection and a vertical reflection.</a:t>
                      </a:r>
                    </a:p>
                    <a:p>
                      <a:pPr algn="l"/>
                      <a:r>
                        <a:rPr lang="en-US" sz="1600" b="1" i="0" dirty="0">
                          <a:solidFill>
                            <a:srgbClr val="000000"/>
                          </a:solidFill>
                          <a:latin typeface="Verdana"/>
                        </a:rPr>
                        <a:t>Notice the colored vertices for each of the triangles.  The </a:t>
                      </a:r>
                      <a:r>
                        <a:rPr lang="en-US" sz="1600" b="1" i="1" dirty="0">
                          <a:solidFill>
                            <a:srgbClr val="000000"/>
                          </a:solidFill>
                          <a:latin typeface="Verdana"/>
                        </a:rPr>
                        <a:t>line of reflection</a:t>
                      </a:r>
                      <a:r>
                        <a:rPr lang="en-US" sz="1600" b="1" i="0" dirty="0">
                          <a:solidFill>
                            <a:srgbClr val="000000"/>
                          </a:solidFill>
                          <a:latin typeface="Verdana"/>
                        </a:rPr>
                        <a:t> is equidistant from both red points, blue points, and green points.  In other words, the line of reflection is directly in the middle of both points. </a:t>
                      </a:r>
                    </a:p>
                    <a:p>
                      <a:pPr algn="l"/>
                      <a:r>
                        <a:rPr lang="en-US" sz="1600" b="1" i="0" dirty="0">
                          <a:solidFill>
                            <a:srgbClr val="000000"/>
                          </a:solidFill>
                          <a:latin typeface="Verdana"/>
                        </a:rPr>
                        <a:t>Examples of transformation geometry in the coordinate plane...</a:t>
                      </a:r>
                    </a:p>
                    <a:p>
                      <a:pPr algn="l">
                        <a:buFont typeface="Arial"/>
                        <a:buChar char="•"/>
                      </a:pPr>
                      <a:endParaRPr lang="ar-EG" sz="1600" b="1" i="0" dirty="0" smtClean="0">
                        <a:solidFill>
                          <a:srgbClr val="FF0000"/>
                        </a:solidFill>
                        <a:latin typeface="Verdana"/>
                      </a:endParaRPr>
                    </a:p>
                    <a:p>
                      <a:pPr algn="l">
                        <a:buFont typeface="Arial"/>
                        <a:buChar char="•"/>
                      </a:pPr>
                      <a:r>
                        <a:rPr lang="en-US" sz="1600" b="1" i="0" dirty="0" smtClean="0">
                          <a:solidFill>
                            <a:srgbClr val="FF0000"/>
                          </a:solidFill>
                          <a:latin typeface="Verdana"/>
                        </a:rPr>
                        <a:t>Reflection </a:t>
                      </a:r>
                      <a:r>
                        <a:rPr lang="en-US" sz="1600" b="1" i="0" dirty="0">
                          <a:solidFill>
                            <a:srgbClr val="FF0000"/>
                          </a:solidFill>
                          <a:latin typeface="Verdana"/>
                        </a:rPr>
                        <a:t>over </a:t>
                      </a:r>
                      <a:r>
                        <a:rPr lang="en-US" sz="1600" b="1" i="1" dirty="0">
                          <a:solidFill>
                            <a:srgbClr val="FF0000"/>
                          </a:solidFill>
                          <a:latin typeface="Verdana"/>
                        </a:rPr>
                        <a:t>x</a:t>
                      </a:r>
                      <a:r>
                        <a:rPr lang="en-US" sz="1600" b="1" i="0" dirty="0">
                          <a:solidFill>
                            <a:srgbClr val="FF0000"/>
                          </a:solidFill>
                          <a:latin typeface="Verdana"/>
                        </a:rPr>
                        <a:t>-axis:      T(</a:t>
                      </a:r>
                      <a:r>
                        <a:rPr lang="en-US" sz="1600" b="1" i="1" dirty="0">
                          <a:solidFill>
                            <a:srgbClr val="FF0000"/>
                          </a:solidFill>
                          <a:latin typeface="Verdana"/>
                        </a:rPr>
                        <a:t>x</a:t>
                      </a:r>
                      <a:r>
                        <a:rPr lang="en-US" sz="1600" b="1" i="0" dirty="0">
                          <a:solidFill>
                            <a:srgbClr val="FF0000"/>
                          </a:solidFill>
                          <a:latin typeface="Verdana"/>
                        </a:rPr>
                        <a:t>, </a:t>
                      </a:r>
                      <a:r>
                        <a:rPr lang="en-US" sz="1600" b="1" i="1" dirty="0">
                          <a:solidFill>
                            <a:srgbClr val="FF0000"/>
                          </a:solidFill>
                          <a:latin typeface="Verdana"/>
                        </a:rPr>
                        <a:t>y</a:t>
                      </a:r>
                      <a:r>
                        <a:rPr lang="en-US" sz="1600" b="1" i="0" dirty="0">
                          <a:solidFill>
                            <a:srgbClr val="FF0000"/>
                          </a:solidFill>
                          <a:latin typeface="Verdana"/>
                        </a:rPr>
                        <a:t>) = (</a:t>
                      </a:r>
                      <a:r>
                        <a:rPr lang="en-US" sz="1600" b="1" i="1" dirty="0">
                          <a:solidFill>
                            <a:srgbClr val="FF0000"/>
                          </a:solidFill>
                          <a:latin typeface="Verdana"/>
                        </a:rPr>
                        <a:t>x</a:t>
                      </a:r>
                      <a:r>
                        <a:rPr lang="en-US" sz="1600" b="1" i="0" dirty="0">
                          <a:solidFill>
                            <a:srgbClr val="FF0000"/>
                          </a:solidFill>
                          <a:latin typeface="Verdana"/>
                        </a:rPr>
                        <a:t>, -</a:t>
                      </a:r>
                      <a:r>
                        <a:rPr lang="en-US" sz="1600" b="1" i="1" dirty="0">
                          <a:solidFill>
                            <a:srgbClr val="FF0000"/>
                          </a:solidFill>
                          <a:latin typeface="Verdana"/>
                        </a:rPr>
                        <a:t>y</a:t>
                      </a:r>
                      <a:r>
                        <a:rPr lang="en-US" sz="1600" b="1" i="0" dirty="0">
                          <a:solidFill>
                            <a:srgbClr val="FF0000"/>
                          </a:solidFill>
                          <a:latin typeface="Verdana"/>
                        </a:rPr>
                        <a:t>)</a:t>
                      </a:r>
                    </a:p>
                    <a:p>
                      <a:pPr algn="l">
                        <a:buFont typeface="Arial"/>
                        <a:buChar char="•"/>
                      </a:pPr>
                      <a:endParaRPr lang="ar-EG" sz="1600" b="1" i="0" dirty="0" smtClean="0">
                        <a:solidFill>
                          <a:srgbClr val="FF0000"/>
                        </a:solidFill>
                        <a:latin typeface="Verdana"/>
                      </a:endParaRPr>
                    </a:p>
                    <a:p>
                      <a:pPr algn="l">
                        <a:buFont typeface="Arial"/>
                        <a:buChar char="•"/>
                      </a:pPr>
                      <a:r>
                        <a:rPr lang="en-US" sz="1600" b="1" i="0" dirty="0" smtClean="0">
                          <a:solidFill>
                            <a:srgbClr val="FF0000"/>
                          </a:solidFill>
                          <a:latin typeface="Verdana"/>
                        </a:rPr>
                        <a:t>Reflection </a:t>
                      </a:r>
                      <a:r>
                        <a:rPr lang="en-US" sz="1600" b="1" i="0" dirty="0">
                          <a:solidFill>
                            <a:srgbClr val="FF0000"/>
                          </a:solidFill>
                          <a:latin typeface="Verdana"/>
                        </a:rPr>
                        <a:t>over </a:t>
                      </a:r>
                      <a:r>
                        <a:rPr lang="en-US" sz="1600" b="1" i="1" dirty="0">
                          <a:solidFill>
                            <a:srgbClr val="FF0000"/>
                          </a:solidFill>
                          <a:latin typeface="Verdana"/>
                        </a:rPr>
                        <a:t>y</a:t>
                      </a:r>
                      <a:r>
                        <a:rPr lang="en-US" sz="1600" b="1" i="0" dirty="0">
                          <a:solidFill>
                            <a:srgbClr val="FF0000"/>
                          </a:solidFill>
                          <a:latin typeface="Verdana"/>
                        </a:rPr>
                        <a:t>-axis:      T(x, y) = (-</a:t>
                      </a:r>
                      <a:r>
                        <a:rPr lang="en-US" sz="1600" b="1" i="1" dirty="0">
                          <a:solidFill>
                            <a:srgbClr val="FF0000"/>
                          </a:solidFill>
                          <a:latin typeface="Verdana"/>
                        </a:rPr>
                        <a:t>x</a:t>
                      </a:r>
                      <a:r>
                        <a:rPr lang="en-US" sz="1600" b="1" i="0" dirty="0">
                          <a:solidFill>
                            <a:srgbClr val="FF0000"/>
                          </a:solidFill>
                          <a:latin typeface="Verdana"/>
                        </a:rPr>
                        <a:t>, </a:t>
                      </a:r>
                      <a:r>
                        <a:rPr lang="en-US" sz="1600" b="1" i="1" dirty="0">
                          <a:solidFill>
                            <a:srgbClr val="FF0000"/>
                          </a:solidFill>
                          <a:latin typeface="Verdana"/>
                        </a:rPr>
                        <a:t>y</a:t>
                      </a:r>
                      <a:r>
                        <a:rPr lang="en-US" sz="1600" b="1" i="0" dirty="0" smtClean="0">
                          <a:solidFill>
                            <a:srgbClr val="FF0000"/>
                          </a:solidFill>
                          <a:latin typeface="Verdana"/>
                        </a:rPr>
                        <a:t>)</a:t>
                      </a:r>
                      <a:endParaRPr lang="en-US" sz="1600" b="1" i="0" dirty="0">
                        <a:solidFill>
                          <a:srgbClr val="FF0000"/>
                        </a:solidFill>
                        <a:latin typeface="Verdana"/>
                      </a:endParaRPr>
                    </a:p>
                  </a:txBody>
                  <a:tcPr marL="64168" marR="64168" marT="32084" marB="32084">
                    <a:lnL>
                      <a:noFill/>
                    </a:lnL>
                    <a:lnR>
                      <a:noFill/>
                    </a:lnR>
                    <a:lnT>
                      <a:noFill/>
                    </a:lnT>
                    <a:lnB>
                      <a:noFill/>
                    </a:lnB>
                    <a:solidFill>
                      <a:srgbClr val="FFFFFF"/>
                    </a:solidFill>
                  </a:tcPr>
                </a:tc>
              </a:tr>
            </a:tbl>
          </a:graphicData>
        </a:graphic>
      </p:graphicFrame>
      <p:pic>
        <p:nvPicPr>
          <p:cNvPr id="58369" name="Picture 1" descr="http://www.gradeamathhelp.com/image-files/transformation-geometry-reflections.gif"/>
          <p:cNvPicPr>
            <a:picLocks noChangeAspect="1" noChangeArrowheads="1"/>
          </p:cNvPicPr>
          <p:nvPr/>
        </p:nvPicPr>
        <p:blipFill>
          <a:blip r:embed="rId2"/>
          <a:srcRect/>
          <a:stretch>
            <a:fillRect/>
          </a:stretch>
        </p:blipFill>
        <p:spPr bwMode="auto">
          <a:xfrm>
            <a:off x="5334000" y="3886200"/>
            <a:ext cx="3810000" cy="29718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8"/>
          <p:cNvSpPr>
            <a:spLocks noGrp="1" noChangeArrowheads="1"/>
          </p:cNvSpPr>
          <p:nvPr>
            <p:ph type="title"/>
          </p:nvPr>
        </p:nvSpPr>
        <p:spPr/>
        <p:txBody>
          <a:bodyPr/>
          <a:lstStyle/>
          <a:p>
            <a:pPr eaLnBrk="1" hangingPunct="1"/>
            <a:r>
              <a:rPr lang="en-GB" smtClean="0"/>
              <a:t>Exercises 1</a:t>
            </a:r>
          </a:p>
        </p:txBody>
      </p:sp>
      <p:sp>
        <p:nvSpPr>
          <p:cNvPr id="25603" name="Text Box 20"/>
          <p:cNvSpPr txBox="1">
            <a:spLocks noChangeArrowheads="1"/>
          </p:cNvSpPr>
          <p:nvPr/>
        </p:nvSpPr>
        <p:spPr bwMode="gray">
          <a:xfrm>
            <a:off x="8061325" y="6424613"/>
            <a:ext cx="646113" cy="366712"/>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x</a:t>
            </a:r>
          </a:p>
        </p:txBody>
      </p:sp>
      <p:grpSp>
        <p:nvGrpSpPr>
          <p:cNvPr id="2" name="Group 56"/>
          <p:cNvGrpSpPr>
            <a:grpSpLocks/>
          </p:cNvGrpSpPr>
          <p:nvPr/>
        </p:nvGrpSpPr>
        <p:grpSpPr bwMode="auto">
          <a:xfrm>
            <a:off x="773113" y="1808163"/>
            <a:ext cx="7581900" cy="5029200"/>
            <a:chOff x="550" y="999"/>
            <a:chExt cx="4776" cy="3168"/>
          </a:xfrm>
        </p:grpSpPr>
        <p:sp>
          <p:nvSpPr>
            <p:cNvPr id="25615" name="Line 2"/>
            <p:cNvSpPr>
              <a:spLocks noChangeShapeType="1"/>
            </p:cNvSpPr>
            <p:nvPr/>
          </p:nvSpPr>
          <p:spPr bwMode="gray">
            <a:xfrm rot="5400000">
              <a:off x="-137" y="2544"/>
              <a:ext cx="2738" cy="0"/>
            </a:xfrm>
            <a:prstGeom prst="line">
              <a:avLst/>
            </a:prstGeom>
            <a:noFill/>
            <a:ln w="19050">
              <a:solidFill>
                <a:srgbClr val="FF9900"/>
              </a:solidFill>
              <a:prstDash val="dash"/>
              <a:round/>
              <a:headEnd/>
              <a:tailEnd/>
            </a:ln>
          </p:spPr>
          <p:txBody>
            <a:bodyPr wrap="none"/>
            <a:lstStyle/>
            <a:p>
              <a:endParaRPr lang="en-US"/>
            </a:p>
          </p:txBody>
        </p:sp>
        <p:sp>
          <p:nvSpPr>
            <p:cNvPr id="25616" name="Line 3"/>
            <p:cNvSpPr>
              <a:spLocks noChangeShapeType="1"/>
            </p:cNvSpPr>
            <p:nvPr/>
          </p:nvSpPr>
          <p:spPr bwMode="gray">
            <a:xfrm rot="5400000">
              <a:off x="276" y="2544"/>
              <a:ext cx="2738" cy="0"/>
            </a:xfrm>
            <a:prstGeom prst="line">
              <a:avLst/>
            </a:prstGeom>
            <a:noFill/>
            <a:ln w="19050">
              <a:solidFill>
                <a:srgbClr val="FF9900"/>
              </a:solidFill>
              <a:prstDash val="dash"/>
              <a:round/>
              <a:headEnd/>
              <a:tailEnd/>
            </a:ln>
          </p:spPr>
          <p:txBody>
            <a:bodyPr wrap="none"/>
            <a:lstStyle/>
            <a:p>
              <a:endParaRPr lang="en-US"/>
            </a:p>
          </p:txBody>
        </p:sp>
        <p:sp>
          <p:nvSpPr>
            <p:cNvPr id="25617" name="Line 4"/>
            <p:cNvSpPr>
              <a:spLocks noChangeShapeType="1"/>
            </p:cNvSpPr>
            <p:nvPr/>
          </p:nvSpPr>
          <p:spPr bwMode="gray">
            <a:xfrm rot="5400000">
              <a:off x="683" y="2544"/>
              <a:ext cx="2738" cy="0"/>
            </a:xfrm>
            <a:prstGeom prst="line">
              <a:avLst/>
            </a:prstGeom>
            <a:noFill/>
            <a:ln w="19050">
              <a:solidFill>
                <a:srgbClr val="FF9900"/>
              </a:solidFill>
              <a:prstDash val="dash"/>
              <a:round/>
              <a:headEnd/>
              <a:tailEnd/>
            </a:ln>
          </p:spPr>
          <p:txBody>
            <a:bodyPr wrap="none"/>
            <a:lstStyle/>
            <a:p>
              <a:endParaRPr lang="en-US"/>
            </a:p>
          </p:txBody>
        </p:sp>
        <p:sp>
          <p:nvSpPr>
            <p:cNvPr id="25618" name="Line 5"/>
            <p:cNvSpPr>
              <a:spLocks noChangeShapeType="1"/>
            </p:cNvSpPr>
            <p:nvPr/>
          </p:nvSpPr>
          <p:spPr bwMode="gray">
            <a:xfrm rot="5400000">
              <a:off x="1097" y="2544"/>
              <a:ext cx="2738" cy="0"/>
            </a:xfrm>
            <a:prstGeom prst="line">
              <a:avLst/>
            </a:prstGeom>
            <a:noFill/>
            <a:ln w="19050">
              <a:solidFill>
                <a:srgbClr val="FF9900"/>
              </a:solidFill>
              <a:prstDash val="dash"/>
              <a:round/>
              <a:headEnd/>
              <a:tailEnd/>
            </a:ln>
          </p:spPr>
          <p:txBody>
            <a:bodyPr wrap="none"/>
            <a:lstStyle/>
            <a:p>
              <a:endParaRPr lang="en-US"/>
            </a:p>
          </p:txBody>
        </p:sp>
        <p:sp>
          <p:nvSpPr>
            <p:cNvPr id="25619" name="Line 6"/>
            <p:cNvSpPr>
              <a:spLocks noChangeShapeType="1"/>
            </p:cNvSpPr>
            <p:nvPr/>
          </p:nvSpPr>
          <p:spPr bwMode="gray">
            <a:xfrm rot="5400000">
              <a:off x="1497" y="2544"/>
              <a:ext cx="2738" cy="0"/>
            </a:xfrm>
            <a:prstGeom prst="line">
              <a:avLst/>
            </a:prstGeom>
            <a:noFill/>
            <a:ln w="19050">
              <a:solidFill>
                <a:srgbClr val="FF9900"/>
              </a:solidFill>
              <a:prstDash val="dash"/>
              <a:round/>
              <a:headEnd/>
              <a:tailEnd/>
            </a:ln>
          </p:spPr>
          <p:txBody>
            <a:bodyPr wrap="none"/>
            <a:lstStyle/>
            <a:p>
              <a:endParaRPr lang="en-US"/>
            </a:p>
          </p:txBody>
        </p:sp>
        <p:sp>
          <p:nvSpPr>
            <p:cNvPr id="25620" name="Line 7"/>
            <p:cNvSpPr>
              <a:spLocks noChangeShapeType="1"/>
            </p:cNvSpPr>
            <p:nvPr/>
          </p:nvSpPr>
          <p:spPr bwMode="gray">
            <a:xfrm rot="5400000">
              <a:off x="1897" y="2544"/>
              <a:ext cx="2738" cy="0"/>
            </a:xfrm>
            <a:prstGeom prst="line">
              <a:avLst/>
            </a:prstGeom>
            <a:noFill/>
            <a:ln w="19050">
              <a:solidFill>
                <a:srgbClr val="FF9900"/>
              </a:solidFill>
              <a:prstDash val="dash"/>
              <a:round/>
              <a:headEnd/>
              <a:tailEnd/>
            </a:ln>
          </p:spPr>
          <p:txBody>
            <a:bodyPr wrap="none"/>
            <a:lstStyle/>
            <a:p>
              <a:endParaRPr lang="en-US"/>
            </a:p>
          </p:txBody>
        </p:sp>
        <p:sp>
          <p:nvSpPr>
            <p:cNvPr id="25621" name="Line 8"/>
            <p:cNvSpPr>
              <a:spLocks noChangeShapeType="1"/>
            </p:cNvSpPr>
            <p:nvPr/>
          </p:nvSpPr>
          <p:spPr bwMode="gray">
            <a:xfrm rot="5400000">
              <a:off x="2312" y="2544"/>
              <a:ext cx="2738" cy="0"/>
            </a:xfrm>
            <a:prstGeom prst="line">
              <a:avLst/>
            </a:prstGeom>
            <a:noFill/>
            <a:ln w="19050">
              <a:solidFill>
                <a:srgbClr val="FF9900"/>
              </a:solidFill>
              <a:prstDash val="dash"/>
              <a:round/>
              <a:headEnd/>
              <a:tailEnd/>
            </a:ln>
          </p:spPr>
          <p:txBody>
            <a:bodyPr wrap="none"/>
            <a:lstStyle/>
            <a:p>
              <a:endParaRPr lang="en-US"/>
            </a:p>
          </p:txBody>
        </p:sp>
        <p:sp>
          <p:nvSpPr>
            <p:cNvPr id="25622" name="Line 9"/>
            <p:cNvSpPr>
              <a:spLocks noChangeShapeType="1"/>
            </p:cNvSpPr>
            <p:nvPr/>
          </p:nvSpPr>
          <p:spPr bwMode="gray">
            <a:xfrm rot="5400000">
              <a:off x="2719" y="2544"/>
              <a:ext cx="2738" cy="0"/>
            </a:xfrm>
            <a:prstGeom prst="line">
              <a:avLst/>
            </a:prstGeom>
            <a:noFill/>
            <a:ln w="19050">
              <a:solidFill>
                <a:srgbClr val="FF9900"/>
              </a:solidFill>
              <a:prstDash val="dash"/>
              <a:round/>
              <a:headEnd/>
              <a:tailEnd/>
            </a:ln>
          </p:spPr>
          <p:txBody>
            <a:bodyPr wrap="none"/>
            <a:lstStyle/>
            <a:p>
              <a:endParaRPr lang="en-US"/>
            </a:p>
          </p:txBody>
        </p:sp>
        <p:sp>
          <p:nvSpPr>
            <p:cNvPr id="25623" name="Line 10"/>
            <p:cNvSpPr>
              <a:spLocks noChangeShapeType="1"/>
            </p:cNvSpPr>
            <p:nvPr/>
          </p:nvSpPr>
          <p:spPr bwMode="gray">
            <a:xfrm rot="5400000">
              <a:off x="3126" y="2544"/>
              <a:ext cx="2738" cy="0"/>
            </a:xfrm>
            <a:prstGeom prst="line">
              <a:avLst/>
            </a:prstGeom>
            <a:noFill/>
            <a:ln w="19050">
              <a:solidFill>
                <a:srgbClr val="FF9900"/>
              </a:solidFill>
              <a:prstDash val="dash"/>
              <a:round/>
              <a:headEnd/>
              <a:tailEnd/>
            </a:ln>
          </p:spPr>
          <p:txBody>
            <a:bodyPr wrap="none"/>
            <a:lstStyle/>
            <a:p>
              <a:endParaRPr lang="en-US"/>
            </a:p>
          </p:txBody>
        </p:sp>
        <p:sp>
          <p:nvSpPr>
            <p:cNvPr id="25624" name="Line 11"/>
            <p:cNvSpPr>
              <a:spLocks noChangeShapeType="1"/>
            </p:cNvSpPr>
            <p:nvPr/>
          </p:nvSpPr>
          <p:spPr bwMode="gray">
            <a:xfrm rot="5400000">
              <a:off x="3533" y="2544"/>
              <a:ext cx="2738" cy="0"/>
            </a:xfrm>
            <a:prstGeom prst="line">
              <a:avLst/>
            </a:prstGeom>
            <a:noFill/>
            <a:ln w="19050">
              <a:solidFill>
                <a:srgbClr val="FF9900"/>
              </a:solidFill>
              <a:prstDash val="dash"/>
              <a:round/>
              <a:headEnd/>
              <a:tailEnd/>
            </a:ln>
          </p:spPr>
          <p:txBody>
            <a:bodyPr wrap="none"/>
            <a:lstStyle/>
            <a:p>
              <a:endParaRPr lang="en-US"/>
            </a:p>
          </p:txBody>
        </p:sp>
        <p:sp>
          <p:nvSpPr>
            <p:cNvPr id="25625" name="Line 12"/>
            <p:cNvSpPr>
              <a:spLocks noChangeShapeType="1"/>
            </p:cNvSpPr>
            <p:nvPr/>
          </p:nvSpPr>
          <p:spPr bwMode="gray">
            <a:xfrm>
              <a:off x="829" y="3501"/>
              <a:ext cx="4490" cy="0"/>
            </a:xfrm>
            <a:prstGeom prst="line">
              <a:avLst/>
            </a:prstGeom>
            <a:noFill/>
            <a:ln w="19050">
              <a:solidFill>
                <a:srgbClr val="FF9900"/>
              </a:solidFill>
              <a:prstDash val="dash"/>
              <a:round/>
              <a:headEnd/>
              <a:tailEnd/>
            </a:ln>
          </p:spPr>
          <p:txBody>
            <a:bodyPr wrap="none"/>
            <a:lstStyle/>
            <a:p>
              <a:endParaRPr lang="en-US"/>
            </a:p>
          </p:txBody>
        </p:sp>
        <p:sp>
          <p:nvSpPr>
            <p:cNvPr id="25626" name="Line 13"/>
            <p:cNvSpPr>
              <a:spLocks noChangeShapeType="1"/>
            </p:cNvSpPr>
            <p:nvPr/>
          </p:nvSpPr>
          <p:spPr bwMode="gray">
            <a:xfrm>
              <a:off x="829" y="3095"/>
              <a:ext cx="4490" cy="0"/>
            </a:xfrm>
            <a:prstGeom prst="line">
              <a:avLst/>
            </a:prstGeom>
            <a:noFill/>
            <a:ln w="19050">
              <a:solidFill>
                <a:srgbClr val="FF9900"/>
              </a:solidFill>
              <a:prstDash val="dash"/>
              <a:round/>
              <a:headEnd/>
              <a:tailEnd/>
            </a:ln>
          </p:spPr>
          <p:txBody>
            <a:bodyPr wrap="none"/>
            <a:lstStyle/>
            <a:p>
              <a:endParaRPr lang="en-US"/>
            </a:p>
          </p:txBody>
        </p:sp>
        <p:sp>
          <p:nvSpPr>
            <p:cNvPr id="25627" name="Line 14"/>
            <p:cNvSpPr>
              <a:spLocks noChangeShapeType="1"/>
            </p:cNvSpPr>
            <p:nvPr/>
          </p:nvSpPr>
          <p:spPr bwMode="gray">
            <a:xfrm>
              <a:off x="836" y="2688"/>
              <a:ext cx="4490" cy="0"/>
            </a:xfrm>
            <a:prstGeom prst="line">
              <a:avLst/>
            </a:prstGeom>
            <a:noFill/>
            <a:ln w="19050">
              <a:solidFill>
                <a:srgbClr val="FF9900"/>
              </a:solidFill>
              <a:prstDash val="dash"/>
              <a:round/>
              <a:headEnd/>
              <a:tailEnd/>
            </a:ln>
          </p:spPr>
          <p:txBody>
            <a:bodyPr wrap="none"/>
            <a:lstStyle/>
            <a:p>
              <a:endParaRPr lang="en-US"/>
            </a:p>
          </p:txBody>
        </p:sp>
        <p:sp>
          <p:nvSpPr>
            <p:cNvPr id="25628" name="Line 15"/>
            <p:cNvSpPr>
              <a:spLocks noChangeShapeType="1"/>
            </p:cNvSpPr>
            <p:nvPr/>
          </p:nvSpPr>
          <p:spPr bwMode="gray">
            <a:xfrm>
              <a:off x="829" y="2288"/>
              <a:ext cx="4490" cy="0"/>
            </a:xfrm>
            <a:prstGeom prst="line">
              <a:avLst/>
            </a:prstGeom>
            <a:noFill/>
            <a:ln w="19050">
              <a:solidFill>
                <a:srgbClr val="FF9900"/>
              </a:solidFill>
              <a:prstDash val="dash"/>
              <a:round/>
              <a:headEnd/>
              <a:tailEnd/>
            </a:ln>
          </p:spPr>
          <p:txBody>
            <a:bodyPr wrap="none"/>
            <a:lstStyle/>
            <a:p>
              <a:endParaRPr lang="en-US"/>
            </a:p>
          </p:txBody>
        </p:sp>
        <p:sp>
          <p:nvSpPr>
            <p:cNvPr id="25629" name="Line 16"/>
            <p:cNvSpPr>
              <a:spLocks noChangeShapeType="1"/>
            </p:cNvSpPr>
            <p:nvPr/>
          </p:nvSpPr>
          <p:spPr bwMode="gray">
            <a:xfrm>
              <a:off x="829" y="1874"/>
              <a:ext cx="4490" cy="0"/>
            </a:xfrm>
            <a:prstGeom prst="line">
              <a:avLst/>
            </a:prstGeom>
            <a:noFill/>
            <a:ln w="19050">
              <a:solidFill>
                <a:srgbClr val="FF9900"/>
              </a:solidFill>
              <a:prstDash val="dash"/>
              <a:round/>
              <a:headEnd/>
              <a:tailEnd/>
            </a:ln>
          </p:spPr>
          <p:txBody>
            <a:bodyPr wrap="none"/>
            <a:lstStyle/>
            <a:p>
              <a:endParaRPr lang="en-US"/>
            </a:p>
          </p:txBody>
        </p:sp>
        <p:sp>
          <p:nvSpPr>
            <p:cNvPr id="25630" name="Line 17"/>
            <p:cNvSpPr>
              <a:spLocks noChangeShapeType="1"/>
            </p:cNvSpPr>
            <p:nvPr/>
          </p:nvSpPr>
          <p:spPr bwMode="gray">
            <a:xfrm>
              <a:off x="829" y="1467"/>
              <a:ext cx="4490" cy="0"/>
            </a:xfrm>
            <a:prstGeom prst="line">
              <a:avLst/>
            </a:prstGeom>
            <a:noFill/>
            <a:ln w="19050">
              <a:solidFill>
                <a:srgbClr val="FF9900"/>
              </a:solidFill>
              <a:prstDash val="dash"/>
              <a:round/>
              <a:headEnd/>
              <a:tailEnd/>
            </a:ln>
          </p:spPr>
          <p:txBody>
            <a:bodyPr wrap="none"/>
            <a:lstStyle/>
            <a:p>
              <a:endParaRPr lang="en-US"/>
            </a:p>
          </p:txBody>
        </p:sp>
        <p:sp>
          <p:nvSpPr>
            <p:cNvPr id="25631" name="Text Box 19"/>
            <p:cNvSpPr txBox="1">
              <a:spLocks noChangeArrowheads="1"/>
            </p:cNvSpPr>
            <p:nvPr/>
          </p:nvSpPr>
          <p:spPr bwMode="gray">
            <a:xfrm>
              <a:off x="550" y="999"/>
              <a:ext cx="313" cy="231"/>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y</a:t>
              </a:r>
            </a:p>
          </p:txBody>
        </p:sp>
        <p:sp>
          <p:nvSpPr>
            <p:cNvPr id="25632" name="Line 21"/>
            <p:cNvSpPr>
              <a:spLocks noChangeShapeType="1"/>
            </p:cNvSpPr>
            <p:nvPr/>
          </p:nvSpPr>
          <p:spPr bwMode="gray">
            <a:xfrm flipV="1">
              <a:off x="832" y="1166"/>
              <a:ext cx="0" cy="2793"/>
            </a:xfrm>
            <a:prstGeom prst="line">
              <a:avLst/>
            </a:prstGeom>
            <a:noFill/>
            <a:ln w="9525">
              <a:solidFill>
                <a:schemeClr val="tx1"/>
              </a:solidFill>
              <a:round/>
              <a:headEnd/>
              <a:tailEnd type="triangle" w="med" len="med"/>
            </a:ln>
          </p:spPr>
          <p:txBody>
            <a:bodyPr wrap="none"/>
            <a:lstStyle/>
            <a:p>
              <a:endParaRPr lang="en-US"/>
            </a:p>
          </p:txBody>
        </p:sp>
        <p:sp>
          <p:nvSpPr>
            <p:cNvPr id="25633" name="Line 22"/>
            <p:cNvSpPr>
              <a:spLocks noChangeShapeType="1"/>
            </p:cNvSpPr>
            <p:nvPr/>
          </p:nvSpPr>
          <p:spPr bwMode="gray">
            <a:xfrm>
              <a:off x="776" y="3912"/>
              <a:ext cx="4534" cy="0"/>
            </a:xfrm>
            <a:prstGeom prst="line">
              <a:avLst/>
            </a:prstGeom>
            <a:noFill/>
            <a:ln w="9525">
              <a:solidFill>
                <a:schemeClr val="tx1"/>
              </a:solidFill>
              <a:round/>
              <a:headEnd/>
              <a:tailEnd type="triangle" w="med" len="med"/>
            </a:ln>
          </p:spPr>
          <p:txBody>
            <a:bodyPr wrap="none"/>
            <a:lstStyle/>
            <a:p>
              <a:endParaRPr lang="en-US"/>
            </a:p>
          </p:txBody>
        </p:sp>
        <p:sp>
          <p:nvSpPr>
            <p:cNvPr id="25634" name="Line 23"/>
            <p:cNvSpPr>
              <a:spLocks noChangeShapeType="1"/>
            </p:cNvSpPr>
            <p:nvPr/>
          </p:nvSpPr>
          <p:spPr bwMode="gray">
            <a:xfrm>
              <a:off x="1239" y="3811"/>
              <a:ext cx="0" cy="203"/>
            </a:xfrm>
            <a:prstGeom prst="line">
              <a:avLst/>
            </a:prstGeom>
            <a:noFill/>
            <a:ln w="9525">
              <a:solidFill>
                <a:schemeClr val="tx1"/>
              </a:solidFill>
              <a:round/>
              <a:headEnd/>
              <a:tailEnd/>
            </a:ln>
          </p:spPr>
          <p:txBody>
            <a:bodyPr wrap="none"/>
            <a:lstStyle/>
            <a:p>
              <a:endParaRPr lang="en-US"/>
            </a:p>
          </p:txBody>
        </p:sp>
        <p:sp>
          <p:nvSpPr>
            <p:cNvPr id="25635" name="Line 24"/>
            <p:cNvSpPr>
              <a:spLocks noChangeShapeType="1"/>
            </p:cNvSpPr>
            <p:nvPr/>
          </p:nvSpPr>
          <p:spPr bwMode="gray">
            <a:xfrm>
              <a:off x="1646" y="3811"/>
              <a:ext cx="0" cy="203"/>
            </a:xfrm>
            <a:prstGeom prst="line">
              <a:avLst/>
            </a:prstGeom>
            <a:noFill/>
            <a:ln w="9525">
              <a:solidFill>
                <a:schemeClr val="tx1"/>
              </a:solidFill>
              <a:round/>
              <a:headEnd/>
              <a:tailEnd/>
            </a:ln>
          </p:spPr>
          <p:txBody>
            <a:bodyPr wrap="none"/>
            <a:lstStyle/>
            <a:p>
              <a:endParaRPr lang="en-US"/>
            </a:p>
          </p:txBody>
        </p:sp>
        <p:sp>
          <p:nvSpPr>
            <p:cNvPr id="25636" name="Line 25"/>
            <p:cNvSpPr>
              <a:spLocks noChangeShapeType="1"/>
            </p:cNvSpPr>
            <p:nvPr/>
          </p:nvSpPr>
          <p:spPr bwMode="gray">
            <a:xfrm>
              <a:off x="2460" y="3811"/>
              <a:ext cx="0" cy="203"/>
            </a:xfrm>
            <a:prstGeom prst="line">
              <a:avLst/>
            </a:prstGeom>
            <a:noFill/>
            <a:ln w="9525">
              <a:solidFill>
                <a:schemeClr val="tx1"/>
              </a:solidFill>
              <a:round/>
              <a:headEnd/>
              <a:tailEnd/>
            </a:ln>
          </p:spPr>
          <p:txBody>
            <a:bodyPr wrap="none"/>
            <a:lstStyle/>
            <a:p>
              <a:endParaRPr lang="en-US"/>
            </a:p>
          </p:txBody>
        </p:sp>
        <p:sp>
          <p:nvSpPr>
            <p:cNvPr id="25637" name="Line 26"/>
            <p:cNvSpPr>
              <a:spLocks noChangeShapeType="1"/>
            </p:cNvSpPr>
            <p:nvPr/>
          </p:nvSpPr>
          <p:spPr bwMode="gray">
            <a:xfrm>
              <a:off x="2053" y="3811"/>
              <a:ext cx="0" cy="203"/>
            </a:xfrm>
            <a:prstGeom prst="line">
              <a:avLst/>
            </a:prstGeom>
            <a:noFill/>
            <a:ln w="9525">
              <a:solidFill>
                <a:schemeClr val="tx1"/>
              </a:solidFill>
              <a:round/>
              <a:headEnd/>
              <a:tailEnd/>
            </a:ln>
          </p:spPr>
          <p:txBody>
            <a:bodyPr wrap="none"/>
            <a:lstStyle/>
            <a:p>
              <a:endParaRPr lang="en-US"/>
            </a:p>
          </p:txBody>
        </p:sp>
        <p:sp>
          <p:nvSpPr>
            <p:cNvPr id="25638" name="Line 27"/>
            <p:cNvSpPr>
              <a:spLocks noChangeShapeType="1"/>
            </p:cNvSpPr>
            <p:nvPr/>
          </p:nvSpPr>
          <p:spPr bwMode="gray">
            <a:xfrm>
              <a:off x="2867" y="3811"/>
              <a:ext cx="0" cy="203"/>
            </a:xfrm>
            <a:prstGeom prst="line">
              <a:avLst/>
            </a:prstGeom>
            <a:noFill/>
            <a:ln w="9525">
              <a:solidFill>
                <a:schemeClr val="tx1"/>
              </a:solidFill>
              <a:round/>
              <a:headEnd/>
              <a:tailEnd/>
            </a:ln>
          </p:spPr>
          <p:txBody>
            <a:bodyPr wrap="none"/>
            <a:lstStyle/>
            <a:p>
              <a:endParaRPr lang="en-US"/>
            </a:p>
          </p:txBody>
        </p:sp>
        <p:sp>
          <p:nvSpPr>
            <p:cNvPr id="25639" name="Line 28"/>
            <p:cNvSpPr>
              <a:spLocks noChangeShapeType="1"/>
            </p:cNvSpPr>
            <p:nvPr/>
          </p:nvSpPr>
          <p:spPr bwMode="gray">
            <a:xfrm>
              <a:off x="3274" y="3811"/>
              <a:ext cx="0" cy="203"/>
            </a:xfrm>
            <a:prstGeom prst="line">
              <a:avLst/>
            </a:prstGeom>
            <a:noFill/>
            <a:ln w="9525">
              <a:solidFill>
                <a:schemeClr val="tx1"/>
              </a:solidFill>
              <a:round/>
              <a:headEnd/>
              <a:tailEnd/>
            </a:ln>
          </p:spPr>
          <p:txBody>
            <a:bodyPr wrap="none"/>
            <a:lstStyle/>
            <a:p>
              <a:endParaRPr lang="en-US"/>
            </a:p>
          </p:txBody>
        </p:sp>
        <p:sp>
          <p:nvSpPr>
            <p:cNvPr id="25640" name="Line 29"/>
            <p:cNvSpPr>
              <a:spLocks noChangeShapeType="1"/>
            </p:cNvSpPr>
            <p:nvPr/>
          </p:nvSpPr>
          <p:spPr bwMode="gray">
            <a:xfrm>
              <a:off x="3682" y="3811"/>
              <a:ext cx="0" cy="203"/>
            </a:xfrm>
            <a:prstGeom prst="line">
              <a:avLst/>
            </a:prstGeom>
            <a:noFill/>
            <a:ln w="9525">
              <a:solidFill>
                <a:schemeClr val="tx1"/>
              </a:solidFill>
              <a:round/>
              <a:headEnd/>
              <a:tailEnd/>
            </a:ln>
          </p:spPr>
          <p:txBody>
            <a:bodyPr wrap="none"/>
            <a:lstStyle/>
            <a:p>
              <a:endParaRPr lang="en-US"/>
            </a:p>
          </p:txBody>
        </p:sp>
        <p:sp>
          <p:nvSpPr>
            <p:cNvPr id="25641" name="Line 30"/>
            <p:cNvSpPr>
              <a:spLocks noChangeShapeType="1"/>
            </p:cNvSpPr>
            <p:nvPr/>
          </p:nvSpPr>
          <p:spPr bwMode="gray">
            <a:xfrm>
              <a:off x="4089" y="3811"/>
              <a:ext cx="0" cy="203"/>
            </a:xfrm>
            <a:prstGeom prst="line">
              <a:avLst/>
            </a:prstGeom>
            <a:noFill/>
            <a:ln w="9525">
              <a:solidFill>
                <a:schemeClr val="tx1"/>
              </a:solidFill>
              <a:round/>
              <a:headEnd/>
              <a:tailEnd/>
            </a:ln>
          </p:spPr>
          <p:txBody>
            <a:bodyPr wrap="none"/>
            <a:lstStyle/>
            <a:p>
              <a:endParaRPr lang="en-US"/>
            </a:p>
          </p:txBody>
        </p:sp>
        <p:sp>
          <p:nvSpPr>
            <p:cNvPr id="25642" name="Line 31"/>
            <p:cNvSpPr>
              <a:spLocks noChangeShapeType="1"/>
            </p:cNvSpPr>
            <p:nvPr/>
          </p:nvSpPr>
          <p:spPr bwMode="gray">
            <a:xfrm>
              <a:off x="4496" y="3811"/>
              <a:ext cx="0" cy="203"/>
            </a:xfrm>
            <a:prstGeom prst="line">
              <a:avLst/>
            </a:prstGeom>
            <a:noFill/>
            <a:ln w="9525">
              <a:solidFill>
                <a:schemeClr val="tx1"/>
              </a:solidFill>
              <a:round/>
              <a:headEnd/>
              <a:tailEnd/>
            </a:ln>
          </p:spPr>
          <p:txBody>
            <a:bodyPr wrap="none"/>
            <a:lstStyle/>
            <a:p>
              <a:endParaRPr lang="en-US"/>
            </a:p>
          </p:txBody>
        </p:sp>
        <p:sp>
          <p:nvSpPr>
            <p:cNvPr id="25643" name="Line 32"/>
            <p:cNvSpPr>
              <a:spLocks noChangeShapeType="1"/>
            </p:cNvSpPr>
            <p:nvPr/>
          </p:nvSpPr>
          <p:spPr bwMode="gray">
            <a:xfrm>
              <a:off x="4903" y="3811"/>
              <a:ext cx="0" cy="203"/>
            </a:xfrm>
            <a:prstGeom prst="line">
              <a:avLst/>
            </a:prstGeom>
            <a:noFill/>
            <a:ln w="9525">
              <a:solidFill>
                <a:schemeClr val="tx1"/>
              </a:solidFill>
              <a:round/>
              <a:headEnd/>
              <a:tailEnd/>
            </a:ln>
          </p:spPr>
          <p:txBody>
            <a:bodyPr wrap="none"/>
            <a:lstStyle/>
            <a:p>
              <a:endParaRPr lang="en-US"/>
            </a:p>
          </p:txBody>
        </p:sp>
        <p:sp>
          <p:nvSpPr>
            <p:cNvPr id="25644" name="Line 33"/>
            <p:cNvSpPr>
              <a:spLocks noChangeShapeType="1"/>
            </p:cNvSpPr>
            <p:nvPr/>
          </p:nvSpPr>
          <p:spPr bwMode="gray">
            <a:xfrm>
              <a:off x="730" y="3505"/>
              <a:ext cx="204" cy="0"/>
            </a:xfrm>
            <a:prstGeom prst="line">
              <a:avLst/>
            </a:prstGeom>
            <a:noFill/>
            <a:ln w="9525">
              <a:solidFill>
                <a:schemeClr val="tx1"/>
              </a:solidFill>
              <a:round/>
              <a:headEnd/>
              <a:tailEnd/>
            </a:ln>
          </p:spPr>
          <p:txBody>
            <a:bodyPr wrap="none"/>
            <a:lstStyle/>
            <a:p>
              <a:endParaRPr lang="en-US"/>
            </a:p>
          </p:txBody>
        </p:sp>
        <p:sp>
          <p:nvSpPr>
            <p:cNvPr id="25645" name="Line 34"/>
            <p:cNvSpPr>
              <a:spLocks noChangeShapeType="1"/>
            </p:cNvSpPr>
            <p:nvPr/>
          </p:nvSpPr>
          <p:spPr bwMode="gray">
            <a:xfrm>
              <a:off x="730" y="3099"/>
              <a:ext cx="204" cy="0"/>
            </a:xfrm>
            <a:prstGeom prst="line">
              <a:avLst/>
            </a:prstGeom>
            <a:noFill/>
            <a:ln w="9525">
              <a:solidFill>
                <a:schemeClr val="tx1"/>
              </a:solidFill>
              <a:round/>
              <a:headEnd/>
              <a:tailEnd/>
            </a:ln>
          </p:spPr>
          <p:txBody>
            <a:bodyPr wrap="none"/>
            <a:lstStyle/>
            <a:p>
              <a:endParaRPr lang="en-US"/>
            </a:p>
          </p:txBody>
        </p:sp>
        <p:sp>
          <p:nvSpPr>
            <p:cNvPr id="25646" name="Line 35"/>
            <p:cNvSpPr>
              <a:spLocks noChangeShapeType="1"/>
            </p:cNvSpPr>
            <p:nvPr/>
          </p:nvSpPr>
          <p:spPr bwMode="gray">
            <a:xfrm>
              <a:off x="730" y="2692"/>
              <a:ext cx="204" cy="0"/>
            </a:xfrm>
            <a:prstGeom prst="line">
              <a:avLst/>
            </a:prstGeom>
            <a:noFill/>
            <a:ln w="9525">
              <a:solidFill>
                <a:schemeClr val="tx1"/>
              </a:solidFill>
              <a:round/>
              <a:headEnd/>
              <a:tailEnd/>
            </a:ln>
          </p:spPr>
          <p:txBody>
            <a:bodyPr wrap="none"/>
            <a:lstStyle/>
            <a:p>
              <a:endParaRPr lang="en-US"/>
            </a:p>
          </p:txBody>
        </p:sp>
        <p:sp>
          <p:nvSpPr>
            <p:cNvPr id="25647" name="Line 36"/>
            <p:cNvSpPr>
              <a:spLocks noChangeShapeType="1"/>
            </p:cNvSpPr>
            <p:nvPr/>
          </p:nvSpPr>
          <p:spPr bwMode="gray">
            <a:xfrm>
              <a:off x="730" y="2285"/>
              <a:ext cx="204" cy="0"/>
            </a:xfrm>
            <a:prstGeom prst="line">
              <a:avLst/>
            </a:prstGeom>
            <a:noFill/>
            <a:ln w="9525">
              <a:solidFill>
                <a:schemeClr val="tx1"/>
              </a:solidFill>
              <a:round/>
              <a:headEnd/>
              <a:tailEnd/>
            </a:ln>
          </p:spPr>
          <p:txBody>
            <a:bodyPr wrap="none"/>
            <a:lstStyle/>
            <a:p>
              <a:endParaRPr lang="en-US"/>
            </a:p>
          </p:txBody>
        </p:sp>
        <p:sp>
          <p:nvSpPr>
            <p:cNvPr id="25648" name="Line 37"/>
            <p:cNvSpPr>
              <a:spLocks noChangeShapeType="1"/>
            </p:cNvSpPr>
            <p:nvPr/>
          </p:nvSpPr>
          <p:spPr bwMode="gray">
            <a:xfrm>
              <a:off x="730" y="1878"/>
              <a:ext cx="204" cy="0"/>
            </a:xfrm>
            <a:prstGeom prst="line">
              <a:avLst/>
            </a:prstGeom>
            <a:noFill/>
            <a:ln w="9525">
              <a:solidFill>
                <a:schemeClr val="tx1"/>
              </a:solidFill>
              <a:round/>
              <a:headEnd/>
              <a:tailEnd/>
            </a:ln>
          </p:spPr>
          <p:txBody>
            <a:bodyPr wrap="none"/>
            <a:lstStyle/>
            <a:p>
              <a:endParaRPr lang="en-US"/>
            </a:p>
          </p:txBody>
        </p:sp>
        <p:sp>
          <p:nvSpPr>
            <p:cNvPr id="25649" name="Line 38"/>
            <p:cNvSpPr>
              <a:spLocks noChangeShapeType="1"/>
            </p:cNvSpPr>
            <p:nvPr/>
          </p:nvSpPr>
          <p:spPr bwMode="gray">
            <a:xfrm>
              <a:off x="730" y="1471"/>
              <a:ext cx="204" cy="0"/>
            </a:xfrm>
            <a:prstGeom prst="line">
              <a:avLst/>
            </a:prstGeom>
            <a:noFill/>
            <a:ln w="9525">
              <a:solidFill>
                <a:schemeClr val="tx1"/>
              </a:solidFill>
              <a:round/>
              <a:headEnd/>
              <a:tailEnd/>
            </a:ln>
          </p:spPr>
          <p:txBody>
            <a:bodyPr wrap="none"/>
            <a:lstStyle/>
            <a:p>
              <a:endParaRPr lang="en-US"/>
            </a:p>
          </p:txBody>
        </p:sp>
        <p:sp>
          <p:nvSpPr>
            <p:cNvPr id="25650" name="Text Box 39"/>
            <p:cNvSpPr txBox="1">
              <a:spLocks noChangeArrowheads="1"/>
            </p:cNvSpPr>
            <p:nvPr/>
          </p:nvSpPr>
          <p:spPr bwMode="gray">
            <a:xfrm>
              <a:off x="641" y="3922"/>
              <a:ext cx="180" cy="212"/>
            </a:xfrm>
            <a:prstGeom prst="rect">
              <a:avLst/>
            </a:prstGeom>
            <a:noFill/>
            <a:ln w="9525">
              <a:noFill/>
              <a:miter lim="800000"/>
              <a:headEnd/>
              <a:tailEnd/>
            </a:ln>
          </p:spPr>
          <p:txBody>
            <a:bodyPr wrap="none">
              <a:spAutoFit/>
            </a:bodyPr>
            <a:lstStyle/>
            <a:p>
              <a:r>
                <a:rPr lang="en-US" sz="1600">
                  <a:latin typeface="Times New Roman" pitchFamily="18" charset="0"/>
                </a:rPr>
                <a:t>0</a:t>
              </a:r>
            </a:p>
          </p:txBody>
        </p:sp>
        <p:sp>
          <p:nvSpPr>
            <p:cNvPr id="25651" name="Text Box 40"/>
            <p:cNvSpPr txBox="1">
              <a:spLocks noChangeArrowheads="1"/>
            </p:cNvSpPr>
            <p:nvPr/>
          </p:nvSpPr>
          <p:spPr bwMode="gray">
            <a:xfrm>
              <a:off x="120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a:t>
              </a:r>
            </a:p>
          </p:txBody>
        </p:sp>
        <p:sp>
          <p:nvSpPr>
            <p:cNvPr id="25652" name="Text Box 41"/>
            <p:cNvSpPr txBox="1">
              <a:spLocks noChangeArrowheads="1"/>
            </p:cNvSpPr>
            <p:nvPr/>
          </p:nvSpPr>
          <p:spPr bwMode="gray">
            <a:xfrm>
              <a:off x="572" y="3397"/>
              <a:ext cx="180" cy="212"/>
            </a:xfrm>
            <a:prstGeom prst="rect">
              <a:avLst/>
            </a:prstGeom>
            <a:noFill/>
            <a:ln w="9525">
              <a:noFill/>
              <a:miter lim="800000"/>
              <a:headEnd/>
              <a:tailEnd/>
            </a:ln>
          </p:spPr>
          <p:txBody>
            <a:bodyPr wrap="none">
              <a:spAutoFit/>
            </a:bodyPr>
            <a:lstStyle/>
            <a:p>
              <a:r>
                <a:rPr lang="en-US" sz="1600">
                  <a:latin typeface="Times New Roman" pitchFamily="18" charset="0"/>
                </a:rPr>
                <a:t>1</a:t>
              </a:r>
            </a:p>
          </p:txBody>
        </p:sp>
        <p:sp>
          <p:nvSpPr>
            <p:cNvPr id="25653" name="Text Box 42"/>
            <p:cNvSpPr txBox="1">
              <a:spLocks noChangeArrowheads="1"/>
            </p:cNvSpPr>
            <p:nvPr/>
          </p:nvSpPr>
          <p:spPr bwMode="gray">
            <a:xfrm>
              <a:off x="1616" y="4013"/>
              <a:ext cx="64" cy="154"/>
            </a:xfrm>
            <a:prstGeom prst="rect">
              <a:avLst/>
            </a:prstGeom>
            <a:noFill/>
            <a:ln w="9525">
              <a:noFill/>
              <a:miter lim="800000"/>
              <a:headEnd/>
              <a:tailEnd/>
            </a:ln>
          </p:spPr>
          <p:txBody>
            <a:bodyPr wrap="none" lIns="0" tIns="0" rIns="0" bIns="0" anchor="ctr">
              <a:spAutoFit/>
            </a:bodyPr>
            <a:lstStyle/>
            <a:p>
              <a:pPr algn="ctr"/>
              <a:r>
                <a:rPr lang="en-US" sz="1600">
                  <a:latin typeface="Times New Roman" pitchFamily="18" charset="0"/>
                </a:rPr>
                <a:t>2</a:t>
              </a:r>
            </a:p>
          </p:txBody>
        </p:sp>
        <p:sp>
          <p:nvSpPr>
            <p:cNvPr id="25654" name="Text Box 43"/>
            <p:cNvSpPr txBox="1">
              <a:spLocks noChangeArrowheads="1"/>
            </p:cNvSpPr>
            <p:nvPr/>
          </p:nvSpPr>
          <p:spPr bwMode="gray">
            <a:xfrm>
              <a:off x="572" y="2990"/>
              <a:ext cx="180" cy="212"/>
            </a:xfrm>
            <a:prstGeom prst="rect">
              <a:avLst/>
            </a:prstGeom>
            <a:noFill/>
            <a:ln w="9525">
              <a:noFill/>
              <a:miter lim="800000"/>
              <a:headEnd/>
              <a:tailEnd/>
            </a:ln>
          </p:spPr>
          <p:txBody>
            <a:bodyPr wrap="none">
              <a:spAutoFit/>
            </a:bodyPr>
            <a:lstStyle/>
            <a:p>
              <a:r>
                <a:rPr lang="en-US" sz="1600">
                  <a:latin typeface="Times New Roman" pitchFamily="18" charset="0"/>
                </a:rPr>
                <a:t>2</a:t>
              </a:r>
            </a:p>
          </p:txBody>
        </p:sp>
        <p:sp>
          <p:nvSpPr>
            <p:cNvPr id="25655" name="Text Box 44"/>
            <p:cNvSpPr txBox="1">
              <a:spLocks noChangeArrowheads="1"/>
            </p:cNvSpPr>
            <p:nvPr/>
          </p:nvSpPr>
          <p:spPr bwMode="gray">
            <a:xfrm>
              <a:off x="2024"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3</a:t>
              </a:r>
            </a:p>
          </p:txBody>
        </p:sp>
        <p:sp>
          <p:nvSpPr>
            <p:cNvPr id="25656" name="Text Box 45"/>
            <p:cNvSpPr txBox="1">
              <a:spLocks noChangeArrowheads="1"/>
            </p:cNvSpPr>
            <p:nvPr/>
          </p:nvSpPr>
          <p:spPr bwMode="gray">
            <a:xfrm>
              <a:off x="243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4</a:t>
              </a:r>
            </a:p>
          </p:txBody>
        </p:sp>
        <p:sp>
          <p:nvSpPr>
            <p:cNvPr id="25657" name="Text Box 46"/>
            <p:cNvSpPr txBox="1">
              <a:spLocks noChangeArrowheads="1"/>
            </p:cNvSpPr>
            <p:nvPr/>
          </p:nvSpPr>
          <p:spPr bwMode="gray">
            <a:xfrm>
              <a:off x="2832"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5</a:t>
              </a:r>
            </a:p>
          </p:txBody>
        </p:sp>
        <p:sp>
          <p:nvSpPr>
            <p:cNvPr id="25658" name="Text Box 47"/>
            <p:cNvSpPr txBox="1">
              <a:spLocks noChangeArrowheads="1"/>
            </p:cNvSpPr>
            <p:nvPr/>
          </p:nvSpPr>
          <p:spPr bwMode="gray">
            <a:xfrm>
              <a:off x="324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6</a:t>
              </a:r>
            </a:p>
          </p:txBody>
        </p:sp>
        <p:sp>
          <p:nvSpPr>
            <p:cNvPr id="25659" name="Text Box 48"/>
            <p:cNvSpPr txBox="1">
              <a:spLocks noChangeArrowheads="1"/>
            </p:cNvSpPr>
            <p:nvPr/>
          </p:nvSpPr>
          <p:spPr bwMode="gray">
            <a:xfrm>
              <a:off x="364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7</a:t>
              </a:r>
            </a:p>
          </p:txBody>
        </p:sp>
        <p:sp>
          <p:nvSpPr>
            <p:cNvPr id="25660" name="Text Box 49"/>
            <p:cNvSpPr txBox="1">
              <a:spLocks noChangeArrowheads="1"/>
            </p:cNvSpPr>
            <p:nvPr/>
          </p:nvSpPr>
          <p:spPr bwMode="gray">
            <a:xfrm>
              <a:off x="4059"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8</a:t>
              </a:r>
            </a:p>
          </p:txBody>
        </p:sp>
        <p:sp>
          <p:nvSpPr>
            <p:cNvPr id="25661" name="Text Box 50"/>
            <p:cNvSpPr txBox="1">
              <a:spLocks noChangeArrowheads="1"/>
            </p:cNvSpPr>
            <p:nvPr/>
          </p:nvSpPr>
          <p:spPr bwMode="gray">
            <a:xfrm>
              <a:off x="4468"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9</a:t>
              </a:r>
            </a:p>
          </p:txBody>
        </p:sp>
        <p:sp>
          <p:nvSpPr>
            <p:cNvPr id="25662" name="Text Box 51"/>
            <p:cNvSpPr txBox="1">
              <a:spLocks noChangeArrowheads="1"/>
            </p:cNvSpPr>
            <p:nvPr/>
          </p:nvSpPr>
          <p:spPr bwMode="gray">
            <a:xfrm>
              <a:off x="4835" y="4013"/>
              <a:ext cx="128"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10</a:t>
              </a:r>
            </a:p>
          </p:txBody>
        </p:sp>
        <p:sp>
          <p:nvSpPr>
            <p:cNvPr id="25663" name="Text Box 52"/>
            <p:cNvSpPr txBox="1">
              <a:spLocks noChangeArrowheads="1"/>
            </p:cNvSpPr>
            <p:nvPr/>
          </p:nvSpPr>
          <p:spPr bwMode="gray">
            <a:xfrm>
              <a:off x="572" y="2584"/>
              <a:ext cx="180" cy="212"/>
            </a:xfrm>
            <a:prstGeom prst="rect">
              <a:avLst/>
            </a:prstGeom>
            <a:noFill/>
            <a:ln w="9525">
              <a:noFill/>
              <a:miter lim="800000"/>
              <a:headEnd/>
              <a:tailEnd/>
            </a:ln>
          </p:spPr>
          <p:txBody>
            <a:bodyPr wrap="none">
              <a:spAutoFit/>
            </a:bodyPr>
            <a:lstStyle/>
            <a:p>
              <a:r>
                <a:rPr lang="en-US" sz="1600">
                  <a:latin typeface="Times New Roman" pitchFamily="18" charset="0"/>
                </a:rPr>
                <a:t>3</a:t>
              </a:r>
            </a:p>
          </p:txBody>
        </p:sp>
        <p:sp>
          <p:nvSpPr>
            <p:cNvPr id="25664" name="Text Box 53"/>
            <p:cNvSpPr txBox="1">
              <a:spLocks noChangeArrowheads="1"/>
            </p:cNvSpPr>
            <p:nvPr/>
          </p:nvSpPr>
          <p:spPr bwMode="gray">
            <a:xfrm>
              <a:off x="559" y="2172"/>
              <a:ext cx="205" cy="212"/>
            </a:xfrm>
            <a:prstGeom prst="rect">
              <a:avLst/>
            </a:prstGeom>
            <a:noFill/>
            <a:ln w="9525">
              <a:noFill/>
              <a:miter lim="800000"/>
              <a:headEnd/>
              <a:tailEnd/>
            </a:ln>
          </p:spPr>
          <p:txBody>
            <a:bodyPr>
              <a:spAutoFit/>
            </a:bodyPr>
            <a:lstStyle/>
            <a:p>
              <a:r>
                <a:rPr lang="en-US" sz="1600">
                  <a:latin typeface="Times New Roman" pitchFamily="18" charset="0"/>
                </a:rPr>
                <a:t>4</a:t>
              </a:r>
            </a:p>
          </p:txBody>
        </p:sp>
        <p:sp>
          <p:nvSpPr>
            <p:cNvPr id="25665" name="Text Box 54"/>
            <p:cNvSpPr txBox="1">
              <a:spLocks noChangeArrowheads="1"/>
            </p:cNvSpPr>
            <p:nvPr/>
          </p:nvSpPr>
          <p:spPr bwMode="gray">
            <a:xfrm>
              <a:off x="572" y="1770"/>
              <a:ext cx="180" cy="212"/>
            </a:xfrm>
            <a:prstGeom prst="rect">
              <a:avLst/>
            </a:prstGeom>
            <a:noFill/>
            <a:ln w="9525">
              <a:noFill/>
              <a:miter lim="800000"/>
              <a:headEnd/>
              <a:tailEnd/>
            </a:ln>
          </p:spPr>
          <p:txBody>
            <a:bodyPr wrap="none">
              <a:spAutoFit/>
            </a:bodyPr>
            <a:lstStyle/>
            <a:p>
              <a:r>
                <a:rPr lang="en-US" sz="1600">
                  <a:latin typeface="Times New Roman" pitchFamily="18" charset="0"/>
                </a:rPr>
                <a:t>5</a:t>
              </a:r>
            </a:p>
          </p:txBody>
        </p:sp>
        <p:sp>
          <p:nvSpPr>
            <p:cNvPr id="25666" name="Text Box 55"/>
            <p:cNvSpPr txBox="1">
              <a:spLocks noChangeArrowheads="1"/>
            </p:cNvSpPr>
            <p:nvPr/>
          </p:nvSpPr>
          <p:spPr bwMode="gray">
            <a:xfrm>
              <a:off x="572" y="1363"/>
              <a:ext cx="180" cy="212"/>
            </a:xfrm>
            <a:prstGeom prst="rect">
              <a:avLst/>
            </a:prstGeom>
            <a:noFill/>
            <a:ln w="9525">
              <a:noFill/>
              <a:miter lim="800000"/>
              <a:headEnd/>
              <a:tailEnd/>
            </a:ln>
          </p:spPr>
          <p:txBody>
            <a:bodyPr wrap="none">
              <a:spAutoFit/>
            </a:bodyPr>
            <a:lstStyle/>
            <a:p>
              <a:r>
                <a:rPr lang="en-US" sz="1600">
                  <a:latin typeface="Times New Roman" pitchFamily="18" charset="0"/>
                </a:rPr>
                <a:t>6</a:t>
              </a:r>
            </a:p>
          </p:txBody>
        </p:sp>
      </p:grpSp>
      <p:sp>
        <p:nvSpPr>
          <p:cNvPr id="25605" name="Rectangle 59"/>
          <p:cNvSpPr>
            <a:spLocks noChangeArrowheads="1"/>
          </p:cNvSpPr>
          <p:nvPr/>
        </p:nvSpPr>
        <p:spPr bwMode="auto">
          <a:xfrm rot="-2656761">
            <a:off x="2051050" y="4675188"/>
            <a:ext cx="920750" cy="923925"/>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5606" name="Oval 60"/>
          <p:cNvSpPr>
            <a:spLocks noChangeArrowheads="1"/>
          </p:cNvSpPr>
          <p:nvPr/>
        </p:nvSpPr>
        <p:spPr bwMode="auto">
          <a:xfrm>
            <a:off x="1785938" y="5045075"/>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5607" name="Oval 61"/>
          <p:cNvSpPr>
            <a:spLocks noChangeArrowheads="1"/>
          </p:cNvSpPr>
          <p:nvPr/>
        </p:nvSpPr>
        <p:spPr bwMode="auto">
          <a:xfrm>
            <a:off x="2424113" y="4425950"/>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5608" name="Oval 62"/>
          <p:cNvSpPr>
            <a:spLocks noChangeArrowheads="1"/>
          </p:cNvSpPr>
          <p:nvPr/>
        </p:nvSpPr>
        <p:spPr bwMode="auto">
          <a:xfrm>
            <a:off x="3074988" y="5054600"/>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5609" name="Oval 63"/>
          <p:cNvSpPr>
            <a:spLocks noChangeArrowheads="1"/>
          </p:cNvSpPr>
          <p:nvPr/>
        </p:nvSpPr>
        <p:spPr bwMode="auto">
          <a:xfrm>
            <a:off x="2433638" y="5694363"/>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5610" name="Text Box 64"/>
          <p:cNvSpPr txBox="1">
            <a:spLocks noChangeArrowheads="1"/>
          </p:cNvSpPr>
          <p:nvPr/>
        </p:nvSpPr>
        <p:spPr bwMode="auto">
          <a:xfrm>
            <a:off x="2225675" y="4098925"/>
            <a:ext cx="533400" cy="274638"/>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(2, 3)</a:t>
            </a:r>
            <a:endParaRPr lang="en-GB">
              <a:solidFill>
                <a:schemeClr val="accent2"/>
              </a:solidFill>
            </a:endParaRPr>
          </a:p>
        </p:txBody>
      </p:sp>
      <p:sp>
        <p:nvSpPr>
          <p:cNvPr id="25611" name="Text Box 66"/>
          <p:cNvSpPr txBox="1">
            <a:spLocks noChangeArrowheads="1"/>
          </p:cNvSpPr>
          <p:nvPr/>
        </p:nvSpPr>
        <p:spPr bwMode="auto">
          <a:xfrm>
            <a:off x="3195638" y="481806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(3, 2)</a:t>
            </a:r>
            <a:endParaRPr lang="en-GB">
              <a:solidFill>
                <a:schemeClr val="accent2"/>
              </a:solidFill>
            </a:endParaRPr>
          </a:p>
        </p:txBody>
      </p:sp>
      <p:sp>
        <p:nvSpPr>
          <p:cNvPr id="25612" name="Text Box 67"/>
          <p:cNvSpPr txBox="1">
            <a:spLocks noChangeArrowheads="1"/>
          </p:cNvSpPr>
          <p:nvPr/>
        </p:nvSpPr>
        <p:spPr bwMode="auto">
          <a:xfrm>
            <a:off x="1263650" y="480536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(1, 2)</a:t>
            </a:r>
            <a:endParaRPr lang="en-GB">
              <a:solidFill>
                <a:schemeClr val="accent2"/>
              </a:solidFill>
            </a:endParaRPr>
          </a:p>
        </p:txBody>
      </p:sp>
      <p:sp>
        <p:nvSpPr>
          <p:cNvPr id="25613" name="Text Box 68"/>
          <p:cNvSpPr txBox="1">
            <a:spLocks noChangeArrowheads="1"/>
          </p:cNvSpPr>
          <p:nvPr/>
        </p:nvSpPr>
        <p:spPr bwMode="auto">
          <a:xfrm>
            <a:off x="2235200" y="589121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(2, 1)</a:t>
            </a:r>
            <a:endParaRPr lang="en-GB">
              <a:solidFill>
                <a:schemeClr val="accent2"/>
              </a:solidFill>
            </a:endParaRPr>
          </a:p>
        </p:txBody>
      </p:sp>
      <p:sp>
        <p:nvSpPr>
          <p:cNvPr id="25614" name="Rectangle 69"/>
          <p:cNvSpPr>
            <a:spLocks noGrp="1" noChangeArrowheads="1"/>
          </p:cNvSpPr>
          <p:nvPr>
            <p:ph type="body" idx="1"/>
          </p:nvPr>
        </p:nvSpPr>
        <p:spPr>
          <a:noFill/>
        </p:spPr>
        <p:txBody>
          <a:bodyPr/>
          <a:lstStyle/>
          <a:p>
            <a:pPr eaLnBrk="1" hangingPunct="1"/>
            <a:r>
              <a:rPr lang="en-IE" smtClean="0"/>
              <a:t>Translate the shape below by (7, 2)</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GB" smtClean="0"/>
              <a:t> Exercises 2</a:t>
            </a:r>
          </a:p>
        </p:txBody>
      </p:sp>
      <p:sp>
        <p:nvSpPr>
          <p:cNvPr id="26627" name="Text Box 3"/>
          <p:cNvSpPr txBox="1">
            <a:spLocks noChangeArrowheads="1"/>
          </p:cNvSpPr>
          <p:nvPr/>
        </p:nvSpPr>
        <p:spPr bwMode="gray">
          <a:xfrm>
            <a:off x="8061325" y="6424613"/>
            <a:ext cx="646113" cy="366712"/>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x</a:t>
            </a:r>
          </a:p>
        </p:txBody>
      </p:sp>
      <p:grpSp>
        <p:nvGrpSpPr>
          <p:cNvPr id="2" name="Group 4"/>
          <p:cNvGrpSpPr>
            <a:grpSpLocks/>
          </p:cNvGrpSpPr>
          <p:nvPr/>
        </p:nvGrpSpPr>
        <p:grpSpPr bwMode="auto">
          <a:xfrm>
            <a:off x="773113" y="1808163"/>
            <a:ext cx="7581900" cy="5029200"/>
            <a:chOff x="550" y="999"/>
            <a:chExt cx="4776" cy="3168"/>
          </a:xfrm>
        </p:grpSpPr>
        <p:sp>
          <p:nvSpPr>
            <p:cNvPr id="26639" name="Line 5"/>
            <p:cNvSpPr>
              <a:spLocks noChangeShapeType="1"/>
            </p:cNvSpPr>
            <p:nvPr/>
          </p:nvSpPr>
          <p:spPr bwMode="gray">
            <a:xfrm rot="5400000">
              <a:off x="-137" y="2544"/>
              <a:ext cx="2738" cy="0"/>
            </a:xfrm>
            <a:prstGeom prst="line">
              <a:avLst/>
            </a:prstGeom>
            <a:noFill/>
            <a:ln w="19050">
              <a:solidFill>
                <a:srgbClr val="FF9900"/>
              </a:solidFill>
              <a:prstDash val="dash"/>
              <a:round/>
              <a:headEnd/>
              <a:tailEnd/>
            </a:ln>
          </p:spPr>
          <p:txBody>
            <a:bodyPr wrap="none"/>
            <a:lstStyle/>
            <a:p>
              <a:endParaRPr lang="en-US"/>
            </a:p>
          </p:txBody>
        </p:sp>
        <p:sp>
          <p:nvSpPr>
            <p:cNvPr id="26640" name="Line 6"/>
            <p:cNvSpPr>
              <a:spLocks noChangeShapeType="1"/>
            </p:cNvSpPr>
            <p:nvPr/>
          </p:nvSpPr>
          <p:spPr bwMode="gray">
            <a:xfrm rot="5400000">
              <a:off x="276" y="2544"/>
              <a:ext cx="2738" cy="0"/>
            </a:xfrm>
            <a:prstGeom prst="line">
              <a:avLst/>
            </a:prstGeom>
            <a:noFill/>
            <a:ln w="19050">
              <a:solidFill>
                <a:srgbClr val="FF9900"/>
              </a:solidFill>
              <a:prstDash val="dash"/>
              <a:round/>
              <a:headEnd/>
              <a:tailEnd/>
            </a:ln>
          </p:spPr>
          <p:txBody>
            <a:bodyPr wrap="none"/>
            <a:lstStyle/>
            <a:p>
              <a:endParaRPr lang="en-US"/>
            </a:p>
          </p:txBody>
        </p:sp>
        <p:sp>
          <p:nvSpPr>
            <p:cNvPr id="26641" name="Line 7"/>
            <p:cNvSpPr>
              <a:spLocks noChangeShapeType="1"/>
            </p:cNvSpPr>
            <p:nvPr/>
          </p:nvSpPr>
          <p:spPr bwMode="gray">
            <a:xfrm rot="5400000">
              <a:off x="683" y="2544"/>
              <a:ext cx="2738" cy="0"/>
            </a:xfrm>
            <a:prstGeom prst="line">
              <a:avLst/>
            </a:prstGeom>
            <a:noFill/>
            <a:ln w="19050">
              <a:solidFill>
                <a:srgbClr val="FF9900"/>
              </a:solidFill>
              <a:prstDash val="dash"/>
              <a:round/>
              <a:headEnd/>
              <a:tailEnd/>
            </a:ln>
          </p:spPr>
          <p:txBody>
            <a:bodyPr wrap="none"/>
            <a:lstStyle/>
            <a:p>
              <a:endParaRPr lang="en-US"/>
            </a:p>
          </p:txBody>
        </p:sp>
        <p:sp>
          <p:nvSpPr>
            <p:cNvPr id="26642" name="Line 8"/>
            <p:cNvSpPr>
              <a:spLocks noChangeShapeType="1"/>
            </p:cNvSpPr>
            <p:nvPr/>
          </p:nvSpPr>
          <p:spPr bwMode="gray">
            <a:xfrm rot="5400000">
              <a:off x="1097" y="2544"/>
              <a:ext cx="2738" cy="0"/>
            </a:xfrm>
            <a:prstGeom prst="line">
              <a:avLst/>
            </a:prstGeom>
            <a:noFill/>
            <a:ln w="19050">
              <a:solidFill>
                <a:srgbClr val="FF9900"/>
              </a:solidFill>
              <a:prstDash val="dash"/>
              <a:round/>
              <a:headEnd/>
              <a:tailEnd/>
            </a:ln>
          </p:spPr>
          <p:txBody>
            <a:bodyPr wrap="none"/>
            <a:lstStyle/>
            <a:p>
              <a:endParaRPr lang="en-US"/>
            </a:p>
          </p:txBody>
        </p:sp>
        <p:sp>
          <p:nvSpPr>
            <p:cNvPr id="26643" name="Line 9"/>
            <p:cNvSpPr>
              <a:spLocks noChangeShapeType="1"/>
            </p:cNvSpPr>
            <p:nvPr/>
          </p:nvSpPr>
          <p:spPr bwMode="gray">
            <a:xfrm rot="5400000">
              <a:off x="1497" y="2544"/>
              <a:ext cx="2738" cy="0"/>
            </a:xfrm>
            <a:prstGeom prst="line">
              <a:avLst/>
            </a:prstGeom>
            <a:noFill/>
            <a:ln w="19050">
              <a:solidFill>
                <a:srgbClr val="FF9900"/>
              </a:solidFill>
              <a:prstDash val="dash"/>
              <a:round/>
              <a:headEnd/>
              <a:tailEnd/>
            </a:ln>
          </p:spPr>
          <p:txBody>
            <a:bodyPr wrap="none"/>
            <a:lstStyle/>
            <a:p>
              <a:endParaRPr lang="en-US"/>
            </a:p>
          </p:txBody>
        </p:sp>
        <p:sp>
          <p:nvSpPr>
            <p:cNvPr id="26644" name="Line 10"/>
            <p:cNvSpPr>
              <a:spLocks noChangeShapeType="1"/>
            </p:cNvSpPr>
            <p:nvPr/>
          </p:nvSpPr>
          <p:spPr bwMode="gray">
            <a:xfrm rot="5400000">
              <a:off x="1897" y="2544"/>
              <a:ext cx="2738" cy="0"/>
            </a:xfrm>
            <a:prstGeom prst="line">
              <a:avLst/>
            </a:prstGeom>
            <a:noFill/>
            <a:ln w="19050">
              <a:solidFill>
                <a:srgbClr val="FF9900"/>
              </a:solidFill>
              <a:prstDash val="dash"/>
              <a:round/>
              <a:headEnd/>
              <a:tailEnd/>
            </a:ln>
          </p:spPr>
          <p:txBody>
            <a:bodyPr wrap="none"/>
            <a:lstStyle/>
            <a:p>
              <a:endParaRPr lang="en-US"/>
            </a:p>
          </p:txBody>
        </p:sp>
        <p:sp>
          <p:nvSpPr>
            <p:cNvPr id="26645" name="Line 11"/>
            <p:cNvSpPr>
              <a:spLocks noChangeShapeType="1"/>
            </p:cNvSpPr>
            <p:nvPr/>
          </p:nvSpPr>
          <p:spPr bwMode="gray">
            <a:xfrm rot="5400000">
              <a:off x="2312" y="2544"/>
              <a:ext cx="2738" cy="0"/>
            </a:xfrm>
            <a:prstGeom prst="line">
              <a:avLst/>
            </a:prstGeom>
            <a:noFill/>
            <a:ln w="19050">
              <a:solidFill>
                <a:srgbClr val="FF9900"/>
              </a:solidFill>
              <a:prstDash val="dash"/>
              <a:round/>
              <a:headEnd/>
              <a:tailEnd/>
            </a:ln>
          </p:spPr>
          <p:txBody>
            <a:bodyPr wrap="none"/>
            <a:lstStyle/>
            <a:p>
              <a:endParaRPr lang="en-US"/>
            </a:p>
          </p:txBody>
        </p:sp>
        <p:sp>
          <p:nvSpPr>
            <p:cNvPr id="26646" name="Line 12"/>
            <p:cNvSpPr>
              <a:spLocks noChangeShapeType="1"/>
            </p:cNvSpPr>
            <p:nvPr/>
          </p:nvSpPr>
          <p:spPr bwMode="gray">
            <a:xfrm rot="5400000">
              <a:off x="2719" y="2544"/>
              <a:ext cx="2738" cy="0"/>
            </a:xfrm>
            <a:prstGeom prst="line">
              <a:avLst/>
            </a:prstGeom>
            <a:noFill/>
            <a:ln w="19050">
              <a:solidFill>
                <a:srgbClr val="FF9900"/>
              </a:solidFill>
              <a:prstDash val="dash"/>
              <a:round/>
              <a:headEnd/>
              <a:tailEnd/>
            </a:ln>
          </p:spPr>
          <p:txBody>
            <a:bodyPr wrap="none"/>
            <a:lstStyle/>
            <a:p>
              <a:endParaRPr lang="en-US"/>
            </a:p>
          </p:txBody>
        </p:sp>
        <p:sp>
          <p:nvSpPr>
            <p:cNvPr id="26647" name="Line 13"/>
            <p:cNvSpPr>
              <a:spLocks noChangeShapeType="1"/>
            </p:cNvSpPr>
            <p:nvPr/>
          </p:nvSpPr>
          <p:spPr bwMode="gray">
            <a:xfrm rot="5400000">
              <a:off x="3126" y="2544"/>
              <a:ext cx="2738" cy="0"/>
            </a:xfrm>
            <a:prstGeom prst="line">
              <a:avLst/>
            </a:prstGeom>
            <a:noFill/>
            <a:ln w="19050">
              <a:solidFill>
                <a:srgbClr val="FF9900"/>
              </a:solidFill>
              <a:prstDash val="dash"/>
              <a:round/>
              <a:headEnd/>
              <a:tailEnd/>
            </a:ln>
          </p:spPr>
          <p:txBody>
            <a:bodyPr wrap="none"/>
            <a:lstStyle/>
            <a:p>
              <a:endParaRPr lang="en-US"/>
            </a:p>
          </p:txBody>
        </p:sp>
        <p:sp>
          <p:nvSpPr>
            <p:cNvPr id="26648" name="Line 14"/>
            <p:cNvSpPr>
              <a:spLocks noChangeShapeType="1"/>
            </p:cNvSpPr>
            <p:nvPr/>
          </p:nvSpPr>
          <p:spPr bwMode="gray">
            <a:xfrm rot="5400000">
              <a:off x="3533" y="2544"/>
              <a:ext cx="2738" cy="0"/>
            </a:xfrm>
            <a:prstGeom prst="line">
              <a:avLst/>
            </a:prstGeom>
            <a:noFill/>
            <a:ln w="19050">
              <a:solidFill>
                <a:srgbClr val="FF9900"/>
              </a:solidFill>
              <a:prstDash val="dash"/>
              <a:round/>
              <a:headEnd/>
              <a:tailEnd/>
            </a:ln>
          </p:spPr>
          <p:txBody>
            <a:bodyPr wrap="none"/>
            <a:lstStyle/>
            <a:p>
              <a:endParaRPr lang="en-US"/>
            </a:p>
          </p:txBody>
        </p:sp>
        <p:sp>
          <p:nvSpPr>
            <p:cNvPr id="26649" name="Line 15"/>
            <p:cNvSpPr>
              <a:spLocks noChangeShapeType="1"/>
            </p:cNvSpPr>
            <p:nvPr/>
          </p:nvSpPr>
          <p:spPr bwMode="gray">
            <a:xfrm>
              <a:off x="829" y="3501"/>
              <a:ext cx="4490" cy="0"/>
            </a:xfrm>
            <a:prstGeom prst="line">
              <a:avLst/>
            </a:prstGeom>
            <a:noFill/>
            <a:ln w="19050">
              <a:solidFill>
                <a:srgbClr val="FF9900"/>
              </a:solidFill>
              <a:prstDash val="dash"/>
              <a:round/>
              <a:headEnd/>
              <a:tailEnd/>
            </a:ln>
          </p:spPr>
          <p:txBody>
            <a:bodyPr wrap="none"/>
            <a:lstStyle/>
            <a:p>
              <a:endParaRPr lang="en-US"/>
            </a:p>
          </p:txBody>
        </p:sp>
        <p:sp>
          <p:nvSpPr>
            <p:cNvPr id="26650" name="Line 16"/>
            <p:cNvSpPr>
              <a:spLocks noChangeShapeType="1"/>
            </p:cNvSpPr>
            <p:nvPr/>
          </p:nvSpPr>
          <p:spPr bwMode="gray">
            <a:xfrm>
              <a:off x="829" y="3095"/>
              <a:ext cx="4490" cy="0"/>
            </a:xfrm>
            <a:prstGeom prst="line">
              <a:avLst/>
            </a:prstGeom>
            <a:noFill/>
            <a:ln w="19050">
              <a:solidFill>
                <a:srgbClr val="FF9900"/>
              </a:solidFill>
              <a:prstDash val="dash"/>
              <a:round/>
              <a:headEnd/>
              <a:tailEnd/>
            </a:ln>
          </p:spPr>
          <p:txBody>
            <a:bodyPr wrap="none"/>
            <a:lstStyle/>
            <a:p>
              <a:endParaRPr lang="en-US"/>
            </a:p>
          </p:txBody>
        </p:sp>
        <p:sp>
          <p:nvSpPr>
            <p:cNvPr id="26651" name="Line 17"/>
            <p:cNvSpPr>
              <a:spLocks noChangeShapeType="1"/>
            </p:cNvSpPr>
            <p:nvPr/>
          </p:nvSpPr>
          <p:spPr bwMode="gray">
            <a:xfrm>
              <a:off x="836" y="2688"/>
              <a:ext cx="4490" cy="0"/>
            </a:xfrm>
            <a:prstGeom prst="line">
              <a:avLst/>
            </a:prstGeom>
            <a:noFill/>
            <a:ln w="19050">
              <a:solidFill>
                <a:srgbClr val="FF9900"/>
              </a:solidFill>
              <a:prstDash val="dash"/>
              <a:round/>
              <a:headEnd/>
              <a:tailEnd/>
            </a:ln>
          </p:spPr>
          <p:txBody>
            <a:bodyPr wrap="none"/>
            <a:lstStyle/>
            <a:p>
              <a:endParaRPr lang="en-US"/>
            </a:p>
          </p:txBody>
        </p:sp>
        <p:sp>
          <p:nvSpPr>
            <p:cNvPr id="26652" name="Line 18"/>
            <p:cNvSpPr>
              <a:spLocks noChangeShapeType="1"/>
            </p:cNvSpPr>
            <p:nvPr/>
          </p:nvSpPr>
          <p:spPr bwMode="gray">
            <a:xfrm>
              <a:off x="829" y="2288"/>
              <a:ext cx="4490" cy="0"/>
            </a:xfrm>
            <a:prstGeom prst="line">
              <a:avLst/>
            </a:prstGeom>
            <a:noFill/>
            <a:ln w="19050">
              <a:solidFill>
                <a:srgbClr val="FF9900"/>
              </a:solidFill>
              <a:prstDash val="dash"/>
              <a:round/>
              <a:headEnd/>
              <a:tailEnd/>
            </a:ln>
          </p:spPr>
          <p:txBody>
            <a:bodyPr wrap="none"/>
            <a:lstStyle/>
            <a:p>
              <a:endParaRPr lang="en-US"/>
            </a:p>
          </p:txBody>
        </p:sp>
        <p:sp>
          <p:nvSpPr>
            <p:cNvPr id="26653" name="Line 19"/>
            <p:cNvSpPr>
              <a:spLocks noChangeShapeType="1"/>
            </p:cNvSpPr>
            <p:nvPr/>
          </p:nvSpPr>
          <p:spPr bwMode="gray">
            <a:xfrm>
              <a:off x="829" y="1874"/>
              <a:ext cx="4490" cy="0"/>
            </a:xfrm>
            <a:prstGeom prst="line">
              <a:avLst/>
            </a:prstGeom>
            <a:noFill/>
            <a:ln w="19050">
              <a:solidFill>
                <a:srgbClr val="FF9900"/>
              </a:solidFill>
              <a:prstDash val="dash"/>
              <a:round/>
              <a:headEnd/>
              <a:tailEnd/>
            </a:ln>
          </p:spPr>
          <p:txBody>
            <a:bodyPr wrap="none"/>
            <a:lstStyle/>
            <a:p>
              <a:endParaRPr lang="en-US"/>
            </a:p>
          </p:txBody>
        </p:sp>
        <p:sp>
          <p:nvSpPr>
            <p:cNvPr id="26654" name="Line 20"/>
            <p:cNvSpPr>
              <a:spLocks noChangeShapeType="1"/>
            </p:cNvSpPr>
            <p:nvPr/>
          </p:nvSpPr>
          <p:spPr bwMode="gray">
            <a:xfrm>
              <a:off x="829" y="1467"/>
              <a:ext cx="4490" cy="0"/>
            </a:xfrm>
            <a:prstGeom prst="line">
              <a:avLst/>
            </a:prstGeom>
            <a:noFill/>
            <a:ln w="19050">
              <a:solidFill>
                <a:srgbClr val="FF9900"/>
              </a:solidFill>
              <a:prstDash val="dash"/>
              <a:round/>
              <a:headEnd/>
              <a:tailEnd/>
            </a:ln>
          </p:spPr>
          <p:txBody>
            <a:bodyPr wrap="none"/>
            <a:lstStyle/>
            <a:p>
              <a:endParaRPr lang="en-US"/>
            </a:p>
          </p:txBody>
        </p:sp>
        <p:sp>
          <p:nvSpPr>
            <p:cNvPr id="26655" name="Text Box 21"/>
            <p:cNvSpPr txBox="1">
              <a:spLocks noChangeArrowheads="1"/>
            </p:cNvSpPr>
            <p:nvPr/>
          </p:nvSpPr>
          <p:spPr bwMode="gray">
            <a:xfrm>
              <a:off x="550" y="999"/>
              <a:ext cx="313" cy="231"/>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y</a:t>
              </a:r>
            </a:p>
          </p:txBody>
        </p:sp>
        <p:sp>
          <p:nvSpPr>
            <p:cNvPr id="26656" name="Line 22"/>
            <p:cNvSpPr>
              <a:spLocks noChangeShapeType="1"/>
            </p:cNvSpPr>
            <p:nvPr/>
          </p:nvSpPr>
          <p:spPr bwMode="gray">
            <a:xfrm flipV="1">
              <a:off x="832" y="1166"/>
              <a:ext cx="0" cy="2793"/>
            </a:xfrm>
            <a:prstGeom prst="line">
              <a:avLst/>
            </a:prstGeom>
            <a:noFill/>
            <a:ln w="9525">
              <a:solidFill>
                <a:schemeClr val="tx1"/>
              </a:solidFill>
              <a:round/>
              <a:headEnd/>
              <a:tailEnd type="triangle" w="med" len="med"/>
            </a:ln>
          </p:spPr>
          <p:txBody>
            <a:bodyPr wrap="none"/>
            <a:lstStyle/>
            <a:p>
              <a:endParaRPr lang="en-US"/>
            </a:p>
          </p:txBody>
        </p:sp>
        <p:sp>
          <p:nvSpPr>
            <p:cNvPr id="26657" name="Line 23"/>
            <p:cNvSpPr>
              <a:spLocks noChangeShapeType="1"/>
            </p:cNvSpPr>
            <p:nvPr/>
          </p:nvSpPr>
          <p:spPr bwMode="gray">
            <a:xfrm>
              <a:off x="776" y="3912"/>
              <a:ext cx="4534" cy="0"/>
            </a:xfrm>
            <a:prstGeom prst="line">
              <a:avLst/>
            </a:prstGeom>
            <a:noFill/>
            <a:ln w="9525">
              <a:solidFill>
                <a:schemeClr val="tx1"/>
              </a:solidFill>
              <a:round/>
              <a:headEnd/>
              <a:tailEnd type="triangle" w="med" len="med"/>
            </a:ln>
          </p:spPr>
          <p:txBody>
            <a:bodyPr wrap="none"/>
            <a:lstStyle/>
            <a:p>
              <a:endParaRPr lang="en-US"/>
            </a:p>
          </p:txBody>
        </p:sp>
        <p:sp>
          <p:nvSpPr>
            <p:cNvPr id="26658" name="Line 24"/>
            <p:cNvSpPr>
              <a:spLocks noChangeShapeType="1"/>
            </p:cNvSpPr>
            <p:nvPr/>
          </p:nvSpPr>
          <p:spPr bwMode="gray">
            <a:xfrm>
              <a:off x="1239" y="3811"/>
              <a:ext cx="0" cy="203"/>
            </a:xfrm>
            <a:prstGeom prst="line">
              <a:avLst/>
            </a:prstGeom>
            <a:noFill/>
            <a:ln w="9525">
              <a:solidFill>
                <a:schemeClr val="tx1"/>
              </a:solidFill>
              <a:round/>
              <a:headEnd/>
              <a:tailEnd/>
            </a:ln>
          </p:spPr>
          <p:txBody>
            <a:bodyPr wrap="none"/>
            <a:lstStyle/>
            <a:p>
              <a:endParaRPr lang="en-US"/>
            </a:p>
          </p:txBody>
        </p:sp>
        <p:sp>
          <p:nvSpPr>
            <p:cNvPr id="26659" name="Line 25"/>
            <p:cNvSpPr>
              <a:spLocks noChangeShapeType="1"/>
            </p:cNvSpPr>
            <p:nvPr/>
          </p:nvSpPr>
          <p:spPr bwMode="gray">
            <a:xfrm>
              <a:off x="1646" y="3811"/>
              <a:ext cx="0" cy="203"/>
            </a:xfrm>
            <a:prstGeom prst="line">
              <a:avLst/>
            </a:prstGeom>
            <a:noFill/>
            <a:ln w="9525">
              <a:solidFill>
                <a:schemeClr val="tx1"/>
              </a:solidFill>
              <a:round/>
              <a:headEnd/>
              <a:tailEnd/>
            </a:ln>
          </p:spPr>
          <p:txBody>
            <a:bodyPr wrap="none"/>
            <a:lstStyle/>
            <a:p>
              <a:endParaRPr lang="en-US"/>
            </a:p>
          </p:txBody>
        </p:sp>
        <p:sp>
          <p:nvSpPr>
            <p:cNvPr id="26660" name="Line 26"/>
            <p:cNvSpPr>
              <a:spLocks noChangeShapeType="1"/>
            </p:cNvSpPr>
            <p:nvPr/>
          </p:nvSpPr>
          <p:spPr bwMode="gray">
            <a:xfrm>
              <a:off x="2460" y="3811"/>
              <a:ext cx="0" cy="203"/>
            </a:xfrm>
            <a:prstGeom prst="line">
              <a:avLst/>
            </a:prstGeom>
            <a:noFill/>
            <a:ln w="9525">
              <a:solidFill>
                <a:schemeClr val="tx1"/>
              </a:solidFill>
              <a:round/>
              <a:headEnd/>
              <a:tailEnd/>
            </a:ln>
          </p:spPr>
          <p:txBody>
            <a:bodyPr wrap="none"/>
            <a:lstStyle/>
            <a:p>
              <a:endParaRPr lang="en-US"/>
            </a:p>
          </p:txBody>
        </p:sp>
        <p:sp>
          <p:nvSpPr>
            <p:cNvPr id="26661" name="Line 27"/>
            <p:cNvSpPr>
              <a:spLocks noChangeShapeType="1"/>
            </p:cNvSpPr>
            <p:nvPr/>
          </p:nvSpPr>
          <p:spPr bwMode="gray">
            <a:xfrm>
              <a:off x="2053" y="3811"/>
              <a:ext cx="0" cy="203"/>
            </a:xfrm>
            <a:prstGeom prst="line">
              <a:avLst/>
            </a:prstGeom>
            <a:noFill/>
            <a:ln w="9525">
              <a:solidFill>
                <a:schemeClr val="tx1"/>
              </a:solidFill>
              <a:round/>
              <a:headEnd/>
              <a:tailEnd/>
            </a:ln>
          </p:spPr>
          <p:txBody>
            <a:bodyPr wrap="none"/>
            <a:lstStyle/>
            <a:p>
              <a:endParaRPr lang="en-US"/>
            </a:p>
          </p:txBody>
        </p:sp>
        <p:sp>
          <p:nvSpPr>
            <p:cNvPr id="26662" name="Line 28"/>
            <p:cNvSpPr>
              <a:spLocks noChangeShapeType="1"/>
            </p:cNvSpPr>
            <p:nvPr/>
          </p:nvSpPr>
          <p:spPr bwMode="gray">
            <a:xfrm>
              <a:off x="2867" y="3811"/>
              <a:ext cx="0" cy="203"/>
            </a:xfrm>
            <a:prstGeom prst="line">
              <a:avLst/>
            </a:prstGeom>
            <a:noFill/>
            <a:ln w="9525">
              <a:solidFill>
                <a:schemeClr val="tx1"/>
              </a:solidFill>
              <a:round/>
              <a:headEnd/>
              <a:tailEnd/>
            </a:ln>
          </p:spPr>
          <p:txBody>
            <a:bodyPr wrap="none"/>
            <a:lstStyle/>
            <a:p>
              <a:endParaRPr lang="en-US"/>
            </a:p>
          </p:txBody>
        </p:sp>
        <p:sp>
          <p:nvSpPr>
            <p:cNvPr id="26663" name="Line 29"/>
            <p:cNvSpPr>
              <a:spLocks noChangeShapeType="1"/>
            </p:cNvSpPr>
            <p:nvPr/>
          </p:nvSpPr>
          <p:spPr bwMode="gray">
            <a:xfrm>
              <a:off x="3274" y="3811"/>
              <a:ext cx="0" cy="203"/>
            </a:xfrm>
            <a:prstGeom prst="line">
              <a:avLst/>
            </a:prstGeom>
            <a:noFill/>
            <a:ln w="9525">
              <a:solidFill>
                <a:schemeClr val="tx1"/>
              </a:solidFill>
              <a:round/>
              <a:headEnd/>
              <a:tailEnd/>
            </a:ln>
          </p:spPr>
          <p:txBody>
            <a:bodyPr wrap="none"/>
            <a:lstStyle/>
            <a:p>
              <a:endParaRPr lang="en-US"/>
            </a:p>
          </p:txBody>
        </p:sp>
        <p:sp>
          <p:nvSpPr>
            <p:cNvPr id="26664" name="Line 30"/>
            <p:cNvSpPr>
              <a:spLocks noChangeShapeType="1"/>
            </p:cNvSpPr>
            <p:nvPr/>
          </p:nvSpPr>
          <p:spPr bwMode="gray">
            <a:xfrm>
              <a:off x="3682" y="3811"/>
              <a:ext cx="0" cy="203"/>
            </a:xfrm>
            <a:prstGeom prst="line">
              <a:avLst/>
            </a:prstGeom>
            <a:noFill/>
            <a:ln w="9525">
              <a:solidFill>
                <a:schemeClr val="tx1"/>
              </a:solidFill>
              <a:round/>
              <a:headEnd/>
              <a:tailEnd/>
            </a:ln>
          </p:spPr>
          <p:txBody>
            <a:bodyPr wrap="none"/>
            <a:lstStyle/>
            <a:p>
              <a:endParaRPr lang="en-US"/>
            </a:p>
          </p:txBody>
        </p:sp>
        <p:sp>
          <p:nvSpPr>
            <p:cNvPr id="26665" name="Line 31"/>
            <p:cNvSpPr>
              <a:spLocks noChangeShapeType="1"/>
            </p:cNvSpPr>
            <p:nvPr/>
          </p:nvSpPr>
          <p:spPr bwMode="gray">
            <a:xfrm>
              <a:off x="4089" y="3811"/>
              <a:ext cx="0" cy="203"/>
            </a:xfrm>
            <a:prstGeom prst="line">
              <a:avLst/>
            </a:prstGeom>
            <a:noFill/>
            <a:ln w="9525">
              <a:solidFill>
                <a:schemeClr val="tx1"/>
              </a:solidFill>
              <a:round/>
              <a:headEnd/>
              <a:tailEnd/>
            </a:ln>
          </p:spPr>
          <p:txBody>
            <a:bodyPr wrap="none"/>
            <a:lstStyle/>
            <a:p>
              <a:endParaRPr lang="en-US"/>
            </a:p>
          </p:txBody>
        </p:sp>
        <p:sp>
          <p:nvSpPr>
            <p:cNvPr id="26666" name="Line 32"/>
            <p:cNvSpPr>
              <a:spLocks noChangeShapeType="1"/>
            </p:cNvSpPr>
            <p:nvPr/>
          </p:nvSpPr>
          <p:spPr bwMode="gray">
            <a:xfrm>
              <a:off x="4496" y="3811"/>
              <a:ext cx="0" cy="203"/>
            </a:xfrm>
            <a:prstGeom prst="line">
              <a:avLst/>
            </a:prstGeom>
            <a:noFill/>
            <a:ln w="9525">
              <a:solidFill>
                <a:schemeClr val="tx1"/>
              </a:solidFill>
              <a:round/>
              <a:headEnd/>
              <a:tailEnd/>
            </a:ln>
          </p:spPr>
          <p:txBody>
            <a:bodyPr wrap="none"/>
            <a:lstStyle/>
            <a:p>
              <a:endParaRPr lang="en-US"/>
            </a:p>
          </p:txBody>
        </p:sp>
        <p:sp>
          <p:nvSpPr>
            <p:cNvPr id="26667" name="Line 33"/>
            <p:cNvSpPr>
              <a:spLocks noChangeShapeType="1"/>
            </p:cNvSpPr>
            <p:nvPr/>
          </p:nvSpPr>
          <p:spPr bwMode="gray">
            <a:xfrm>
              <a:off x="4903" y="3811"/>
              <a:ext cx="0" cy="203"/>
            </a:xfrm>
            <a:prstGeom prst="line">
              <a:avLst/>
            </a:prstGeom>
            <a:noFill/>
            <a:ln w="9525">
              <a:solidFill>
                <a:schemeClr val="tx1"/>
              </a:solidFill>
              <a:round/>
              <a:headEnd/>
              <a:tailEnd/>
            </a:ln>
          </p:spPr>
          <p:txBody>
            <a:bodyPr wrap="none"/>
            <a:lstStyle/>
            <a:p>
              <a:endParaRPr lang="en-US"/>
            </a:p>
          </p:txBody>
        </p:sp>
        <p:sp>
          <p:nvSpPr>
            <p:cNvPr id="26668" name="Line 34"/>
            <p:cNvSpPr>
              <a:spLocks noChangeShapeType="1"/>
            </p:cNvSpPr>
            <p:nvPr/>
          </p:nvSpPr>
          <p:spPr bwMode="gray">
            <a:xfrm>
              <a:off x="730" y="3505"/>
              <a:ext cx="204" cy="0"/>
            </a:xfrm>
            <a:prstGeom prst="line">
              <a:avLst/>
            </a:prstGeom>
            <a:noFill/>
            <a:ln w="9525">
              <a:solidFill>
                <a:schemeClr val="tx1"/>
              </a:solidFill>
              <a:round/>
              <a:headEnd/>
              <a:tailEnd/>
            </a:ln>
          </p:spPr>
          <p:txBody>
            <a:bodyPr wrap="none"/>
            <a:lstStyle/>
            <a:p>
              <a:endParaRPr lang="en-US"/>
            </a:p>
          </p:txBody>
        </p:sp>
        <p:sp>
          <p:nvSpPr>
            <p:cNvPr id="26669" name="Line 35"/>
            <p:cNvSpPr>
              <a:spLocks noChangeShapeType="1"/>
            </p:cNvSpPr>
            <p:nvPr/>
          </p:nvSpPr>
          <p:spPr bwMode="gray">
            <a:xfrm>
              <a:off x="730" y="3099"/>
              <a:ext cx="204" cy="0"/>
            </a:xfrm>
            <a:prstGeom prst="line">
              <a:avLst/>
            </a:prstGeom>
            <a:noFill/>
            <a:ln w="9525">
              <a:solidFill>
                <a:schemeClr val="tx1"/>
              </a:solidFill>
              <a:round/>
              <a:headEnd/>
              <a:tailEnd/>
            </a:ln>
          </p:spPr>
          <p:txBody>
            <a:bodyPr wrap="none"/>
            <a:lstStyle/>
            <a:p>
              <a:endParaRPr lang="en-US"/>
            </a:p>
          </p:txBody>
        </p:sp>
        <p:sp>
          <p:nvSpPr>
            <p:cNvPr id="26670" name="Line 36"/>
            <p:cNvSpPr>
              <a:spLocks noChangeShapeType="1"/>
            </p:cNvSpPr>
            <p:nvPr/>
          </p:nvSpPr>
          <p:spPr bwMode="gray">
            <a:xfrm>
              <a:off x="730" y="2692"/>
              <a:ext cx="204" cy="0"/>
            </a:xfrm>
            <a:prstGeom prst="line">
              <a:avLst/>
            </a:prstGeom>
            <a:noFill/>
            <a:ln w="9525">
              <a:solidFill>
                <a:schemeClr val="tx1"/>
              </a:solidFill>
              <a:round/>
              <a:headEnd/>
              <a:tailEnd/>
            </a:ln>
          </p:spPr>
          <p:txBody>
            <a:bodyPr wrap="none"/>
            <a:lstStyle/>
            <a:p>
              <a:endParaRPr lang="en-US"/>
            </a:p>
          </p:txBody>
        </p:sp>
        <p:sp>
          <p:nvSpPr>
            <p:cNvPr id="26671" name="Line 37"/>
            <p:cNvSpPr>
              <a:spLocks noChangeShapeType="1"/>
            </p:cNvSpPr>
            <p:nvPr/>
          </p:nvSpPr>
          <p:spPr bwMode="gray">
            <a:xfrm>
              <a:off x="730" y="2285"/>
              <a:ext cx="204" cy="0"/>
            </a:xfrm>
            <a:prstGeom prst="line">
              <a:avLst/>
            </a:prstGeom>
            <a:noFill/>
            <a:ln w="9525">
              <a:solidFill>
                <a:schemeClr val="tx1"/>
              </a:solidFill>
              <a:round/>
              <a:headEnd/>
              <a:tailEnd/>
            </a:ln>
          </p:spPr>
          <p:txBody>
            <a:bodyPr wrap="none"/>
            <a:lstStyle/>
            <a:p>
              <a:endParaRPr lang="en-US"/>
            </a:p>
          </p:txBody>
        </p:sp>
        <p:sp>
          <p:nvSpPr>
            <p:cNvPr id="26672" name="Line 38"/>
            <p:cNvSpPr>
              <a:spLocks noChangeShapeType="1"/>
            </p:cNvSpPr>
            <p:nvPr/>
          </p:nvSpPr>
          <p:spPr bwMode="gray">
            <a:xfrm>
              <a:off x="730" y="1878"/>
              <a:ext cx="204" cy="0"/>
            </a:xfrm>
            <a:prstGeom prst="line">
              <a:avLst/>
            </a:prstGeom>
            <a:noFill/>
            <a:ln w="9525">
              <a:solidFill>
                <a:schemeClr val="tx1"/>
              </a:solidFill>
              <a:round/>
              <a:headEnd/>
              <a:tailEnd/>
            </a:ln>
          </p:spPr>
          <p:txBody>
            <a:bodyPr wrap="none"/>
            <a:lstStyle/>
            <a:p>
              <a:endParaRPr lang="en-US"/>
            </a:p>
          </p:txBody>
        </p:sp>
        <p:sp>
          <p:nvSpPr>
            <p:cNvPr id="26673" name="Line 39"/>
            <p:cNvSpPr>
              <a:spLocks noChangeShapeType="1"/>
            </p:cNvSpPr>
            <p:nvPr/>
          </p:nvSpPr>
          <p:spPr bwMode="gray">
            <a:xfrm>
              <a:off x="730" y="1471"/>
              <a:ext cx="204" cy="0"/>
            </a:xfrm>
            <a:prstGeom prst="line">
              <a:avLst/>
            </a:prstGeom>
            <a:noFill/>
            <a:ln w="9525">
              <a:solidFill>
                <a:schemeClr val="tx1"/>
              </a:solidFill>
              <a:round/>
              <a:headEnd/>
              <a:tailEnd/>
            </a:ln>
          </p:spPr>
          <p:txBody>
            <a:bodyPr wrap="none"/>
            <a:lstStyle/>
            <a:p>
              <a:endParaRPr lang="en-US"/>
            </a:p>
          </p:txBody>
        </p:sp>
        <p:sp>
          <p:nvSpPr>
            <p:cNvPr id="26674" name="Text Box 40"/>
            <p:cNvSpPr txBox="1">
              <a:spLocks noChangeArrowheads="1"/>
            </p:cNvSpPr>
            <p:nvPr/>
          </p:nvSpPr>
          <p:spPr bwMode="gray">
            <a:xfrm>
              <a:off x="641" y="3922"/>
              <a:ext cx="180" cy="212"/>
            </a:xfrm>
            <a:prstGeom prst="rect">
              <a:avLst/>
            </a:prstGeom>
            <a:noFill/>
            <a:ln w="9525">
              <a:noFill/>
              <a:miter lim="800000"/>
              <a:headEnd/>
              <a:tailEnd/>
            </a:ln>
          </p:spPr>
          <p:txBody>
            <a:bodyPr wrap="none">
              <a:spAutoFit/>
            </a:bodyPr>
            <a:lstStyle/>
            <a:p>
              <a:r>
                <a:rPr lang="en-US" sz="1600">
                  <a:latin typeface="Times New Roman" pitchFamily="18" charset="0"/>
                </a:rPr>
                <a:t>0</a:t>
              </a:r>
            </a:p>
          </p:txBody>
        </p:sp>
        <p:sp>
          <p:nvSpPr>
            <p:cNvPr id="26675" name="Text Box 41"/>
            <p:cNvSpPr txBox="1">
              <a:spLocks noChangeArrowheads="1"/>
            </p:cNvSpPr>
            <p:nvPr/>
          </p:nvSpPr>
          <p:spPr bwMode="gray">
            <a:xfrm>
              <a:off x="120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a:t>
              </a:r>
            </a:p>
          </p:txBody>
        </p:sp>
        <p:sp>
          <p:nvSpPr>
            <p:cNvPr id="26676" name="Text Box 42"/>
            <p:cNvSpPr txBox="1">
              <a:spLocks noChangeArrowheads="1"/>
            </p:cNvSpPr>
            <p:nvPr/>
          </p:nvSpPr>
          <p:spPr bwMode="gray">
            <a:xfrm>
              <a:off x="572" y="3397"/>
              <a:ext cx="180" cy="212"/>
            </a:xfrm>
            <a:prstGeom prst="rect">
              <a:avLst/>
            </a:prstGeom>
            <a:noFill/>
            <a:ln w="9525">
              <a:noFill/>
              <a:miter lim="800000"/>
              <a:headEnd/>
              <a:tailEnd/>
            </a:ln>
          </p:spPr>
          <p:txBody>
            <a:bodyPr wrap="none">
              <a:spAutoFit/>
            </a:bodyPr>
            <a:lstStyle/>
            <a:p>
              <a:r>
                <a:rPr lang="en-US" sz="1600">
                  <a:latin typeface="Times New Roman" pitchFamily="18" charset="0"/>
                </a:rPr>
                <a:t>1</a:t>
              </a:r>
            </a:p>
          </p:txBody>
        </p:sp>
        <p:sp>
          <p:nvSpPr>
            <p:cNvPr id="26677" name="Text Box 43"/>
            <p:cNvSpPr txBox="1">
              <a:spLocks noChangeArrowheads="1"/>
            </p:cNvSpPr>
            <p:nvPr/>
          </p:nvSpPr>
          <p:spPr bwMode="gray">
            <a:xfrm>
              <a:off x="1616" y="4013"/>
              <a:ext cx="64" cy="154"/>
            </a:xfrm>
            <a:prstGeom prst="rect">
              <a:avLst/>
            </a:prstGeom>
            <a:noFill/>
            <a:ln w="9525">
              <a:noFill/>
              <a:miter lim="800000"/>
              <a:headEnd/>
              <a:tailEnd/>
            </a:ln>
          </p:spPr>
          <p:txBody>
            <a:bodyPr wrap="none" lIns="0" tIns="0" rIns="0" bIns="0" anchor="ctr">
              <a:spAutoFit/>
            </a:bodyPr>
            <a:lstStyle/>
            <a:p>
              <a:pPr algn="ctr"/>
              <a:r>
                <a:rPr lang="en-US" sz="1600">
                  <a:latin typeface="Times New Roman" pitchFamily="18" charset="0"/>
                </a:rPr>
                <a:t>2</a:t>
              </a:r>
            </a:p>
          </p:txBody>
        </p:sp>
        <p:sp>
          <p:nvSpPr>
            <p:cNvPr id="26678" name="Text Box 44"/>
            <p:cNvSpPr txBox="1">
              <a:spLocks noChangeArrowheads="1"/>
            </p:cNvSpPr>
            <p:nvPr/>
          </p:nvSpPr>
          <p:spPr bwMode="gray">
            <a:xfrm>
              <a:off x="572" y="2990"/>
              <a:ext cx="180" cy="212"/>
            </a:xfrm>
            <a:prstGeom prst="rect">
              <a:avLst/>
            </a:prstGeom>
            <a:noFill/>
            <a:ln w="9525">
              <a:noFill/>
              <a:miter lim="800000"/>
              <a:headEnd/>
              <a:tailEnd/>
            </a:ln>
          </p:spPr>
          <p:txBody>
            <a:bodyPr wrap="none">
              <a:spAutoFit/>
            </a:bodyPr>
            <a:lstStyle/>
            <a:p>
              <a:r>
                <a:rPr lang="en-US" sz="1600">
                  <a:latin typeface="Times New Roman" pitchFamily="18" charset="0"/>
                </a:rPr>
                <a:t>2</a:t>
              </a:r>
            </a:p>
          </p:txBody>
        </p:sp>
        <p:sp>
          <p:nvSpPr>
            <p:cNvPr id="26679" name="Text Box 45"/>
            <p:cNvSpPr txBox="1">
              <a:spLocks noChangeArrowheads="1"/>
            </p:cNvSpPr>
            <p:nvPr/>
          </p:nvSpPr>
          <p:spPr bwMode="gray">
            <a:xfrm>
              <a:off x="2024"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3</a:t>
              </a:r>
            </a:p>
          </p:txBody>
        </p:sp>
        <p:sp>
          <p:nvSpPr>
            <p:cNvPr id="26680" name="Text Box 46"/>
            <p:cNvSpPr txBox="1">
              <a:spLocks noChangeArrowheads="1"/>
            </p:cNvSpPr>
            <p:nvPr/>
          </p:nvSpPr>
          <p:spPr bwMode="gray">
            <a:xfrm>
              <a:off x="243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4</a:t>
              </a:r>
            </a:p>
          </p:txBody>
        </p:sp>
        <p:sp>
          <p:nvSpPr>
            <p:cNvPr id="26681" name="Text Box 47"/>
            <p:cNvSpPr txBox="1">
              <a:spLocks noChangeArrowheads="1"/>
            </p:cNvSpPr>
            <p:nvPr/>
          </p:nvSpPr>
          <p:spPr bwMode="gray">
            <a:xfrm>
              <a:off x="2832"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5</a:t>
              </a:r>
            </a:p>
          </p:txBody>
        </p:sp>
        <p:sp>
          <p:nvSpPr>
            <p:cNvPr id="26682" name="Text Box 48"/>
            <p:cNvSpPr txBox="1">
              <a:spLocks noChangeArrowheads="1"/>
            </p:cNvSpPr>
            <p:nvPr/>
          </p:nvSpPr>
          <p:spPr bwMode="gray">
            <a:xfrm>
              <a:off x="324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6</a:t>
              </a:r>
            </a:p>
          </p:txBody>
        </p:sp>
        <p:sp>
          <p:nvSpPr>
            <p:cNvPr id="26683" name="Text Box 49"/>
            <p:cNvSpPr txBox="1">
              <a:spLocks noChangeArrowheads="1"/>
            </p:cNvSpPr>
            <p:nvPr/>
          </p:nvSpPr>
          <p:spPr bwMode="gray">
            <a:xfrm>
              <a:off x="364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7</a:t>
              </a:r>
            </a:p>
          </p:txBody>
        </p:sp>
        <p:sp>
          <p:nvSpPr>
            <p:cNvPr id="26684" name="Text Box 50"/>
            <p:cNvSpPr txBox="1">
              <a:spLocks noChangeArrowheads="1"/>
            </p:cNvSpPr>
            <p:nvPr/>
          </p:nvSpPr>
          <p:spPr bwMode="gray">
            <a:xfrm>
              <a:off x="4059"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8</a:t>
              </a:r>
            </a:p>
          </p:txBody>
        </p:sp>
        <p:sp>
          <p:nvSpPr>
            <p:cNvPr id="26685" name="Text Box 51"/>
            <p:cNvSpPr txBox="1">
              <a:spLocks noChangeArrowheads="1"/>
            </p:cNvSpPr>
            <p:nvPr/>
          </p:nvSpPr>
          <p:spPr bwMode="gray">
            <a:xfrm>
              <a:off x="4468"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9</a:t>
              </a:r>
            </a:p>
          </p:txBody>
        </p:sp>
        <p:sp>
          <p:nvSpPr>
            <p:cNvPr id="26686" name="Text Box 52"/>
            <p:cNvSpPr txBox="1">
              <a:spLocks noChangeArrowheads="1"/>
            </p:cNvSpPr>
            <p:nvPr/>
          </p:nvSpPr>
          <p:spPr bwMode="gray">
            <a:xfrm>
              <a:off x="4835" y="4013"/>
              <a:ext cx="128"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10</a:t>
              </a:r>
            </a:p>
          </p:txBody>
        </p:sp>
        <p:sp>
          <p:nvSpPr>
            <p:cNvPr id="26687" name="Text Box 53"/>
            <p:cNvSpPr txBox="1">
              <a:spLocks noChangeArrowheads="1"/>
            </p:cNvSpPr>
            <p:nvPr/>
          </p:nvSpPr>
          <p:spPr bwMode="gray">
            <a:xfrm>
              <a:off x="572" y="2584"/>
              <a:ext cx="180" cy="212"/>
            </a:xfrm>
            <a:prstGeom prst="rect">
              <a:avLst/>
            </a:prstGeom>
            <a:noFill/>
            <a:ln w="9525">
              <a:noFill/>
              <a:miter lim="800000"/>
              <a:headEnd/>
              <a:tailEnd/>
            </a:ln>
          </p:spPr>
          <p:txBody>
            <a:bodyPr wrap="none">
              <a:spAutoFit/>
            </a:bodyPr>
            <a:lstStyle/>
            <a:p>
              <a:r>
                <a:rPr lang="en-US" sz="1600">
                  <a:latin typeface="Times New Roman" pitchFamily="18" charset="0"/>
                </a:rPr>
                <a:t>3</a:t>
              </a:r>
            </a:p>
          </p:txBody>
        </p:sp>
        <p:sp>
          <p:nvSpPr>
            <p:cNvPr id="26688" name="Text Box 54"/>
            <p:cNvSpPr txBox="1">
              <a:spLocks noChangeArrowheads="1"/>
            </p:cNvSpPr>
            <p:nvPr/>
          </p:nvSpPr>
          <p:spPr bwMode="gray">
            <a:xfrm>
              <a:off x="559" y="2172"/>
              <a:ext cx="205" cy="212"/>
            </a:xfrm>
            <a:prstGeom prst="rect">
              <a:avLst/>
            </a:prstGeom>
            <a:noFill/>
            <a:ln w="9525">
              <a:noFill/>
              <a:miter lim="800000"/>
              <a:headEnd/>
              <a:tailEnd/>
            </a:ln>
          </p:spPr>
          <p:txBody>
            <a:bodyPr>
              <a:spAutoFit/>
            </a:bodyPr>
            <a:lstStyle/>
            <a:p>
              <a:r>
                <a:rPr lang="en-US" sz="1600">
                  <a:latin typeface="Times New Roman" pitchFamily="18" charset="0"/>
                </a:rPr>
                <a:t>4</a:t>
              </a:r>
            </a:p>
          </p:txBody>
        </p:sp>
        <p:sp>
          <p:nvSpPr>
            <p:cNvPr id="26689" name="Text Box 55"/>
            <p:cNvSpPr txBox="1">
              <a:spLocks noChangeArrowheads="1"/>
            </p:cNvSpPr>
            <p:nvPr/>
          </p:nvSpPr>
          <p:spPr bwMode="gray">
            <a:xfrm>
              <a:off x="572" y="1770"/>
              <a:ext cx="180" cy="212"/>
            </a:xfrm>
            <a:prstGeom prst="rect">
              <a:avLst/>
            </a:prstGeom>
            <a:noFill/>
            <a:ln w="9525">
              <a:noFill/>
              <a:miter lim="800000"/>
              <a:headEnd/>
              <a:tailEnd/>
            </a:ln>
          </p:spPr>
          <p:txBody>
            <a:bodyPr wrap="none">
              <a:spAutoFit/>
            </a:bodyPr>
            <a:lstStyle/>
            <a:p>
              <a:r>
                <a:rPr lang="en-US" sz="1600">
                  <a:latin typeface="Times New Roman" pitchFamily="18" charset="0"/>
                </a:rPr>
                <a:t>5</a:t>
              </a:r>
            </a:p>
          </p:txBody>
        </p:sp>
        <p:sp>
          <p:nvSpPr>
            <p:cNvPr id="26690" name="Text Box 56"/>
            <p:cNvSpPr txBox="1">
              <a:spLocks noChangeArrowheads="1"/>
            </p:cNvSpPr>
            <p:nvPr/>
          </p:nvSpPr>
          <p:spPr bwMode="gray">
            <a:xfrm>
              <a:off x="572" y="1363"/>
              <a:ext cx="180" cy="212"/>
            </a:xfrm>
            <a:prstGeom prst="rect">
              <a:avLst/>
            </a:prstGeom>
            <a:noFill/>
            <a:ln w="9525">
              <a:noFill/>
              <a:miter lim="800000"/>
              <a:headEnd/>
              <a:tailEnd/>
            </a:ln>
          </p:spPr>
          <p:txBody>
            <a:bodyPr wrap="none">
              <a:spAutoFit/>
            </a:bodyPr>
            <a:lstStyle/>
            <a:p>
              <a:r>
                <a:rPr lang="en-US" sz="1600">
                  <a:latin typeface="Times New Roman" pitchFamily="18" charset="0"/>
                </a:rPr>
                <a:t>6</a:t>
              </a:r>
            </a:p>
          </p:txBody>
        </p:sp>
      </p:grpSp>
      <p:sp>
        <p:nvSpPr>
          <p:cNvPr id="26629" name="Rectangle 57"/>
          <p:cNvSpPr>
            <a:spLocks noChangeArrowheads="1"/>
          </p:cNvSpPr>
          <p:nvPr/>
        </p:nvSpPr>
        <p:spPr bwMode="auto">
          <a:xfrm rot="-2656761">
            <a:off x="2051050" y="4675188"/>
            <a:ext cx="920750" cy="923925"/>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6630" name="Oval 58"/>
          <p:cNvSpPr>
            <a:spLocks noChangeArrowheads="1"/>
          </p:cNvSpPr>
          <p:nvPr/>
        </p:nvSpPr>
        <p:spPr bwMode="auto">
          <a:xfrm>
            <a:off x="1785938" y="5045075"/>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6631" name="Oval 59"/>
          <p:cNvSpPr>
            <a:spLocks noChangeArrowheads="1"/>
          </p:cNvSpPr>
          <p:nvPr/>
        </p:nvSpPr>
        <p:spPr bwMode="auto">
          <a:xfrm>
            <a:off x="2424113" y="4425950"/>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6632" name="Oval 60"/>
          <p:cNvSpPr>
            <a:spLocks noChangeArrowheads="1"/>
          </p:cNvSpPr>
          <p:nvPr/>
        </p:nvSpPr>
        <p:spPr bwMode="auto">
          <a:xfrm>
            <a:off x="3074988" y="5054600"/>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6633" name="Oval 61"/>
          <p:cNvSpPr>
            <a:spLocks noChangeArrowheads="1"/>
          </p:cNvSpPr>
          <p:nvPr/>
        </p:nvSpPr>
        <p:spPr bwMode="auto">
          <a:xfrm>
            <a:off x="2433638" y="5694363"/>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6634" name="Text Box 62"/>
          <p:cNvSpPr txBox="1">
            <a:spLocks noChangeArrowheads="1"/>
          </p:cNvSpPr>
          <p:nvPr/>
        </p:nvSpPr>
        <p:spPr bwMode="auto">
          <a:xfrm>
            <a:off x="2225675" y="4098925"/>
            <a:ext cx="533400" cy="274638"/>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(2, 3)</a:t>
            </a:r>
            <a:endParaRPr lang="en-GB">
              <a:solidFill>
                <a:schemeClr val="accent2"/>
              </a:solidFill>
            </a:endParaRPr>
          </a:p>
        </p:txBody>
      </p:sp>
      <p:sp>
        <p:nvSpPr>
          <p:cNvPr id="26635" name="Text Box 63"/>
          <p:cNvSpPr txBox="1">
            <a:spLocks noChangeArrowheads="1"/>
          </p:cNvSpPr>
          <p:nvPr/>
        </p:nvSpPr>
        <p:spPr bwMode="auto">
          <a:xfrm>
            <a:off x="3240088" y="481806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(3, 2)</a:t>
            </a:r>
            <a:endParaRPr lang="en-GB">
              <a:solidFill>
                <a:schemeClr val="accent2"/>
              </a:solidFill>
            </a:endParaRPr>
          </a:p>
        </p:txBody>
      </p:sp>
      <p:sp>
        <p:nvSpPr>
          <p:cNvPr id="26636" name="Text Box 64"/>
          <p:cNvSpPr txBox="1">
            <a:spLocks noChangeArrowheads="1"/>
          </p:cNvSpPr>
          <p:nvPr/>
        </p:nvSpPr>
        <p:spPr bwMode="auto">
          <a:xfrm>
            <a:off x="1263650" y="480536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(1, 2)</a:t>
            </a:r>
            <a:endParaRPr lang="en-GB">
              <a:solidFill>
                <a:schemeClr val="accent2"/>
              </a:solidFill>
            </a:endParaRPr>
          </a:p>
        </p:txBody>
      </p:sp>
      <p:sp>
        <p:nvSpPr>
          <p:cNvPr id="26637" name="Text Box 65"/>
          <p:cNvSpPr txBox="1">
            <a:spLocks noChangeArrowheads="1"/>
          </p:cNvSpPr>
          <p:nvPr/>
        </p:nvSpPr>
        <p:spPr bwMode="auto">
          <a:xfrm>
            <a:off x="2235200" y="589121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(2, 1)</a:t>
            </a:r>
            <a:endParaRPr lang="en-GB">
              <a:solidFill>
                <a:schemeClr val="accent2"/>
              </a:solidFill>
            </a:endParaRPr>
          </a:p>
        </p:txBody>
      </p:sp>
      <p:sp>
        <p:nvSpPr>
          <p:cNvPr id="26638" name="Rectangle 66"/>
          <p:cNvSpPr>
            <a:spLocks noGrp="1" noChangeArrowheads="1"/>
          </p:cNvSpPr>
          <p:nvPr>
            <p:ph type="body" idx="1"/>
          </p:nvPr>
        </p:nvSpPr>
        <p:spPr>
          <a:xfrm>
            <a:off x="457200" y="1244600"/>
            <a:ext cx="8229600" cy="5524500"/>
          </a:xfrm>
          <a:noFill/>
        </p:spPr>
        <p:txBody>
          <a:bodyPr/>
          <a:lstStyle/>
          <a:p>
            <a:pPr eaLnBrk="1" hangingPunct="1"/>
            <a:r>
              <a:rPr lang="en-IE" smtClean="0"/>
              <a:t>Scale the shape below by 3 in </a:t>
            </a:r>
            <a:r>
              <a:rPr lang="en-IE" sz="3600" i="1" smtClean="0">
                <a:latin typeface="Times New Roman" pitchFamily="18" charset="0"/>
                <a:cs typeface="Times New Roman" pitchFamily="18" charset="0"/>
              </a:rPr>
              <a:t>x</a:t>
            </a:r>
            <a:r>
              <a:rPr lang="en-IE" smtClean="0"/>
              <a:t> and 2 in </a:t>
            </a:r>
            <a:r>
              <a:rPr lang="en-IE" sz="3600" i="1" smtClean="0">
                <a:latin typeface="Times New Roman" pitchFamily="18" charset="0"/>
                <a:cs typeface="Times New Roman" pitchFamily="18" charset="0"/>
              </a:rPr>
              <a:t>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7"/>
          <p:cNvSpPr>
            <a:spLocks noGrp="1" noChangeArrowheads="1"/>
          </p:cNvSpPr>
          <p:nvPr>
            <p:ph type="title"/>
          </p:nvPr>
        </p:nvSpPr>
        <p:spPr/>
        <p:txBody>
          <a:bodyPr/>
          <a:lstStyle/>
          <a:p>
            <a:pPr eaLnBrk="1" hangingPunct="1"/>
            <a:r>
              <a:rPr lang="en-GB" smtClean="0"/>
              <a:t> Exercises 3</a:t>
            </a:r>
          </a:p>
        </p:txBody>
      </p:sp>
      <p:sp>
        <p:nvSpPr>
          <p:cNvPr id="27651" name="Rectangle 68"/>
          <p:cNvSpPr>
            <a:spLocks noGrp="1" noChangeArrowheads="1"/>
          </p:cNvSpPr>
          <p:nvPr>
            <p:ph type="body" idx="1"/>
          </p:nvPr>
        </p:nvSpPr>
        <p:spPr>
          <a:xfrm>
            <a:off x="457200" y="1333500"/>
            <a:ext cx="8686800" cy="5524500"/>
          </a:xfrm>
        </p:spPr>
        <p:txBody>
          <a:bodyPr/>
          <a:lstStyle/>
          <a:p>
            <a:pPr eaLnBrk="1" hangingPunct="1"/>
            <a:r>
              <a:rPr lang="en-IE" smtClean="0"/>
              <a:t>Rotate the shape below by 30</a:t>
            </a:r>
            <a:r>
              <a:rPr lang="en-US" smtClean="0"/>
              <a:t>° about the origin</a:t>
            </a:r>
          </a:p>
        </p:txBody>
      </p:sp>
      <p:sp>
        <p:nvSpPr>
          <p:cNvPr id="27652" name="Text Box 3"/>
          <p:cNvSpPr txBox="1">
            <a:spLocks noChangeArrowheads="1"/>
          </p:cNvSpPr>
          <p:nvPr/>
        </p:nvSpPr>
        <p:spPr bwMode="gray">
          <a:xfrm>
            <a:off x="8061325" y="6424613"/>
            <a:ext cx="646113" cy="366712"/>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x</a:t>
            </a:r>
          </a:p>
        </p:txBody>
      </p:sp>
      <p:grpSp>
        <p:nvGrpSpPr>
          <p:cNvPr id="2" name="Group 4"/>
          <p:cNvGrpSpPr>
            <a:grpSpLocks/>
          </p:cNvGrpSpPr>
          <p:nvPr/>
        </p:nvGrpSpPr>
        <p:grpSpPr bwMode="auto">
          <a:xfrm>
            <a:off x="773113" y="1808163"/>
            <a:ext cx="7581900" cy="5029200"/>
            <a:chOff x="550" y="999"/>
            <a:chExt cx="4776" cy="3168"/>
          </a:xfrm>
        </p:grpSpPr>
        <p:sp>
          <p:nvSpPr>
            <p:cNvPr id="27663" name="Line 5"/>
            <p:cNvSpPr>
              <a:spLocks noChangeShapeType="1"/>
            </p:cNvSpPr>
            <p:nvPr/>
          </p:nvSpPr>
          <p:spPr bwMode="gray">
            <a:xfrm rot="5400000">
              <a:off x="-137" y="2544"/>
              <a:ext cx="2738" cy="0"/>
            </a:xfrm>
            <a:prstGeom prst="line">
              <a:avLst/>
            </a:prstGeom>
            <a:noFill/>
            <a:ln w="19050">
              <a:solidFill>
                <a:srgbClr val="FF9900"/>
              </a:solidFill>
              <a:prstDash val="dash"/>
              <a:round/>
              <a:headEnd/>
              <a:tailEnd/>
            </a:ln>
          </p:spPr>
          <p:txBody>
            <a:bodyPr wrap="none"/>
            <a:lstStyle/>
            <a:p>
              <a:endParaRPr lang="en-US"/>
            </a:p>
          </p:txBody>
        </p:sp>
        <p:sp>
          <p:nvSpPr>
            <p:cNvPr id="27664" name="Line 6"/>
            <p:cNvSpPr>
              <a:spLocks noChangeShapeType="1"/>
            </p:cNvSpPr>
            <p:nvPr/>
          </p:nvSpPr>
          <p:spPr bwMode="gray">
            <a:xfrm rot="5400000">
              <a:off x="276" y="2544"/>
              <a:ext cx="2738" cy="0"/>
            </a:xfrm>
            <a:prstGeom prst="line">
              <a:avLst/>
            </a:prstGeom>
            <a:noFill/>
            <a:ln w="19050">
              <a:solidFill>
                <a:srgbClr val="FF9900"/>
              </a:solidFill>
              <a:prstDash val="dash"/>
              <a:round/>
              <a:headEnd/>
              <a:tailEnd/>
            </a:ln>
          </p:spPr>
          <p:txBody>
            <a:bodyPr wrap="none"/>
            <a:lstStyle/>
            <a:p>
              <a:endParaRPr lang="en-US"/>
            </a:p>
          </p:txBody>
        </p:sp>
        <p:sp>
          <p:nvSpPr>
            <p:cNvPr id="27665" name="Line 7"/>
            <p:cNvSpPr>
              <a:spLocks noChangeShapeType="1"/>
            </p:cNvSpPr>
            <p:nvPr/>
          </p:nvSpPr>
          <p:spPr bwMode="gray">
            <a:xfrm rot="5400000">
              <a:off x="683" y="2544"/>
              <a:ext cx="2738" cy="0"/>
            </a:xfrm>
            <a:prstGeom prst="line">
              <a:avLst/>
            </a:prstGeom>
            <a:noFill/>
            <a:ln w="19050">
              <a:solidFill>
                <a:srgbClr val="FF9900"/>
              </a:solidFill>
              <a:prstDash val="dash"/>
              <a:round/>
              <a:headEnd/>
              <a:tailEnd/>
            </a:ln>
          </p:spPr>
          <p:txBody>
            <a:bodyPr wrap="none"/>
            <a:lstStyle/>
            <a:p>
              <a:endParaRPr lang="en-US"/>
            </a:p>
          </p:txBody>
        </p:sp>
        <p:sp>
          <p:nvSpPr>
            <p:cNvPr id="27666" name="Line 8"/>
            <p:cNvSpPr>
              <a:spLocks noChangeShapeType="1"/>
            </p:cNvSpPr>
            <p:nvPr/>
          </p:nvSpPr>
          <p:spPr bwMode="gray">
            <a:xfrm rot="5400000">
              <a:off x="1097" y="2544"/>
              <a:ext cx="2738" cy="0"/>
            </a:xfrm>
            <a:prstGeom prst="line">
              <a:avLst/>
            </a:prstGeom>
            <a:noFill/>
            <a:ln w="19050">
              <a:solidFill>
                <a:srgbClr val="FF9900"/>
              </a:solidFill>
              <a:prstDash val="dash"/>
              <a:round/>
              <a:headEnd/>
              <a:tailEnd/>
            </a:ln>
          </p:spPr>
          <p:txBody>
            <a:bodyPr wrap="none"/>
            <a:lstStyle/>
            <a:p>
              <a:endParaRPr lang="en-US"/>
            </a:p>
          </p:txBody>
        </p:sp>
        <p:sp>
          <p:nvSpPr>
            <p:cNvPr id="27667" name="Line 9"/>
            <p:cNvSpPr>
              <a:spLocks noChangeShapeType="1"/>
            </p:cNvSpPr>
            <p:nvPr/>
          </p:nvSpPr>
          <p:spPr bwMode="gray">
            <a:xfrm rot="5400000">
              <a:off x="1497" y="2544"/>
              <a:ext cx="2738" cy="0"/>
            </a:xfrm>
            <a:prstGeom prst="line">
              <a:avLst/>
            </a:prstGeom>
            <a:noFill/>
            <a:ln w="19050">
              <a:solidFill>
                <a:srgbClr val="FF9900"/>
              </a:solidFill>
              <a:prstDash val="dash"/>
              <a:round/>
              <a:headEnd/>
              <a:tailEnd/>
            </a:ln>
          </p:spPr>
          <p:txBody>
            <a:bodyPr wrap="none"/>
            <a:lstStyle/>
            <a:p>
              <a:endParaRPr lang="en-US"/>
            </a:p>
          </p:txBody>
        </p:sp>
        <p:sp>
          <p:nvSpPr>
            <p:cNvPr id="27668" name="Line 10"/>
            <p:cNvSpPr>
              <a:spLocks noChangeShapeType="1"/>
            </p:cNvSpPr>
            <p:nvPr/>
          </p:nvSpPr>
          <p:spPr bwMode="gray">
            <a:xfrm rot="5400000">
              <a:off x="1897" y="2544"/>
              <a:ext cx="2738" cy="0"/>
            </a:xfrm>
            <a:prstGeom prst="line">
              <a:avLst/>
            </a:prstGeom>
            <a:noFill/>
            <a:ln w="19050">
              <a:solidFill>
                <a:srgbClr val="FF9900"/>
              </a:solidFill>
              <a:prstDash val="dash"/>
              <a:round/>
              <a:headEnd/>
              <a:tailEnd/>
            </a:ln>
          </p:spPr>
          <p:txBody>
            <a:bodyPr wrap="none"/>
            <a:lstStyle/>
            <a:p>
              <a:endParaRPr lang="en-US"/>
            </a:p>
          </p:txBody>
        </p:sp>
        <p:sp>
          <p:nvSpPr>
            <p:cNvPr id="27669" name="Line 11"/>
            <p:cNvSpPr>
              <a:spLocks noChangeShapeType="1"/>
            </p:cNvSpPr>
            <p:nvPr/>
          </p:nvSpPr>
          <p:spPr bwMode="gray">
            <a:xfrm rot="5400000">
              <a:off x="2312" y="2544"/>
              <a:ext cx="2738" cy="0"/>
            </a:xfrm>
            <a:prstGeom prst="line">
              <a:avLst/>
            </a:prstGeom>
            <a:noFill/>
            <a:ln w="19050">
              <a:solidFill>
                <a:srgbClr val="FF9900"/>
              </a:solidFill>
              <a:prstDash val="dash"/>
              <a:round/>
              <a:headEnd/>
              <a:tailEnd/>
            </a:ln>
          </p:spPr>
          <p:txBody>
            <a:bodyPr wrap="none"/>
            <a:lstStyle/>
            <a:p>
              <a:endParaRPr lang="en-US"/>
            </a:p>
          </p:txBody>
        </p:sp>
        <p:sp>
          <p:nvSpPr>
            <p:cNvPr id="27670" name="Line 12"/>
            <p:cNvSpPr>
              <a:spLocks noChangeShapeType="1"/>
            </p:cNvSpPr>
            <p:nvPr/>
          </p:nvSpPr>
          <p:spPr bwMode="gray">
            <a:xfrm rot="5400000">
              <a:off x="2719" y="2544"/>
              <a:ext cx="2738" cy="0"/>
            </a:xfrm>
            <a:prstGeom prst="line">
              <a:avLst/>
            </a:prstGeom>
            <a:noFill/>
            <a:ln w="19050">
              <a:solidFill>
                <a:srgbClr val="FF9900"/>
              </a:solidFill>
              <a:prstDash val="dash"/>
              <a:round/>
              <a:headEnd/>
              <a:tailEnd/>
            </a:ln>
          </p:spPr>
          <p:txBody>
            <a:bodyPr wrap="none"/>
            <a:lstStyle/>
            <a:p>
              <a:endParaRPr lang="en-US"/>
            </a:p>
          </p:txBody>
        </p:sp>
        <p:sp>
          <p:nvSpPr>
            <p:cNvPr id="27671" name="Line 13"/>
            <p:cNvSpPr>
              <a:spLocks noChangeShapeType="1"/>
            </p:cNvSpPr>
            <p:nvPr/>
          </p:nvSpPr>
          <p:spPr bwMode="gray">
            <a:xfrm rot="5400000">
              <a:off x="3126" y="2544"/>
              <a:ext cx="2738" cy="0"/>
            </a:xfrm>
            <a:prstGeom prst="line">
              <a:avLst/>
            </a:prstGeom>
            <a:noFill/>
            <a:ln w="19050">
              <a:solidFill>
                <a:srgbClr val="FF9900"/>
              </a:solidFill>
              <a:prstDash val="dash"/>
              <a:round/>
              <a:headEnd/>
              <a:tailEnd/>
            </a:ln>
          </p:spPr>
          <p:txBody>
            <a:bodyPr wrap="none"/>
            <a:lstStyle/>
            <a:p>
              <a:endParaRPr lang="en-US"/>
            </a:p>
          </p:txBody>
        </p:sp>
        <p:sp>
          <p:nvSpPr>
            <p:cNvPr id="27672" name="Line 14"/>
            <p:cNvSpPr>
              <a:spLocks noChangeShapeType="1"/>
            </p:cNvSpPr>
            <p:nvPr/>
          </p:nvSpPr>
          <p:spPr bwMode="gray">
            <a:xfrm rot="5400000">
              <a:off x="3533" y="2544"/>
              <a:ext cx="2738" cy="0"/>
            </a:xfrm>
            <a:prstGeom prst="line">
              <a:avLst/>
            </a:prstGeom>
            <a:noFill/>
            <a:ln w="19050">
              <a:solidFill>
                <a:srgbClr val="FF9900"/>
              </a:solidFill>
              <a:prstDash val="dash"/>
              <a:round/>
              <a:headEnd/>
              <a:tailEnd/>
            </a:ln>
          </p:spPr>
          <p:txBody>
            <a:bodyPr wrap="none"/>
            <a:lstStyle/>
            <a:p>
              <a:endParaRPr lang="en-US"/>
            </a:p>
          </p:txBody>
        </p:sp>
        <p:sp>
          <p:nvSpPr>
            <p:cNvPr id="27673" name="Line 15"/>
            <p:cNvSpPr>
              <a:spLocks noChangeShapeType="1"/>
            </p:cNvSpPr>
            <p:nvPr/>
          </p:nvSpPr>
          <p:spPr bwMode="gray">
            <a:xfrm>
              <a:off x="829" y="3501"/>
              <a:ext cx="4490" cy="0"/>
            </a:xfrm>
            <a:prstGeom prst="line">
              <a:avLst/>
            </a:prstGeom>
            <a:noFill/>
            <a:ln w="19050">
              <a:solidFill>
                <a:srgbClr val="FF9900"/>
              </a:solidFill>
              <a:prstDash val="dash"/>
              <a:round/>
              <a:headEnd/>
              <a:tailEnd/>
            </a:ln>
          </p:spPr>
          <p:txBody>
            <a:bodyPr wrap="none"/>
            <a:lstStyle/>
            <a:p>
              <a:endParaRPr lang="en-US"/>
            </a:p>
          </p:txBody>
        </p:sp>
        <p:sp>
          <p:nvSpPr>
            <p:cNvPr id="27674" name="Line 16"/>
            <p:cNvSpPr>
              <a:spLocks noChangeShapeType="1"/>
            </p:cNvSpPr>
            <p:nvPr/>
          </p:nvSpPr>
          <p:spPr bwMode="gray">
            <a:xfrm>
              <a:off x="829" y="3095"/>
              <a:ext cx="4490" cy="0"/>
            </a:xfrm>
            <a:prstGeom prst="line">
              <a:avLst/>
            </a:prstGeom>
            <a:noFill/>
            <a:ln w="19050">
              <a:solidFill>
                <a:srgbClr val="FF9900"/>
              </a:solidFill>
              <a:prstDash val="dash"/>
              <a:round/>
              <a:headEnd/>
              <a:tailEnd/>
            </a:ln>
          </p:spPr>
          <p:txBody>
            <a:bodyPr wrap="none"/>
            <a:lstStyle/>
            <a:p>
              <a:endParaRPr lang="en-US"/>
            </a:p>
          </p:txBody>
        </p:sp>
        <p:sp>
          <p:nvSpPr>
            <p:cNvPr id="27675" name="Line 17"/>
            <p:cNvSpPr>
              <a:spLocks noChangeShapeType="1"/>
            </p:cNvSpPr>
            <p:nvPr/>
          </p:nvSpPr>
          <p:spPr bwMode="gray">
            <a:xfrm>
              <a:off x="836" y="2688"/>
              <a:ext cx="4490" cy="0"/>
            </a:xfrm>
            <a:prstGeom prst="line">
              <a:avLst/>
            </a:prstGeom>
            <a:noFill/>
            <a:ln w="19050">
              <a:solidFill>
                <a:srgbClr val="FF9900"/>
              </a:solidFill>
              <a:prstDash val="dash"/>
              <a:round/>
              <a:headEnd/>
              <a:tailEnd/>
            </a:ln>
          </p:spPr>
          <p:txBody>
            <a:bodyPr wrap="none"/>
            <a:lstStyle/>
            <a:p>
              <a:endParaRPr lang="en-US"/>
            </a:p>
          </p:txBody>
        </p:sp>
        <p:sp>
          <p:nvSpPr>
            <p:cNvPr id="27676" name="Line 18"/>
            <p:cNvSpPr>
              <a:spLocks noChangeShapeType="1"/>
            </p:cNvSpPr>
            <p:nvPr/>
          </p:nvSpPr>
          <p:spPr bwMode="gray">
            <a:xfrm>
              <a:off x="829" y="2288"/>
              <a:ext cx="4490" cy="0"/>
            </a:xfrm>
            <a:prstGeom prst="line">
              <a:avLst/>
            </a:prstGeom>
            <a:noFill/>
            <a:ln w="19050">
              <a:solidFill>
                <a:srgbClr val="FF9900"/>
              </a:solidFill>
              <a:prstDash val="dash"/>
              <a:round/>
              <a:headEnd/>
              <a:tailEnd/>
            </a:ln>
          </p:spPr>
          <p:txBody>
            <a:bodyPr wrap="none"/>
            <a:lstStyle/>
            <a:p>
              <a:endParaRPr lang="en-US"/>
            </a:p>
          </p:txBody>
        </p:sp>
        <p:sp>
          <p:nvSpPr>
            <p:cNvPr id="27677" name="Line 19"/>
            <p:cNvSpPr>
              <a:spLocks noChangeShapeType="1"/>
            </p:cNvSpPr>
            <p:nvPr/>
          </p:nvSpPr>
          <p:spPr bwMode="gray">
            <a:xfrm>
              <a:off x="829" y="1874"/>
              <a:ext cx="4490" cy="0"/>
            </a:xfrm>
            <a:prstGeom prst="line">
              <a:avLst/>
            </a:prstGeom>
            <a:noFill/>
            <a:ln w="19050">
              <a:solidFill>
                <a:srgbClr val="FF9900"/>
              </a:solidFill>
              <a:prstDash val="dash"/>
              <a:round/>
              <a:headEnd/>
              <a:tailEnd/>
            </a:ln>
          </p:spPr>
          <p:txBody>
            <a:bodyPr wrap="none"/>
            <a:lstStyle/>
            <a:p>
              <a:endParaRPr lang="en-US"/>
            </a:p>
          </p:txBody>
        </p:sp>
        <p:sp>
          <p:nvSpPr>
            <p:cNvPr id="27678" name="Line 20"/>
            <p:cNvSpPr>
              <a:spLocks noChangeShapeType="1"/>
            </p:cNvSpPr>
            <p:nvPr/>
          </p:nvSpPr>
          <p:spPr bwMode="gray">
            <a:xfrm>
              <a:off x="829" y="1467"/>
              <a:ext cx="4490" cy="0"/>
            </a:xfrm>
            <a:prstGeom prst="line">
              <a:avLst/>
            </a:prstGeom>
            <a:noFill/>
            <a:ln w="19050">
              <a:solidFill>
                <a:srgbClr val="FF9900"/>
              </a:solidFill>
              <a:prstDash val="dash"/>
              <a:round/>
              <a:headEnd/>
              <a:tailEnd/>
            </a:ln>
          </p:spPr>
          <p:txBody>
            <a:bodyPr wrap="none"/>
            <a:lstStyle/>
            <a:p>
              <a:endParaRPr lang="en-US"/>
            </a:p>
          </p:txBody>
        </p:sp>
        <p:sp>
          <p:nvSpPr>
            <p:cNvPr id="27679" name="Text Box 21"/>
            <p:cNvSpPr txBox="1">
              <a:spLocks noChangeArrowheads="1"/>
            </p:cNvSpPr>
            <p:nvPr/>
          </p:nvSpPr>
          <p:spPr bwMode="gray">
            <a:xfrm>
              <a:off x="550" y="999"/>
              <a:ext cx="313" cy="231"/>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y</a:t>
              </a:r>
            </a:p>
          </p:txBody>
        </p:sp>
        <p:sp>
          <p:nvSpPr>
            <p:cNvPr id="27680" name="Line 22"/>
            <p:cNvSpPr>
              <a:spLocks noChangeShapeType="1"/>
            </p:cNvSpPr>
            <p:nvPr/>
          </p:nvSpPr>
          <p:spPr bwMode="gray">
            <a:xfrm flipV="1">
              <a:off x="832" y="1166"/>
              <a:ext cx="0" cy="2793"/>
            </a:xfrm>
            <a:prstGeom prst="line">
              <a:avLst/>
            </a:prstGeom>
            <a:noFill/>
            <a:ln w="9525">
              <a:solidFill>
                <a:schemeClr val="tx1"/>
              </a:solidFill>
              <a:round/>
              <a:headEnd/>
              <a:tailEnd type="triangle" w="med" len="med"/>
            </a:ln>
          </p:spPr>
          <p:txBody>
            <a:bodyPr wrap="none"/>
            <a:lstStyle/>
            <a:p>
              <a:endParaRPr lang="en-US"/>
            </a:p>
          </p:txBody>
        </p:sp>
        <p:sp>
          <p:nvSpPr>
            <p:cNvPr id="27681" name="Line 23"/>
            <p:cNvSpPr>
              <a:spLocks noChangeShapeType="1"/>
            </p:cNvSpPr>
            <p:nvPr/>
          </p:nvSpPr>
          <p:spPr bwMode="gray">
            <a:xfrm>
              <a:off x="776" y="3912"/>
              <a:ext cx="4534" cy="0"/>
            </a:xfrm>
            <a:prstGeom prst="line">
              <a:avLst/>
            </a:prstGeom>
            <a:noFill/>
            <a:ln w="9525">
              <a:solidFill>
                <a:schemeClr val="tx1"/>
              </a:solidFill>
              <a:round/>
              <a:headEnd/>
              <a:tailEnd type="triangle" w="med" len="med"/>
            </a:ln>
          </p:spPr>
          <p:txBody>
            <a:bodyPr wrap="none"/>
            <a:lstStyle/>
            <a:p>
              <a:endParaRPr lang="en-US"/>
            </a:p>
          </p:txBody>
        </p:sp>
        <p:sp>
          <p:nvSpPr>
            <p:cNvPr id="27682" name="Line 24"/>
            <p:cNvSpPr>
              <a:spLocks noChangeShapeType="1"/>
            </p:cNvSpPr>
            <p:nvPr/>
          </p:nvSpPr>
          <p:spPr bwMode="gray">
            <a:xfrm>
              <a:off x="1239" y="3811"/>
              <a:ext cx="0" cy="203"/>
            </a:xfrm>
            <a:prstGeom prst="line">
              <a:avLst/>
            </a:prstGeom>
            <a:noFill/>
            <a:ln w="9525">
              <a:solidFill>
                <a:schemeClr val="tx1"/>
              </a:solidFill>
              <a:round/>
              <a:headEnd/>
              <a:tailEnd/>
            </a:ln>
          </p:spPr>
          <p:txBody>
            <a:bodyPr wrap="none"/>
            <a:lstStyle/>
            <a:p>
              <a:endParaRPr lang="en-US"/>
            </a:p>
          </p:txBody>
        </p:sp>
        <p:sp>
          <p:nvSpPr>
            <p:cNvPr id="27683" name="Line 25"/>
            <p:cNvSpPr>
              <a:spLocks noChangeShapeType="1"/>
            </p:cNvSpPr>
            <p:nvPr/>
          </p:nvSpPr>
          <p:spPr bwMode="gray">
            <a:xfrm>
              <a:off x="1646" y="3811"/>
              <a:ext cx="0" cy="203"/>
            </a:xfrm>
            <a:prstGeom prst="line">
              <a:avLst/>
            </a:prstGeom>
            <a:noFill/>
            <a:ln w="9525">
              <a:solidFill>
                <a:schemeClr val="tx1"/>
              </a:solidFill>
              <a:round/>
              <a:headEnd/>
              <a:tailEnd/>
            </a:ln>
          </p:spPr>
          <p:txBody>
            <a:bodyPr wrap="none"/>
            <a:lstStyle/>
            <a:p>
              <a:endParaRPr lang="en-US"/>
            </a:p>
          </p:txBody>
        </p:sp>
        <p:sp>
          <p:nvSpPr>
            <p:cNvPr id="27684" name="Line 26"/>
            <p:cNvSpPr>
              <a:spLocks noChangeShapeType="1"/>
            </p:cNvSpPr>
            <p:nvPr/>
          </p:nvSpPr>
          <p:spPr bwMode="gray">
            <a:xfrm>
              <a:off x="2460" y="3811"/>
              <a:ext cx="0" cy="203"/>
            </a:xfrm>
            <a:prstGeom prst="line">
              <a:avLst/>
            </a:prstGeom>
            <a:noFill/>
            <a:ln w="9525">
              <a:solidFill>
                <a:schemeClr val="tx1"/>
              </a:solidFill>
              <a:round/>
              <a:headEnd/>
              <a:tailEnd/>
            </a:ln>
          </p:spPr>
          <p:txBody>
            <a:bodyPr wrap="none"/>
            <a:lstStyle/>
            <a:p>
              <a:endParaRPr lang="en-US"/>
            </a:p>
          </p:txBody>
        </p:sp>
        <p:sp>
          <p:nvSpPr>
            <p:cNvPr id="27685" name="Line 27"/>
            <p:cNvSpPr>
              <a:spLocks noChangeShapeType="1"/>
            </p:cNvSpPr>
            <p:nvPr/>
          </p:nvSpPr>
          <p:spPr bwMode="gray">
            <a:xfrm>
              <a:off x="2053" y="3811"/>
              <a:ext cx="0" cy="203"/>
            </a:xfrm>
            <a:prstGeom prst="line">
              <a:avLst/>
            </a:prstGeom>
            <a:noFill/>
            <a:ln w="9525">
              <a:solidFill>
                <a:schemeClr val="tx1"/>
              </a:solidFill>
              <a:round/>
              <a:headEnd/>
              <a:tailEnd/>
            </a:ln>
          </p:spPr>
          <p:txBody>
            <a:bodyPr wrap="none"/>
            <a:lstStyle/>
            <a:p>
              <a:endParaRPr lang="en-US"/>
            </a:p>
          </p:txBody>
        </p:sp>
        <p:sp>
          <p:nvSpPr>
            <p:cNvPr id="27686" name="Line 28"/>
            <p:cNvSpPr>
              <a:spLocks noChangeShapeType="1"/>
            </p:cNvSpPr>
            <p:nvPr/>
          </p:nvSpPr>
          <p:spPr bwMode="gray">
            <a:xfrm>
              <a:off x="2867" y="3811"/>
              <a:ext cx="0" cy="203"/>
            </a:xfrm>
            <a:prstGeom prst="line">
              <a:avLst/>
            </a:prstGeom>
            <a:noFill/>
            <a:ln w="9525">
              <a:solidFill>
                <a:schemeClr val="tx1"/>
              </a:solidFill>
              <a:round/>
              <a:headEnd/>
              <a:tailEnd/>
            </a:ln>
          </p:spPr>
          <p:txBody>
            <a:bodyPr wrap="none"/>
            <a:lstStyle/>
            <a:p>
              <a:endParaRPr lang="en-US"/>
            </a:p>
          </p:txBody>
        </p:sp>
        <p:sp>
          <p:nvSpPr>
            <p:cNvPr id="27687" name="Line 29"/>
            <p:cNvSpPr>
              <a:spLocks noChangeShapeType="1"/>
            </p:cNvSpPr>
            <p:nvPr/>
          </p:nvSpPr>
          <p:spPr bwMode="gray">
            <a:xfrm>
              <a:off x="3274" y="3811"/>
              <a:ext cx="0" cy="203"/>
            </a:xfrm>
            <a:prstGeom prst="line">
              <a:avLst/>
            </a:prstGeom>
            <a:noFill/>
            <a:ln w="9525">
              <a:solidFill>
                <a:schemeClr val="tx1"/>
              </a:solidFill>
              <a:round/>
              <a:headEnd/>
              <a:tailEnd/>
            </a:ln>
          </p:spPr>
          <p:txBody>
            <a:bodyPr wrap="none"/>
            <a:lstStyle/>
            <a:p>
              <a:endParaRPr lang="en-US"/>
            </a:p>
          </p:txBody>
        </p:sp>
        <p:sp>
          <p:nvSpPr>
            <p:cNvPr id="27688" name="Line 30"/>
            <p:cNvSpPr>
              <a:spLocks noChangeShapeType="1"/>
            </p:cNvSpPr>
            <p:nvPr/>
          </p:nvSpPr>
          <p:spPr bwMode="gray">
            <a:xfrm>
              <a:off x="3682" y="3811"/>
              <a:ext cx="0" cy="203"/>
            </a:xfrm>
            <a:prstGeom prst="line">
              <a:avLst/>
            </a:prstGeom>
            <a:noFill/>
            <a:ln w="9525">
              <a:solidFill>
                <a:schemeClr val="tx1"/>
              </a:solidFill>
              <a:round/>
              <a:headEnd/>
              <a:tailEnd/>
            </a:ln>
          </p:spPr>
          <p:txBody>
            <a:bodyPr wrap="none"/>
            <a:lstStyle/>
            <a:p>
              <a:endParaRPr lang="en-US"/>
            </a:p>
          </p:txBody>
        </p:sp>
        <p:sp>
          <p:nvSpPr>
            <p:cNvPr id="27689" name="Line 31"/>
            <p:cNvSpPr>
              <a:spLocks noChangeShapeType="1"/>
            </p:cNvSpPr>
            <p:nvPr/>
          </p:nvSpPr>
          <p:spPr bwMode="gray">
            <a:xfrm>
              <a:off x="4089" y="3811"/>
              <a:ext cx="0" cy="203"/>
            </a:xfrm>
            <a:prstGeom prst="line">
              <a:avLst/>
            </a:prstGeom>
            <a:noFill/>
            <a:ln w="9525">
              <a:solidFill>
                <a:schemeClr val="tx1"/>
              </a:solidFill>
              <a:round/>
              <a:headEnd/>
              <a:tailEnd/>
            </a:ln>
          </p:spPr>
          <p:txBody>
            <a:bodyPr wrap="none"/>
            <a:lstStyle/>
            <a:p>
              <a:endParaRPr lang="en-US"/>
            </a:p>
          </p:txBody>
        </p:sp>
        <p:sp>
          <p:nvSpPr>
            <p:cNvPr id="27690" name="Line 32"/>
            <p:cNvSpPr>
              <a:spLocks noChangeShapeType="1"/>
            </p:cNvSpPr>
            <p:nvPr/>
          </p:nvSpPr>
          <p:spPr bwMode="gray">
            <a:xfrm>
              <a:off x="4496" y="3811"/>
              <a:ext cx="0" cy="203"/>
            </a:xfrm>
            <a:prstGeom prst="line">
              <a:avLst/>
            </a:prstGeom>
            <a:noFill/>
            <a:ln w="9525">
              <a:solidFill>
                <a:schemeClr val="tx1"/>
              </a:solidFill>
              <a:round/>
              <a:headEnd/>
              <a:tailEnd/>
            </a:ln>
          </p:spPr>
          <p:txBody>
            <a:bodyPr wrap="none"/>
            <a:lstStyle/>
            <a:p>
              <a:endParaRPr lang="en-US"/>
            </a:p>
          </p:txBody>
        </p:sp>
        <p:sp>
          <p:nvSpPr>
            <p:cNvPr id="27691" name="Line 33"/>
            <p:cNvSpPr>
              <a:spLocks noChangeShapeType="1"/>
            </p:cNvSpPr>
            <p:nvPr/>
          </p:nvSpPr>
          <p:spPr bwMode="gray">
            <a:xfrm>
              <a:off x="4903" y="3811"/>
              <a:ext cx="0" cy="203"/>
            </a:xfrm>
            <a:prstGeom prst="line">
              <a:avLst/>
            </a:prstGeom>
            <a:noFill/>
            <a:ln w="9525">
              <a:solidFill>
                <a:schemeClr val="tx1"/>
              </a:solidFill>
              <a:round/>
              <a:headEnd/>
              <a:tailEnd/>
            </a:ln>
          </p:spPr>
          <p:txBody>
            <a:bodyPr wrap="none"/>
            <a:lstStyle/>
            <a:p>
              <a:endParaRPr lang="en-US"/>
            </a:p>
          </p:txBody>
        </p:sp>
        <p:sp>
          <p:nvSpPr>
            <p:cNvPr id="27692" name="Line 34"/>
            <p:cNvSpPr>
              <a:spLocks noChangeShapeType="1"/>
            </p:cNvSpPr>
            <p:nvPr/>
          </p:nvSpPr>
          <p:spPr bwMode="gray">
            <a:xfrm>
              <a:off x="730" y="3505"/>
              <a:ext cx="204" cy="0"/>
            </a:xfrm>
            <a:prstGeom prst="line">
              <a:avLst/>
            </a:prstGeom>
            <a:noFill/>
            <a:ln w="9525">
              <a:solidFill>
                <a:schemeClr val="tx1"/>
              </a:solidFill>
              <a:round/>
              <a:headEnd/>
              <a:tailEnd/>
            </a:ln>
          </p:spPr>
          <p:txBody>
            <a:bodyPr wrap="none"/>
            <a:lstStyle/>
            <a:p>
              <a:endParaRPr lang="en-US"/>
            </a:p>
          </p:txBody>
        </p:sp>
        <p:sp>
          <p:nvSpPr>
            <p:cNvPr id="27693" name="Line 35"/>
            <p:cNvSpPr>
              <a:spLocks noChangeShapeType="1"/>
            </p:cNvSpPr>
            <p:nvPr/>
          </p:nvSpPr>
          <p:spPr bwMode="gray">
            <a:xfrm>
              <a:off x="730" y="3099"/>
              <a:ext cx="204" cy="0"/>
            </a:xfrm>
            <a:prstGeom prst="line">
              <a:avLst/>
            </a:prstGeom>
            <a:noFill/>
            <a:ln w="9525">
              <a:solidFill>
                <a:schemeClr val="tx1"/>
              </a:solidFill>
              <a:round/>
              <a:headEnd/>
              <a:tailEnd/>
            </a:ln>
          </p:spPr>
          <p:txBody>
            <a:bodyPr wrap="none"/>
            <a:lstStyle/>
            <a:p>
              <a:endParaRPr lang="en-US"/>
            </a:p>
          </p:txBody>
        </p:sp>
        <p:sp>
          <p:nvSpPr>
            <p:cNvPr id="27694" name="Line 36"/>
            <p:cNvSpPr>
              <a:spLocks noChangeShapeType="1"/>
            </p:cNvSpPr>
            <p:nvPr/>
          </p:nvSpPr>
          <p:spPr bwMode="gray">
            <a:xfrm>
              <a:off x="730" y="2692"/>
              <a:ext cx="204" cy="0"/>
            </a:xfrm>
            <a:prstGeom prst="line">
              <a:avLst/>
            </a:prstGeom>
            <a:noFill/>
            <a:ln w="9525">
              <a:solidFill>
                <a:schemeClr val="tx1"/>
              </a:solidFill>
              <a:round/>
              <a:headEnd/>
              <a:tailEnd/>
            </a:ln>
          </p:spPr>
          <p:txBody>
            <a:bodyPr wrap="none"/>
            <a:lstStyle/>
            <a:p>
              <a:endParaRPr lang="en-US"/>
            </a:p>
          </p:txBody>
        </p:sp>
        <p:sp>
          <p:nvSpPr>
            <p:cNvPr id="27695" name="Line 37"/>
            <p:cNvSpPr>
              <a:spLocks noChangeShapeType="1"/>
            </p:cNvSpPr>
            <p:nvPr/>
          </p:nvSpPr>
          <p:spPr bwMode="gray">
            <a:xfrm>
              <a:off x="730" y="2285"/>
              <a:ext cx="204" cy="0"/>
            </a:xfrm>
            <a:prstGeom prst="line">
              <a:avLst/>
            </a:prstGeom>
            <a:noFill/>
            <a:ln w="9525">
              <a:solidFill>
                <a:schemeClr val="tx1"/>
              </a:solidFill>
              <a:round/>
              <a:headEnd/>
              <a:tailEnd/>
            </a:ln>
          </p:spPr>
          <p:txBody>
            <a:bodyPr wrap="none"/>
            <a:lstStyle/>
            <a:p>
              <a:endParaRPr lang="en-US"/>
            </a:p>
          </p:txBody>
        </p:sp>
        <p:sp>
          <p:nvSpPr>
            <p:cNvPr id="27696" name="Line 38"/>
            <p:cNvSpPr>
              <a:spLocks noChangeShapeType="1"/>
            </p:cNvSpPr>
            <p:nvPr/>
          </p:nvSpPr>
          <p:spPr bwMode="gray">
            <a:xfrm>
              <a:off x="730" y="1878"/>
              <a:ext cx="204" cy="0"/>
            </a:xfrm>
            <a:prstGeom prst="line">
              <a:avLst/>
            </a:prstGeom>
            <a:noFill/>
            <a:ln w="9525">
              <a:solidFill>
                <a:schemeClr val="tx1"/>
              </a:solidFill>
              <a:round/>
              <a:headEnd/>
              <a:tailEnd/>
            </a:ln>
          </p:spPr>
          <p:txBody>
            <a:bodyPr wrap="none"/>
            <a:lstStyle/>
            <a:p>
              <a:endParaRPr lang="en-US"/>
            </a:p>
          </p:txBody>
        </p:sp>
        <p:sp>
          <p:nvSpPr>
            <p:cNvPr id="27697" name="Line 39"/>
            <p:cNvSpPr>
              <a:spLocks noChangeShapeType="1"/>
            </p:cNvSpPr>
            <p:nvPr/>
          </p:nvSpPr>
          <p:spPr bwMode="gray">
            <a:xfrm>
              <a:off x="730" y="1471"/>
              <a:ext cx="204" cy="0"/>
            </a:xfrm>
            <a:prstGeom prst="line">
              <a:avLst/>
            </a:prstGeom>
            <a:noFill/>
            <a:ln w="9525">
              <a:solidFill>
                <a:schemeClr val="tx1"/>
              </a:solidFill>
              <a:round/>
              <a:headEnd/>
              <a:tailEnd/>
            </a:ln>
          </p:spPr>
          <p:txBody>
            <a:bodyPr wrap="none"/>
            <a:lstStyle/>
            <a:p>
              <a:endParaRPr lang="en-US"/>
            </a:p>
          </p:txBody>
        </p:sp>
        <p:sp>
          <p:nvSpPr>
            <p:cNvPr id="27698" name="Text Box 40"/>
            <p:cNvSpPr txBox="1">
              <a:spLocks noChangeArrowheads="1"/>
            </p:cNvSpPr>
            <p:nvPr/>
          </p:nvSpPr>
          <p:spPr bwMode="gray">
            <a:xfrm>
              <a:off x="641" y="3922"/>
              <a:ext cx="180" cy="212"/>
            </a:xfrm>
            <a:prstGeom prst="rect">
              <a:avLst/>
            </a:prstGeom>
            <a:noFill/>
            <a:ln w="9525">
              <a:noFill/>
              <a:miter lim="800000"/>
              <a:headEnd/>
              <a:tailEnd/>
            </a:ln>
          </p:spPr>
          <p:txBody>
            <a:bodyPr wrap="none">
              <a:spAutoFit/>
            </a:bodyPr>
            <a:lstStyle/>
            <a:p>
              <a:r>
                <a:rPr lang="en-US" sz="1600">
                  <a:latin typeface="Times New Roman" pitchFamily="18" charset="0"/>
                </a:rPr>
                <a:t>0</a:t>
              </a:r>
            </a:p>
          </p:txBody>
        </p:sp>
        <p:sp>
          <p:nvSpPr>
            <p:cNvPr id="27699" name="Text Box 41"/>
            <p:cNvSpPr txBox="1">
              <a:spLocks noChangeArrowheads="1"/>
            </p:cNvSpPr>
            <p:nvPr/>
          </p:nvSpPr>
          <p:spPr bwMode="gray">
            <a:xfrm>
              <a:off x="120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a:t>
              </a:r>
            </a:p>
          </p:txBody>
        </p:sp>
        <p:sp>
          <p:nvSpPr>
            <p:cNvPr id="27700" name="Text Box 42"/>
            <p:cNvSpPr txBox="1">
              <a:spLocks noChangeArrowheads="1"/>
            </p:cNvSpPr>
            <p:nvPr/>
          </p:nvSpPr>
          <p:spPr bwMode="gray">
            <a:xfrm>
              <a:off x="572" y="3397"/>
              <a:ext cx="180" cy="212"/>
            </a:xfrm>
            <a:prstGeom prst="rect">
              <a:avLst/>
            </a:prstGeom>
            <a:noFill/>
            <a:ln w="9525">
              <a:noFill/>
              <a:miter lim="800000"/>
              <a:headEnd/>
              <a:tailEnd/>
            </a:ln>
          </p:spPr>
          <p:txBody>
            <a:bodyPr wrap="none">
              <a:spAutoFit/>
            </a:bodyPr>
            <a:lstStyle/>
            <a:p>
              <a:r>
                <a:rPr lang="en-US" sz="1600">
                  <a:latin typeface="Times New Roman" pitchFamily="18" charset="0"/>
                </a:rPr>
                <a:t>1</a:t>
              </a:r>
            </a:p>
          </p:txBody>
        </p:sp>
        <p:sp>
          <p:nvSpPr>
            <p:cNvPr id="27701" name="Text Box 43"/>
            <p:cNvSpPr txBox="1">
              <a:spLocks noChangeArrowheads="1"/>
            </p:cNvSpPr>
            <p:nvPr/>
          </p:nvSpPr>
          <p:spPr bwMode="gray">
            <a:xfrm>
              <a:off x="1616" y="4013"/>
              <a:ext cx="64" cy="154"/>
            </a:xfrm>
            <a:prstGeom prst="rect">
              <a:avLst/>
            </a:prstGeom>
            <a:noFill/>
            <a:ln w="9525">
              <a:noFill/>
              <a:miter lim="800000"/>
              <a:headEnd/>
              <a:tailEnd/>
            </a:ln>
          </p:spPr>
          <p:txBody>
            <a:bodyPr wrap="none" lIns="0" tIns="0" rIns="0" bIns="0" anchor="ctr">
              <a:spAutoFit/>
            </a:bodyPr>
            <a:lstStyle/>
            <a:p>
              <a:pPr algn="ctr"/>
              <a:r>
                <a:rPr lang="en-US" sz="1600">
                  <a:latin typeface="Times New Roman" pitchFamily="18" charset="0"/>
                </a:rPr>
                <a:t>2</a:t>
              </a:r>
            </a:p>
          </p:txBody>
        </p:sp>
        <p:sp>
          <p:nvSpPr>
            <p:cNvPr id="27702" name="Text Box 44"/>
            <p:cNvSpPr txBox="1">
              <a:spLocks noChangeArrowheads="1"/>
            </p:cNvSpPr>
            <p:nvPr/>
          </p:nvSpPr>
          <p:spPr bwMode="gray">
            <a:xfrm>
              <a:off x="572" y="2990"/>
              <a:ext cx="180" cy="212"/>
            </a:xfrm>
            <a:prstGeom prst="rect">
              <a:avLst/>
            </a:prstGeom>
            <a:noFill/>
            <a:ln w="9525">
              <a:noFill/>
              <a:miter lim="800000"/>
              <a:headEnd/>
              <a:tailEnd/>
            </a:ln>
          </p:spPr>
          <p:txBody>
            <a:bodyPr wrap="none">
              <a:spAutoFit/>
            </a:bodyPr>
            <a:lstStyle/>
            <a:p>
              <a:r>
                <a:rPr lang="en-US" sz="1600">
                  <a:latin typeface="Times New Roman" pitchFamily="18" charset="0"/>
                </a:rPr>
                <a:t>2</a:t>
              </a:r>
            </a:p>
          </p:txBody>
        </p:sp>
        <p:sp>
          <p:nvSpPr>
            <p:cNvPr id="27703" name="Text Box 45"/>
            <p:cNvSpPr txBox="1">
              <a:spLocks noChangeArrowheads="1"/>
            </p:cNvSpPr>
            <p:nvPr/>
          </p:nvSpPr>
          <p:spPr bwMode="gray">
            <a:xfrm>
              <a:off x="2024"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3</a:t>
              </a:r>
            </a:p>
          </p:txBody>
        </p:sp>
        <p:sp>
          <p:nvSpPr>
            <p:cNvPr id="27704" name="Text Box 46"/>
            <p:cNvSpPr txBox="1">
              <a:spLocks noChangeArrowheads="1"/>
            </p:cNvSpPr>
            <p:nvPr/>
          </p:nvSpPr>
          <p:spPr bwMode="gray">
            <a:xfrm>
              <a:off x="243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4</a:t>
              </a:r>
            </a:p>
          </p:txBody>
        </p:sp>
        <p:sp>
          <p:nvSpPr>
            <p:cNvPr id="27705" name="Text Box 47"/>
            <p:cNvSpPr txBox="1">
              <a:spLocks noChangeArrowheads="1"/>
            </p:cNvSpPr>
            <p:nvPr/>
          </p:nvSpPr>
          <p:spPr bwMode="gray">
            <a:xfrm>
              <a:off x="2832"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5</a:t>
              </a:r>
            </a:p>
          </p:txBody>
        </p:sp>
        <p:sp>
          <p:nvSpPr>
            <p:cNvPr id="27706" name="Text Box 48"/>
            <p:cNvSpPr txBox="1">
              <a:spLocks noChangeArrowheads="1"/>
            </p:cNvSpPr>
            <p:nvPr/>
          </p:nvSpPr>
          <p:spPr bwMode="gray">
            <a:xfrm>
              <a:off x="324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6</a:t>
              </a:r>
            </a:p>
          </p:txBody>
        </p:sp>
        <p:sp>
          <p:nvSpPr>
            <p:cNvPr id="27707" name="Text Box 49"/>
            <p:cNvSpPr txBox="1">
              <a:spLocks noChangeArrowheads="1"/>
            </p:cNvSpPr>
            <p:nvPr/>
          </p:nvSpPr>
          <p:spPr bwMode="gray">
            <a:xfrm>
              <a:off x="364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7</a:t>
              </a:r>
            </a:p>
          </p:txBody>
        </p:sp>
        <p:sp>
          <p:nvSpPr>
            <p:cNvPr id="27708" name="Text Box 50"/>
            <p:cNvSpPr txBox="1">
              <a:spLocks noChangeArrowheads="1"/>
            </p:cNvSpPr>
            <p:nvPr/>
          </p:nvSpPr>
          <p:spPr bwMode="gray">
            <a:xfrm>
              <a:off x="4059"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8</a:t>
              </a:r>
            </a:p>
          </p:txBody>
        </p:sp>
        <p:sp>
          <p:nvSpPr>
            <p:cNvPr id="27709" name="Text Box 51"/>
            <p:cNvSpPr txBox="1">
              <a:spLocks noChangeArrowheads="1"/>
            </p:cNvSpPr>
            <p:nvPr/>
          </p:nvSpPr>
          <p:spPr bwMode="gray">
            <a:xfrm>
              <a:off x="4468"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9</a:t>
              </a:r>
            </a:p>
          </p:txBody>
        </p:sp>
        <p:sp>
          <p:nvSpPr>
            <p:cNvPr id="27710" name="Text Box 52"/>
            <p:cNvSpPr txBox="1">
              <a:spLocks noChangeArrowheads="1"/>
            </p:cNvSpPr>
            <p:nvPr/>
          </p:nvSpPr>
          <p:spPr bwMode="gray">
            <a:xfrm>
              <a:off x="4835" y="4013"/>
              <a:ext cx="128"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10</a:t>
              </a:r>
            </a:p>
          </p:txBody>
        </p:sp>
        <p:sp>
          <p:nvSpPr>
            <p:cNvPr id="27711" name="Text Box 53"/>
            <p:cNvSpPr txBox="1">
              <a:spLocks noChangeArrowheads="1"/>
            </p:cNvSpPr>
            <p:nvPr/>
          </p:nvSpPr>
          <p:spPr bwMode="gray">
            <a:xfrm>
              <a:off x="572" y="2584"/>
              <a:ext cx="180" cy="212"/>
            </a:xfrm>
            <a:prstGeom prst="rect">
              <a:avLst/>
            </a:prstGeom>
            <a:noFill/>
            <a:ln w="9525">
              <a:noFill/>
              <a:miter lim="800000"/>
              <a:headEnd/>
              <a:tailEnd/>
            </a:ln>
          </p:spPr>
          <p:txBody>
            <a:bodyPr wrap="none">
              <a:spAutoFit/>
            </a:bodyPr>
            <a:lstStyle/>
            <a:p>
              <a:r>
                <a:rPr lang="en-US" sz="1600">
                  <a:latin typeface="Times New Roman" pitchFamily="18" charset="0"/>
                </a:rPr>
                <a:t>3</a:t>
              </a:r>
            </a:p>
          </p:txBody>
        </p:sp>
        <p:sp>
          <p:nvSpPr>
            <p:cNvPr id="27712" name="Text Box 54"/>
            <p:cNvSpPr txBox="1">
              <a:spLocks noChangeArrowheads="1"/>
            </p:cNvSpPr>
            <p:nvPr/>
          </p:nvSpPr>
          <p:spPr bwMode="gray">
            <a:xfrm>
              <a:off x="559" y="2172"/>
              <a:ext cx="205" cy="212"/>
            </a:xfrm>
            <a:prstGeom prst="rect">
              <a:avLst/>
            </a:prstGeom>
            <a:noFill/>
            <a:ln w="9525">
              <a:noFill/>
              <a:miter lim="800000"/>
              <a:headEnd/>
              <a:tailEnd/>
            </a:ln>
          </p:spPr>
          <p:txBody>
            <a:bodyPr>
              <a:spAutoFit/>
            </a:bodyPr>
            <a:lstStyle/>
            <a:p>
              <a:r>
                <a:rPr lang="en-US" sz="1600">
                  <a:latin typeface="Times New Roman" pitchFamily="18" charset="0"/>
                </a:rPr>
                <a:t>4</a:t>
              </a:r>
            </a:p>
          </p:txBody>
        </p:sp>
        <p:sp>
          <p:nvSpPr>
            <p:cNvPr id="27713" name="Text Box 55"/>
            <p:cNvSpPr txBox="1">
              <a:spLocks noChangeArrowheads="1"/>
            </p:cNvSpPr>
            <p:nvPr/>
          </p:nvSpPr>
          <p:spPr bwMode="gray">
            <a:xfrm>
              <a:off x="572" y="1770"/>
              <a:ext cx="180" cy="212"/>
            </a:xfrm>
            <a:prstGeom prst="rect">
              <a:avLst/>
            </a:prstGeom>
            <a:noFill/>
            <a:ln w="9525">
              <a:noFill/>
              <a:miter lim="800000"/>
              <a:headEnd/>
              <a:tailEnd/>
            </a:ln>
          </p:spPr>
          <p:txBody>
            <a:bodyPr wrap="none">
              <a:spAutoFit/>
            </a:bodyPr>
            <a:lstStyle/>
            <a:p>
              <a:r>
                <a:rPr lang="en-US" sz="1600">
                  <a:latin typeface="Times New Roman" pitchFamily="18" charset="0"/>
                </a:rPr>
                <a:t>5</a:t>
              </a:r>
            </a:p>
          </p:txBody>
        </p:sp>
        <p:sp>
          <p:nvSpPr>
            <p:cNvPr id="27714" name="Text Box 56"/>
            <p:cNvSpPr txBox="1">
              <a:spLocks noChangeArrowheads="1"/>
            </p:cNvSpPr>
            <p:nvPr/>
          </p:nvSpPr>
          <p:spPr bwMode="gray">
            <a:xfrm>
              <a:off x="572" y="1363"/>
              <a:ext cx="180" cy="212"/>
            </a:xfrm>
            <a:prstGeom prst="rect">
              <a:avLst/>
            </a:prstGeom>
            <a:noFill/>
            <a:ln w="9525">
              <a:noFill/>
              <a:miter lim="800000"/>
              <a:headEnd/>
              <a:tailEnd/>
            </a:ln>
          </p:spPr>
          <p:txBody>
            <a:bodyPr wrap="none">
              <a:spAutoFit/>
            </a:bodyPr>
            <a:lstStyle/>
            <a:p>
              <a:r>
                <a:rPr lang="en-US" sz="1600">
                  <a:latin typeface="Times New Roman" pitchFamily="18" charset="0"/>
                </a:rPr>
                <a:t>6</a:t>
              </a:r>
            </a:p>
          </p:txBody>
        </p:sp>
      </p:grpSp>
      <p:sp>
        <p:nvSpPr>
          <p:cNvPr id="27654" name="Rectangle 57"/>
          <p:cNvSpPr>
            <a:spLocks noChangeArrowheads="1"/>
          </p:cNvSpPr>
          <p:nvPr/>
        </p:nvSpPr>
        <p:spPr bwMode="auto">
          <a:xfrm rot="-2656761">
            <a:off x="5292725" y="4675188"/>
            <a:ext cx="920750" cy="923925"/>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7655" name="Oval 58"/>
          <p:cNvSpPr>
            <a:spLocks noChangeArrowheads="1"/>
          </p:cNvSpPr>
          <p:nvPr/>
        </p:nvSpPr>
        <p:spPr bwMode="auto">
          <a:xfrm>
            <a:off x="5027613" y="5045075"/>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7656" name="Oval 59"/>
          <p:cNvSpPr>
            <a:spLocks noChangeArrowheads="1"/>
          </p:cNvSpPr>
          <p:nvPr/>
        </p:nvSpPr>
        <p:spPr bwMode="auto">
          <a:xfrm>
            <a:off x="5665788" y="4425950"/>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7657" name="Oval 60"/>
          <p:cNvSpPr>
            <a:spLocks noChangeArrowheads="1"/>
          </p:cNvSpPr>
          <p:nvPr/>
        </p:nvSpPr>
        <p:spPr bwMode="auto">
          <a:xfrm>
            <a:off x="6316663" y="5054600"/>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7658" name="Oval 61"/>
          <p:cNvSpPr>
            <a:spLocks noChangeArrowheads="1"/>
          </p:cNvSpPr>
          <p:nvPr/>
        </p:nvSpPr>
        <p:spPr bwMode="auto">
          <a:xfrm>
            <a:off x="5675313" y="5694363"/>
            <a:ext cx="149225" cy="149225"/>
          </a:xfrm>
          <a:prstGeom prst="ellipse">
            <a:avLst/>
          </a:prstGeom>
          <a:solidFill>
            <a:schemeClr val="accent2"/>
          </a:solidFill>
          <a:ln w="12700">
            <a:solidFill>
              <a:schemeClr val="tx1"/>
            </a:solidFill>
            <a:round/>
            <a:headEnd/>
            <a:tailEnd/>
          </a:ln>
        </p:spPr>
        <p:txBody>
          <a:bodyPr wrap="none" anchor="ctr"/>
          <a:lstStyle/>
          <a:p>
            <a:endParaRPr lang="en-US"/>
          </a:p>
        </p:txBody>
      </p:sp>
      <p:sp>
        <p:nvSpPr>
          <p:cNvPr id="27659" name="Text Box 62"/>
          <p:cNvSpPr txBox="1">
            <a:spLocks noChangeArrowheads="1"/>
          </p:cNvSpPr>
          <p:nvPr/>
        </p:nvSpPr>
        <p:spPr bwMode="auto">
          <a:xfrm>
            <a:off x="5467350" y="4098925"/>
            <a:ext cx="533400" cy="274638"/>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(7, 3)</a:t>
            </a:r>
            <a:endParaRPr lang="en-GB">
              <a:solidFill>
                <a:schemeClr val="accent2"/>
              </a:solidFill>
            </a:endParaRPr>
          </a:p>
        </p:txBody>
      </p:sp>
      <p:sp>
        <p:nvSpPr>
          <p:cNvPr id="27660" name="Text Box 63"/>
          <p:cNvSpPr txBox="1">
            <a:spLocks noChangeArrowheads="1"/>
          </p:cNvSpPr>
          <p:nvPr/>
        </p:nvSpPr>
        <p:spPr bwMode="auto">
          <a:xfrm>
            <a:off x="6481763" y="481806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(8, 2)</a:t>
            </a:r>
            <a:endParaRPr lang="en-GB">
              <a:solidFill>
                <a:schemeClr val="accent2"/>
              </a:solidFill>
            </a:endParaRPr>
          </a:p>
        </p:txBody>
      </p:sp>
      <p:sp>
        <p:nvSpPr>
          <p:cNvPr id="27661" name="Text Box 64"/>
          <p:cNvSpPr txBox="1">
            <a:spLocks noChangeArrowheads="1"/>
          </p:cNvSpPr>
          <p:nvPr/>
        </p:nvSpPr>
        <p:spPr bwMode="auto">
          <a:xfrm>
            <a:off x="4505325" y="480536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(6, 2)</a:t>
            </a:r>
            <a:endParaRPr lang="en-GB">
              <a:solidFill>
                <a:schemeClr val="accent2"/>
              </a:solidFill>
            </a:endParaRPr>
          </a:p>
        </p:txBody>
      </p:sp>
      <p:sp>
        <p:nvSpPr>
          <p:cNvPr id="27662" name="Text Box 65"/>
          <p:cNvSpPr txBox="1">
            <a:spLocks noChangeArrowheads="1"/>
          </p:cNvSpPr>
          <p:nvPr/>
        </p:nvSpPr>
        <p:spPr bwMode="auto">
          <a:xfrm>
            <a:off x="5476875" y="5891213"/>
            <a:ext cx="533400" cy="274637"/>
          </a:xfrm>
          <a:prstGeom prst="rect">
            <a:avLst/>
          </a:prstGeom>
          <a:solidFill>
            <a:schemeClr val="bg1"/>
          </a:solidFill>
          <a:ln w="12700">
            <a:noFill/>
            <a:miter lim="800000"/>
            <a:headEnd/>
            <a:tailEnd/>
          </a:ln>
        </p:spPr>
        <p:txBody>
          <a:bodyPr wrap="none" lIns="0" tIns="0" rIns="0" bIns="0">
            <a:spAutoFit/>
          </a:bodyPr>
          <a:lstStyle/>
          <a:p>
            <a:pPr algn="ctr"/>
            <a:r>
              <a:rPr lang="en-IE">
                <a:solidFill>
                  <a:schemeClr val="accent2"/>
                </a:solidFill>
              </a:rPr>
              <a:t>(7, 1)</a:t>
            </a:r>
            <a:endParaRPr lang="en-GB">
              <a:solidFill>
                <a:schemeClr val="accent2"/>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152400" y="0"/>
            <a:ext cx="8229600" cy="685800"/>
          </a:xfrm>
        </p:spPr>
        <p:txBody>
          <a:bodyPr>
            <a:normAutofit fontScale="90000"/>
          </a:bodyPr>
          <a:lstStyle/>
          <a:p>
            <a:pPr eaLnBrk="1" hangingPunct="1"/>
            <a:r>
              <a:rPr lang="en-IE" dirty="0" smtClean="0"/>
              <a:t>Exercise 4</a:t>
            </a:r>
            <a:endParaRPr lang="en-GB" dirty="0" smtClean="0"/>
          </a:p>
        </p:txBody>
      </p:sp>
      <p:sp>
        <p:nvSpPr>
          <p:cNvPr id="11270" name="Rectangle 3"/>
          <p:cNvSpPr>
            <a:spLocks noGrp="1" noChangeArrowheads="1"/>
          </p:cNvSpPr>
          <p:nvPr>
            <p:ph type="body" idx="1"/>
          </p:nvPr>
        </p:nvSpPr>
        <p:spPr>
          <a:xfrm>
            <a:off x="457200" y="490728"/>
            <a:ext cx="8229600" cy="4525963"/>
          </a:xfrm>
        </p:spPr>
        <p:txBody>
          <a:bodyPr/>
          <a:lstStyle/>
          <a:p>
            <a:pPr eaLnBrk="1" hangingPunct="1"/>
            <a:r>
              <a:rPr lang="en-IE" dirty="0" smtClean="0">
                <a:solidFill>
                  <a:srgbClr val="FF0000"/>
                </a:solidFill>
              </a:rPr>
              <a:t>Write out the homogeneous matrices </a:t>
            </a:r>
            <a:r>
              <a:rPr lang="en-IE" dirty="0" smtClean="0"/>
              <a:t>for the previous three transformations</a:t>
            </a:r>
            <a:endParaRPr lang="en-GB" dirty="0" smtClean="0"/>
          </a:p>
        </p:txBody>
      </p:sp>
      <p:graphicFrame>
        <p:nvGraphicFramePr>
          <p:cNvPr id="11266" name="Object 4"/>
          <p:cNvGraphicFramePr>
            <a:graphicFrameLocks noChangeAspect="1"/>
          </p:cNvGraphicFramePr>
          <p:nvPr/>
        </p:nvGraphicFramePr>
        <p:xfrm>
          <a:off x="3189288" y="1852613"/>
          <a:ext cx="2616200" cy="1347787"/>
        </p:xfrm>
        <a:graphic>
          <a:graphicData uri="http://schemas.openxmlformats.org/presentationml/2006/ole">
            <p:oleObj spid="_x0000_s60418" name="Equation" r:id="rId3" imgW="965160" imgH="711000" progId="Equation.3">
              <p:embed/>
            </p:oleObj>
          </a:graphicData>
        </a:graphic>
      </p:graphicFrame>
      <p:graphicFrame>
        <p:nvGraphicFramePr>
          <p:cNvPr id="11267" name="Object 5"/>
          <p:cNvGraphicFramePr>
            <a:graphicFrameLocks noChangeAspect="1"/>
          </p:cNvGraphicFramePr>
          <p:nvPr/>
        </p:nvGraphicFramePr>
        <p:xfrm>
          <a:off x="352425" y="1852613"/>
          <a:ext cx="2616200" cy="1423987"/>
        </p:xfrm>
        <a:graphic>
          <a:graphicData uri="http://schemas.openxmlformats.org/presentationml/2006/ole">
            <p:oleObj spid="_x0000_s60419" name="Equation" r:id="rId4" imgW="965160" imgH="711000" progId="Equation.3">
              <p:embed/>
            </p:oleObj>
          </a:graphicData>
        </a:graphic>
      </p:graphicFrame>
      <p:graphicFrame>
        <p:nvGraphicFramePr>
          <p:cNvPr id="11268" name="Object 6"/>
          <p:cNvGraphicFramePr>
            <a:graphicFrameLocks noChangeAspect="1"/>
          </p:cNvGraphicFramePr>
          <p:nvPr/>
        </p:nvGraphicFramePr>
        <p:xfrm>
          <a:off x="6102095" y="1624013"/>
          <a:ext cx="2616200" cy="1271587"/>
        </p:xfrm>
        <a:graphic>
          <a:graphicData uri="http://schemas.openxmlformats.org/presentationml/2006/ole">
            <p:oleObj spid="_x0000_s60420" name="Equation" r:id="rId5" imgW="965160" imgH="711000" progId="Equation.3">
              <p:embed/>
            </p:oleObj>
          </a:graphicData>
        </a:graphic>
      </p:graphicFrame>
      <p:sp>
        <p:nvSpPr>
          <p:cNvPr id="11271" name="Text Box 7"/>
          <p:cNvSpPr txBox="1">
            <a:spLocks noChangeArrowheads="1"/>
          </p:cNvSpPr>
          <p:nvPr/>
        </p:nvSpPr>
        <p:spPr bwMode="auto">
          <a:xfrm>
            <a:off x="688975" y="1371600"/>
            <a:ext cx="2149948" cy="523220"/>
          </a:xfrm>
          <a:prstGeom prst="rect">
            <a:avLst/>
          </a:prstGeom>
          <a:noFill/>
          <a:ln w="12700">
            <a:noFill/>
            <a:miter lim="800000"/>
            <a:headEnd/>
            <a:tailEnd/>
          </a:ln>
        </p:spPr>
        <p:txBody>
          <a:bodyPr wrap="none">
            <a:spAutoFit/>
          </a:bodyPr>
          <a:lstStyle/>
          <a:p>
            <a:r>
              <a:rPr lang="en-IE" sz="2800" dirty="0">
                <a:solidFill>
                  <a:srgbClr val="FF0000"/>
                </a:solidFill>
              </a:rPr>
              <a:t>Translation</a:t>
            </a:r>
            <a:endParaRPr lang="en-GB" sz="2800" dirty="0">
              <a:solidFill>
                <a:srgbClr val="FF0000"/>
              </a:solidFill>
            </a:endParaRPr>
          </a:p>
        </p:txBody>
      </p:sp>
      <p:sp>
        <p:nvSpPr>
          <p:cNvPr id="11272" name="Text Box 8"/>
          <p:cNvSpPr txBox="1">
            <a:spLocks noChangeArrowheads="1"/>
          </p:cNvSpPr>
          <p:nvPr/>
        </p:nvSpPr>
        <p:spPr bwMode="auto">
          <a:xfrm>
            <a:off x="3817938" y="1371600"/>
            <a:ext cx="1417376" cy="523220"/>
          </a:xfrm>
          <a:prstGeom prst="rect">
            <a:avLst/>
          </a:prstGeom>
          <a:noFill/>
          <a:ln w="12700">
            <a:noFill/>
            <a:miter lim="800000"/>
            <a:headEnd/>
            <a:tailEnd/>
          </a:ln>
        </p:spPr>
        <p:txBody>
          <a:bodyPr wrap="none">
            <a:spAutoFit/>
          </a:bodyPr>
          <a:lstStyle/>
          <a:p>
            <a:r>
              <a:rPr lang="en-IE" sz="2800" dirty="0">
                <a:solidFill>
                  <a:srgbClr val="FF0000"/>
                </a:solidFill>
              </a:rPr>
              <a:t>Scaling</a:t>
            </a:r>
            <a:endParaRPr lang="en-GB" sz="2800" dirty="0">
              <a:solidFill>
                <a:srgbClr val="FF0000"/>
              </a:solidFill>
            </a:endParaRPr>
          </a:p>
        </p:txBody>
      </p:sp>
      <p:sp>
        <p:nvSpPr>
          <p:cNvPr id="11273" name="Text Box 9"/>
          <p:cNvSpPr txBox="1">
            <a:spLocks noChangeArrowheads="1"/>
          </p:cNvSpPr>
          <p:nvPr/>
        </p:nvSpPr>
        <p:spPr bwMode="auto">
          <a:xfrm>
            <a:off x="6659308" y="1143000"/>
            <a:ext cx="1649812" cy="523220"/>
          </a:xfrm>
          <a:prstGeom prst="rect">
            <a:avLst/>
          </a:prstGeom>
          <a:noFill/>
          <a:ln w="12700">
            <a:noFill/>
            <a:miter lim="800000"/>
            <a:headEnd/>
            <a:tailEnd/>
          </a:ln>
        </p:spPr>
        <p:txBody>
          <a:bodyPr wrap="none">
            <a:spAutoFit/>
          </a:bodyPr>
          <a:lstStyle/>
          <a:p>
            <a:pPr algn="ctr"/>
            <a:r>
              <a:rPr lang="en-IE" sz="2800" dirty="0">
                <a:solidFill>
                  <a:srgbClr val="FF0000"/>
                </a:solidFill>
              </a:rPr>
              <a:t>Rotation</a:t>
            </a:r>
            <a:endParaRPr lang="en-GB" sz="2800" dirty="0">
              <a:solidFill>
                <a:srgbClr val="FF0000"/>
              </a:solidFill>
            </a:endParaRPr>
          </a:p>
        </p:txBody>
      </p:sp>
      <p:pic>
        <p:nvPicPr>
          <p:cNvPr id="10" name="Picture 4" descr="300px-التحويلات_الهندسية6"/>
          <p:cNvPicPr>
            <a:picLocks noChangeAspect="1" noChangeArrowheads="1"/>
          </p:cNvPicPr>
          <p:nvPr/>
        </p:nvPicPr>
        <p:blipFill>
          <a:blip r:embed="rId6"/>
          <a:srcRect/>
          <a:stretch>
            <a:fillRect/>
          </a:stretch>
        </p:blipFill>
        <p:spPr bwMode="auto">
          <a:xfrm>
            <a:off x="0" y="3200400"/>
            <a:ext cx="3200400" cy="1752600"/>
          </a:xfrm>
          <a:prstGeom prst="rect">
            <a:avLst/>
          </a:prstGeom>
          <a:noFill/>
        </p:spPr>
      </p:pic>
      <p:pic>
        <p:nvPicPr>
          <p:cNvPr id="11" name="Picture 1" descr="التحويلات الهندسية4.JPG">
            <a:hlinkClick r:id="rId7"/>
          </p:cNvPr>
          <p:cNvPicPr>
            <a:picLocks noChangeAspect="1" noChangeArrowheads="1"/>
          </p:cNvPicPr>
          <p:nvPr/>
        </p:nvPicPr>
        <p:blipFill>
          <a:blip r:embed="rId8"/>
          <a:srcRect/>
          <a:stretch>
            <a:fillRect/>
          </a:stretch>
        </p:blipFill>
        <p:spPr bwMode="auto">
          <a:xfrm>
            <a:off x="3124200" y="3200400"/>
            <a:ext cx="3048000" cy="1676400"/>
          </a:xfrm>
          <a:prstGeom prst="rect">
            <a:avLst/>
          </a:prstGeom>
          <a:noFill/>
        </p:spPr>
      </p:pic>
      <p:pic>
        <p:nvPicPr>
          <p:cNvPr id="12" name="Picture 3" descr="400px-التحويلات_الهندسية3"/>
          <p:cNvPicPr>
            <a:picLocks noChangeAspect="1" noChangeArrowheads="1"/>
          </p:cNvPicPr>
          <p:nvPr/>
        </p:nvPicPr>
        <p:blipFill>
          <a:blip r:embed="rId9"/>
          <a:srcRect/>
          <a:stretch>
            <a:fillRect/>
          </a:stretch>
        </p:blipFill>
        <p:spPr bwMode="auto">
          <a:xfrm>
            <a:off x="5943600" y="2895600"/>
            <a:ext cx="2971545" cy="1828800"/>
          </a:xfrm>
          <a:prstGeom prst="rect">
            <a:avLst/>
          </a:prstGeom>
          <a:noFill/>
        </p:spPr>
      </p:pic>
      <p:sp>
        <p:nvSpPr>
          <p:cNvPr id="22" name="Rectangle 3"/>
          <p:cNvSpPr txBox="1">
            <a:spLocks noChangeArrowheads="1"/>
          </p:cNvSpPr>
          <p:nvPr/>
        </p:nvSpPr>
        <p:spPr>
          <a:xfrm>
            <a:off x="0" y="4724400"/>
            <a:ext cx="9144000" cy="2133600"/>
          </a:xfrm>
          <a:prstGeom prst="rect">
            <a:avLst/>
          </a:prstGeom>
          <a:solidFill>
            <a:schemeClr val="accent1">
              <a:lumMod val="60000"/>
              <a:lumOff val="40000"/>
            </a:schemeClr>
          </a:solidFill>
        </p:spPr>
        <p:txBody>
          <a:bodyPr vert="horz">
            <a:normAutofit fontScale="85000" lnSpcReduction="20000"/>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IE" sz="1600" i="0" u="none" strike="noStrike" kern="1200" cap="none" spc="0" normalizeH="0" baseline="0" noProof="0" dirty="0" smtClean="0">
                <a:ln>
                  <a:noFill/>
                </a:ln>
                <a:solidFill>
                  <a:srgbClr val="FF0000"/>
                </a:solidFill>
                <a:effectLst/>
                <a:uLnTx/>
                <a:uFillTx/>
                <a:latin typeface="+mn-lt"/>
                <a:ea typeface="+mn-ea"/>
                <a:cs typeface="+mn-cs"/>
              </a:rPr>
              <a:t>Translation</a:t>
            </a:r>
            <a:r>
              <a:rPr kumimoji="0" lang="en-IE" sz="1600" i="0" u="none" strike="noStrike" kern="1200" cap="none" spc="0" normalizeH="0" baseline="0" noProof="0" dirty="0" smtClean="0">
                <a:ln>
                  <a:noFill/>
                </a:ln>
                <a:solidFill>
                  <a:schemeClr val="tx1"/>
                </a:solidFill>
                <a:effectLst/>
                <a:uLnTx/>
                <a:uFillTx/>
                <a:latin typeface="+mn-lt"/>
                <a:ea typeface="+mn-ea"/>
                <a:cs typeface="+mn-cs"/>
              </a:rPr>
              <a:t>:</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x</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new</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x</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dx</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y</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new</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y</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dy</a:t>
            </a:r>
            <a:endPar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160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IE" sz="1600" i="0" u="none" strike="noStrike" kern="1200" cap="none" spc="0" normalizeH="0" baseline="0" noProof="0" dirty="0" smtClean="0">
                <a:ln>
                  <a:noFill/>
                </a:ln>
                <a:solidFill>
                  <a:srgbClr val="FF0000"/>
                </a:solidFill>
                <a:effectLst/>
                <a:uLnTx/>
                <a:uFillTx/>
                <a:latin typeface="+mn-lt"/>
                <a:ea typeface="+mn-ea"/>
                <a:cs typeface="+mn-cs"/>
              </a:rPr>
              <a:t>Scaling:</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x</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new</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Sx</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x</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r>
              <a:rPr kumimoji="0" lang="en-IE" sz="1900" i="1" u="none" strike="noStrike" kern="1200" cap="none" spc="0" normalizeH="0" baseline="-25000" noProof="0" dirty="0" smtClean="0">
                <a:ln>
                  <a:noFill/>
                </a:ln>
                <a:solidFill>
                  <a:schemeClr val="tx1"/>
                </a:solidFill>
                <a:effectLst/>
                <a:uLnTx/>
                <a:uFillTx/>
                <a:latin typeface="Times New Roman" pitchFamily="18" charset="0"/>
                <a:ea typeface="+mn-ea"/>
                <a:cs typeface="+mn-cs"/>
              </a:rPr>
              <a:t>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y</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new</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Sy</a:t>
            </a:r>
            <a:r>
              <a:rPr kumimoji="0" lang="en-IE"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E"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y</a:t>
            </a:r>
            <a:r>
              <a:rPr kumimoji="0" lang="en-IE"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endPar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IE" sz="1600" i="0" u="none" strike="noStrike" kern="1200" cap="none" spc="0" normalizeH="0" baseline="0" noProof="0" dirty="0" smtClean="0">
              <a:ln>
                <a:noFill/>
              </a:ln>
              <a:solidFill>
                <a:srgbClr val="FF0000"/>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IE" sz="1600" i="0" u="none" strike="noStrike" kern="1200" cap="none" spc="0" normalizeH="0" baseline="0" noProof="0" dirty="0" smtClean="0">
                <a:ln>
                  <a:noFill/>
                </a:ln>
                <a:solidFill>
                  <a:srgbClr val="FF0000"/>
                </a:solidFill>
                <a:effectLst/>
                <a:uLnTx/>
                <a:uFillTx/>
                <a:latin typeface="+mn-lt"/>
                <a:ea typeface="+mn-ea"/>
                <a:cs typeface="+mn-cs"/>
              </a:rPr>
              <a:t>Rotation</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x</a:t>
            </a:r>
            <a:r>
              <a:rPr kumimoji="0" lang="en-US"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new</a:t>
            </a:r>
            <a:r>
              <a:rPr kumimoji="0" lang="en-US" sz="1900" i="0"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US"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x</a:t>
            </a:r>
            <a:r>
              <a:rPr kumimoji="0" lang="en-US"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0" u="none" strike="noStrike" kern="1200" cap="none" spc="0" normalizeH="0" baseline="0" noProof="0" dirty="0" err="1" smtClean="0">
                <a:ln>
                  <a:noFill/>
                </a:ln>
                <a:solidFill>
                  <a:schemeClr val="tx1"/>
                </a:solidFill>
                <a:effectLst/>
                <a:uLnTx/>
                <a:uFillTx/>
                <a:latin typeface="Times New Roman" pitchFamily="18" charset="0"/>
                <a:ea typeface="+mn-ea"/>
                <a:cs typeface="+mn-cs"/>
              </a:rPr>
              <a:t>cos</a:t>
            </a:r>
            <a:r>
              <a:rPr kumimoji="0" lang="el-GR"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θ</a:t>
            </a:r>
            <a:r>
              <a:rPr kumimoji="0" lang="en-US" sz="1900" i="0"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US"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y</a:t>
            </a:r>
            <a:r>
              <a:rPr kumimoji="0" lang="en-US"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0" u="none" strike="noStrike" kern="1200" cap="none" spc="0" normalizeH="0" baseline="0" noProof="0" dirty="0" smtClean="0">
                <a:ln>
                  <a:noFill/>
                </a:ln>
                <a:solidFill>
                  <a:schemeClr val="tx1"/>
                </a:solidFill>
                <a:effectLst/>
                <a:uLnTx/>
                <a:uFillTx/>
                <a:latin typeface="Times New Roman" pitchFamily="18" charset="0"/>
                <a:ea typeface="+mn-ea"/>
                <a:cs typeface="+mn-cs"/>
              </a:rPr>
              <a:t>sin</a:t>
            </a:r>
            <a:r>
              <a:rPr kumimoji="0" lang="el-GR"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θ</a:t>
            </a:r>
            <a:endPar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y</a:t>
            </a:r>
            <a:r>
              <a:rPr kumimoji="0" lang="en-US"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new</a:t>
            </a:r>
            <a:r>
              <a:rPr kumimoji="0" lang="en-US" sz="1900" i="0"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US"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x</a:t>
            </a:r>
            <a:r>
              <a:rPr kumimoji="0" lang="en-US"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0" u="none" strike="noStrike" kern="1200" cap="none" spc="0" normalizeH="0" baseline="0" noProof="0" dirty="0" smtClean="0">
                <a:ln>
                  <a:noFill/>
                </a:ln>
                <a:solidFill>
                  <a:schemeClr val="tx1"/>
                </a:solidFill>
                <a:effectLst/>
                <a:uLnTx/>
                <a:uFillTx/>
                <a:latin typeface="Times New Roman" pitchFamily="18" charset="0"/>
                <a:ea typeface="+mn-ea"/>
                <a:cs typeface="+mn-cs"/>
              </a:rPr>
              <a:t>sin</a:t>
            </a:r>
            <a:r>
              <a:rPr kumimoji="0" lang="el-GR"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θ</a:t>
            </a:r>
            <a:r>
              <a:rPr kumimoji="0" lang="en-US" sz="1900" i="0" u="none" strike="noStrike" kern="1200" cap="none" spc="0" normalizeH="0" baseline="0" noProof="0" dirty="0" smtClean="0">
                <a:ln>
                  <a:noFill/>
                </a:ln>
                <a:solidFill>
                  <a:schemeClr val="tx1"/>
                </a:solidFill>
                <a:effectLst/>
                <a:uLnTx/>
                <a:uFillTx/>
                <a:latin typeface="Times New Roman" pitchFamily="18" charset="0"/>
                <a:ea typeface="+mn-ea"/>
                <a:cs typeface="+mn-cs"/>
              </a:rPr>
              <a:t> + </a:t>
            </a:r>
            <a:r>
              <a:rPr kumimoji="0" lang="en-US" sz="1900" i="1" u="none" strike="noStrike" kern="1200" cap="none" spc="0" normalizeH="0" baseline="0" noProof="0" dirty="0" err="1" smtClean="0">
                <a:ln>
                  <a:noFill/>
                </a:ln>
                <a:solidFill>
                  <a:schemeClr val="tx1"/>
                </a:solidFill>
                <a:effectLst/>
                <a:uLnTx/>
                <a:uFillTx/>
                <a:latin typeface="Times New Roman" pitchFamily="18" charset="0"/>
                <a:ea typeface="+mn-ea"/>
                <a:cs typeface="+mn-cs"/>
              </a:rPr>
              <a:t>y</a:t>
            </a:r>
            <a:r>
              <a:rPr kumimoji="0" lang="en-US" sz="1900" i="1" u="none" strike="noStrike" kern="1200" cap="none" spc="0" normalizeH="0" baseline="-25000" noProof="0" dirty="0" err="1" smtClean="0">
                <a:ln>
                  <a:noFill/>
                </a:ln>
                <a:solidFill>
                  <a:schemeClr val="tx1"/>
                </a:solidFill>
                <a:effectLst/>
                <a:uLnTx/>
                <a:uFillTx/>
                <a:latin typeface="Times New Roman" pitchFamily="18" charset="0"/>
                <a:ea typeface="+mn-ea"/>
                <a:cs typeface="+mn-cs"/>
              </a:rPr>
              <a:t>old</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rPr>
              <a:t> </a:t>
            </a:r>
            <a:r>
              <a:rPr kumimoji="0" lang="en-US" sz="1900" i="0" u="none" strike="noStrike" kern="1200" cap="none" spc="0" normalizeH="0" baseline="0" noProof="0" dirty="0" err="1" smtClean="0">
                <a:ln>
                  <a:noFill/>
                </a:ln>
                <a:solidFill>
                  <a:schemeClr val="tx1"/>
                </a:solidFill>
                <a:effectLst/>
                <a:uLnTx/>
                <a:uFillTx/>
                <a:latin typeface="Times New Roman" pitchFamily="18" charset="0"/>
                <a:ea typeface="+mn-ea"/>
                <a:cs typeface="+mn-cs"/>
              </a:rPr>
              <a:t>cos</a:t>
            </a:r>
            <a:r>
              <a:rPr kumimoji="0" lang="el-GR" sz="190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θ</a:t>
            </a:r>
            <a:endParaRPr kumimoji="0" lang="en-US" sz="1900"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GB" sz="160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3" name="Rectangle 2"/>
          <p:cNvSpPr txBox="1">
            <a:spLocks noChangeArrowheads="1"/>
          </p:cNvSpPr>
          <p:nvPr/>
        </p:nvSpPr>
        <p:spPr>
          <a:xfrm>
            <a:off x="6477000" y="4724400"/>
            <a:ext cx="2514600" cy="8382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IE" sz="3200" b="1"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Equations:</a:t>
            </a:r>
            <a:endParaRPr kumimoji="0" lang="en-GB" sz="3200" b="1"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GB" smtClean="0"/>
              <a:t>Scratch</a:t>
            </a:r>
          </a:p>
        </p:txBody>
      </p:sp>
      <p:sp>
        <p:nvSpPr>
          <p:cNvPr id="29699" name="Text Box 3"/>
          <p:cNvSpPr txBox="1">
            <a:spLocks noChangeArrowheads="1"/>
          </p:cNvSpPr>
          <p:nvPr/>
        </p:nvSpPr>
        <p:spPr bwMode="gray">
          <a:xfrm>
            <a:off x="8161338" y="6202363"/>
            <a:ext cx="646112" cy="366712"/>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x</a:t>
            </a:r>
          </a:p>
        </p:txBody>
      </p:sp>
      <p:grpSp>
        <p:nvGrpSpPr>
          <p:cNvPr id="2" name="Group 4"/>
          <p:cNvGrpSpPr>
            <a:grpSpLocks/>
          </p:cNvGrpSpPr>
          <p:nvPr/>
        </p:nvGrpSpPr>
        <p:grpSpPr bwMode="auto">
          <a:xfrm>
            <a:off x="873125" y="1585913"/>
            <a:ext cx="7581900" cy="5029200"/>
            <a:chOff x="550" y="999"/>
            <a:chExt cx="4776" cy="3168"/>
          </a:xfrm>
        </p:grpSpPr>
        <p:sp>
          <p:nvSpPr>
            <p:cNvPr id="29701" name="Line 5"/>
            <p:cNvSpPr>
              <a:spLocks noChangeShapeType="1"/>
            </p:cNvSpPr>
            <p:nvPr/>
          </p:nvSpPr>
          <p:spPr bwMode="gray">
            <a:xfrm rot="5400000">
              <a:off x="-137" y="2544"/>
              <a:ext cx="2738" cy="0"/>
            </a:xfrm>
            <a:prstGeom prst="line">
              <a:avLst/>
            </a:prstGeom>
            <a:noFill/>
            <a:ln w="19050">
              <a:solidFill>
                <a:srgbClr val="FF9900"/>
              </a:solidFill>
              <a:prstDash val="dash"/>
              <a:round/>
              <a:headEnd/>
              <a:tailEnd/>
            </a:ln>
          </p:spPr>
          <p:txBody>
            <a:bodyPr wrap="none"/>
            <a:lstStyle/>
            <a:p>
              <a:endParaRPr lang="en-US"/>
            </a:p>
          </p:txBody>
        </p:sp>
        <p:sp>
          <p:nvSpPr>
            <p:cNvPr id="29702" name="Line 6"/>
            <p:cNvSpPr>
              <a:spLocks noChangeShapeType="1"/>
            </p:cNvSpPr>
            <p:nvPr/>
          </p:nvSpPr>
          <p:spPr bwMode="gray">
            <a:xfrm rot="5400000">
              <a:off x="276" y="2544"/>
              <a:ext cx="2738" cy="0"/>
            </a:xfrm>
            <a:prstGeom prst="line">
              <a:avLst/>
            </a:prstGeom>
            <a:noFill/>
            <a:ln w="19050">
              <a:solidFill>
                <a:srgbClr val="FF9900"/>
              </a:solidFill>
              <a:prstDash val="dash"/>
              <a:round/>
              <a:headEnd/>
              <a:tailEnd/>
            </a:ln>
          </p:spPr>
          <p:txBody>
            <a:bodyPr wrap="none"/>
            <a:lstStyle/>
            <a:p>
              <a:endParaRPr lang="en-US"/>
            </a:p>
          </p:txBody>
        </p:sp>
        <p:sp>
          <p:nvSpPr>
            <p:cNvPr id="29703" name="Line 7"/>
            <p:cNvSpPr>
              <a:spLocks noChangeShapeType="1"/>
            </p:cNvSpPr>
            <p:nvPr/>
          </p:nvSpPr>
          <p:spPr bwMode="gray">
            <a:xfrm rot="5400000">
              <a:off x="683" y="2544"/>
              <a:ext cx="2738" cy="0"/>
            </a:xfrm>
            <a:prstGeom prst="line">
              <a:avLst/>
            </a:prstGeom>
            <a:noFill/>
            <a:ln w="19050">
              <a:solidFill>
                <a:srgbClr val="FF9900"/>
              </a:solidFill>
              <a:prstDash val="dash"/>
              <a:round/>
              <a:headEnd/>
              <a:tailEnd/>
            </a:ln>
          </p:spPr>
          <p:txBody>
            <a:bodyPr wrap="none"/>
            <a:lstStyle/>
            <a:p>
              <a:endParaRPr lang="en-US"/>
            </a:p>
          </p:txBody>
        </p:sp>
        <p:sp>
          <p:nvSpPr>
            <p:cNvPr id="29704" name="Line 8"/>
            <p:cNvSpPr>
              <a:spLocks noChangeShapeType="1"/>
            </p:cNvSpPr>
            <p:nvPr/>
          </p:nvSpPr>
          <p:spPr bwMode="gray">
            <a:xfrm rot="5400000">
              <a:off x="1097" y="2544"/>
              <a:ext cx="2738" cy="0"/>
            </a:xfrm>
            <a:prstGeom prst="line">
              <a:avLst/>
            </a:prstGeom>
            <a:noFill/>
            <a:ln w="19050">
              <a:solidFill>
                <a:srgbClr val="FF9900"/>
              </a:solidFill>
              <a:prstDash val="dash"/>
              <a:round/>
              <a:headEnd/>
              <a:tailEnd/>
            </a:ln>
          </p:spPr>
          <p:txBody>
            <a:bodyPr wrap="none"/>
            <a:lstStyle/>
            <a:p>
              <a:endParaRPr lang="en-US"/>
            </a:p>
          </p:txBody>
        </p:sp>
        <p:sp>
          <p:nvSpPr>
            <p:cNvPr id="29705" name="Line 9"/>
            <p:cNvSpPr>
              <a:spLocks noChangeShapeType="1"/>
            </p:cNvSpPr>
            <p:nvPr/>
          </p:nvSpPr>
          <p:spPr bwMode="gray">
            <a:xfrm rot="5400000">
              <a:off x="1497" y="2544"/>
              <a:ext cx="2738" cy="0"/>
            </a:xfrm>
            <a:prstGeom prst="line">
              <a:avLst/>
            </a:prstGeom>
            <a:noFill/>
            <a:ln w="19050">
              <a:solidFill>
                <a:srgbClr val="FF9900"/>
              </a:solidFill>
              <a:prstDash val="dash"/>
              <a:round/>
              <a:headEnd/>
              <a:tailEnd/>
            </a:ln>
          </p:spPr>
          <p:txBody>
            <a:bodyPr wrap="none"/>
            <a:lstStyle/>
            <a:p>
              <a:endParaRPr lang="en-US"/>
            </a:p>
          </p:txBody>
        </p:sp>
        <p:sp>
          <p:nvSpPr>
            <p:cNvPr id="29706" name="Line 10"/>
            <p:cNvSpPr>
              <a:spLocks noChangeShapeType="1"/>
            </p:cNvSpPr>
            <p:nvPr/>
          </p:nvSpPr>
          <p:spPr bwMode="gray">
            <a:xfrm rot="5400000">
              <a:off x="1897" y="2544"/>
              <a:ext cx="2738" cy="0"/>
            </a:xfrm>
            <a:prstGeom prst="line">
              <a:avLst/>
            </a:prstGeom>
            <a:noFill/>
            <a:ln w="19050">
              <a:solidFill>
                <a:srgbClr val="FF9900"/>
              </a:solidFill>
              <a:prstDash val="dash"/>
              <a:round/>
              <a:headEnd/>
              <a:tailEnd/>
            </a:ln>
          </p:spPr>
          <p:txBody>
            <a:bodyPr wrap="none"/>
            <a:lstStyle/>
            <a:p>
              <a:endParaRPr lang="en-US"/>
            </a:p>
          </p:txBody>
        </p:sp>
        <p:sp>
          <p:nvSpPr>
            <p:cNvPr id="29707" name="Line 11"/>
            <p:cNvSpPr>
              <a:spLocks noChangeShapeType="1"/>
            </p:cNvSpPr>
            <p:nvPr/>
          </p:nvSpPr>
          <p:spPr bwMode="gray">
            <a:xfrm rot="5400000">
              <a:off x="2312" y="2544"/>
              <a:ext cx="2738" cy="0"/>
            </a:xfrm>
            <a:prstGeom prst="line">
              <a:avLst/>
            </a:prstGeom>
            <a:noFill/>
            <a:ln w="19050">
              <a:solidFill>
                <a:srgbClr val="FF9900"/>
              </a:solidFill>
              <a:prstDash val="dash"/>
              <a:round/>
              <a:headEnd/>
              <a:tailEnd/>
            </a:ln>
          </p:spPr>
          <p:txBody>
            <a:bodyPr wrap="none"/>
            <a:lstStyle/>
            <a:p>
              <a:endParaRPr lang="en-US"/>
            </a:p>
          </p:txBody>
        </p:sp>
        <p:sp>
          <p:nvSpPr>
            <p:cNvPr id="29708" name="Line 12"/>
            <p:cNvSpPr>
              <a:spLocks noChangeShapeType="1"/>
            </p:cNvSpPr>
            <p:nvPr/>
          </p:nvSpPr>
          <p:spPr bwMode="gray">
            <a:xfrm rot="5400000">
              <a:off x="2719" y="2544"/>
              <a:ext cx="2738" cy="0"/>
            </a:xfrm>
            <a:prstGeom prst="line">
              <a:avLst/>
            </a:prstGeom>
            <a:noFill/>
            <a:ln w="19050">
              <a:solidFill>
                <a:srgbClr val="FF9900"/>
              </a:solidFill>
              <a:prstDash val="dash"/>
              <a:round/>
              <a:headEnd/>
              <a:tailEnd/>
            </a:ln>
          </p:spPr>
          <p:txBody>
            <a:bodyPr wrap="none"/>
            <a:lstStyle/>
            <a:p>
              <a:endParaRPr lang="en-US"/>
            </a:p>
          </p:txBody>
        </p:sp>
        <p:sp>
          <p:nvSpPr>
            <p:cNvPr id="29709" name="Line 13"/>
            <p:cNvSpPr>
              <a:spLocks noChangeShapeType="1"/>
            </p:cNvSpPr>
            <p:nvPr/>
          </p:nvSpPr>
          <p:spPr bwMode="gray">
            <a:xfrm rot="5400000">
              <a:off x="3126" y="2544"/>
              <a:ext cx="2738" cy="0"/>
            </a:xfrm>
            <a:prstGeom prst="line">
              <a:avLst/>
            </a:prstGeom>
            <a:noFill/>
            <a:ln w="19050">
              <a:solidFill>
                <a:srgbClr val="FF9900"/>
              </a:solidFill>
              <a:prstDash val="dash"/>
              <a:round/>
              <a:headEnd/>
              <a:tailEnd/>
            </a:ln>
          </p:spPr>
          <p:txBody>
            <a:bodyPr wrap="none"/>
            <a:lstStyle/>
            <a:p>
              <a:endParaRPr lang="en-US"/>
            </a:p>
          </p:txBody>
        </p:sp>
        <p:sp>
          <p:nvSpPr>
            <p:cNvPr id="29710" name="Line 14"/>
            <p:cNvSpPr>
              <a:spLocks noChangeShapeType="1"/>
            </p:cNvSpPr>
            <p:nvPr/>
          </p:nvSpPr>
          <p:spPr bwMode="gray">
            <a:xfrm rot="5400000">
              <a:off x="3533" y="2544"/>
              <a:ext cx="2738" cy="0"/>
            </a:xfrm>
            <a:prstGeom prst="line">
              <a:avLst/>
            </a:prstGeom>
            <a:noFill/>
            <a:ln w="19050">
              <a:solidFill>
                <a:srgbClr val="FF9900"/>
              </a:solidFill>
              <a:prstDash val="dash"/>
              <a:round/>
              <a:headEnd/>
              <a:tailEnd/>
            </a:ln>
          </p:spPr>
          <p:txBody>
            <a:bodyPr wrap="none"/>
            <a:lstStyle/>
            <a:p>
              <a:endParaRPr lang="en-US"/>
            </a:p>
          </p:txBody>
        </p:sp>
        <p:sp>
          <p:nvSpPr>
            <p:cNvPr id="29711" name="Line 15"/>
            <p:cNvSpPr>
              <a:spLocks noChangeShapeType="1"/>
            </p:cNvSpPr>
            <p:nvPr/>
          </p:nvSpPr>
          <p:spPr bwMode="gray">
            <a:xfrm>
              <a:off x="829" y="3501"/>
              <a:ext cx="4490" cy="0"/>
            </a:xfrm>
            <a:prstGeom prst="line">
              <a:avLst/>
            </a:prstGeom>
            <a:noFill/>
            <a:ln w="19050">
              <a:solidFill>
                <a:srgbClr val="FF9900"/>
              </a:solidFill>
              <a:prstDash val="dash"/>
              <a:round/>
              <a:headEnd/>
              <a:tailEnd/>
            </a:ln>
          </p:spPr>
          <p:txBody>
            <a:bodyPr wrap="none"/>
            <a:lstStyle/>
            <a:p>
              <a:endParaRPr lang="en-US"/>
            </a:p>
          </p:txBody>
        </p:sp>
        <p:sp>
          <p:nvSpPr>
            <p:cNvPr id="29712" name="Line 16"/>
            <p:cNvSpPr>
              <a:spLocks noChangeShapeType="1"/>
            </p:cNvSpPr>
            <p:nvPr/>
          </p:nvSpPr>
          <p:spPr bwMode="gray">
            <a:xfrm>
              <a:off x="829" y="3095"/>
              <a:ext cx="4490" cy="0"/>
            </a:xfrm>
            <a:prstGeom prst="line">
              <a:avLst/>
            </a:prstGeom>
            <a:noFill/>
            <a:ln w="19050">
              <a:solidFill>
                <a:srgbClr val="FF9900"/>
              </a:solidFill>
              <a:prstDash val="dash"/>
              <a:round/>
              <a:headEnd/>
              <a:tailEnd/>
            </a:ln>
          </p:spPr>
          <p:txBody>
            <a:bodyPr wrap="none"/>
            <a:lstStyle/>
            <a:p>
              <a:endParaRPr lang="en-US"/>
            </a:p>
          </p:txBody>
        </p:sp>
        <p:sp>
          <p:nvSpPr>
            <p:cNvPr id="29713" name="Line 17"/>
            <p:cNvSpPr>
              <a:spLocks noChangeShapeType="1"/>
            </p:cNvSpPr>
            <p:nvPr/>
          </p:nvSpPr>
          <p:spPr bwMode="gray">
            <a:xfrm>
              <a:off x="836" y="2688"/>
              <a:ext cx="4490" cy="0"/>
            </a:xfrm>
            <a:prstGeom prst="line">
              <a:avLst/>
            </a:prstGeom>
            <a:noFill/>
            <a:ln w="19050">
              <a:solidFill>
                <a:srgbClr val="FF9900"/>
              </a:solidFill>
              <a:prstDash val="dash"/>
              <a:round/>
              <a:headEnd/>
              <a:tailEnd/>
            </a:ln>
          </p:spPr>
          <p:txBody>
            <a:bodyPr wrap="none"/>
            <a:lstStyle/>
            <a:p>
              <a:endParaRPr lang="en-US"/>
            </a:p>
          </p:txBody>
        </p:sp>
        <p:sp>
          <p:nvSpPr>
            <p:cNvPr id="29714" name="Line 18"/>
            <p:cNvSpPr>
              <a:spLocks noChangeShapeType="1"/>
            </p:cNvSpPr>
            <p:nvPr/>
          </p:nvSpPr>
          <p:spPr bwMode="gray">
            <a:xfrm>
              <a:off x="829" y="2288"/>
              <a:ext cx="4490" cy="0"/>
            </a:xfrm>
            <a:prstGeom prst="line">
              <a:avLst/>
            </a:prstGeom>
            <a:noFill/>
            <a:ln w="19050">
              <a:solidFill>
                <a:srgbClr val="FF9900"/>
              </a:solidFill>
              <a:prstDash val="dash"/>
              <a:round/>
              <a:headEnd/>
              <a:tailEnd/>
            </a:ln>
          </p:spPr>
          <p:txBody>
            <a:bodyPr wrap="none"/>
            <a:lstStyle/>
            <a:p>
              <a:endParaRPr lang="en-US"/>
            </a:p>
          </p:txBody>
        </p:sp>
        <p:sp>
          <p:nvSpPr>
            <p:cNvPr id="29715" name="Line 19"/>
            <p:cNvSpPr>
              <a:spLocks noChangeShapeType="1"/>
            </p:cNvSpPr>
            <p:nvPr/>
          </p:nvSpPr>
          <p:spPr bwMode="gray">
            <a:xfrm>
              <a:off x="829" y="1874"/>
              <a:ext cx="4490" cy="0"/>
            </a:xfrm>
            <a:prstGeom prst="line">
              <a:avLst/>
            </a:prstGeom>
            <a:noFill/>
            <a:ln w="19050">
              <a:solidFill>
                <a:srgbClr val="FF9900"/>
              </a:solidFill>
              <a:prstDash val="dash"/>
              <a:round/>
              <a:headEnd/>
              <a:tailEnd/>
            </a:ln>
          </p:spPr>
          <p:txBody>
            <a:bodyPr wrap="none"/>
            <a:lstStyle/>
            <a:p>
              <a:endParaRPr lang="en-US"/>
            </a:p>
          </p:txBody>
        </p:sp>
        <p:sp>
          <p:nvSpPr>
            <p:cNvPr id="29716" name="Line 20"/>
            <p:cNvSpPr>
              <a:spLocks noChangeShapeType="1"/>
            </p:cNvSpPr>
            <p:nvPr/>
          </p:nvSpPr>
          <p:spPr bwMode="gray">
            <a:xfrm>
              <a:off x="829" y="1467"/>
              <a:ext cx="4490" cy="0"/>
            </a:xfrm>
            <a:prstGeom prst="line">
              <a:avLst/>
            </a:prstGeom>
            <a:noFill/>
            <a:ln w="19050">
              <a:solidFill>
                <a:srgbClr val="FF9900"/>
              </a:solidFill>
              <a:prstDash val="dash"/>
              <a:round/>
              <a:headEnd/>
              <a:tailEnd/>
            </a:ln>
          </p:spPr>
          <p:txBody>
            <a:bodyPr wrap="none"/>
            <a:lstStyle/>
            <a:p>
              <a:endParaRPr lang="en-US"/>
            </a:p>
          </p:txBody>
        </p:sp>
        <p:sp>
          <p:nvSpPr>
            <p:cNvPr id="29717" name="Text Box 21"/>
            <p:cNvSpPr txBox="1">
              <a:spLocks noChangeArrowheads="1"/>
            </p:cNvSpPr>
            <p:nvPr/>
          </p:nvSpPr>
          <p:spPr bwMode="gray">
            <a:xfrm>
              <a:off x="550" y="999"/>
              <a:ext cx="313" cy="231"/>
            </a:xfrm>
            <a:prstGeom prst="rect">
              <a:avLst/>
            </a:prstGeom>
            <a:solidFill>
              <a:schemeClr val="bg1"/>
            </a:solidFill>
            <a:ln w="9525">
              <a:noFill/>
              <a:miter lim="800000"/>
              <a:headEnd/>
              <a:tailEnd/>
            </a:ln>
          </p:spPr>
          <p:txBody>
            <a:bodyPr>
              <a:spAutoFit/>
            </a:bodyPr>
            <a:lstStyle/>
            <a:p>
              <a:pPr algn="ctr"/>
              <a:r>
                <a:rPr lang="en-US" i="1">
                  <a:latin typeface="Times New Roman" pitchFamily="18" charset="0"/>
                </a:rPr>
                <a:t>y</a:t>
              </a:r>
            </a:p>
          </p:txBody>
        </p:sp>
        <p:sp>
          <p:nvSpPr>
            <p:cNvPr id="29718" name="Line 22"/>
            <p:cNvSpPr>
              <a:spLocks noChangeShapeType="1"/>
            </p:cNvSpPr>
            <p:nvPr/>
          </p:nvSpPr>
          <p:spPr bwMode="gray">
            <a:xfrm flipV="1">
              <a:off x="832" y="1166"/>
              <a:ext cx="0" cy="2793"/>
            </a:xfrm>
            <a:prstGeom prst="line">
              <a:avLst/>
            </a:prstGeom>
            <a:noFill/>
            <a:ln w="9525">
              <a:solidFill>
                <a:schemeClr val="tx1"/>
              </a:solidFill>
              <a:round/>
              <a:headEnd/>
              <a:tailEnd type="triangle" w="med" len="med"/>
            </a:ln>
          </p:spPr>
          <p:txBody>
            <a:bodyPr wrap="none"/>
            <a:lstStyle/>
            <a:p>
              <a:endParaRPr lang="en-US"/>
            </a:p>
          </p:txBody>
        </p:sp>
        <p:sp>
          <p:nvSpPr>
            <p:cNvPr id="29719" name="Line 23"/>
            <p:cNvSpPr>
              <a:spLocks noChangeShapeType="1"/>
            </p:cNvSpPr>
            <p:nvPr/>
          </p:nvSpPr>
          <p:spPr bwMode="gray">
            <a:xfrm>
              <a:off x="776" y="3912"/>
              <a:ext cx="4534" cy="0"/>
            </a:xfrm>
            <a:prstGeom prst="line">
              <a:avLst/>
            </a:prstGeom>
            <a:noFill/>
            <a:ln w="9525">
              <a:solidFill>
                <a:schemeClr val="tx1"/>
              </a:solidFill>
              <a:round/>
              <a:headEnd/>
              <a:tailEnd type="triangle" w="med" len="med"/>
            </a:ln>
          </p:spPr>
          <p:txBody>
            <a:bodyPr wrap="none"/>
            <a:lstStyle/>
            <a:p>
              <a:endParaRPr lang="en-US"/>
            </a:p>
          </p:txBody>
        </p:sp>
        <p:sp>
          <p:nvSpPr>
            <p:cNvPr id="29720" name="Line 24"/>
            <p:cNvSpPr>
              <a:spLocks noChangeShapeType="1"/>
            </p:cNvSpPr>
            <p:nvPr/>
          </p:nvSpPr>
          <p:spPr bwMode="gray">
            <a:xfrm>
              <a:off x="1239" y="3811"/>
              <a:ext cx="0" cy="203"/>
            </a:xfrm>
            <a:prstGeom prst="line">
              <a:avLst/>
            </a:prstGeom>
            <a:noFill/>
            <a:ln w="9525">
              <a:solidFill>
                <a:schemeClr val="tx1"/>
              </a:solidFill>
              <a:round/>
              <a:headEnd/>
              <a:tailEnd/>
            </a:ln>
          </p:spPr>
          <p:txBody>
            <a:bodyPr wrap="none"/>
            <a:lstStyle/>
            <a:p>
              <a:endParaRPr lang="en-US"/>
            </a:p>
          </p:txBody>
        </p:sp>
        <p:sp>
          <p:nvSpPr>
            <p:cNvPr id="29721" name="Line 25"/>
            <p:cNvSpPr>
              <a:spLocks noChangeShapeType="1"/>
            </p:cNvSpPr>
            <p:nvPr/>
          </p:nvSpPr>
          <p:spPr bwMode="gray">
            <a:xfrm>
              <a:off x="1646" y="3811"/>
              <a:ext cx="0" cy="203"/>
            </a:xfrm>
            <a:prstGeom prst="line">
              <a:avLst/>
            </a:prstGeom>
            <a:noFill/>
            <a:ln w="9525">
              <a:solidFill>
                <a:schemeClr val="tx1"/>
              </a:solidFill>
              <a:round/>
              <a:headEnd/>
              <a:tailEnd/>
            </a:ln>
          </p:spPr>
          <p:txBody>
            <a:bodyPr wrap="none"/>
            <a:lstStyle/>
            <a:p>
              <a:endParaRPr lang="en-US"/>
            </a:p>
          </p:txBody>
        </p:sp>
        <p:sp>
          <p:nvSpPr>
            <p:cNvPr id="29722" name="Line 26"/>
            <p:cNvSpPr>
              <a:spLocks noChangeShapeType="1"/>
            </p:cNvSpPr>
            <p:nvPr/>
          </p:nvSpPr>
          <p:spPr bwMode="gray">
            <a:xfrm>
              <a:off x="2460" y="3811"/>
              <a:ext cx="0" cy="203"/>
            </a:xfrm>
            <a:prstGeom prst="line">
              <a:avLst/>
            </a:prstGeom>
            <a:noFill/>
            <a:ln w="9525">
              <a:solidFill>
                <a:schemeClr val="tx1"/>
              </a:solidFill>
              <a:round/>
              <a:headEnd/>
              <a:tailEnd/>
            </a:ln>
          </p:spPr>
          <p:txBody>
            <a:bodyPr wrap="none"/>
            <a:lstStyle/>
            <a:p>
              <a:endParaRPr lang="en-US"/>
            </a:p>
          </p:txBody>
        </p:sp>
        <p:sp>
          <p:nvSpPr>
            <p:cNvPr id="29723" name="Line 27"/>
            <p:cNvSpPr>
              <a:spLocks noChangeShapeType="1"/>
            </p:cNvSpPr>
            <p:nvPr/>
          </p:nvSpPr>
          <p:spPr bwMode="gray">
            <a:xfrm>
              <a:off x="2053" y="3811"/>
              <a:ext cx="0" cy="203"/>
            </a:xfrm>
            <a:prstGeom prst="line">
              <a:avLst/>
            </a:prstGeom>
            <a:noFill/>
            <a:ln w="9525">
              <a:solidFill>
                <a:schemeClr val="tx1"/>
              </a:solidFill>
              <a:round/>
              <a:headEnd/>
              <a:tailEnd/>
            </a:ln>
          </p:spPr>
          <p:txBody>
            <a:bodyPr wrap="none"/>
            <a:lstStyle/>
            <a:p>
              <a:endParaRPr lang="en-US"/>
            </a:p>
          </p:txBody>
        </p:sp>
        <p:sp>
          <p:nvSpPr>
            <p:cNvPr id="29724" name="Line 28"/>
            <p:cNvSpPr>
              <a:spLocks noChangeShapeType="1"/>
            </p:cNvSpPr>
            <p:nvPr/>
          </p:nvSpPr>
          <p:spPr bwMode="gray">
            <a:xfrm>
              <a:off x="2867" y="3811"/>
              <a:ext cx="0" cy="203"/>
            </a:xfrm>
            <a:prstGeom prst="line">
              <a:avLst/>
            </a:prstGeom>
            <a:noFill/>
            <a:ln w="9525">
              <a:solidFill>
                <a:schemeClr val="tx1"/>
              </a:solidFill>
              <a:round/>
              <a:headEnd/>
              <a:tailEnd/>
            </a:ln>
          </p:spPr>
          <p:txBody>
            <a:bodyPr wrap="none"/>
            <a:lstStyle/>
            <a:p>
              <a:endParaRPr lang="en-US"/>
            </a:p>
          </p:txBody>
        </p:sp>
        <p:sp>
          <p:nvSpPr>
            <p:cNvPr id="29725" name="Line 29"/>
            <p:cNvSpPr>
              <a:spLocks noChangeShapeType="1"/>
            </p:cNvSpPr>
            <p:nvPr/>
          </p:nvSpPr>
          <p:spPr bwMode="gray">
            <a:xfrm>
              <a:off x="3274" y="3811"/>
              <a:ext cx="0" cy="203"/>
            </a:xfrm>
            <a:prstGeom prst="line">
              <a:avLst/>
            </a:prstGeom>
            <a:noFill/>
            <a:ln w="9525">
              <a:solidFill>
                <a:schemeClr val="tx1"/>
              </a:solidFill>
              <a:round/>
              <a:headEnd/>
              <a:tailEnd/>
            </a:ln>
          </p:spPr>
          <p:txBody>
            <a:bodyPr wrap="none"/>
            <a:lstStyle/>
            <a:p>
              <a:endParaRPr lang="en-US"/>
            </a:p>
          </p:txBody>
        </p:sp>
        <p:sp>
          <p:nvSpPr>
            <p:cNvPr id="29726" name="Line 30"/>
            <p:cNvSpPr>
              <a:spLocks noChangeShapeType="1"/>
            </p:cNvSpPr>
            <p:nvPr/>
          </p:nvSpPr>
          <p:spPr bwMode="gray">
            <a:xfrm>
              <a:off x="3682" y="3811"/>
              <a:ext cx="0" cy="203"/>
            </a:xfrm>
            <a:prstGeom prst="line">
              <a:avLst/>
            </a:prstGeom>
            <a:noFill/>
            <a:ln w="9525">
              <a:solidFill>
                <a:schemeClr val="tx1"/>
              </a:solidFill>
              <a:round/>
              <a:headEnd/>
              <a:tailEnd/>
            </a:ln>
          </p:spPr>
          <p:txBody>
            <a:bodyPr wrap="none"/>
            <a:lstStyle/>
            <a:p>
              <a:endParaRPr lang="en-US"/>
            </a:p>
          </p:txBody>
        </p:sp>
        <p:sp>
          <p:nvSpPr>
            <p:cNvPr id="29727" name="Line 31"/>
            <p:cNvSpPr>
              <a:spLocks noChangeShapeType="1"/>
            </p:cNvSpPr>
            <p:nvPr/>
          </p:nvSpPr>
          <p:spPr bwMode="gray">
            <a:xfrm>
              <a:off x="4089" y="3811"/>
              <a:ext cx="0" cy="203"/>
            </a:xfrm>
            <a:prstGeom prst="line">
              <a:avLst/>
            </a:prstGeom>
            <a:noFill/>
            <a:ln w="9525">
              <a:solidFill>
                <a:schemeClr val="tx1"/>
              </a:solidFill>
              <a:round/>
              <a:headEnd/>
              <a:tailEnd/>
            </a:ln>
          </p:spPr>
          <p:txBody>
            <a:bodyPr wrap="none"/>
            <a:lstStyle/>
            <a:p>
              <a:endParaRPr lang="en-US"/>
            </a:p>
          </p:txBody>
        </p:sp>
        <p:sp>
          <p:nvSpPr>
            <p:cNvPr id="29728" name="Line 32"/>
            <p:cNvSpPr>
              <a:spLocks noChangeShapeType="1"/>
            </p:cNvSpPr>
            <p:nvPr/>
          </p:nvSpPr>
          <p:spPr bwMode="gray">
            <a:xfrm>
              <a:off x="4496" y="3811"/>
              <a:ext cx="0" cy="203"/>
            </a:xfrm>
            <a:prstGeom prst="line">
              <a:avLst/>
            </a:prstGeom>
            <a:noFill/>
            <a:ln w="9525">
              <a:solidFill>
                <a:schemeClr val="tx1"/>
              </a:solidFill>
              <a:round/>
              <a:headEnd/>
              <a:tailEnd/>
            </a:ln>
          </p:spPr>
          <p:txBody>
            <a:bodyPr wrap="none"/>
            <a:lstStyle/>
            <a:p>
              <a:endParaRPr lang="en-US"/>
            </a:p>
          </p:txBody>
        </p:sp>
        <p:sp>
          <p:nvSpPr>
            <p:cNvPr id="29729" name="Line 33"/>
            <p:cNvSpPr>
              <a:spLocks noChangeShapeType="1"/>
            </p:cNvSpPr>
            <p:nvPr/>
          </p:nvSpPr>
          <p:spPr bwMode="gray">
            <a:xfrm>
              <a:off x="4903" y="3811"/>
              <a:ext cx="0" cy="203"/>
            </a:xfrm>
            <a:prstGeom prst="line">
              <a:avLst/>
            </a:prstGeom>
            <a:noFill/>
            <a:ln w="9525">
              <a:solidFill>
                <a:schemeClr val="tx1"/>
              </a:solidFill>
              <a:round/>
              <a:headEnd/>
              <a:tailEnd/>
            </a:ln>
          </p:spPr>
          <p:txBody>
            <a:bodyPr wrap="none"/>
            <a:lstStyle/>
            <a:p>
              <a:endParaRPr lang="en-US"/>
            </a:p>
          </p:txBody>
        </p:sp>
        <p:sp>
          <p:nvSpPr>
            <p:cNvPr id="29730" name="Line 34"/>
            <p:cNvSpPr>
              <a:spLocks noChangeShapeType="1"/>
            </p:cNvSpPr>
            <p:nvPr/>
          </p:nvSpPr>
          <p:spPr bwMode="gray">
            <a:xfrm>
              <a:off x="730" y="3505"/>
              <a:ext cx="204" cy="0"/>
            </a:xfrm>
            <a:prstGeom prst="line">
              <a:avLst/>
            </a:prstGeom>
            <a:noFill/>
            <a:ln w="9525">
              <a:solidFill>
                <a:schemeClr val="tx1"/>
              </a:solidFill>
              <a:round/>
              <a:headEnd/>
              <a:tailEnd/>
            </a:ln>
          </p:spPr>
          <p:txBody>
            <a:bodyPr wrap="none"/>
            <a:lstStyle/>
            <a:p>
              <a:endParaRPr lang="en-US"/>
            </a:p>
          </p:txBody>
        </p:sp>
        <p:sp>
          <p:nvSpPr>
            <p:cNvPr id="29731" name="Line 35"/>
            <p:cNvSpPr>
              <a:spLocks noChangeShapeType="1"/>
            </p:cNvSpPr>
            <p:nvPr/>
          </p:nvSpPr>
          <p:spPr bwMode="gray">
            <a:xfrm>
              <a:off x="730" y="3099"/>
              <a:ext cx="204" cy="0"/>
            </a:xfrm>
            <a:prstGeom prst="line">
              <a:avLst/>
            </a:prstGeom>
            <a:noFill/>
            <a:ln w="9525">
              <a:solidFill>
                <a:schemeClr val="tx1"/>
              </a:solidFill>
              <a:round/>
              <a:headEnd/>
              <a:tailEnd/>
            </a:ln>
          </p:spPr>
          <p:txBody>
            <a:bodyPr wrap="none"/>
            <a:lstStyle/>
            <a:p>
              <a:endParaRPr lang="en-US"/>
            </a:p>
          </p:txBody>
        </p:sp>
        <p:sp>
          <p:nvSpPr>
            <p:cNvPr id="29732" name="Line 36"/>
            <p:cNvSpPr>
              <a:spLocks noChangeShapeType="1"/>
            </p:cNvSpPr>
            <p:nvPr/>
          </p:nvSpPr>
          <p:spPr bwMode="gray">
            <a:xfrm>
              <a:off x="730" y="2692"/>
              <a:ext cx="204" cy="0"/>
            </a:xfrm>
            <a:prstGeom prst="line">
              <a:avLst/>
            </a:prstGeom>
            <a:noFill/>
            <a:ln w="9525">
              <a:solidFill>
                <a:schemeClr val="tx1"/>
              </a:solidFill>
              <a:round/>
              <a:headEnd/>
              <a:tailEnd/>
            </a:ln>
          </p:spPr>
          <p:txBody>
            <a:bodyPr wrap="none"/>
            <a:lstStyle/>
            <a:p>
              <a:endParaRPr lang="en-US"/>
            </a:p>
          </p:txBody>
        </p:sp>
        <p:sp>
          <p:nvSpPr>
            <p:cNvPr id="29733" name="Line 37"/>
            <p:cNvSpPr>
              <a:spLocks noChangeShapeType="1"/>
            </p:cNvSpPr>
            <p:nvPr/>
          </p:nvSpPr>
          <p:spPr bwMode="gray">
            <a:xfrm>
              <a:off x="730" y="2285"/>
              <a:ext cx="204" cy="0"/>
            </a:xfrm>
            <a:prstGeom prst="line">
              <a:avLst/>
            </a:prstGeom>
            <a:noFill/>
            <a:ln w="9525">
              <a:solidFill>
                <a:schemeClr val="tx1"/>
              </a:solidFill>
              <a:round/>
              <a:headEnd/>
              <a:tailEnd/>
            </a:ln>
          </p:spPr>
          <p:txBody>
            <a:bodyPr wrap="none"/>
            <a:lstStyle/>
            <a:p>
              <a:endParaRPr lang="en-US"/>
            </a:p>
          </p:txBody>
        </p:sp>
        <p:sp>
          <p:nvSpPr>
            <p:cNvPr id="29734" name="Line 38"/>
            <p:cNvSpPr>
              <a:spLocks noChangeShapeType="1"/>
            </p:cNvSpPr>
            <p:nvPr/>
          </p:nvSpPr>
          <p:spPr bwMode="gray">
            <a:xfrm>
              <a:off x="730" y="1878"/>
              <a:ext cx="204" cy="0"/>
            </a:xfrm>
            <a:prstGeom prst="line">
              <a:avLst/>
            </a:prstGeom>
            <a:noFill/>
            <a:ln w="9525">
              <a:solidFill>
                <a:schemeClr val="tx1"/>
              </a:solidFill>
              <a:round/>
              <a:headEnd/>
              <a:tailEnd/>
            </a:ln>
          </p:spPr>
          <p:txBody>
            <a:bodyPr wrap="none"/>
            <a:lstStyle/>
            <a:p>
              <a:endParaRPr lang="en-US"/>
            </a:p>
          </p:txBody>
        </p:sp>
        <p:sp>
          <p:nvSpPr>
            <p:cNvPr id="29735" name="Line 39"/>
            <p:cNvSpPr>
              <a:spLocks noChangeShapeType="1"/>
            </p:cNvSpPr>
            <p:nvPr/>
          </p:nvSpPr>
          <p:spPr bwMode="gray">
            <a:xfrm>
              <a:off x="730" y="1471"/>
              <a:ext cx="204" cy="0"/>
            </a:xfrm>
            <a:prstGeom prst="line">
              <a:avLst/>
            </a:prstGeom>
            <a:noFill/>
            <a:ln w="9525">
              <a:solidFill>
                <a:schemeClr val="tx1"/>
              </a:solidFill>
              <a:round/>
              <a:headEnd/>
              <a:tailEnd/>
            </a:ln>
          </p:spPr>
          <p:txBody>
            <a:bodyPr wrap="none"/>
            <a:lstStyle/>
            <a:p>
              <a:endParaRPr lang="en-US"/>
            </a:p>
          </p:txBody>
        </p:sp>
        <p:sp>
          <p:nvSpPr>
            <p:cNvPr id="29736" name="Text Box 40"/>
            <p:cNvSpPr txBox="1">
              <a:spLocks noChangeArrowheads="1"/>
            </p:cNvSpPr>
            <p:nvPr/>
          </p:nvSpPr>
          <p:spPr bwMode="gray">
            <a:xfrm>
              <a:off x="641" y="3922"/>
              <a:ext cx="180" cy="212"/>
            </a:xfrm>
            <a:prstGeom prst="rect">
              <a:avLst/>
            </a:prstGeom>
            <a:noFill/>
            <a:ln w="9525">
              <a:noFill/>
              <a:miter lim="800000"/>
              <a:headEnd/>
              <a:tailEnd/>
            </a:ln>
          </p:spPr>
          <p:txBody>
            <a:bodyPr wrap="none">
              <a:spAutoFit/>
            </a:bodyPr>
            <a:lstStyle/>
            <a:p>
              <a:r>
                <a:rPr lang="en-US" sz="1600">
                  <a:latin typeface="Times New Roman" pitchFamily="18" charset="0"/>
                </a:rPr>
                <a:t>0</a:t>
              </a:r>
            </a:p>
          </p:txBody>
        </p:sp>
        <p:sp>
          <p:nvSpPr>
            <p:cNvPr id="29737" name="Text Box 41"/>
            <p:cNvSpPr txBox="1">
              <a:spLocks noChangeArrowheads="1"/>
            </p:cNvSpPr>
            <p:nvPr/>
          </p:nvSpPr>
          <p:spPr bwMode="gray">
            <a:xfrm>
              <a:off x="120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a:t>
              </a:r>
            </a:p>
          </p:txBody>
        </p:sp>
        <p:sp>
          <p:nvSpPr>
            <p:cNvPr id="29738" name="Text Box 42"/>
            <p:cNvSpPr txBox="1">
              <a:spLocks noChangeArrowheads="1"/>
            </p:cNvSpPr>
            <p:nvPr/>
          </p:nvSpPr>
          <p:spPr bwMode="gray">
            <a:xfrm>
              <a:off x="572" y="3397"/>
              <a:ext cx="180" cy="212"/>
            </a:xfrm>
            <a:prstGeom prst="rect">
              <a:avLst/>
            </a:prstGeom>
            <a:noFill/>
            <a:ln w="9525">
              <a:noFill/>
              <a:miter lim="800000"/>
              <a:headEnd/>
              <a:tailEnd/>
            </a:ln>
          </p:spPr>
          <p:txBody>
            <a:bodyPr wrap="none">
              <a:spAutoFit/>
            </a:bodyPr>
            <a:lstStyle/>
            <a:p>
              <a:r>
                <a:rPr lang="en-US" sz="1600">
                  <a:latin typeface="Times New Roman" pitchFamily="18" charset="0"/>
                </a:rPr>
                <a:t>1</a:t>
              </a:r>
            </a:p>
          </p:txBody>
        </p:sp>
        <p:sp>
          <p:nvSpPr>
            <p:cNvPr id="29739" name="Text Box 43"/>
            <p:cNvSpPr txBox="1">
              <a:spLocks noChangeArrowheads="1"/>
            </p:cNvSpPr>
            <p:nvPr/>
          </p:nvSpPr>
          <p:spPr bwMode="gray">
            <a:xfrm>
              <a:off x="1616" y="4013"/>
              <a:ext cx="64" cy="154"/>
            </a:xfrm>
            <a:prstGeom prst="rect">
              <a:avLst/>
            </a:prstGeom>
            <a:noFill/>
            <a:ln w="9525">
              <a:noFill/>
              <a:miter lim="800000"/>
              <a:headEnd/>
              <a:tailEnd/>
            </a:ln>
          </p:spPr>
          <p:txBody>
            <a:bodyPr wrap="none" lIns="0" tIns="0" rIns="0" bIns="0" anchor="ctr">
              <a:spAutoFit/>
            </a:bodyPr>
            <a:lstStyle/>
            <a:p>
              <a:pPr algn="ctr"/>
              <a:r>
                <a:rPr lang="en-US" sz="1600">
                  <a:latin typeface="Times New Roman" pitchFamily="18" charset="0"/>
                </a:rPr>
                <a:t>2</a:t>
              </a:r>
            </a:p>
          </p:txBody>
        </p:sp>
        <p:sp>
          <p:nvSpPr>
            <p:cNvPr id="29740" name="Text Box 44"/>
            <p:cNvSpPr txBox="1">
              <a:spLocks noChangeArrowheads="1"/>
            </p:cNvSpPr>
            <p:nvPr/>
          </p:nvSpPr>
          <p:spPr bwMode="gray">
            <a:xfrm>
              <a:off x="572" y="2990"/>
              <a:ext cx="180" cy="212"/>
            </a:xfrm>
            <a:prstGeom prst="rect">
              <a:avLst/>
            </a:prstGeom>
            <a:noFill/>
            <a:ln w="9525">
              <a:noFill/>
              <a:miter lim="800000"/>
              <a:headEnd/>
              <a:tailEnd/>
            </a:ln>
          </p:spPr>
          <p:txBody>
            <a:bodyPr wrap="none">
              <a:spAutoFit/>
            </a:bodyPr>
            <a:lstStyle/>
            <a:p>
              <a:r>
                <a:rPr lang="en-US" sz="1600">
                  <a:latin typeface="Times New Roman" pitchFamily="18" charset="0"/>
                </a:rPr>
                <a:t>2</a:t>
              </a:r>
            </a:p>
          </p:txBody>
        </p:sp>
        <p:sp>
          <p:nvSpPr>
            <p:cNvPr id="29741" name="Text Box 45"/>
            <p:cNvSpPr txBox="1">
              <a:spLocks noChangeArrowheads="1"/>
            </p:cNvSpPr>
            <p:nvPr/>
          </p:nvSpPr>
          <p:spPr bwMode="gray">
            <a:xfrm>
              <a:off x="2024"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3</a:t>
              </a:r>
            </a:p>
          </p:txBody>
        </p:sp>
        <p:sp>
          <p:nvSpPr>
            <p:cNvPr id="29742" name="Text Box 46"/>
            <p:cNvSpPr txBox="1">
              <a:spLocks noChangeArrowheads="1"/>
            </p:cNvSpPr>
            <p:nvPr/>
          </p:nvSpPr>
          <p:spPr bwMode="gray">
            <a:xfrm>
              <a:off x="243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4</a:t>
              </a:r>
            </a:p>
          </p:txBody>
        </p:sp>
        <p:sp>
          <p:nvSpPr>
            <p:cNvPr id="29743" name="Text Box 47"/>
            <p:cNvSpPr txBox="1">
              <a:spLocks noChangeArrowheads="1"/>
            </p:cNvSpPr>
            <p:nvPr/>
          </p:nvSpPr>
          <p:spPr bwMode="gray">
            <a:xfrm>
              <a:off x="2832"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5</a:t>
              </a:r>
            </a:p>
          </p:txBody>
        </p:sp>
        <p:sp>
          <p:nvSpPr>
            <p:cNvPr id="29744" name="Text Box 48"/>
            <p:cNvSpPr txBox="1">
              <a:spLocks noChangeArrowheads="1"/>
            </p:cNvSpPr>
            <p:nvPr/>
          </p:nvSpPr>
          <p:spPr bwMode="gray">
            <a:xfrm>
              <a:off x="3243"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6</a:t>
              </a:r>
            </a:p>
          </p:txBody>
        </p:sp>
        <p:sp>
          <p:nvSpPr>
            <p:cNvPr id="29745" name="Text Box 49"/>
            <p:cNvSpPr txBox="1">
              <a:spLocks noChangeArrowheads="1"/>
            </p:cNvSpPr>
            <p:nvPr/>
          </p:nvSpPr>
          <p:spPr bwMode="gray">
            <a:xfrm>
              <a:off x="3646"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7</a:t>
              </a:r>
            </a:p>
          </p:txBody>
        </p:sp>
        <p:sp>
          <p:nvSpPr>
            <p:cNvPr id="29746" name="Text Box 50"/>
            <p:cNvSpPr txBox="1">
              <a:spLocks noChangeArrowheads="1"/>
            </p:cNvSpPr>
            <p:nvPr/>
          </p:nvSpPr>
          <p:spPr bwMode="gray">
            <a:xfrm>
              <a:off x="4059"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8</a:t>
              </a:r>
            </a:p>
          </p:txBody>
        </p:sp>
        <p:sp>
          <p:nvSpPr>
            <p:cNvPr id="29747" name="Text Box 51"/>
            <p:cNvSpPr txBox="1">
              <a:spLocks noChangeArrowheads="1"/>
            </p:cNvSpPr>
            <p:nvPr/>
          </p:nvSpPr>
          <p:spPr bwMode="gray">
            <a:xfrm>
              <a:off x="4468" y="4013"/>
              <a:ext cx="64"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9</a:t>
              </a:r>
            </a:p>
          </p:txBody>
        </p:sp>
        <p:sp>
          <p:nvSpPr>
            <p:cNvPr id="29748" name="Text Box 52"/>
            <p:cNvSpPr txBox="1">
              <a:spLocks noChangeArrowheads="1"/>
            </p:cNvSpPr>
            <p:nvPr/>
          </p:nvSpPr>
          <p:spPr bwMode="gray">
            <a:xfrm>
              <a:off x="4835" y="4013"/>
              <a:ext cx="128" cy="154"/>
            </a:xfrm>
            <a:prstGeom prst="rect">
              <a:avLst/>
            </a:prstGeom>
            <a:noFill/>
            <a:ln w="9525">
              <a:noFill/>
              <a:miter lim="800000"/>
              <a:headEnd/>
              <a:tailEnd/>
            </a:ln>
          </p:spPr>
          <p:txBody>
            <a:bodyPr wrap="none" lIns="0" tIns="0" rIns="0" bIns="0" anchor="ctr">
              <a:spAutoFit/>
            </a:bodyPr>
            <a:lstStyle/>
            <a:p>
              <a:r>
                <a:rPr lang="en-US" sz="1600">
                  <a:latin typeface="Times New Roman" pitchFamily="18" charset="0"/>
                </a:rPr>
                <a:t>10</a:t>
              </a:r>
            </a:p>
          </p:txBody>
        </p:sp>
        <p:sp>
          <p:nvSpPr>
            <p:cNvPr id="29749" name="Text Box 53"/>
            <p:cNvSpPr txBox="1">
              <a:spLocks noChangeArrowheads="1"/>
            </p:cNvSpPr>
            <p:nvPr/>
          </p:nvSpPr>
          <p:spPr bwMode="gray">
            <a:xfrm>
              <a:off x="572" y="2584"/>
              <a:ext cx="180" cy="212"/>
            </a:xfrm>
            <a:prstGeom prst="rect">
              <a:avLst/>
            </a:prstGeom>
            <a:noFill/>
            <a:ln w="9525">
              <a:noFill/>
              <a:miter lim="800000"/>
              <a:headEnd/>
              <a:tailEnd/>
            </a:ln>
          </p:spPr>
          <p:txBody>
            <a:bodyPr wrap="none">
              <a:spAutoFit/>
            </a:bodyPr>
            <a:lstStyle/>
            <a:p>
              <a:r>
                <a:rPr lang="en-US" sz="1600">
                  <a:latin typeface="Times New Roman" pitchFamily="18" charset="0"/>
                </a:rPr>
                <a:t>3</a:t>
              </a:r>
            </a:p>
          </p:txBody>
        </p:sp>
        <p:sp>
          <p:nvSpPr>
            <p:cNvPr id="29750" name="Text Box 54"/>
            <p:cNvSpPr txBox="1">
              <a:spLocks noChangeArrowheads="1"/>
            </p:cNvSpPr>
            <p:nvPr/>
          </p:nvSpPr>
          <p:spPr bwMode="gray">
            <a:xfrm>
              <a:off x="559" y="2172"/>
              <a:ext cx="205" cy="212"/>
            </a:xfrm>
            <a:prstGeom prst="rect">
              <a:avLst/>
            </a:prstGeom>
            <a:noFill/>
            <a:ln w="9525">
              <a:noFill/>
              <a:miter lim="800000"/>
              <a:headEnd/>
              <a:tailEnd/>
            </a:ln>
          </p:spPr>
          <p:txBody>
            <a:bodyPr>
              <a:spAutoFit/>
            </a:bodyPr>
            <a:lstStyle/>
            <a:p>
              <a:r>
                <a:rPr lang="en-US" sz="1600">
                  <a:latin typeface="Times New Roman" pitchFamily="18" charset="0"/>
                </a:rPr>
                <a:t>4</a:t>
              </a:r>
            </a:p>
          </p:txBody>
        </p:sp>
        <p:sp>
          <p:nvSpPr>
            <p:cNvPr id="29751" name="Text Box 55"/>
            <p:cNvSpPr txBox="1">
              <a:spLocks noChangeArrowheads="1"/>
            </p:cNvSpPr>
            <p:nvPr/>
          </p:nvSpPr>
          <p:spPr bwMode="gray">
            <a:xfrm>
              <a:off x="572" y="1770"/>
              <a:ext cx="180" cy="212"/>
            </a:xfrm>
            <a:prstGeom prst="rect">
              <a:avLst/>
            </a:prstGeom>
            <a:noFill/>
            <a:ln w="9525">
              <a:noFill/>
              <a:miter lim="800000"/>
              <a:headEnd/>
              <a:tailEnd/>
            </a:ln>
          </p:spPr>
          <p:txBody>
            <a:bodyPr wrap="none">
              <a:spAutoFit/>
            </a:bodyPr>
            <a:lstStyle/>
            <a:p>
              <a:r>
                <a:rPr lang="en-US" sz="1600">
                  <a:latin typeface="Times New Roman" pitchFamily="18" charset="0"/>
                </a:rPr>
                <a:t>5</a:t>
              </a:r>
            </a:p>
          </p:txBody>
        </p:sp>
        <p:sp>
          <p:nvSpPr>
            <p:cNvPr id="29752" name="Text Box 56"/>
            <p:cNvSpPr txBox="1">
              <a:spLocks noChangeArrowheads="1"/>
            </p:cNvSpPr>
            <p:nvPr/>
          </p:nvSpPr>
          <p:spPr bwMode="gray">
            <a:xfrm>
              <a:off x="572" y="1363"/>
              <a:ext cx="180" cy="212"/>
            </a:xfrm>
            <a:prstGeom prst="rect">
              <a:avLst/>
            </a:prstGeom>
            <a:noFill/>
            <a:ln w="9525">
              <a:noFill/>
              <a:miter lim="800000"/>
              <a:headEnd/>
              <a:tailEnd/>
            </a:ln>
          </p:spPr>
          <p:txBody>
            <a:bodyPr wrap="none">
              <a:spAutoFit/>
            </a:bodyPr>
            <a:lstStyle/>
            <a:p>
              <a:r>
                <a:rPr lang="en-US" sz="1600">
                  <a:latin typeface="Times New Roman" pitchFamily="18" charset="0"/>
                </a:rPr>
                <a:t>6</a:t>
              </a:r>
            </a:p>
          </p:txBody>
        </p:sp>
      </p:gr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749</TotalTime>
  <Words>841</Words>
  <Application>Microsoft Office PowerPoint</Application>
  <PresentationFormat>On-screen Show (4:3)</PresentationFormat>
  <Paragraphs>195</Paragraphs>
  <Slides>17</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Concourse</vt:lpstr>
      <vt:lpstr>Equation</vt:lpstr>
      <vt:lpstr>Computer Graphics   (411 حسب)</vt:lpstr>
      <vt:lpstr>Chapter 5:   Geometric Transformations </vt:lpstr>
      <vt:lpstr>Slide 3</vt:lpstr>
      <vt:lpstr>Slide 4</vt:lpstr>
      <vt:lpstr>Slide 5</vt:lpstr>
      <vt:lpstr>Slide 6</vt:lpstr>
      <vt:lpstr>Slide 7</vt:lpstr>
      <vt:lpstr>Slide 8</vt:lpstr>
      <vt:lpstr>Slide 9</vt:lpstr>
      <vt:lpstr>Slide 10</vt:lpstr>
      <vt:lpstr>Slide 11</vt:lpstr>
      <vt:lpstr>Slide 12</vt:lpstr>
      <vt:lpstr>Exercises 1</vt:lpstr>
      <vt:lpstr> Exercises 2</vt:lpstr>
      <vt:lpstr> Exercises 3</vt:lpstr>
      <vt:lpstr>Exercise 4</vt:lpstr>
      <vt:lpstr>Scratch</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240</cp:revision>
  <dcterms:created xsi:type="dcterms:W3CDTF">2012-03-13T08:14:59Z</dcterms:created>
  <dcterms:modified xsi:type="dcterms:W3CDTF">2013-11-23T19:57:42Z</dcterms:modified>
</cp:coreProperties>
</file>