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008" r:id="rId1"/>
    <p:sldMasterId id="2147484020" r:id="rId2"/>
  </p:sldMasterIdLst>
  <p:notesMasterIdLst>
    <p:notesMasterId r:id="rId18"/>
  </p:notesMasterIdLst>
  <p:sldIdLst>
    <p:sldId id="279" r:id="rId3"/>
    <p:sldId id="256" r:id="rId4"/>
    <p:sldId id="271" r:id="rId5"/>
    <p:sldId id="260" r:id="rId6"/>
    <p:sldId id="261" r:id="rId7"/>
    <p:sldId id="262" r:id="rId8"/>
    <p:sldId id="258" r:id="rId9"/>
    <p:sldId id="264" r:id="rId10"/>
    <p:sldId id="272" r:id="rId11"/>
    <p:sldId id="273" r:id="rId12"/>
    <p:sldId id="274" r:id="rId13"/>
    <p:sldId id="275" r:id="rId14"/>
    <p:sldId id="276" r:id="rId15"/>
    <p:sldId id="277" r:id="rId16"/>
    <p:sldId id="278"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003399"/>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28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B19E93F-4662-4526-9FFE-B9265E7D74D4}" type="datetimeFigureOut">
              <a:rPr lang="ar-SA" smtClean="0"/>
              <a:pPr/>
              <a:t>28/01/35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DA4296E-E176-4C7F-A7DF-078168DCFA89}" type="slidenum">
              <a:rPr lang="ar-SA" smtClean="0"/>
              <a:pPr/>
              <a:t>‹#›</a:t>
            </a:fld>
            <a:endParaRPr lang="ar-SA"/>
          </a:p>
        </p:txBody>
      </p:sp>
    </p:spTree>
    <p:extLst>
      <p:ext uri="{BB962C8B-B14F-4D97-AF65-F5344CB8AC3E}">
        <p14:creationId xmlns:p14="http://schemas.microsoft.com/office/powerpoint/2010/main" val="379548005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1B8ABB09-4A1D-463E-8065-109CC2B7EFAA}" type="datetimeFigureOut">
              <a:rPr lang="ar-SA" smtClean="0"/>
              <a:pPr/>
              <a:t>28/01/35</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28/01/35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28/01/35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28/01/35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28/01/35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28/01/35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28/01/35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28/01/35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28/01/35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0B34F065-1154-456A-91E3-76DE8E75E17B}"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28/01/35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28/01/35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1B8ABB09-4A1D-463E-8065-109CC2B7EFAA}" type="datetimeFigureOut">
              <a:rPr lang="ar-SA" smtClean="0"/>
              <a:pPr/>
              <a:t>28/01/35</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28/01/35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28/01/35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28/01/35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28/01/35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28/01/35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28/01/35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28/01/35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28/01/35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0B34F065-1154-456A-91E3-76DE8E75E17B}"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28/01/35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28/01/35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8ABB09-4A1D-463E-8065-109CC2B7EFAA}" type="datetimeFigureOut">
              <a:rPr lang="ar-SA" smtClean="0"/>
              <a:pPr/>
              <a:t>28/01/35</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34F065-1154-456A-91E3-76DE8E75E17B}"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8ABB09-4A1D-463E-8065-109CC2B7EFAA}" type="datetimeFigureOut">
              <a:rPr lang="ar-SA" smtClean="0"/>
              <a:pPr/>
              <a:t>28/01/35</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34F065-1154-456A-91E3-76DE8E75E17B}"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0">
              <a:buNone/>
            </a:pPr>
            <a:r>
              <a:rPr lang="ar-SA" dirty="0" smtClean="0"/>
              <a:t>عمل الطالبات : (عرض بونس)</a:t>
            </a:r>
          </a:p>
          <a:p>
            <a:pPr marL="0" indent="0">
              <a:buNone/>
            </a:pPr>
            <a:r>
              <a:rPr lang="ar-SA" dirty="0" smtClean="0"/>
              <a:t>سناء سالم القحطاني </a:t>
            </a:r>
          </a:p>
          <a:p>
            <a:pPr marL="0" indent="0">
              <a:buNone/>
            </a:pPr>
            <a:r>
              <a:rPr lang="ar-SA" dirty="0" smtClean="0"/>
              <a:t>تسنيم ناصر </a:t>
            </a:r>
            <a:r>
              <a:rPr lang="ar-SA" dirty="0"/>
              <a:t>القحطاني </a:t>
            </a:r>
            <a:r>
              <a:rPr lang="ar-SA" dirty="0" smtClean="0"/>
              <a:t> </a:t>
            </a:r>
          </a:p>
          <a:p>
            <a:pPr marL="0" indent="0">
              <a:buNone/>
            </a:pPr>
            <a:r>
              <a:rPr lang="ar-SA" dirty="0" smtClean="0"/>
              <a:t>ابرار مشعل </a:t>
            </a:r>
            <a:r>
              <a:rPr lang="ar-SA" dirty="0"/>
              <a:t>القحطاني </a:t>
            </a:r>
            <a:endParaRPr lang="ar-SA" dirty="0" smtClean="0"/>
          </a:p>
          <a:p>
            <a:pPr marL="0" indent="0">
              <a:buNone/>
            </a:pPr>
            <a:r>
              <a:rPr lang="ar-SA" dirty="0" smtClean="0"/>
              <a:t>نوره حسن </a:t>
            </a:r>
            <a:r>
              <a:rPr lang="ar-SA" dirty="0"/>
              <a:t>القحطاني </a:t>
            </a:r>
            <a:endParaRPr lang="ar-SA" dirty="0" smtClean="0"/>
          </a:p>
          <a:p>
            <a:pPr marL="0" indent="0">
              <a:buNone/>
            </a:pPr>
            <a:r>
              <a:rPr lang="ar-SA" dirty="0" smtClean="0"/>
              <a:t>فوزية </a:t>
            </a:r>
            <a:r>
              <a:rPr lang="ar-SA" dirty="0"/>
              <a:t>القحطاني </a:t>
            </a:r>
          </a:p>
        </p:txBody>
      </p:sp>
    </p:spTree>
    <p:extLst>
      <p:ext uri="{BB962C8B-B14F-4D97-AF65-F5344CB8AC3E}">
        <p14:creationId xmlns:p14="http://schemas.microsoft.com/office/powerpoint/2010/main" val="3469268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p:cNvSpPr txBox="1"/>
          <p:nvPr/>
        </p:nvSpPr>
        <p:spPr>
          <a:xfrm>
            <a:off x="642910" y="857232"/>
            <a:ext cx="8215370" cy="4031873"/>
          </a:xfrm>
          <a:prstGeom prst="rect">
            <a:avLst/>
          </a:prstGeom>
          <a:noFill/>
        </p:spPr>
        <p:txBody>
          <a:bodyPr wrap="square" rtlCol="1">
            <a:spAutoFit/>
          </a:bodyPr>
          <a:lstStyle/>
          <a:p>
            <a:endParaRPr lang="ar-SA" sz="4400" b="1" dirty="0" smtClean="0">
              <a:solidFill>
                <a:srgbClr val="6699FF"/>
              </a:solidFill>
              <a:latin typeface="Andalus" pitchFamily="18" charset="-78"/>
              <a:cs typeface="Andalus" pitchFamily="18" charset="-78"/>
            </a:endParaRPr>
          </a:p>
          <a:p>
            <a:r>
              <a:rPr lang="ar-SA" sz="4400" dirty="0" smtClean="0">
                <a:solidFill>
                  <a:schemeClr val="accent3">
                    <a:lumMod val="75000"/>
                  </a:schemeClr>
                </a:solidFill>
                <a:latin typeface="Andalus" pitchFamily="18" charset="-78"/>
                <a:cs typeface="Andalus" pitchFamily="18" charset="-78"/>
              </a:rPr>
              <a:t>مفهوم التربية العملية :</a:t>
            </a:r>
          </a:p>
          <a:p>
            <a:endParaRPr lang="ar-SA" sz="2800" b="1" dirty="0" smtClean="0">
              <a:solidFill>
                <a:schemeClr val="accent1">
                  <a:lumMod val="50000"/>
                </a:schemeClr>
              </a:solidFill>
            </a:endParaRPr>
          </a:p>
          <a:p>
            <a:r>
              <a:rPr lang="ar-SA" sz="2800" b="1" dirty="0" smtClean="0">
                <a:solidFill>
                  <a:schemeClr val="accent1">
                    <a:lumMod val="50000"/>
                  </a:schemeClr>
                </a:solidFill>
              </a:rPr>
              <a:t>تُعد التربية العملية البرنامج الذي يتيح أمام طلاب كليات العلوم التربوية تطبيق ما درسوه من المقررات التخصصية والتربوية النفسية في مواقف عملية واقعية من خلال تطبيق النظريات </a:t>
            </a:r>
            <a:r>
              <a:rPr lang="ar-SA" sz="2800" b="1" dirty="0" err="1" smtClean="0">
                <a:solidFill>
                  <a:schemeClr val="accent1">
                    <a:lumMod val="50000"/>
                  </a:schemeClr>
                </a:solidFill>
              </a:rPr>
              <a:t>و</a:t>
            </a:r>
            <a:r>
              <a:rPr lang="ar-SA" sz="2800" b="1" dirty="0" smtClean="0">
                <a:solidFill>
                  <a:schemeClr val="accent1">
                    <a:lumMod val="50000"/>
                  </a:schemeClr>
                </a:solidFill>
              </a:rPr>
              <a:t> المبادئ التي درسوها وإتاحة الفرصة أمامهم لتنمية مهارات التدريس لديهم من خلال التدريس الفعلي وذلك تحت إشراف فني متخصص .</a:t>
            </a:r>
            <a:endParaRPr lang="ar-SA" sz="2800" b="1"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000100" y="1000108"/>
            <a:ext cx="7715304" cy="4031873"/>
          </a:xfrm>
          <a:prstGeom prst="rect">
            <a:avLst/>
          </a:prstGeom>
          <a:noFill/>
        </p:spPr>
        <p:txBody>
          <a:bodyPr wrap="square" rtlCol="1">
            <a:spAutoFit/>
          </a:bodyPr>
          <a:lstStyle/>
          <a:p>
            <a:r>
              <a:rPr lang="ar-SA" sz="4400" dirty="0" smtClean="0">
                <a:solidFill>
                  <a:schemeClr val="accent3">
                    <a:lumMod val="75000"/>
                  </a:schemeClr>
                </a:solidFill>
                <a:latin typeface="Andalus" pitchFamily="18" charset="-78"/>
                <a:cs typeface="Andalus" pitchFamily="18" charset="-78"/>
              </a:rPr>
              <a:t>مفهوم التربية العملية :</a:t>
            </a:r>
          </a:p>
          <a:p>
            <a:endParaRPr lang="ar-SA" sz="4400" b="1" dirty="0" smtClean="0">
              <a:solidFill>
                <a:schemeClr val="accent5"/>
              </a:solidFill>
              <a:latin typeface="Andalus" pitchFamily="18" charset="-78"/>
              <a:cs typeface="Andalus" pitchFamily="18" charset="-78"/>
            </a:endParaRPr>
          </a:p>
          <a:p>
            <a:r>
              <a:rPr lang="ar-SA" sz="2800" b="1" dirty="0" smtClean="0">
                <a:solidFill>
                  <a:schemeClr val="accent1">
                    <a:lumMod val="50000"/>
                  </a:schemeClr>
                </a:solidFill>
              </a:rPr>
              <a:t>كما تُعرف عملية التربية العملية بأنه برنامج تدريبي تقدمه كليات التربية على مدى فترة زمنية محددة، تحت إشرافها، بهدف إتاحة الفرصة للطلاب المعلمين لتطبيق ما تعلموه نظرياً، تطبيقاً عملياًً، في أثناء قيامهم بالتدريس الفعلي في المدرسة، الأمر الذي يعمل على إكسابهم المهارات التدريسية المنشودة، ويحقق الألفة بينهم وبين العناصر البشرية والمادية للعملية التعليمية .</a:t>
            </a:r>
            <a:endParaRPr lang="ar-SA" sz="2800" b="1"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642910" y="642918"/>
            <a:ext cx="8215370" cy="4985980"/>
          </a:xfrm>
          <a:prstGeom prst="rect">
            <a:avLst/>
          </a:prstGeom>
          <a:noFill/>
        </p:spPr>
        <p:txBody>
          <a:bodyPr wrap="square" rtlCol="1">
            <a:spAutoFit/>
          </a:bodyPr>
          <a:lstStyle/>
          <a:p>
            <a:pPr>
              <a:lnSpc>
                <a:spcPct val="150000"/>
              </a:lnSpc>
            </a:pPr>
            <a:r>
              <a:rPr lang="ar-SA" sz="4400" dirty="0" smtClean="0">
                <a:solidFill>
                  <a:schemeClr val="accent3">
                    <a:lumMod val="75000"/>
                  </a:schemeClr>
                </a:solidFill>
                <a:latin typeface="Andalus" pitchFamily="18" charset="-78"/>
                <a:cs typeface="Andalus" pitchFamily="18" charset="-78"/>
              </a:rPr>
              <a:t>أهمية التربية العملية .</a:t>
            </a:r>
          </a:p>
          <a:p>
            <a:pPr>
              <a:lnSpc>
                <a:spcPct val="150000"/>
              </a:lnSpc>
              <a:buFont typeface="Arial" pitchFamily="34" charset="0"/>
              <a:buChar char="•"/>
            </a:pPr>
            <a:r>
              <a:rPr lang="ar-SA" sz="2800" b="1" dirty="0" smtClean="0">
                <a:solidFill>
                  <a:schemeClr val="accent1">
                    <a:lumMod val="50000"/>
                  </a:schemeClr>
                </a:solidFill>
              </a:rPr>
              <a:t>تعرفّه على جوانب العملية التربوية في المدرسة وداخل غرفة الصف .</a:t>
            </a:r>
          </a:p>
          <a:p>
            <a:pPr>
              <a:lnSpc>
                <a:spcPct val="150000"/>
              </a:lnSpc>
              <a:buFont typeface="Arial" pitchFamily="34" charset="0"/>
              <a:buChar char="•"/>
            </a:pPr>
            <a:r>
              <a:rPr lang="ar-SA" sz="2800" b="1" dirty="0" smtClean="0">
                <a:solidFill>
                  <a:schemeClr val="accent1">
                    <a:lumMod val="50000"/>
                  </a:schemeClr>
                </a:solidFill>
              </a:rPr>
              <a:t> تهيئ الفرصة لترجمة المعرفة النظرية والمبادئ والأفكار التربوية إلى طرق تدريس فعلية .</a:t>
            </a:r>
          </a:p>
          <a:p>
            <a:pPr>
              <a:lnSpc>
                <a:spcPct val="150000"/>
              </a:lnSpc>
              <a:buFont typeface="Arial" pitchFamily="34" charset="0"/>
              <a:buChar char="•"/>
            </a:pPr>
            <a:r>
              <a:rPr lang="ar-SA" sz="2800" b="1" dirty="0" smtClean="0">
                <a:solidFill>
                  <a:schemeClr val="accent3">
                    <a:lumMod val="75000"/>
                  </a:schemeClr>
                </a:solidFill>
              </a:rPr>
              <a:t> تتيح الفرصة له ليتفهم طبيعة العمل الذي سيزاوله بعد التخرج .</a:t>
            </a:r>
          </a:p>
          <a:p>
            <a:pPr>
              <a:lnSpc>
                <a:spcPct val="150000"/>
              </a:lnSpc>
              <a:buFont typeface="Arial" pitchFamily="34" charset="0"/>
              <a:buChar char="•"/>
            </a:pPr>
            <a:r>
              <a:rPr lang="ar-SA" sz="2800" b="1" dirty="0" smtClean="0">
                <a:solidFill>
                  <a:schemeClr val="accent1">
                    <a:lumMod val="50000"/>
                  </a:schemeClr>
                </a:solidFill>
              </a:rPr>
              <a:t> تساعده على التكيف مع المواقف التربوية مما يساعد على إزالة الكثير من المخاوف التي تعتريه في بداية تدريبه بالتدريج .</a:t>
            </a:r>
            <a:endParaRPr lang="ar-SA" sz="2800" b="1"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428596" y="1714488"/>
            <a:ext cx="8429684" cy="3970318"/>
          </a:xfrm>
          <a:prstGeom prst="rect">
            <a:avLst/>
          </a:prstGeom>
          <a:noFill/>
        </p:spPr>
        <p:txBody>
          <a:bodyPr wrap="square" rtlCol="1">
            <a:spAutoFit/>
          </a:bodyPr>
          <a:lstStyle/>
          <a:p>
            <a:pPr>
              <a:lnSpc>
                <a:spcPct val="150000"/>
              </a:lnSpc>
              <a:buFont typeface="Arial" pitchFamily="34" charset="0"/>
              <a:buChar char="•"/>
            </a:pPr>
            <a:r>
              <a:rPr lang="ar-SA" sz="2800" b="1" dirty="0" smtClean="0">
                <a:solidFill>
                  <a:schemeClr val="accent1">
                    <a:lumMod val="50000"/>
                  </a:schemeClr>
                </a:solidFill>
              </a:rPr>
              <a:t>توفر فرص التدريب الموجه له لينمي لديه مهارات التدريس وتساعده على تكوين اتجاهات وميول إيجابية نحو المهنة التي يُعد لها .</a:t>
            </a:r>
          </a:p>
          <a:p>
            <a:pPr>
              <a:lnSpc>
                <a:spcPct val="150000"/>
              </a:lnSpc>
              <a:buFont typeface="Arial" pitchFamily="34" charset="0"/>
              <a:buChar char="•"/>
            </a:pPr>
            <a:r>
              <a:rPr lang="ar-SA" sz="2800" b="1" dirty="0" smtClean="0">
                <a:solidFill>
                  <a:schemeClr val="accent3">
                    <a:lumMod val="75000"/>
                  </a:schemeClr>
                </a:solidFill>
              </a:rPr>
              <a:t>تتيح الفرصة أمامه للتعرف على قدراته الذاتية وكفاياته التدريسية والعمل على تنميتها عن طريق الخبرة المباشرة ، وتنمية الحس المهني .</a:t>
            </a:r>
          </a:p>
          <a:p>
            <a:pPr>
              <a:lnSpc>
                <a:spcPct val="150000"/>
              </a:lnSpc>
              <a:buFont typeface="Arial" pitchFamily="34" charset="0"/>
              <a:buChar char="•"/>
            </a:pPr>
            <a:r>
              <a:rPr lang="ar-SA" sz="2800" b="1" dirty="0" smtClean="0">
                <a:solidFill>
                  <a:schemeClr val="accent1">
                    <a:lumMod val="50000"/>
                  </a:schemeClr>
                </a:solidFill>
              </a:rPr>
              <a:t>تشجعه على مواجهة المشكلات التي قد يتعرض لها خلال التربية العملية وتحفزه على التفكير للتغلب عليها.</a:t>
            </a:r>
          </a:p>
        </p:txBody>
      </p:sp>
      <p:sp>
        <p:nvSpPr>
          <p:cNvPr id="4" name="مربع نص 3"/>
          <p:cNvSpPr txBox="1"/>
          <p:nvPr/>
        </p:nvSpPr>
        <p:spPr>
          <a:xfrm>
            <a:off x="2928926" y="857232"/>
            <a:ext cx="5715040" cy="1046440"/>
          </a:xfrm>
          <a:prstGeom prst="rect">
            <a:avLst/>
          </a:prstGeom>
          <a:noFill/>
        </p:spPr>
        <p:txBody>
          <a:bodyPr wrap="square" rtlCol="1">
            <a:spAutoFit/>
          </a:bodyPr>
          <a:lstStyle/>
          <a:p>
            <a:pPr lvl="0"/>
            <a:r>
              <a:rPr lang="ar-SA" sz="4400" dirty="0" smtClean="0">
                <a:solidFill>
                  <a:schemeClr val="accent3">
                    <a:lumMod val="75000"/>
                  </a:schemeClr>
                </a:solidFill>
                <a:latin typeface="Andalus" pitchFamily="18" charset="-78"/>
                <a:cs typeface="Andalus" pitchFamily="18" charset="-78"/>
              </a:rPr>
              <a:t>أهمية التربية العملية .</a:t>
            </a:r>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000100" y="948690"/>
            <a:ext cx="7786742" cy="5909310"/>
          </a:xfrm>
          <a:prstGeom prst="rect">
            <a:avLst/>
          </a:prstGeom>
          <a:noFill/>
        </p:spPr>
        <p:txBody>
          <a:bodyPr wrap="square" rtlCol="1">
            <a:spAutoFit/>
          </a:bodyPr>
          <a:lstStyle/>
          <a:p>
            <a:pPr>
              <a:lnSpc>
                <a:spcPct val="150000"/>
              </a:lnSpc>
              <a:buFont typeface="Arial" pitchFamily="34" charset="0"/>
              <a:buChar char="•"/>
            </a:pPr>
            <a:r>
              <a:rPr lang="ar-SA" sz="2800" b="1" dirty="0" smtClean="0">
                <a:solidFill>
                  <a:schemeClr val="accent3">
                    <a:lumMod val="75000"/>
                  </a:schemeClr>
                </a:solidFill>
              </a:rPr>
              <a:t>توفر الفرص أمامه لمشاهدة وتحليل نماذج مختلفة من مواقف التدريس التي يؤديها معلمون أكفاء ذوي خبرة طويلة.</a:t>
            </a:r>
          </a:p>
          <a:p>
            <a:pPr>
              <a:lnSpc>
                <a:spcPct val="150000"/>
              </a:lnSpc>
            </a:pPr>
            <a:endParaRPr lang="ar-SA" sz="2800" b="1" dirty="0" smtClean="0">
              <a:solidFill>
                <a:schemeClr val="accent5"/>
              </a:solidFill>
            </a:endParaRPr>
          </a:p>
          <a:p>
            <a:pPr>
              <a:lnSpc>
                <a:spcPct val="150000"/>
              </a:lnSpc>
              <a:buFont typeface="Arial" pitchFamily="34" charset="0"/>
              <a:buChar char="•"/>
            </a:pPr>
            <a:r>
              <a:rPr lang="ar-SA" sz="2800" b="1" dirty="0" smtClean="0">
                <a:solidFill>
                  <a:schemeClr val="accent1">
                    <a:lumMod val="50000"/>
                  </a:schemeClr>
                </a:solidFill>
              </a:rPr>
              <a:t>تمكنه من المشاركة في الأنشطة المدرسية ومزاولته للمناشط</a:t>
            </a:r>
          </a:p>
          <a:p>
            <a:pPr>
              <a:lnSpc>
                <a:spcPct val="150000"/>
              </a:lnSpc>
            </a:pPr>
            <a:r>
              <a:rPr lang="ar-SA" sz="2800" b="1" dirty="0" smtClean="0">
                <a:solidFill>
                  <a:schemeClr val="accent1">
                    <a:lumMod val="50000"/>
                  </a:schemeClr>
                </a:solidFill>
              </a:rPr>
              <a:t>التربوية لمادة تخصصه واكتسابه القدرة على الإشراف عليها .</a:t>
            </a:r>
          </a:p>
          <a:p>
            <a:pPr>
              <a:lnSpc>
                <a:spcPct val="150000"/>
              </a:lnSpc>
            </a:pPr>
            <a:endParaRPr lang="ar-SA" sz="2800" b="1" dirty="0" smtClean="0">
              <a:solidFill>
                <a:schemeClr val="accent5">
                  <a:lumMod val="75000"/>
                </a:schemeClr>
              </a:solidFill>
            </a:endParaRPr>
          </a:p>
          <a:p>
            <a:pPr>
              <a:lnSpc>
                <a:spcPct val="150000"/>
              </a:lnSpc>
              <a:buFont typeface="Arial" pitchFamily="34" charset="0"/>
              <a:buChar char="•"/>
            </a:pPr>
            <a:r>
              <a:rPr lang="ar-SA" sz="2800" b="1" dirty="0" smtClean="0">
                <a:solidFill>
                  <a:schemeClr val="accent3">
                    <a:lumMod val="75000"/>
                  </a:schemeClr>
                </a:solidFill>
              </a:rPr>
              <a:t>تمنحه الفرصة للتعرف على أنماط الطلاب وطرق تفكيرهم وميولهم ليكتسب بعض المهارات التي تمكنه من التعامل معهم .</a:t>
            </a:r>
          </a:p>
          <a:p>
            <a:pPr>
              <a:lnSpc>
                <a:spcPct val="150000"/>
              </a:lnSpc>
            </a:pPr>
            <a:endParaRPr lang="ar-SA" sz="2800" b="1"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000100" y="1214422"/>
            <a:ext cx="7858180" cy="5078313"/>
          </a:xfrm>
          <a:prstGeom prst="rect">
            <a:avLst/>
          </a:prstGeom>
          <a:noFill/>
        </p:spPr>
        <p:txBody>
          <a:bodyPr wrap="square" rtlCol="1">
            <a:spAutoFit/>
          </a:bodyPr>
          <a:lstStyle/>
          <a:p>
            <a:r>
              <a:rPr lang="ar-SA" sz="4400" dirty="0" smtClean="0">
                <a:solidFill>
                  <a:schemeClr val="accent3">
                    <a:lumMod val="75000"/>
                  </a:schemeClr>
                </a:solidFill>
                <a:latin typeface="Andalus" pitchFamily="18" charset="-78"/>
                <a:cs typeface="Andalus" pitchFamily="18" charset="-78"/>
              </a:rPr>
              <a:t>أهداف التربية العملية :</a:t>
            </a:r>
          </a:p>
          <a:p>
            <a:r>
              <a:rPr lang="ar-SA" sz="2800" b="1" dirty="0" smtClean="0">
                <a:solidFill>
                  <a:schemeClr val="accent1">
                    <a:lumMod val="50000"/>
                  </a:schemeClr>
                </a:solidFill>
              </a:rPr>
              <a:t>تهدف التربية العملية بشكلها الجوهري إلى الربط بين النظرية والتطبيق عند إعداد الطالب المعلم وتتضح أهم أهداف التربية العملية فيما يلي :</a:t>
            </a:r>
          </a:p>
          <a:p>
            <a:endParaRPr lang="ar-SA" sz="2800" b="1" dirty="0" smtClean="0">
              <a:solidFill>
                <a:schemeClr val="accent1">
                  <a:lumMod val="50000"/>
                </a:schemeClr>
              </a:solidFill>
            </a:endParaRPr>
          </a:p>
          <a:p>
            <a:pPr>
              <a:buFont typeface="Arial" pitchFamily="34" charset="0"/>
              <a:buChar char="•"/>
            </a:pPr>
            <a:r>
              <a:rPr lang="ar-SA" sz="2800" b="1" dirty="0" smtClean="0">
                <a:solidFill>
                  <a:schemeClr val="accent3">
                    <a:lumMod val="75000"/>
                  </a:schemeClr>
                </a:solidFill>
              </a:rPr>
              <a:t>إكساب الطالب المعلم المهارات اللازمة للتدريس في مجال تخصصه .</a:t>
            </a:r>
          </a:p>
          <a:p>
            <a:pPr>
              <a:buFont typeface="Arial" pitchFamily="34" charset="0"/>
              <a:buChar char="•"/>
            </a:pPr>
            <a:r>
              <a:rPr lang="ar-SA" sz="2800" b="1" dirty="0" smtClean="0">
                <a:solidFill>
                  <a:schemeClr val="accent3">
                    <a:lumMod val="75000"/>
                  </a:schemeClr>
                </a:solidFill>
              </a:rPr>
              <a:t>إعداد الطالب المعلم نفسياً وتربوياً للقيام بمسئولياته المهنية بعد التخرج .</a:t>
            </a:r>
          </a:p>
          <a:p>
            <a:pPr>
              <a:buFont typeface="Arial" pitchFamily="34" charset="0"/>
              <a:buChar char="•"/>
            </a:pPr>
            <a:r>
              <a:rPr lang="ar-SA" sz="2800" b="1" dirty="0" smtClean="0">
                <a:solidFill>
                  <a:schemeClr val="accent3">
                    <a:lumMod val="75000"/>
                  </a:schemeClr>
                </a:solidFill>
              </a:rPr>
              <a:t>التطبيق العملي للأسس النظرية التي درسها في مقررات الإعداد التربوي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928662" y="1643050"/>
            <a:ext cx="7572428" cy="4555093"/>
          </a:xfrm>
          <a:prstGeom prst="rect">
            <a:avLst/>
          </a:prstGeom>
          <a:noFill/>
        </p:spPr>
        <p:txBody>
          <a:bodyPr wrap="square" rtlCol="1">
            <a:spAutoFit/>
          </a:bodyPr>
          <a:lstStyle/>
          <a:p>
            <a:r>
              <a:rPr lang="ar-SA" sz="4400" dirty="0" smtClean="0">
                <a:solidFill>
                  <a:schemeClr val="accent3">
                    <a:lumMod val="75000"/>
                  </a:schemeClr>
                </a:solidFill>
                <a:latin typeface="Andalus" pitchFamily="18" charset="-78"/>
                <a:cs typeface="Andalus" pitchFamily="18" charset="-78"/>
              </a:rPr>
              <a:t>أهداف التربية العملية :</a:t>
            </a:r>
          </a:p>
          <a:p>
            <a:endParaRPr lang="ar-SA" dirty="0" smtClean="0"/>
          </a:p>
          <a:p>
            <a:pPr>
              <a:lnSpc>
                <a:spcPct val="150000"/>
              </a:lnSpc>
              <a:buFont typeface="Arial" pitchFamily="34" charset="0"/>
              <a:buChar char="•"/>
            </a:pPr>
            <a:r>
              <a:rPr lang="ar-SA" sz="2800" b="1" dirty="0" smtClean="0">
                <a:solidFill>
                  <a:schemeClr val="accent1">
                    <a:lumMod val="50000"/>
                  </a:schemeClr>
                </a:solidFill>
              </a:rPr>
              <a:t>إكساب الطالب المعلم الخبرات الأساسية والمتطورة في إدارة الفصل وفي الأنشطة التي تتطلبها طبيعة عمل المدرسين في مدارس التعليم العام .</a:t>
            </a:r>
          </a:p>
          <a:p>
            <a:pPr>
              <a:lnSpc>
                <a:spcPct val="150000"/>
              </a:lnSpc>
              <a:buFont typeface="Arial" pitchFamily="34" charset="0"/>
              <a:buChar char="•"/>
            </a:pPr>
            <a:r>
              <a:rPr lang="ar-SA" sz="2800" b="1" dirty="0" smtClean="0">
                <a:solidFill>
                  <a:schemeClr val="accent1">
                    <a:lumMod val="50000"/>
                  </a:schemeClr>
                </a:solidFill>
              </a:rPr>
              <a:t>إحداث تغيرات إيجابية في شخصية الطالب المعلم .</a:t>
            </a:r>
          </a:p>
          <a:p>
            <a:pPr>
              <a:lnSpc>
                <a:spcPct val="150000"/>
              </a:lnSpc>
              <a:buFont typeface="Arial" pitchFamily="34" charset="0"/>
              <a:buChar char="•"/>
            </a:pPr>
            <a:r>
              <a:rPr lang="ar-SA" sz="2800" b="1" dirty="0" smtClean="0">
                <a:solidFill>
                  <a:schemeClr val="accent1">
                    <a:lumMod val="50000"/>
                  </a:schemeClr>
                </a:solidFill>
              </a:rPr>
              <a:t>الإسهام الفاعل في الأنشطة المدرسية المختلفة .</a:t>
            </a:r>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b="3326"/>
          <a:stretch>
            <a:fillRect/>
          </a:stretch>
        </p:blipFill>
        <p:spPr bwMode="auto">
          <a:xfrm>
            <a:off x="738188" y="1490663"/>
            <a:ext cx="7667625" cy="41529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مربع نص 2"/>
          <p:cNvSpPr txBox="1"/>
          <p:nvPr/>
        </p:nvSpPr>
        <p:spPr>
          <a:xfrm>
            <a:off x="2143108" y="357166"/>
            <a:ext cx="6429420" cy="523220"/>
          </a:xfrm>
          <a:prstGeom prst="rect">
            <a:avLst/>
          </a:prstGeom>
          <a:noFill/>
        </p:spPr>
        <p:txBody>
          <a:bodyPr wrap="square" rtlCol="1">
            <a:spAutoFit/>
          </a:bodyPr>
          <a:lstStyle/>
          <a:p>
            <a:r>
              <a:rPr lang="ar-SA" sz="2800" u="sng" dirty="0" smtClean="0">
                <a:latin typeface="Andalus" pitchFamily="18" charset="-78"/>
                <a:cs typeface="Andalus" pitchFamily="18" charset="-78"/>
              </a:rPr>
              <a:t>استمارة تقييم طالبات التربية العملي : </a:t>
            </a:r>
            <a:endParaRPr lang="ar-SA" sz="2800" u="sng"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428596" y="1500174"/>
            <a:ext cx="8358214" cy="4067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مستطيل 2"/>
          <p:cNvSpPr/>
          <p:nvPr/>
        </p:nvSpPr>
        <p:spPr>
          <a:xfrm>
            <a:off x="3428992" y="642918"/>
            <a:ext cx="4972063" cy="523220"/>
          </a:xfrm>
          <a:prstGeom prst="rect">
            <a:avLst/>
          </a:prstGeom>
        </p:spPr>
        <p:txBody>
          <a:bodyPr wrap="square">
            <a:spAutoFit/>
          </a:bodyPr>
          <a:lstStyle/>
          <a:p>
            <a:r>
              <a:rPr lang="ar-SA" sz="2800" u="sng" dirty="0" smtClean="0">
                <a:latin typeface="Andalus" pitchFamily="18" charset="-78"/>
                <a:cs typeface="Andalus" pitchFamily="18" charset="-78"/>
              </a:rPr>
              <a:t>استمارة تقييم طالبات التربية العملي : </a:t>
            </a:r>
            <a:endParaRPr lang="ar-SA" sz="2800" u="sng"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1142976" y="1643050"/>
            <a:ext cx="7072362" cy="39290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مستطيل 2"/>
          <p:cNvSpPr/>
          <p:nvPr/>
        </p:nvSpPr>
        <p:spPr>
          <a:xfrm>
            <a:off x="3497708" y="571480"/>
            <a:ext cx="4188967" cy="523220"/>
          </a:xfrm>
          <a:prstGeom prst="rect">
            <a:avLst/>
          </a:prstGeom>
        </p:spPr>
        <p:txBody>
          <a:bodyPr wrap="none">
            <a:spAutoFit/>
          </a:bodyPr>
          <a:lstStyle/>
          <a:p>
            <a:r>
              <a:rPr lang="ar-SA" sz="2800" u="sng" dirty="0" smtClean="0">
                <a:latin typeface="Andalus" pitchFamily="18" charset="-78"/>
                <a:cs typeface="Andalus" pitchFamily="18" charset="-78"/>
              </a:rPr>
              <a:t>استمارة تقييم طالبات التربية العملي : </a:t>
            </a:r>
            <a:endParaRPr lang="ar-SA" sz="2800" u="sng"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1285852" y="1714488"/>
            <a:ext cx="7358082" cy="2886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مستطيل 2"/>
          <p:cNvSpPr/>
          <p:nvPr/>
        </p:nvSpPr>
        <p:spPr>
          <a:xfrm>
            <a:off x="3982512" y="857232"/>
            <a:ext cx="3875636" cy="461665"/>
          </a:xfrm>
          <a:prstGeom prst="rect">
            <a:avLst/>
          </a:prstGeom>
        </p:spPr>
        <p:txBody>
          <a:bodyPr wrap="square">
            <a:spAutoFit/>
          </a:bodyPr>
          <a:lstStyle/>
          <a:p>
            <a:r>
              <a:rPr lang="ar-SA" sz="2400" u="sng" dirty="0" smtClean="0">
                <a:latin typeface="Andalus" pitchFamily="18" charset="-78"/>
                <a:cs typeface="Andalus" pitchFamily="18" charset="-78"/>
              </a:rPr>
              <a:t>استمارة تقييم طالبات التربية العملي : </a:t>
            </a:r>
            <a:endParaRPr lang="ar-SA" sz="2400" u="sng"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928662" y="928670"/>
            <a:ext cx="7715304" cy="5648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مستطيل 2"/>
          <p:cNvSpPr/>
          <p:nvPr/>
        </p:nvSpPr>
        <p:spPr>
          <a:xfrm>
            <a:off x="4429124" y="285728"/>
            <a:ext cx="3971932" cy="461665"/>
          </a:xfrm>
          <a:prstGeom prst="rect">
            <a:avLst/>
          </a:prstGeom>
        </p:spPr>
        <p:txBody>
          <a:bodyPr wrap="square">
            <a:spAutoFit/>
          </a:bodyPr>
          <a:lstStyle/>
          <a:p>
            <a:r>
              <a:rPr lang="ar-SA" sz="2400" u="sng" dirty="0" smtClean="0">
                <a:latin typeface="Andalus" pitchFamily="18" charset="-78"/>
                <a:cs typeface="Andalus" pitchFamily="18" charset="-78"/>
              </a:rPr>
              <a:t>استمارة تقييم طالبات التربية العملي : </a:t>
            </a:r>
            <a:endParaRPr lang="ar-SA" sz="2400" u="sng"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b="9756"/>
          <a:stretch>
            <a:fillRect/>
          </a:stretch>
        </p:blipFill>
        <p:spPr bwMode="auto">
          <a:xfrm>
            <a:off x="785786" y="1000108"/>
            <a:ext cx="7786743" cy="52864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مستطيل 2"/>
          <p:cNvSpPr/>
          <p:nvPr/>
        </p:nvSpPr>
        <p:spPr>
          <a:xfrm>
            <a:off x="3714744" y="285728"/>
            <a:ext cx="4686311" cy="523220"/>
          </a:xfrm>
          <a:prstGeom prst="rect">
            <a:avLst/>
          </a:prstGeom>
        </p:spPr>
        <p:txBody>
          <a:bodyPr wrap="square">
            <a:spAutoFit/>
          </a:bodyPr>
          <a:lstStyle/>
          <a:p>
            <a:r>
              <a:rPr lang="ar-SA" sz="2800" u="sng" dirty="0" smtClean="0">
                <a:latin typeface="Andalus" pitchFamily="18" charset="-78"/>
                <a:cs typeface="Andalus" pitchFamily="18" charset="-78"/>
              </a:rPr>
              <a:t>استمارة تقييم طالبات التربية العملي : </a:t>
            </a:r>
            <a:endParaRPr lang="ar-SA" sz="2800" u="sng"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285720" y="1571612"/>
            <a:ext cx="8644030" cy="3209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مستطيل 2"/>
          <p:cNvSpPr/>
          <p:nvPr/>
        </p:nvSpPr>
        <p:spPr>
          <a:xfrm>
            <a:off x="3929058" y="642918"/>
            <a:ext cx="4188967" cy="523220"/>
          </a:xfrm>
          <a:prstGeom prst="rect">
            <a:avLst/>
          </a:prstGeom>
        </p:spPr>
        <p:txBody>
          <a:bodyPr wrap="none">
            <a:spAutoFit/>
          </a:bodyPr>
          <a:lstStyle/>
          <a:p>
            <a:r>
              <a:rPr lang="ar-SA" sz="2800" u="sng" dirty="0" smtClean="0">
                <a:latin typeface="Andalus" pitchFamily="18" charset="-78"/>
                <a:cs typeface="Andalus" pitchFamily="18" charset="-78"/>
              </a:rPr>
              <a:t>استمارة تقييم طالبات التربية العملي : </a:t>
            </a:r>
            <a:endParaRPr lang="ar-SA" sz="2800" u="sng"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76</TotalTime>
  <Words>455</Words>
  <Application>Microsoft Office PowerPoint</Application>
  <PresentationFormat>عرض على الشاشة (3:4)‏</PresentationFormat>
  <Paragraphs>46</Paragraphs>
  <Slides>15</Slides>
  <Notes>0</Notes>
  <HiddenSlides>0</HiddenSlides>
  <MMClips>0</MMClips>
  <ScaleCrop>false</ScaleCrop>
  <HeadingPairs>
    <vt:vector size="4" baseType="variant">
      <vt:variant>
        <vt:lpstr>نسق</vt:lpstr>
      </vt:variant>
      <vt:variant>
        <vt:i4>2</vt:i4>
      </vt:variant>
      <vt:variant>
        <vt:lpstr>عناوين الشرائح</vt:lpstr>
      </vt:variant>
      <vt:variant>
        <vt:i4>15</vt:i4>
      </vt:variant>
    </vt:vector>
  </HeadingPairs>
  <TitlesOfParts>
    <vt:vector size="17" baseType="lpstr">
      <vt:lpstr>تدفق</vt:lpstr>
      <vt:lpstr>1_تدفق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marhaba</dc:creator>
  <cp:lastModifiedBy>toshiba</cp:lastModifiedBy>
  <cp:revision>14</cp:revision>
  <dcterms:created xsi:type="dcterms:W3CDTF">2013-11-29T05:14:11Z</dcterms:created>
  <dcterms:modified xsi:type="dcterms:W3CDTF">2013-12-01T16:20:48Z</dcterms:modified>
</cp:coreProperties>
</file>