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0"/>
  </p:notesMasterIdLst>
  <p:sldIdLst>
    <p:sldId id="260" r:id="rId2"/>
    <p:sldId id="264" r:id="rId3"/>
    <p:sldId id="263" r:id="rId4"/>
    <p:sldId id="278" r:id="rId5"/>
    <p:sldId id="279" r:id="rId6"/>
    <p:sldId id="262" r:id="rId7"/>
    <p:sldId id="280" r:id="rId8"/>
    <p:sldId id="281" r:id="rId9"/>
    <p:sldId id="282" r:id="rId10"/>
    <p:sldId id="283" r:id="rId11"/>
    <p:sldId id="287" r:id="rId12"/>
    <p:sldId id="288" r:id="rId13"/>
    <p:sldId id="271" r:id="rId14"/>
    <p:sldId id="273" r:id="rId15"/>
    <p:sldId id="277" r:id="rId16"/>
    <p:sldId id="272" r:id="rId17"/>
    <p:sldId id="274" r:id="rId18"/>
    <p:sldId id="275" r:id="rId19"/>
    <p:sldId id="276" r:id="rId20"/>
    <p:sldId id="261" r:id="rId21"/>
    <p:sldId id="265" r:id="rId22"/>
    <p:sldId id="266" r:id="rId23"/>
    <p:sldId id="257" r:id="rId24"/>
    <p:sldId id="258" r:id="rId25"/>
    <p:sldId id="259" r:id="rId26"/>
    <p:sldId id="267" r:id="rId27"/>
    <p:sldId id="269" r:id="rId28"/>
    <p:sldId id="270" r:id="rId2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A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8" d="100"/>
          <a:sy n="78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7DBE50-A426-4BA2-976B-812BAF66F506}" type="doc">
      <dgm:prSet loTypeId="urn:microsoft.com/office/officeart/2005/8/layout/default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pPr rtl="1"/>
          <a:endParaRPr lang="ar-SA"/>
        </a:p>
      </dgm:t>
    </dgm:pt>
    <dgm:pt modelId="{5F3A2827-B849-42BE-ACDE-408F07B1F58A}">
      <dgm:prSet phldrT="[نص]" custT="1"/>
      <dgm:spPr/>
      <dgm:t>
        <a:bodyPr/>
        <a:lstStyle/>
        <a:p>
          <a:pPr rtl="1"/>
          <a:r>
            <a:rPr lang="ar-SA" sz="1600" b="1" dirty="0" smtClean="0"/>
            <a:t>وزن الدماغ 2% من وزن الجسم </a:t>
          </a:r>
          <a:endParaRPr lang="ar-SA" sz="1600" b="1" dirty="0"/>
        </a:p>
      </dgm:t>
    </dgm:pt>
    <dgm:pt modelId="{4A2914F7-1437-4D25-AD03-1E5008D7C913}" type="parTrans" cxnId="{0C487163-E8F5-475A-9BC0-8C9B2A5AD2C8}">
      <dgm:prSet/>
      <dgm:spPr/>
      <dgm:t>
        <a:bodyPr/>
        <a:lstStyle/>
        <a:p>
          <a:pPr rtl="1"/>
          <a:endParaRPr lang="ar-SA"/>
        </a:p>
      </dgm:t>
    </dgm:pt>
    <dgm:pt modelId="{D479908F-B47C-47D4-915E-7CD49BE4AD5C}" type="sibTrans" cxnId="{0C487163-E8F5-475A-9BC0-8C9B2A5AD2C8}">
      <dgm:prSet/>
      <dgm:spPr/>
      <dgm:t>
        <a:bodyPr/>
        <a:lstStyle/>
        <a:p>
          <a:pPr rtl="1"/>
          <a:endParaRPr lang="ar-SA"/>
        </a:p>
      </dgm:t>
    </dgm:pt>
    <dgm:pt modelId="{346E01A9-4F54-44DE-ABD2-B0E150D0665E}">
      <dgm:prSet phldrT="[نص]" custT="1"/>
      <dgm:spPr/>
      <dgm:t>
        <a:bodyPr/>
        <a:lstStyle/>
        <a:p>
          <a:pPr rtl="1"/>
          <a:r>
            <a:rPr lang="ar-SA" sz="1600" b="1" dirty="0" smtClean="0"/>
            <a:t>يستهلك الدماغ 20%من </a:t>
          </a:r>
          <a:r>
            <a:rPr lang="ar-SA" sz="1600" b="1" dirty="0" err="1" smtClean="0"/>
            <a:t>الاكسين</a:t>
          </a:r>
          <a:r>
            <a:rPr lang="ar-SA" sz="1600" b="1" dirty="0" smtClean="0"/>
            <a:t> الوارد الى الجسم</a:t>
          </a:r>
          <a:endParaRPr lang="ar-SA" sz="1600" b="1" dirty="0"/>
        </a:p>
      </dgm:t>
    </dgm:pt>
    <dgm:pt modelId="{B2428605-DEAE-4FF4-8DA1-08B7A949DFE0}" type="parTrans" cxnId="{26012F9D-6749-47A7-B0BD-FB2D6D4FB489}">
      <dgm:prSet/>
      <dgm:spPr/>
      <dgm:t>
        <a:bodyPr/>
        <a:lstStyle/>
        <a:p>
          <a:pPr rtl="1"/>
          <a:endParaRPr lang="ar-SA"/>
        </a:p>
      </dgm:t>
    </dgm:pt>
    <dgm:pt modelId="{A43E2062-237D-4B66-956C-A6E26F635E6D}" type="sibTrans" cxnId="{26012F9D-6749-47A7-B0BD-FB2D6D4FB489}">
      <dgm:prSet/>
      <dgm:spPr/>
      <dgm:t>
        <a:bodyPr/>
        <a:lstStyle/>
        <a:p>
          <a:pPr rtl="1"/>
          <a:endParaRPr lang="ar-SA"/>
        </a:p>
      </dgm:t>
    </dgm:pt>
    <dgm:pt modelId="{AE30C71D-5CD1-4D85-803A-15294FB19312}">
      <dgm:prSet phldrT="[نص]" custT="1"/>
      <dgm:spPr/>
      <dgm:t>
        <a:bodyPr/>
        <a:lstStyle/>
        <a:p>
          <a:pPr rtl="1"/>
          <a:r>
            <a:rPr lang="ar-SA" sz="1600" b="1" dirty="0" smtClean="0"/>
            <a:t>لو فقدنا 2/</a:t>
          </a:r>
          <a:r>
            <a:rPr lang="ar-SA" sz="1600" b="1" dirty="0" err="1" smtClean="0"/>
            <a:t>1مليون</a:t>
          </a:r>
          <a:r>
            <a:rPr lang="ar-SA" sz="1600" b="1" dirty="0" smtClean="0"/>
            <a:t> خليه عصبيه يومياً وعشنا قروناً فلن نفقد شي من طاقة الدماغ فلدينا 100 بليون </a:t>
          </a:r>
          <a:r>
            <a:rPr lang="ar-SA" sz="1600" b="1" dirty="0" err="1" smtClean="0"/>
            <a:t>نيروين</a:t>
          </a:r>
          <a:endParaRPr lang="ar-SA" sz="1600" b="1" dirty="0"/>
        </a:p>
      </dgm:t>
    </dgm:pt>
    <dgm:pt modelId="{4EBB444C-2B33-427F-9036-951C6AC71D60}" type="parTrans" cxnId="{4088F6D0-BE64-4C67-9331-912336E0E794}">
      <dgm:prSet/>
      <dgm:spPr/>
      <dgm:t>
        <a:bodyPr/>
        <a:lstStyle/>
        <a:p>
          <a:pPr rtl="1"/>
          <a:endParaRPr lang="ar-SA"/>
        </a:p>
      </dgm:t>
    </dgm:pt>
    <dgm:pt modelId="{83054F90-47ED-4B65-8263-A299C542C7E8}" type="sibTrans" cxnId="{4088F6D0-BE64-4C67-9331-912336E0E794}">
      <dgm:prSet/>
      <dgm:spPr/>
      <dgm:t>
        <a:bodyPr/>
        <a:lstStyle/>
        <a:p>
          <a:pPr rtl="1"/>
          <a:endParaRPr lang="ar-SA"/>
        </a:p>
      </dgm:t>
    </dgm:pt>
    <dgm:pt modelId="{E7B12DD6-A807-4E09-8586-0738FDB38CA3}">
      <dgm:prSet phldrT="[نص]" custT="1"/>
      <dgm:spPr/>
      <dgm:t>
        <a:bodyPr/>
        <a:lstStyle/>
        <a:p>
          <a:pPr rtl="1"/>
          <a:r>
            <a:rPr lang="ar-SA" sz="1600" b="1" dirty="0" smtClean="0"/>
            <a:t>يؤثر الغذاء جداً على الدماغ</a:t>
          </a:r>
        </a:p>
        <a:p>
          <a:pPr rtl="1"/>
          <a:endParaRPr lang="ar-SA" sz="1600" b="1" dirty="0"/>
        </a:p>
      </dgm:t>
    </dgm:pt>
    <dgm:pt modelId="{01AD37EE-2937-4C6E-A7EE-523561EAD717}" type="parTrans" cxnId="{76362A5E-0082-49D9-8D54-92A6381E47CC}">
      <dgm:prSet/>
      <dgm:spPr/>
      <dgm:t>
        <a:bodyPr/>
        <a:lstStyle/>
        <a:p>
          <a:pPr rtl="1"/>
          <a:endParaRPr lang="ar-SA"/>
        </a:p>
      </dgm:t>
    </dgm:pt>
    <dgm:pt modelId="{88973D31-1D89-48F4-9930-87C49F3F0B05}" type="sibTrans" cxnId="{76362A5E-0082-49D9-8D54-92A6381E47CC}">
      <dgm:prSet/>
      <dgm:spPr/>
      <dgm:t>
        <a:bodyPr/>
        <a:lstStyle/>
        <a:p>
          <a:pPr rtl="1"/>
          <a:endParaRPr lang="ar-SA"/>
        </a:p>
      </dgm:t>
    </dgm:pt>
    <dgm:pt modelId="{34351F20-4E89-4C26-BA75-8907F3C03C28}">
      <dgm:prSet phldrT="[نص]" custT="1"/>
      <dgm:spPr/>
      <dgm:t>
        <a:bodyPr/>
        <a:lstStyle/>
        <a:p>
          <a:pPr rtl="1"/>
          <a:r>
            <a:rPr lang="ar-SA" sz="1600" b="1" dirty="0" smtClean="0"/>
            <a:t>الموسيقى هامه جداً لنمو الدماغ </a:t>
          </a:r>
          <a:endParaRPr lang="ar-SA" sz="1600" b="1" dirty="0"/>
        </a:p>
      </dgm:t>
    </dgm:pt>
    <dgm:pt modelId="{6F504AF1-E15E-4D3B-8BE8-31DBE57DA818}" type="parTrans" cxnId="{B2EE84DF-7DEA-4DE3-A35A-793C89264F00}">
      <dgm:prSet/>
      <dgm:spPr/>
      <dgm:t>
        <a:bodyPr/>
        <a:lstStyle/>
        <a:p>
          <a:pPr rtl="1"/>
          <a:endParaRPr lang="ar-SA"/>
        </a:p>
      </dgm:t>
    </dgm:pt>
    <dgm:pt modelId="{5A67C54B-D364-4D72-81E8-EB8F383C61BB}" type="sibTrans" cxnId="{B2EE84DF-7DEA-4DE3-A35A-793C89264F00}">
      <dgm:prSet/>
      <dgm:spPr/>
      <dgm:t>
        <a:bodyPr/>
        <a:lstStyle/>
        <a:p>
          <a:pPr rtl="1"/>
          <a:endParaRPr lang="ar-SA"/>
        </a:p>
      </dgm:t>
    </dgm:pt>
    <dgm:pt modelId="{A73CDA94-8CA0-4197-BE06-CB388A14375D}">
      <dgm:prSet phldrT="[نص]" custT="1"/>
      <dgm:spPr/>
      <dgm:t>
        <a:bodyPr/>
        <a:lstStyle/>
        <a:p>
          <a:pPr rtl="1"/>
          <a:r>
            <a:rPr lang="ar-SA" sz="1600" b="1" dirty="0" smtClean="0"/>
            <a:t>يصل الدماغ 8 جالون دم في </a:t>
          </a:r>
          <a:r>
            <a:rPr lang="ar-SA" sz="1600" b="1" dirty="0" err="1" smtClean="0"/>
            <a:t>الساعه</a:t>
          </a:r>
          <a:endParaRPr lang="ar-SA" sz="1600" b="1" dirty="0"/>
        </a:p>
      </dgm:t>
    </dgm:pt>
    <dgm:pt modelId="{A92E1BF2-0EC1-4F45-B972-9EFABD4A2172}" type="parTrans" cxnId="{F29F9490-6386-4843-91AB-D1B142A24F72}">
      <dgm:prSet/>
      <dgm:spPr/>
      <dgm:t>
        <a:bodyPr/>
        <a:lstStyle/>
        <a:p>
          <a:pPr rtl="1"/>
          <a:endParaRPr lang="ar-SA"/>
        </a:p>
      </dgm:t>
    </dgm:pt>
    <dgm:pt modelId="{4B94B55F-9108-4C76-8751-60FBD85B8A0E}" type="sibTrans" cxnId="{F29F9490-6386-4843-91AB-D1B142A24F72}">
      <dgm:prSet/>
      <dgm:spPr/>
      <dgm:t>
        <a:bodyPr/>
        <a:lstStyle/>
        <a:p>
          <a:pPr rtl="1"/>
          <a:endParaRPr lang="ar-SA"/>
        </a:p>
      </dgm:t>
    </dgm:pt>
    <dgm:pt modelId="{F3F50B03-76A8-4A40-8E24-7824146D908A}">
      <dgm:prSet phldrT="[نص]" custT="1"/>
      <dgm:spPr/>
      <dgm:t>
        <a:bodyPr/>
        <a:lstStyle/>
        <a:p>
          <a:pPr rtl="1"/>
          <a:r>
            <a:rPr lang="ar-SA" sz="1600" b="1" dirty="0" smtClean="0"/>
            <a:t>يحتاج الدماغ الى 8-12 كأس ماء يومياً</a:t>
          </a:r>
          <a:endParaRPr lang="ar-SA" sz="1600" b="1" dirty="0"/>
        </a:p>
      </dgm:t>
    </dgm:pt>
    <dgm:pt modelId="{6BC4C02D-5391-4D59-AF67-E0A58BECF6C6}" type="parTrans" cxnId="{56C7D949-B183-49F0-B193-45E213F42AD7}">
      <dgm:prSet/>
      <dgm:spPr/>
      <dgm:t>
        <a:bodyPr/>
        <a:lstStyle/>
        <a:p>
          <a:pPr rtl="1"/>
          <a:endParaRPr lang="ar-SA"/>
        </a:p>
      </dgm:t>
    </dgm:pt>
    <dgm:pt modelId="{D21CCB14-C387-4552-9606-2505D692E625}" type="sibTrans" cxnId="{56C7D949-B183-49F0-B193-45E213F42AD7}">
      <dgm:prSet/>
      <dgm:spPr/>
      <dgm:t>
        <a:bodyPr/>
        <a:lstStyle/>
        <a:p>
          <a:pPr rtl="1"/>
          <a:endParaRPr lang="ar-SA"/>
        </a:p>
      </dgm:t>
    </dgm:pt>
    <dgm:pt modelId="{3BD7168A-8F75-4B15-B149-9A1F30702D93}">
      <dgm:prSet phldrT="[نص]" custT="1"/>
      <dgm:spPr/>
      <dgm:t>
        <a:bodyPr/>
        <a:lstStyle/>
        <a:p>
          <a:pPr rtl="1"/>
          <a:r>
            <a:rPr lang="ar-SA" sz="1600" b="1" dirty="0" smtClean="0"/>
            <a:t>90% من خلايا الدماغ </a:t>
          </a:r>
          <a:r>
            <a:rPr lang="ar-SA" sz="1600" b="1" dirty="0" err="1" smtClean="0"/>
            <a:t>غرويه</a:t>
          </a:r>
          <a:r>
            <a:rPr lang="ar-SA" sz="1600" b="1" dirty="0" smtClean="0"/>
            <a:t> </a:t>
          </a:r>
          <a:r>
            <a:rPr lang="ar-SA" sz="1600" b="1" dirty="0" err="1" smtClean="0"/>
            <a:t>و10</a:t>
          </a:r>
          <a:r>
            <a:rPr lang="ar-SA" sz="1600" b="1" dirty="0" smtClean="0"/>
            <a:t>% خلايا عصبيه هي </a:t>
          </a:r>
          <a:r>
            <a:rPr lang="ar-SA" sz="1600" b="1" dirty="0" err="1" smtClean="0"/>
            <a:t>المسؤوله</a:t>
          </a:r>
          <a:r>
            <a:rPr lang="ar-SA" sz="1600" b="1" dirty="0" smtClean="0"/>
            <a:t> </a:t>
          </a:r>
          <a:r>
            <a:rPr lang="ar-SA" sz="1600" b="1" dirty="0" smtClean="0"/>
            <a:t>عن التفكير</a:t>
          </a:r>
          <a:endParaRPr lang="ar-SA" sz="1600" b="1" dirty="0"/>
        </a:p>
      </dgm:t>
    </dgm:pt>
    <dgm:pt modelId="{86E96EC6-A276-4EAA-A7A0-5F8D0AA6252F}" type="parTrans" cxnId="{99FF7F82-F86F-41AB-ACA6-7CDD2880E683}">
      <dgm:prSet/>
      <dgm:spPr/>
      <dgm:t>
        <a:bodyPr/>
        <a:lstStyle/>
        <a:p>
          <a:pPr rtl="1"/>
          <a:endParaRPr lang="ar-SA"/>
        </a:p>
      </dgm:t>
    </dgm:pt>
    <dgm:pt modelId="{CB57CD12-B0B2-4DD1-B2CE-649014468EEE}" type="sibTrans" cxnId="{99FF7F82-F86F-41AB-ACA6-7CDD2880E683}">
      <dgm:prSet/>
      <dgm:spPr/>
      <dgm:t>
        <a:bodyPr/>
        <a:lstStyle/>
        <a:p>
          <a:pPr rtl="1"/>
          <a:endParaRPr lang="ar-SA"/>
        </a:p>
      </dgm:t>
    </dgm:pt>
    <dgm:pt modelId="{DF5E9786-F344-4C9D-A0A9-1D49FEE74660}">
      <dgm:prSet phldrT="[نص]" custT="1"/>
      <dgm:spPr/>
      <dgm:t>
        <a:bodyPr/>
        <a:lstStyle/>
        <a:p>
          <a:pPr rtl="1"/>
          <a:r>
            <a:rPr lang="ar-SA" sz="1600" b="1" dirty="0" smtClean="0"/>
            <a:t>نستخدم  حالياً جزء بسيط من طاقتنا الدماغيه </a:t>
          </a:r>
          <a:endParaRPr lang="ar-SA" sz="1600" b="1" dirty="0"/>
        </a:p>
      </dgm:t>
    </dgm:pt>
    <dgm:pt modelId="{E1039CB8-116E-4840-8C0A-0B28AEF14940}" type="parTrans" cxnId="{B5851A5A-DAD2-4D65-95A0-CA1B20E73BD7}">
      <dgm:prSet/>
      <dgm:spPr/>
      <dgm:t>
        <a:bodyPr/>
        <a:lstStyle/>
        <a:p>
          <a:pPr rtl="1"/>
          <a:endParaRPr lang="ar-SA"/>
        </a:p>
      </dgm:t>
    </dgm:pt>
    <dgm:pt modelId="{BD3070D1-C7E3-466B-911B-8EB7AD09D2CB}" type="sibTrans" cxnId="{B5851A5A-DAD2-4D65-95A0-CA1B20E73BD7}">
      <dgm:prSet/>
      <dgm:spPr/>
      <dgm:t>
        <a:bodyPr/>
        <a:lstStyle/>
        <a:p>
          <a:pPr rtl="1"/>
          <a:endParaRPr lang="ar-SA"/>
        </a:p>
      </dgm:t>
    </dgm:pt>
    <dgm:pt modelId="{1CF6DF2A-6221-44BC-98F2-4D342D31D077}">
      <dgm:prSet phldrT="[نص]" custT="1"/>
      <dgm:spPr/>
      <dgm:t>
        <a:bodyPr/>
        <a:lstStyle/>
        <a:p>
          <a:pPr rtl="1"/>
          <a:r>
            <a:rPr lang="ar-SA" sz="1600" b="1" dirty="0" smtClean="0"/>
            <a:t>التعلم هو تغير </a:t>
          </a:r>
          <a:r>
            <a:rPr lang="ar-SA" sz="1600" b="1" dirty="0" err="1" smtClean="0"/>
            <a:t>فزيولوجي</a:t>
          </a:r>
          <a:r>
            <a:rPr lang="ar-SA" sz="1600" b="1" dirty="0" smtClean="0"/>
            <a:t> يحدث في خلايا الدماغ العصبيه</a:t>
          </a:r>
          <a:endParaRPr lang="ar-SA" sz="1600" b="1" dirty="0"/>
        </a:p>
      </dgm:t>
    </dgm:pt>
    <dgm:pt modelId="{0B2C404C-5D77-41ED-9992-A6D61F94ECE7}" type="parTrans" cxnId="{7A74A1C0-BEBE-463F-B5CD-E097403E7340}">
      <dgm:prSet/>
      <dgm:spPr/>
      <dgm:t>
        <a:bodyPr/>
        <a:lstStyle/>
        <a:p>
          <a:pPr rtl="1"/>
          <a:endParaRPr lang="ar-SA"/>
        </a:p>
      </dgm:t>
    </dgm:pt>
    <dgm:pt modelId="{FEA9AAFD-1A27-403D-975C-A4128C68E264}" type="sibTrans" cxnId="{7A74A1C0-BEBE-463F-B5CD-E097403E7340}">
      <dgm:prSet/>
      <dgm:spPr/>
      <dgm:t>
        <a:bodyPr/>
        <a:lstStyle/>
        <a:p>
          <a:pPr rtl="1"/>
          <a:endParaRPr lang="ar-SA"/>
        </a:p>
      </dgm:t>
    </dgm:pt>
    <dgm:pt modelId="{15238248-D761-4109-8B16-BD735357EEDC}">
      <dgm:prSet phldrT="[نص]" custT="1"/>
      <dgm:spPr/>
      <dgm:t>
        <a:bodyPr/>
        <a:lstStyle/>
        <a:p>
          <a:pPr rtl="1"/>
          <a:r>
            <a:rPr lang="ar-SA" sz="1600" b="1" dirty="0" smtClean="0"/>
            <a:t>يعمل الدماغ بزيادة عدد الحواس </a:t>
          </a:r>
          <a:endParaRPr lang="ar-SA" sz="1600" b="1" dirty="0"/>
        </a:p>
      </dgm:t>
    </dgm:pt>
    <dgm:pt modelId="{F92C9570-C6E1-4EE1-AF4D-A24B84CCC437}" type="parTrans" cxnId="{AB3D2D2A-A216-4B8B-9A21-6EEDBBE1EFBF}">
      <dgm:prSet/>
      <dgm:spPr/>
      <dgm:t>
        <a:bodyPr/>
        <a:lstStyle/>
        <a:p>
          <a:pPr rtl="1"/>
          <a:endParaRPr lang="ar-SA"/>
        </a:p>
      </dgm:t>
    </dgm:pt>
    <dgm:pt modelId="{3EF2BFB1-F38E-49B9-BA85-2E2F23700971}" type="sibTrans" cxnId="{AB3D2D2A-A216-4B8B-9A21-6EEDBBE1EFBF}">
      <dgm:prSet/>
      <dgm:spPr/>
      <dgm:t>
        <a:bodyPr/>
        <a:lstStyle/>
        <a:p>
          <a:pPr rtl="1"/>
          <a:endParaRPr lang="ar-SA"/>
        </a:p>
      </dgm:t>
    </dgm:pt>
    <dgm:pt modelId="{88371DE7-E36B-46F1-8419-A88A9912643D}">
      <dgm:prSet phldrT="[نص]" custT="1"/>
      <dgm:spPr/>
      <dgm:t>
        <a:bodyPr/>
        <a:lstStyle/>
        <a:p>
          <a:pPr rtl="1"/>
          <a:r>
            <a:rPr lang="ar-SA" sz="1600" b="1" dirty="0" smtClean="0"/>
            <a:t>العواطف هامه لنمو الدماغ</a:t>
          </a:r>
          <a:endParaRPr lang="ar-SA" sz="1600" b="1" dirty="0"/>
        </a:p>
      </dgm:t>
    </dgm:pt>
    <dgm:pt modelId="{41E4AC72-FE1C-4B4B-BDC1-4354C6B21659}" type="parTrans" cxnId="{21A9D953-619B-403C-85CA-33087A5A385F}">
      <dgm:prSet/>
      <dgm:spPr/>
      <dgm:t>
        <a:bodyPr/>
        <a:lstStyle/>
        <a:p>
          <a:pPr rtl="1"/>
          <a:endParaRPr lang="ar-SA"/>
        </a:p>
      </dgm:t>
    </dgm:pt>
    <dgm:pt modelId="{D9B012A9-6C28-4424-BD5F-94C9F479DABC}" type="sibTrans" cxnId="{21A9D953-619B-403C-85CA-33087A5A385F}">
      <dgm:prSet/>
      <dgm:spPr/>
      <dgm:t>
        <a:bodyPr/>
        <a:lstStyle/>
        <a:p>
          <a:pPr rtl="1"/>
          <a:endParaRPr lang="ar-SA"/>
        </a:p>
      </dgm:t>
    </dgm:pt>
    <dgm:pt modelId="{41DB0E7A-1FF8-4297-945C-8DD7C9FD4A92}">
      <dgm:prSet phldrT="[نص]" custT="1"/>
      <dgm:spPr/>
      <dgm:t>
        <a:bodyPr/>
        <a:lstStyle/>
        <a:p>
          <a:pPr rtl="1"/>
          <a:r>
            <a:rPr lang="ar-SA" sz="1600" b="1" dirty="0" smtClean="0"/>
            <a:t>يتكون الدماغ من نصفي </a:t>
          </a:r>
          <a:r>
            <a:rPr lang="ar-SA" sz="1600" b="1" dirty="0" smtClean="0"/>
            <a:t>كره  </a:t>
          </a:r>
          <a:endParaRPr lang="ar-SA" sz="1600" b="1" dirty="0"/>
        </a:p>
      </dgm:t>
    </dgm:pt>
    <dgm:pt modelId="{6A95C69A-2989-49DC-AF26-DABEAD9BB93C}" type="parTrans" cxnId="{1D81E9BC-E5FF-45E6-BAFB-7C7C79BC3D67}">
      <dgm:prSet/>
      <dgm:spPr/>
      <dgm:t>
        <a:bodyPr/>
        <a:lstStyle/>
        <a:p>
          <a:pPr rtl="1"/>
          <a:endParaRPr lang="ar-SA"/>
        </a:p>
      </dgm:t>
    </dgm:pt>
    <dgm:pt modelId="{18FBEB02-8F60-4B42-AD0A-15A9C31A8AC2}" type="sibTrans" cxnId="{1D81E9BC-E5FF-45E6-BAFB-7C7C79BC3D67}">
      <dgm:prSet/>
      <dgm:spPr/>
      <dgm:t>
        <a:bodyPr/>
        <a:lstStyle/>
        <a:p>
          <a:pPr rtl="1"/>
          <a:endParaRPr lang="ar-SA"/>
        </a:p>
      </dgm:t>
    </dgm:pt>
    <dgm:pt modelId="{D3BA2D56-B686-44A1-9B09-189741FD18DC}" type="pres">
      <dgm:prSet presAssocID="{317DBE50-A426-4BA2-976B-812BAF66F50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A5603EE-4C56-47B6-AF0C-C74255E2B382}" type="pres">
      <dgm:prSet presAssocID="{5F3A2827-B849-42BE-ACDE-408F07B1F58A}" presName="node" presStyleLbl="node1" presStyleIdx="0" presStyleCnt="13" custScaleX="105652" custLinFactNeighborX="-1808" custLinFactNeighborY="-3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AD9C8BF-8B22-4435-874C-E981CB3F44FA}" type="pres">
      <dgm:prSet presAssocID="{D479908F-B47C-47D4-915E-7CD49BE4AD5C}" presName="sibTrans" presStyleCnt="0"/>
      <dgm:spPr/>
      <dgm:t>
        <a:bodyPr/>
        <a:lstStyle/>
        <a:p>
          <a:pPr rtl="1"/>
          <a:endParaRPr lang="ar-SA"/>
        </a:p>
      </dgm:t>
    </dgm:pt>
    <dgm:pt modelId="{9FE6702C-7362-4552-9EF6-1A44020792C7}" type="pres">
      <dgm:prSet presAssocID="{346E01A9-4F54-44DE-ABD2-B0E150D0665E}" presName="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73D0933-B101-41FC-9FCD-3CB81535FE72}" type="pres">
      <dgm:prSet presAssocID="{A43E2062-237D-4B66-956C-A6E26F635E6D}" presName="sibTrans" presStyleCnt="0"/>
      <dgm:spPr/>
      <dgm:t>
        <a:bodyPr/>
        <a:lstStyle/>
        <a:p>
          <a:pPr rtl="1"/>
          <a:endParaRPr lang="ar-SA"/>
        </a:p>
      </dgm:t>
    </dgm:pt>
    <dgm:pt modelId="{408C1C1B-EE3F-4FC4-8EBD-E9CA8953052F}" type="pres">
      <dgm:prSet presAssocID="{A73CDA94-8CA0-4197-BE06-CB388A14375D}" presName="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B090BD-A448-4276-A2B7-5F10C216FF82}" type="pres">
      <dgm:prSet presAssocID="{4B94B55F-9108-4C76-8751-60FBD85B8A0E}" presName="sibTrans" presStyleCnt="0"/>
      <dgm:spPr/>
      <dgm:t>
        <a:bodyPr/>
        <a:lstStyle/>
        <a:p>
          <a:pPr rtl="1"/>
          <a:endParaRPr lang="ar-SA"/>
        </a:p>
      </dgm:t>
    </dgm:pt>
    <dgm:pt modelId="{E358970D-1C3B-4555-A8BD-77BA7B765CED}" type="pres">
      <dgm:prSet presAssocID="{F3F50B03-76A8-4A40-8E24-7824146D908A}" presName="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3957BC3-BA97-4E36-B510-8C0930246DDE}" type="pres">
      <dgm:prSet presAssocID="{D21CCB14-C387-4552-9606-2505D692E625}" presName="sibTrans" presStyleCnt="0"/>
      <dgm:spPr/>
      <dgm:t>
        <a:bodyPr/>
        <a:lstStyle/>
        <a:p>
          <a:pPr rtl="1"/>
          <a:endParaRPr lang="ar-SA"/>
        </a:p>
      </dgm:t>
    </dgm:pt>
    <dgm:pt modelId="{A017B25A-79BC-4B44-B4BB-6626DD23C4D5}" type="pres">
      <dgm:prSet presAssocID="{3BD7168A-8F75-4B15-B149-9A1F30702D93}" presName="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3ECF62B-CC56-4DA2-8137-AFFB85ED25E6}" type="pres">
      <dgm:prSet presAssocID="{CB57CD12-B0B2-4DD1-B2CE-649014468EEE}" presName="sibTrans" presStyleCnt="0"/>
      <dgm:spPr/>
      <dgm:t>
        <a:bodyPr/>
        <a:lstStyle/>
        <a:p>
          <a:pPr rtl="1"/>
          <a:endParaRPr lang="ar-SA"/>
        </a:p>
      </dgm:t>
    </dgm:pt>
    <dgm:pt modelId="{64995038-DDD6-46B4-9E7D-8E3C34C48C73}" type="pres">
      <dgm:prSet presAssocID="{AE30C71D-5CD1-4D85-803A-15294FB19312}" presName="node" presStyleLbl="node1" presStyleIdx="5" presStyleCnt="13" custLinFactNeighborX="5240" custLinFactNeighborY="500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6C138BE-3C7B-4636-955D-ED3965FFF292}" type="pres">
      <dgm:prSet presAssocID="{83054F90-47ED-4B65-8263-A299C542C7E8}" presName="sibTrans" presStyleCnt="0"/>
      <dgm:spPr/>
      <dgm:t>
        <a:bodyPr/>
        <a:lstStyle/>
        <a:p>
          <a:pPr rtl="1"/>
          <a:endParaRPr lang="ar-SA"/>
        </a:p>
      </dgm:t>
    </dgm:pt>
    <dgm:pt modelId="{36D46221-5924-4FE4-A233-46736A9B9434}" type="pres">
      <dgm:prSet presAssocID="{DF5E9786-F344-4C9D-A0A9-1D49FEE74660}" presName="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21EDBA9-FDA3-4885-A404-723DB8718171}" type="pres">
      <dgm:prSet presAssocID="{BD3070D1-C7E3-466B-911B-8EB7AD09D2CB}" presName="sibTrans" presStyleCnt="0"/>
      <dgm:spPr/>
      <dgm:t>
        <a:bodyPr/>
        <a:lstStyle/>
        <a:p>
          <a:pPr rtl="1"/>
          <a:endParaRPr lang="ar-SA"/>
        </a:p>
      </dgm:t>
    </dgm:pt>
    <dgm:pt modelId="{EC83C5C2-0D18-441D-9289-B3731A627E8E}" type="pres">
      <dgm:prSet presAssocID="{1CF6DF2A-6221-44BC-98F2-4D342D31D077}" presName="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6658E3A-C6BA-4F11-951E-1669A5090359}" type="pres">
      <dgm:prSet presAssocID="{FEA9AAFD-1A27-403D-975C-A4128C68E264}" presName="sibTrans" presStyleCnt="0"/>
      <dgm:spPr/>
      <dgm:t>
        <a:bodyPr/>
        <a:lstStyle/>
        <a:p>
          <a:pPr rtl="1"/>
          <a:endParaRPr lang="ar-SA"/>
        </a:p>
      </dgm:t>
    </dgm:pt>
    <dgm:pt modelId="{316B0835-2806-4012-96CD-640B45B9D989}" type="pres">
      <dgm:prSet presAssocID="{15238248-D761-4109-8B16-BD735357EEDC}" presName="node" presStyleLbl="node1" presStyleIdx="8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05029DC-730C-42F8-87AB-908B8FFB68CF}" type="pres">
      <dgm:prSet presAssocID="{3EF2BFB1-F38E-49B9-BA85-2E2F23700971}" presName="sibTrans" presStyleCnt="0"/>
      <dgm:spPr/>
      <dgm:t>
        <a:bodyPr/>
        <a:lstStyle/>
        <a:p>
          <a:pPr rtl="1"/>
          <a:endParaRPr lang="ar-SA"/>
        </a:p>
      </dgm:t>
    </dgm:pt>
    <dgm:pt modelId="{905C17DE-F8B3-4CBB-8942-032042C0D332}" type="pres">
      <dgm:prSet presAssocID="{E7B12DD6-A807-4E09-8586-0738FDB38CA3}" presName="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F6DEE11-AFB3-47E1-A8C2-8AAD6783B1C2}" type="pres">
      <dgm:prSet presAssocID="{88973D31-1D89-48F4-9930-87C49F3F0B05}" presName="sibTrans" presStyleCnt="0"/>
      <dgm:spPr/>
      <dgm:t>
        <a:bodyPr/>
        <a:lstStyle/>
        <a:p>
          <a:pPr rtl="1"/>
          <a:endParaRPr lang="ar-SA"/>
        </a:p>
      </dgm:t>
    </dgm:pt>
    <dgm:pt modelId="{7A2BEA5F-E92C-46C1-B190-C329148A6AE2}" type="pres">
      <dgm:prSet presAssocID="{34351F20-4E89-4C26-BA75-8907F3C03C28}" presName="node" presStyleLbl="node1" presStyleIdx="10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3CD9CE0-8CF1-4D35-893F-CA08D3C7D9D8}" type="pres">
      <dgm:prSet presAssocID="{5A67C54B-D364-4D72-81E8-EB8F383C61BB}" presName="sibTrans" presStyleCnt="0"/>
      <dgm:spPr/>
      <dgm:t>
        <a:bodyPr/>
        <a:lstStyle/>
        <a:p>
          <a:pPr rtl="1"/>
          <a:endParaRPr lang="ar-SA"/>
        </a:p>
      </dgm:t>
    </dgm:pt>
    <dgm:pt modelId="{A6EFE7AB-8DE7-4E82-999F-60969909C001}" type="pres">
      <dgm:prSet presAssocID="{88371DE7-E36B-46F1-8419-A88A9912643D}" presName="node" presStyleLbl="node1" presStyleIdx="11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A7B78AC-CC5E-4237-9BC2-7E7C11A020BE}" type="pres">
      <dgm:prSet presAssocID="{D9B012A9-6C28-4424-BD5F-94C9F479DABC}" presName="sibTrans" presStyleCnt="0"/>
      <dgm:spPr/>
      <dgm:t>
        <a:bodyPr/>
        <a:lstStyle/>
        <a:p>
          <a:pPr rtl="1"/>
          <a:endParaRPr lang="ar-SA"/>
        </a:p>
      </dgm:t>
    </dgm:pt>
    <dgm:pt modelId="{24B824A2-CC04-41FF-9CEB-D957EF19DA61}" type="pres">
      <dgm:prSet presAssocID="{41DB0E7A-1FF8-4297-945C-8DD7C9FD4A92}" presName="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4CDF1DE-C57C-4334-B84E-1760B4399F57}" type="presOf" srcId="{5F3A2827-B849-42BE-ACDE-408F07B1F58A}" destId="{7A5603EE-4C56-47B6-AF0C-C74255E2B382}" srcOrd="0" destOrd="0" presId="urn:microsoft.com/office/officeart/2005/8/layout/default"/>
    <dgm:cxn modelId="{01AD24C9-1B48-42B5-A670-7A48C6B21AA5}" type="presOf" srcId="{34351F20-4E89-4C26-BA75-8907F3C03C28}" destId="{7A2BEA5F-E92C-46C1-B190-C329148A6AE2}" srcOrd="0" destOrd="0" presId="urn:microsoft.com/office/officeart/2005/8/layout/default"/>
    <dgm:cxn modelId="{F29F9490-6386-4843-91AB-D1B142A24F72}" srcId="{317DBE50-A426-4BA2-976B-812BAF66F506}" destId="{A73CDA94-8CA0-4197-BE06-CB388A14375D}" srcOrd="2" destOrd="0" parTransId="{A92E1BF2-0EC1-4F45-B972-9EFABD4A2172}" sibTransId="{4B94B55F-9108-4C76-8751-60FBD85B8A0E}"/>
    <dgm:cxn modelId="{58382956-BA11-4684-97F0-CB72E19CA89E}" type="presOf" srcId="{A73CDA94-8CA0-4197-BE06-CB388A14375D}" destId="{408C1C1B-EE3F-4FC4-8EBD-E9CA8953052F}" srcOrd="0" destOrd="0" presId="urn:microsoft.com/office/officeart/2005/8/layout/default"/>
    <dgm:cxn modelId="{6F226687-E828-4BA0-98F4-AAD9C4F640C1}" type="presOf" srcId="{3BD7168A-8F75-4B15-B149-9A1F30702D93}" destId="{A017B25A-79BC-4B44-B4BB-6626DD23C4D5}" srcOrd="0" destOrd="0" presId="urn:microsoft.com/office/officeart/2005/8/layout/default"/>
    <dgm:cxn modelId="{0C487163-E8F5-475A-9BC0-8C9B2A5AD2C8}" srcId="{317DBE50-A426-4BA2-976B-812BAF66F506}" destId="{5F3A2827-B849-42BE-ACDE-408F07B1F58A}" srcOrd="0" destOrd="0" parTransId="{4A2914F7-1437-4D25-AD03-1E5008D7C913}" sibTransId="{D479908F-B47C-47D4-915E-7CD49BE4AD5C}"/>
    <dgm:cxn modelId="{21A9D953-619B-403C-85CA-33087A5A385F}" srcId="{317DBE50-A426-4BA2-976B-812BAF66F506}" destId="{88371DE7-E36B-46F1-8419-A88A9912643D}" srcOrd="11" destOrd="0" parTransId="{41E4AC72-FE1C-4B4B-BDC1-4354C6B21659}" sibTransId="{D9B012A9-6C28-4424-BD5F-94C9F479DABC}"/>
    <dgm:cxn modelId="{34DB949B-8F6A-42E2-9E22-56C0567757F2}" type="presOf" srcId="{F3F50B03-76A8-4A40-8E24-7824146D908A}" destId="{E358970D-1C3B-4555-A8BD-77BA7B765CED}" srcOrd="0" destOrd="0" presId="urn:microsoft.com/office/officeart/2005/8/layout/default"/>
    <dgm:cxn modelId="{B5851A5A-DAD2-4D65-95A0-CA1B20E73BD7}" srcId="{317DBE50-A426-4BA2-976B-812BAF66F506}" destId="{DF5E9786-F344-4C9D-A0A9-1D49FEE74660}" srcOrd="6" destOrd="0" parTransId="{E1039CB8-116E-4840-8C0A-0B28AEF14940}" sibTransId="{BD3070D1-C7E3-466B-911B-8EB7AD09D2CB}"/>
    <dgm:cxn modelId="{7DD1E82A-74F5-4B87-91D3-1B767613667D}" type="presOf" srcId="{15238248-D761-4109-8B16-BD735357EEDC}" destId="{316B0835-2806-4012-96CD-640B45B9D989}" srcOrd="0" destOrd="0" presId="urn:microsoft.com/office/officeart/2005/8/layout/default"/>
    <dgm:cxn modelId="{7A74A1C0-BEBE-463F-B5CD-E097403E7340}" srcId="{317DBE50-A426-4BA2-976B-812BAF66F506}" destId="{1CF6DF2A-6221-44BC-98F2-4D342D31D077}" srcOrd="7" destOrd="0" parTransId="{0B2C404C-5D77-41ED-9992-A6D61F94ECE7}" sibTransId="{FEA9AAFD-1A27-403D-975C-A4128C68E264}"/>
    <dgm:cxn modelId="{B2EE84DF-7DEA-4DE3-A35A-793C89264F00}" srcId="{317DBE50-A426-4BA2-976B-812BAF66F506}" destId="{34351F20-4E89-4C26-BA75-8907F3C03C28}" srcOrd="10" destOrd="0" parTransId="{6F504AF1-E15E-4D3B-8BE8-31DBE57DA818}" sibTransId="{5A67C54B-D364-4D72-81E8-EB8F383C61BB}"/>
    <dgm:cxn modelId="{B8FF1D70-738D-445F-ABC7-A13A950279AD}" type="presOf" srcId="{317DBE50-A426-4BA2-976B-812BAF66F506}" destId="{D3BA2D56-B686-44A1-9B09-189741FD18DC}" srcOrd="0" destOrd="0" presId="urn:microsoft.com/office/officeart/2005/8/layout/default"/>
    <dgm:cxn modelId="{A7E1E9FA-94BC-4D6D-AD73-ACB47FC7AF31}" type="presOf" srcId="{E7B12DD6-A807-4E09-8586-0738FDB38CA3}" destId="{905C17DE-F8B3-4CBB-8942-032042C0D332}" srcOrd="0" destOrd="0" presId="urn:microsoft.com/office/officeart/2005/8/layout/default"/>
    <dgm:cxn modelId="{C1F10100-B943-47E2-A353-DF5B4154A0D7}" type="presOf" srcId="{AE30C71D-5CD1-4D85-803A-15294FB19312}" destId="{64995038-DDD6-46B4-9E7D-8E3C34C48C73}" srcOrd="0" destOrd="0" presId="urn:microsoft.com/office/officeart/2005/8/layout/default"/>
    <dgm:cxn modelId="{6F1BF693-2937-4821-A79D-56EF9921C5D9}" type="presOf" srcId="{41DB0E7A-1FF8-4297-945C-8DD7C9FD4A92}" destId="{24B824A2-CC04-41FF-9CEB-D957EF19DA61}" srcOrd="0" destOrd="0" presId="urn:microsoft.com/office/officeart/2005/8/layout/default"/>
    <dgm:cxn modelId="{A5E59B32-9EC4-4CCF-BDEF-F6016BA5A75A}" type="presOf" srcId="{1CF6DF2A-6221-44BC-98F2-4D342D31D077}" destId="{EC83C5C2-0D18-441D-9289-B3731A627E8E}" srcOrd="0" destOrd="0" presId="urn:microsoft.com/office/officeart/2005/8/layout/default"/>
    <dgm:cxn modelId="{99FF7F82-F86F-41AB-ACA6-7CDD2880E683}" srcId="{317DBE50-A426-4BA2-976B-812BAF66F506}" destId="{3BD7168A-8F75-4B15-B149-9A1F30702D93}" srcOrd="4" destOrd="0" parTransId="{86E96EC6-A276-4EAA-A7A0-5F8D0AA6252F}" sibTransId="{CB57CD12-B0B2-4DD1-B2CE-649014468EEE}"/>
    <dgm:cxn modelId="{6D4EADA1-289C-407E-8964-3765517453FA}" type="presOf" srcId="{88371DE7-E36B-46F1-8419-A88A9912643D}" destId="{A6EFE7AB-8DE7-4E82-999F-60969909C001}" srcOrd="0" destOrd="0" presId="urn:microsoft.com/office/officeart/2005/8/layout/default"/>
    <dgm:cxn modelId="{29B1CB2B-CFD0-4B03-9329-E2D37EC53A02}" type="presOf" srcId="{346E01A9-4F54-44DE-ABD2-B0E150D0665E}" destId="{9FE6702C-7362-4552-9EF6-1A44020792C7}" srcOrd="0" destOrd="0" presId="urn:microsoft.com/office/officeart/2005/8/layout/default"/>
    <dgm:cxn modelId="{830960D4-2B14-4699-AE28-A2B4918B804B}" type="presOf" srcId="{DF5E9786-F344-4C9D-A0A9-1D49FEE74660}" destId="{36D46221-5924-4FE4-A233-46736A9B9434}" srcOrd="0" destOrd="0" presId="urn:microsoft.com/office/officeart/2005/8/layout/default"/>
    <dgm:cxn modelId="{26012F9D-6749-47A7-B0BD-FB2D6D4FB489}" srcId="{317DBE50-A426-4BA2-976B-812BAF66F506}" destId="{346E01A9-4F54-44DE-ABD2-B0E150D0665E}" srcOrd="1" destOrd="0" parTransId="{B2428605-DEAE-4FF4-8DA1-08B7A949DFE0}" sibTransId="{A43E2062-237D-4B66-956C-A6E26F635E6D}"/>
    <dgm:cxn modelId="{4088F6D0-BE64-4C67-9331-912336E0E794}" srcId="{317DBE50-A426-4BA2-976B-812BAF66F506}" destId="{AE30C71D-5CD1-4D85-803A-15294FB19312}" srcOrd="5" destOrd="0" parTransId="{4EBB444C-2B33-427F-9036-951C6AC71D60}" sibTransId="{83054F90-47ED-4B65-8263-A299C542C7E8}"/>
    <dgm:cxn modelId="{76362A5E-0082-49D9-8D54-92A6381E47CC}" srcId="{317DBE50-A426-4BA2-976B-812BAF66F506}" destId="{E7B12DD6-A807-4E09-8586-0738FDB38CA3}" srcOrd="9" destOrd="0" parTransId="{01AD37EE-2937-4C6E-A7EE-523561EAD717}" sibTransId="{88973D31-1D89-48F4-9930-87C49F3F0B05}"/>
    <dgm:cxn modelId="{1D81E9BC-E5FF-45E6-BAFB-7C7C79BC3D67}" srcId="{317DBE50-A426-4BA2-976B-812BAF66F506}" destId="{41DB0E7A-1FF8-4297-945C-8DD7C9FD4A92}" srcOrd="12" destOrd="0" parTransId="{6A95C69A-2989-49DC-AF26-DABEAD9BB93C}" sibTransId="{18FBEB02-8F60-4B42-AD0A-15A9C31A8AC2}"/>
    <dgm:cxn modelId="{56C7D949-B183-49F0-B193-45E213F42AD7}" srcId="{317DBE50-A426-4BA2-976B-812BAF66F506}" destId="{F3F50B03-76A8-4A40-8E24-7824146D908A}" srcOrd="3" destOrd="0" parTransId="{6BC4C02D-5391-4D59-AF67-E0A58BECF6C6}" sibTransId="{D21CCB14-C387-4552-9606-2505D692E625}"/>
    <dgm:cxn modelId="{AB3D2D2A-A216-4B8B-9A21-6EEDBBE1EFBF}" srcId="{317DBE50-A426-4BA2-976B-812BAF66F506}" destId="{15238248-D761-4109-8B16-BD735357EEDC}" srcOrd="8" destOrd="0" parTransId="{F92C9570-C6E1-4EE1-AF4D-A24B84CCC437}" sibTransId="{3EF2BFB1-F38E-49B9-BA85-2E2F23700971}"/>
    <dgm:cxn modelId="{508FB9F7-27E9-49A8-8842-A629E485580E}" type="presParOf" srcId="{D3BA2D56-B686-44A1-9B09-189741FD18DC}" destId="{7A5603EE-4C56-47B6-AF0C-C74255E2B382}" srcOrd="0" destOrd="0" presId="urn:microsoft.com/office/officeart/2005/8/layout/default"/>
    <dgm:cxn modelId="{9EABA190-418D-4062-B347-A6BA99E7EDD9}" type="presParOf" srcId="{D3BA2D56-B686-44A1-9B09-189741FD18DC}" destId="{2AD9C8BF-8B22-4435-874C-E981CB3F44FA}" srcOrd="1" destOrd="0" presId="urn:microsoft.com/office/officeart/2005/8/layout/default"/>
    <dgm:cxn modelId="{8E4374CC-BD31-4D3E-9BD9-F623DD8FAD1D}" type="presParOf" srcId="{D3BA2D56-B686-44A1-9B09-189741FD18DC}" destId="{9FE6702C-7362-4552-9EF6-1A44020792C7}" srcOrd="2" destOrd="0" presId="urn:microsoft.com/office/officeart/2005/8/layout/default"/>
    <dgm:cxn modelId="{D81CF4EE-5B27-4AD6-8BE9-C8DBCF58E4A4}" type="presParOf" srcId="{D3BA2D56-B686-44A1-9B09-189741FD18DC}" destId="{973D0933-B101-41FC-9FCD-3CB81535FE72}" srcOrd="3" destOrd="0" presId="urn:microsoft.com/office/officeart/2005/8/layout/default"/>
    <dgm:cxn modelId="{8840B41B-E5E9-4234-AE8D-881527B4033E}" type="presParOf" srcId="{D3BA2D56-B686-44A1-9B09-189741FD18DC}" destId="{408C1C1B-EE3F-4FC4-8EBD-E9CA8953052F}" srcOrd="4" destOrd="0" presId="urn:microsoft.com/office/officeart/2005/8/layout/default"/>
    <dgm:cxn modelId="{A769C8FC-9E3C-413E-9CF2-DD82787D54A1}" type="presParOf" srcId="{D3BA2D56-B686-44A1-9B09-189741FD18DC}" destId="{19B090BD-A448-4276-A2B7-5F10C216FF82}" srcOrd="5" destOrd="0" presId="urn:microsoft.com/office/officeart/2005/8/layout/default"/>
    <dgm:cxn modelId="{C88F65D7-53D5-43A9-AAE1-A2072754F8E3}" type="presParOf" srcId="{D3BA2D56-B686-44A1-9B09-189741FD18DC}" destId="{E358970D-1C3B-4555-A8BD-77BA7B765CED}" srcOrd="6" destOrd="0" presId="urn:microsoft.com/office/officeart/2005/8/layout/default"/>
    <dgm:cxn modelId="{F9AAD3F7-0972-40E8-BC8A-69E9BFDAFC7E}" type="presParOf" srcId="{D3BA2D56-B686-44A1-9B09-189741FD18DC}" destId="{D3957BC3-BA97-4E36-B510-8C0930246DDE}" srcOrd="7" destOrd="0" presId="urn:microsoft.com/office/officeart/2005/8/layout/default"/>
    <dgm:cxn modelId="{355B1DD9-B5DF-403A-AA84-D0FC458B54AE}" type="presParOf" srcId="{D3BA2D56-B686-44A1-9B09-189741FD18DC}" destId="{A017B25A-79BC-4B44-B4BB-6626DD23C4D5}" srcOrd="8" destOrd="0" presId="urn:microsoft.com/office/officeart/2005/8/layout/default"/>
    <dgm:cxn modelId="{A69A778A-6588-4C75-8971-AAD1F8F955EC}" type="presParOf" srcId="{D3BA2D56-B686-44A1-9B09-189741FD18DC}" destId="{73ECF62B-CC56-4DA2-8137-AFFB85ED25E6}" srcOrd="9" destOrd="0" presId="urn:microsoft.com/office/officeart/2005/8/layout/default"/>
    <dgm:cxn modelId="{CF97E977-105C-4EE6-89C7-ECFF86B20FC9}" type="presParOf" srcId="{D3BA2D56-B686-44A1-9B09-189741FD18DC}" destId="{64995038-DDD6-46B4-9E7D-8E3C34C48C73}" srcOrd="10" destOrd="0" presId="urn:microsoft.com/office/officeart/2005/8/layout/default"/>
    <dgm:cxn modelId="{C0B01B0E-5D28-4264-8C08-AD0AE0979472}" type="presParOf" srcId="{D3BA2D56-B686-44A1-9B09-189741FD18DC}" destId="{16C138BE-3C7B-4636-955D-ED3965FFF292}" srcOrd="11" destOrd="0" presId="urn:microsoft.com/office/officeart/2005/8/layout/default"/>
    <dgm:cxn modelId="{926BA011-4130-4BB4-B06C-5A9D911B3754}" type="presParOf" srcId="{D3BA2D56-B686-44A1-9B09-189741FD18DC}" destId="{36D46221-5924-4FE4-A233-46736A9B9434}" srcOrd="12" destOrd="0" presId="urn:microsoft.com/office/officeart/2005/8/layout/default"/>
    <dgm:cxn modelId="{3F055429-3EBE-4FD7-ABD8-2051922A90B1}" type="presParOf" srcId="{D3BA2D56-B686-44A1-9B09-189741FD18DC}" destId="{C21EDBA9-FDA3-4885-A404-723DB8718171}" srcOrd="13" destOrd="0" presId="urn:microsoft.com/office/officeart/2005/8/layout/default"/>
    <dgm:cxn modelId="{EC8665C9-D0FC-4CCE-99D5-6CA208F9C59D}" type="presParOf" srcId="{D3BA2D56-B686-44A1-9B09-189741FD18DC}" destId="{EC83C5C2-0D18-441D-9289-B3731A627E8E}" srcOrd="14" destOrd="0" presId="urn:microsoft.com/office/officeart/2005/8/layout/default"/>
    <dgm:cxn modelId="{C8AB2481-95B1-4553-A15F-68601F05040C}" type="presParOf" srcId="{D3BA2D56-B686-44A1-9B09-189741FD18DC}" destId="{A6658E3A-C6BA-4F11-951E-1669A5090359}" srcOrd="15" destOrd="0" presId="urn:microsoft.com/office/officeart/2005/8/layout/default"/>
    <dgm:cxn modelId="{8BDBDAD0-8C5E-4D5A-8C87-8C043D9BEEDE}" type="presParOf" srcId="{D3BA2D56-B686-44A1-9B09-189741FD18DC}" destId="{316B0835-2806-4012-96CD-640B45B9D989}" srcOrd="16" destOrd="0" presId="urn:microsoft.com/office/officeart/2005/8/layout/default"/>
    <dgm:cxn modelId="{EA791A86-BC01-4067-A2B8-FC9423C017D1}" type="presParOf" srcId="{D3BA2D56-B686-44A1-9B09-189741FD18DC}" destId="{A05029DC-730C-42F8-87AB-908B8FFB68CF}" srcOrd="17" destOrd="0" presId="urn:microsoft.com/office/officeart/2005/8/layout/default"/>
    <dgm:cxn modelId="{8914D651-57C1-4BAF-9570-4E2AB3595292}" type="presParOf" srcId="{D3BA2D56-B686-44A1-9B09-189741FD18DC}" destId="{905C17DE-F8B3-4CBB-8942-032042C0D332}" srcOrd="18" destOrd="0" presId="urn:microsoft.com/office/officeart/2005/8/layout/default"/>
    <dgm:cxn modelId="{AD3C2D74-A880-4360-B9FF-F02D42FFB6EB}" type="presParOf" srcId="{D3BA2D56-B686-44A1-9B09-189741FD18DC}" destId="{9F6DEE11-AFB3-47E1-A8C2-8AAD6783B1C2}" srcOrd="19" destOrd="0" presId="urn:microsoft.com/office/officeart/2005/8/layout/default"/>
    <dgm:cxn modelId="{77F43332-A200-42B0-A4C1-36276158EA2E}" type="presParOf" srcId="{D3BA2D56-B686-44A1-9B09-189741FD18DC}" destId="{7A2BEA5F-E92C-46C1-B190-C329148A6AE2}" srcOrd="20" destOrd="0" presId="urn:microsoft.com/office/officeart/2005/8/layout/default"/>
    <dgm:cxn modelId="{53CB34EF-9340-4916-A005-F36D12BFF46B}" type="presParOf" srcId="{D3BA2D56-B686-44A1-9B09-189741FD18DC}" destId="{D3CD9CE0-8CF1-4D35-893F-CA08D3C7D9D8}" srcOrd="21" destOrd="0" presId="urn:microsoft.com/office/officeart/2005/8/layout/default"/>
    <dgm:cxn modelId="{12C07B8F-BD8D-4258-A04D-44015BFC6D24}" type="presParOf" srcId="{D3BA2D56-B686-44A1-9B09-189741FD18DC}" destId="{A6EFE7AB-8DE7-4E82-999F-60969909C001}" srcOrd="22" destOrd="0" presId="urn:microsoft.com/office/officeart/2005/8/layout/default"/>
    <dgm:cxn modelId="{600B212E-91FA-4DA0-923A-4639FCE28D51}" type="presParOf" srcId="{D3BA2D56-B686-44A1-9B09-189741FD18DC}" destId="{EA7B78AC-CC5E-4237-9BC2-7E7C11A020BE}" srcOrd="23" destOrd="0" presId="urn:microsoft.com/office/officeart/2005/8/layout/default"/>
    <dgm:cxn modelId="{BDE6C2AF-AF54-4E69-9681-7B7D50423FCB}" type="presParOf" srcId="{D3BA2D56-B686-44A1-9B09-189741FD18DC}" destId="{24B824A2-CC04-41FF-9CEB-D957EF19DA61}" srcOrd="2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02CAE7-C7F3-4A4C-AA4D-1690225B613F}" type="doc">
      <dgm:prSet loTypeId="urn:microsoft.com/office/officeart/2005/8/layout/process1" loCatId="process" qsTypeId="urn:microsoft.com/office/officeart/2005/8/quickstyle/simple4" qsCatId="simple" csTypeId="urn:microsoft.com/office/officeart/2005/8/colors/accent2_5" csCatId="accent2" phldr="1"/>
      <dgm:spPr/>
    </dgm:pt>
    <dgm:pt modelId="{2EAE96A1-9C0A-4729-BDFA-E51FECE6195F}">
      <dgm:prSet phldrT="[نص]"/>
      <dgm:spPr/>
      <dgm:t>
        <a:bodyPr/>
        <a:lstStyle/>
        <a:p>
          <a:pPr rtl="1"/>
          <a:r>
            <a:rPr lang="ar-SA" dirty="0" smtClean="0"/>
            <a:t>اجهزة التصوير</a:t>
          </a:r>
          <a:endParaRPr lang="ar-SA" dirty="0"/>
        </a:p>
      </dgm:t>
    </dgm:pt>
    <dgm:pt modelId="{B1616AA1-7A0A-47AE-A43E-350C492D8D34}" type="parTrans" cxnId="{E67462D4-A898-49F9-882E-382C3485477E}">
      <dgm:prSet/>
      <dgm:spPr/>
      <dgm:t>
        <a:bodyPr/>
        <a:lstStyle/>
        <a:p>
          <a:pPr rtl="1"/>
          <a:endParaRPr lang="ar-SA"/>
        </a:p>
      </dgm:t>
    </dgm:pt>
    <dgm:pt modelId="{C52C1E43-121E-4063-AEEE-45616C4434C3}" type="sibTrans" cxnId="{E67462D4-A898-49F9-882E-382C3485477E}">
      <dgm:prSet/>
      <dgm:spPr/>
      <dgm:t>
        <a:bodyPr/>
        <a:lstStyle/>
        <a:p>
          <a:pPr rtl="1"/>
          <a:endParaRPr lang="ar-SA"/>
        </a:p>
      </dgm:t>
    </dgm:pt>
    <dgm:pt modelId="{0A7B5110-370A-4403-B15B-AABDA206251F}">
      <dgm:prSet phldrT="[نص]"/>
      <dgm:spPr/>
      <dgm:t>
        <a:bodyPr/>
        <a:lstStyle/>
        <a:p>
          <a:pPr rtl="1"/>
          <a:r>
            <a:rPr lang="ar-SA" dirty="0" smtClean="0"/>
            <a:t>التشريح</a:t>
          </a:r>
          <a:endParaRPr lang="ar-SA" dirty="0"/>
        </a:p>
      </dgm:t>
    </dgm:pt>
    <dgm:pt modelId="{236DCE26-8FE0-4736-BD0F-FC1DC620C4E2}" type="parTrans" cxnId="{4972B2EA-BE64-4050-A8DA-5A67E79AF0F0}">
      <dgm:prSet/>
      <dgm:spPr/>
      <dgm:t>
        <a:bodyPr/>
        <a:lstStyle/>
        <a:p>
          <a:pPr rtl="1"/>
          <a:endParaRPr lang="ar-SA"/>
        </a:p>
      </dgm:t>
    </dgm:pt>
    <dgm:pt modelId="{722FE2A2-B579-4FCF-9FD3-57E836269757}" type="sibTrans" cxnId="{4972B2EA-BE64-4050-A8DA-5A67E79AF0F0}">
      <dgm:prSet/>
      <dgm:spPr/>
      <dgm:t>
        <a:bodyPr/>
        <a:lstStyle/>
        <a:p>
          <a:pPr rtl="1"/>
          <a:endParaRPr lang="ar-SA"/>
        </a:p>
      </dgm:t>
    </dgm:pt>
    <dgm:pt modelId="{29435117-5783-47C9-BADA-43DA2F66C1FC}">
      <dgm:prSet phldrT="[نص]"/>
      <dgm:spPr/>
      <dgm:t>
        <a:bodyPr/>
        <a:lstStyle/>
        <a:p>
          <a:pPr rtl="1"/>
          <a:r>
            <a:rPr lang="ar-SA" dirty="0" smtClean="0"/>
            <a:t>الدراسات الاكلينيكية</a:t>
          </a:r>
          <a:endParaRPr lang="ar-SA" dirty="0"/>
        </a:p>
      </dgm:t>
    </dgm:pt>
    <dgm:pt modelId="{A0C8188B-711D-4CCC-AA62-F4D156AC692A}" type="parTrans" cxnId="{BCF6CF44-272C-418D-8675-980CA97EFBB1}">
      <dgm:prSet/>
      <dgm:spPr/>
      <dgm:t>
        <a:bodyPr/>
        <a:lstStyle/>
        <a:p>
          <a:pPr rtl="1"/>
          <a:endParaRPr lang="ar-SA"/>
        </a:p>
      </dgm:t>
    </dgm:pt>
    <dgm:pt modelId="{29437682-9446-4C99-83DA-337E2E04DBEB}" type="sibTrans" cxnId="{BCF6CF44-272C-418D-8675-980CA97EFBB1}">
      <dgm:prSet/>
      <dgm:spPr/>
      <dgm:t>
        <a:bodyPr/>
        <a:lstStyle/>
        <a:p>
          <a:pPr rtl="1"/>
          <a:endParaRPr lang="ar-SA"/>
        </a:p>
      </dgm:t>
    </dgm:pt>
    <dgm:pt modelId="{C8DBE833-C0C3-4D70-8C80-C3DA2295687D}">
      <dgm:prSet phldrT="[نص]"/>
      <dgm:spPr/>
      <dgm:t>
        <a:bodyPr/>
        <a:lstStyle/>
        <a:p>
          <a:pPr rtl="1"/>
          <a:r>
            <a:rPr lang="ar-SA" dirty="0" smtClean="0"/>
            <a:t>جهاز التصوير الاشعاعي</a:t>
          </a:r>
          <a:endParaRPr lang="ar-SA" dirty="0"/>
        </a:p>
      </dgm:t>
    </dgm:pt>
    <dgm:pt modelId="{82EC8F94-545A-4599-BB2D-075E1759698A}" type="parTrans" cxnId="{B9651A3B-366E-434B-A92D-F28195DFE1C9}">
      <dgm:prSet/>
      <dgm:spPr/>
      <dgm:t>
        <a:bodyPr/>
        <a:lstStyle/>
        <a:p>
          <a:pPr rtl="1"/>
          <a:endParaRPr lang="ar-SA"/>
        </a:p>
      </dgm:t>
    </dgm:pt>
    <dgm:pt modelId="{FF797695-0C05-4A2E-9948-9C169CF47277}" type="sibTrans" cxnId="{B9651A3B-366E-434B-A92D-F28195DFE1C9}">
      <dgm:prSet/>
      <dgm:spPr/>
      <dgm:t>
        <a:bodyPr/>
        <a:lstStyle/>
        <a:p>
          <a:pPr rtl="1"/>
          <a:endParaRPr lang="ar-SA"/>
        </a:p>
      </dgm:t>
    </dgm:pt>
    <dgm:pt modelId="{5DAF3A91-FE8B-4A42-A1E6-273FC21C6D3B}">
      <dgm:prSet phldrT="[نص]"/>
      <dgm:spPr/>
      <dgm:t>
        <a:bodyPr/>
        <a:lstStyle/>
        <a:p>
          <a:pPr rtl="1"/>
          <a:r>
            <a:rPr lang="ar-SA" dirty="0" smtClean="0"/>
            <a:t>مقاييس الطيف</a:t>
          </a:r>
          <a:endParaRPr lang="ar-SA" dirty="0"/>
        </a:p>
      </dgm:t>
    </dgm:pt>
    <dgm:pt modelId="{41915F9D-C1E2-4E92-9202-D285EBCE5F51}" type="parTrans" cxnId="{15F66F28-CFF0-4455-A488-CB8569A92003}">
      <dgm:prSet/>
      <dgm:spPr/>
      <dgm:t>
        <a:bodyPr/>
        <a:lstStyle/>
        <a:p>
          <a:pPr rtl="1"/>
          <a:endParaRPr lang="ar-SA"/>
        </a:p>
      </dgm:t>
    </dgm:pt>
    <dgm:pt modelId="{16F1E630-DE49-4524-9516-CFC44306B866}" type="sibTrans" cxnId="{15F66F28-CFF0-4455-A488-CB8569A92003}">
      <dgm:prSet/>
      <dgm:spPr/>
      <dgm:t>
        <a:bodyPr/>
        <a:lstStyle/>
        <a:p>
          <a:pPr rtl="1"/>
          <a:endParaRPr lang="ar-SA"/>
        </a:p>
      </dgm:t>
    </dgm:pt>
    <dgm:pt modelId="{552154DD-8EBA-46BE-85E9-CD9F2BA6F639}" type="pres">
      <dgm:prSet presAssocID="{E302CAE7-C7F3-4A4C-AA4D-1690225B613F}" presName="Name0" presStyleCnt="0">
        <dgm:presLayoutVars>
          <dgm:dir/>
          <dgm:resizeHandles val="exact"/>
        </dgm:presLayoutVars>
      </dgm:prSet>
      <dgm:spPr/>
    </dgm:pt>
    <dgm:pt modelId="{1D8098BD-CD14-47BA-9D8F-42D38D6C84F3}" type="pres">
      <dgm:prSet presAssocID="{2EAE96A1-9C0A-4729-BDFA-E51FECE6195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6CB2AEB-C8C8-41D9-A25E-C843D94F59EF}" type="pres">
      <dgm:prSet presAssocID="{C52C1E43-121E-4063-AEEE-45616C4434C3}" presName="sibTrans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2BE0D275-837A-458B-892F-360C6D5F560D}" type="pres">
      <dgm:prSet presAssocID="{C52C1E43-121E-4063-AEEE-45616C4434C3}" presName="connectorText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04D253DB-C200-49EB-A61B-9286ACCF62F8}" type="pres">
      <dgm:prSet presAssocID="{C8DBE833-C0C3-4D70-8C80-C3DA2295687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B54AC9D-DD62-4C84-BE28-496E76B530B6}" type="pres">
      <dgm:prSet presAssocID="{FF797695-0C05-4A2E-9948-9C169CF47277}" presName="sibTrans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62AB3103-6EB8-459F-8679-E335F85F0DF1}" type="pres">
      <dgm:prSet presAssocID="{FF797695-0C05-4A2E-9948-9C169CF47277}" presName="connectorText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CFC23847-5B91-425E-99AF-DF4C6BA452E7}" type="pres">
      <dgm:prSet presAssocID="{0A7B5110-370A-4403-B15B-AABDA206251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B94FB22-C3DC-4FDE-B90F-24DEF24BC8DF}" type="pres">
      <dgm:prSet presAssocID="{722FE2A2-B579-4FCF-9FD3-57E836269757}" presName="sibTrans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55504C3E-FE78-478C-B465-F5CB455D5AD5}" type="pres">
      <dgm:prSet presAssocID="{722FE2A2-B579-4FCF-9FD3-57E836269757}" presName="connectorText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19F9196D-15ED-4D51-86E5-461E38CAF526}" type="pres">
      <dgm:prSet presAssocID="{29435117-5783-47C9-BADA-43DA2F66C1FC}" presName="node" presStyleLbl="node1" presStyleIdx="3" presStyleCnt="5" custLinFactNeighborX="-5420" custLinFactNeighborY="107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A33B981-570C-4966-ABEA-2DC4FD115A2B}" type="pres">
      <dgm:prSet presAssocID="{29437682-9446-4C99-83DA-337E2E04DBEB}" presName="sibTrans" presStyleLbl="sibTrans2D1" presStyleIdx="3" presStyleCnt="4"/>
      <dgm:spPr/>
      <dgm:t>
        <a:bodyPr/>
        <a:lstStyle/>
        <a:p>
          <a:pPr rtl="1"/>
          <a:endParaRPr lang="ar-SA"/>
        </a:p>
      </dgm:t>
    </dgm:pt>
    <dgm:pt modelId="{FDA7C745-50DA-451E-B238-877CE6A91F2E}" type="pres">
      <dgm:prSet presAssocID="{29437682-9446-4C99-83DA-337E2E04DBEB}" presName="connectorText" presStyleLbl="sibTrans2D1" presStyleIdx="3" presStyleCnt="4"/>
      <dgm:spPr/>
      <dgm:t>
        <a:bodyPr/>
        <a:lstStyle/>
        <a:p>
          <a:pPr rtl="1"/>
          <a:endParaRPr lang="ar-SA"/>
        </a:p>
      </dgm:t>
    </dgm:pt>
    <dgm:pt modelId="{E5815CE9-7670-4C2E-A26F-0B1A59EA26F1}" type="pres">
      <dgm:prSet presAssocID="{5DAF3A91-FE8B-4A42-A1E6-273FC21C6D3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864719F-158A-4BA4-A1A7-5716DFC64EBC}" type="presOf" srcId="{722FE2A2-B579-4FCF-9FD3-57E836269757}" destId="{DB94FB22-C3DC-4FDE-B90F-24DEF24BC8DF}" srcOrd="0" destOrd="0" presId="urn:microsoft.com/office/officeart/2005/8/layout/process1"/>
    <dgm:cxn modelId="{3B045A3B-E192-44A9-9163-F55A4BACBDAD}" type="presOf" srcId="{2EAE96A1-9C0A-4729-BDFA-E51FECE6195F}" destId="{1D8098BD-CD14-47BA-9D8F-42D38D6C84F3}" srcOrd="0" destOrd="0" presId="urn:microsoft.com/office/officeart/2005/8/layout/process1"/>
    <dgm:cxn modelId="{A853A6E9-6BB4-41D3-9BF2-566DC3B03AB3}" type="presOf" srcId="{29437682-9446-4C99-83DA-337E2E04DBEB}" destId="{EA33B981-570C-4966-ABEA-2DC4FD115A2B}" srcOrd="0" destOrd="0" presId="urn:microsoft.com/office/officeart/2005/8/layout/process1"/>
    <dgm:cxn modelId="{23DD6219-DEA6-4C8C-8B94-9A64D462C9CD}" type="presOf" srcId="{29435117-5783-47C9-BADA-43DA2F66C1FC}" destId="{19F9196D-15ED-4D51-86E5-461E38CAF526}" srcOrd="0" destOrd="0" presId="urn:microsoft.com/office/officeart/2005/8/layout/process1"/>
    <dgm:cxn modelId="{046B752F-77E6-4C9A-9335-929474EBDB30}" type="presOf" srcId="{5DAF3A91-FE8B-4A42-A1E6-273FC21C6D3B}" destId="{E5815CE9-7670-4C2E-A26F-0B1A59EA26F1}" srcOrd="0" destOrd="0" presId="urn:microsoft.com/office/officeart/2005/8/layout/process1"/>
    <dgm:cxn modelId="{15F66F28-CFF0-4455-A488-CB8569A92003}" srcId="{E302CAE7-C7F3-4A4C-AA4D-1690225B613F}" destId="{5DAF3A91-FE8B-4A42-A1E6-273FC21C6D3B}" srcOrd="4" destOrd="0" parTransId="{41915F9D-C1E2-4E92-9202-D285EBCE5F51}" sibTransId="{16F1E630-DE49-4524-9516-CFC44306B866}"/>
    <dgm:cxn modelId="{B9651A3B-366E-434B-A92D-F28195DFE1C9}" srcId="{E302CAE7-C7F3-4A4C-AA4D-1690225B613F}" destId="{C8DBE833-C0C3-4D70-8C80-C3DA2295687D}" srcOrd="1" destOrd="0" parTransId="{82EC8F94-545A-4599-BB2D-075E1759698A}" sibTransId="{FF797695-0C05-4A2E-9948-9C169CF47277}"/>
    <dgm:cxn modelId="{6A829EB3-B818-4908-A069-3A9575CB5335}" type="presOf" srcId="{0A7B5110-370A-4403-B15B-AABDA206251F}" destId="{CFC23847-5B91-425E-99AF-DF4C6BA452E7}" srcOrd="0" destOrd="0" presId="urn:microsoft.com/office/officeart/2005/8/layout/process1"/>
    <dgm:cxn modelId="{76622A53-4314-4236-ABFE-53AAECFA0259}" type="presOf" srcId="{29437682-9446-4C99-83DA-337E2E04DBEB}" destId="{FDA7C745-50DA-451E-B238-877CE6A91F2E}" srcOrd="1" destOrd="0" presId="urn:microsoft.com/office/officeart/2005/8/layout/process1"/>
    <dgm:cxn modelId="{BCF6CF44-272C-418D-8675-980CA97EFBB1}" srcId="{E302CAE7-C7F3-4A4C-AA4D-1690225B613F}" destId="{29435117-5783-47C9-BADA-43DA2F66C1FC}" srcOrd="3" destOrd="0" parTransId="{A0C8188B-711D-4CCC-AA62-F4D156AC692A}" sibTransId="{29437682-9446-4C99-83DA-337E2E04DBEB}"/>
    <dgm:cxn modelId="{0DB53B95-AA57-4714-958F-A660C1CC95AA}" type="presOf" srcId="{E302CAE7-C7F3-4A4C-AA4D-1690225B613F}" destId="{552154DD-8EBA-46BE-85E9-CD9F2BA6F639}" srcOrd="0" destOrd="0" presId="urn:microsoft.com/office/officeart/2005/8/layout/process1"/>
    <dgm:cxn modelId="{4FE87C1A-3252-4BF8-B24F-16D1EDFCA2AA}" type="presOf" srcId="{FF797695-0C05-4A2E-9948-9C169CF47277}" destId="{62AB3103-6EB8-459F-8679-E335F85F0DF1}" srcOrd="1" destOrd="0" presId="urn:microsoft.com/office/officeart/2005/8/layout/process1"/>
    <dgm:cxn modelId="{392AB520-FF5A-4F1C-B5FF-375DAAB440B2}" type="presOf" srcId="{722FE2A2-B579-4FCF-9FD3-57E836269757}" destId="{55504C3E-FE78-478C-B465-F5CB455D5AD5}" srcOrd="1" destOrd="0" presId="urn:microsoft.com/office/officeart/2005/8/layout/process1"/>
    <dgm:cxn modelId="{4972B2EA-BE64-4050-A8DA-5A67E79AF0F0}" srcId="{E302CAE7-C7F3-4A4C-AA4D-1690225B613F}" destId="{0A7B5110-370A-4403-B15B-AABDA206251F}" srcOrd="2" destOrd="0" parTransId="{236DCE26-8FE0-4736-BD0F-FC1DC620C4E2}" sibTransId="{722FE2A2-B579-4FCF-9FD3-57E836269757}"/>
    <dgm:cxn modelId="{11EF2FBF-57AF-491A-8BF0-FAFAE5274217}" type="presOf" srcId="{FF797695-0C05-4A2E-9948-9C169CF47277}" destId="{4B54AC9D-DD62-4C84-BE28-496E76B530B6}" srcOrd="0" destOrd="0" presId="urn:microsoft.com/office/officeart/2005/8/layout/process1"/>
    <dgm:cxn modelId="{C20AFB39-0F5D-4D17-B58A-B744929252AB}" type="presOf" srcId="{C52C1E43-121E-4063-AEEE-45616C4434C3}" destId="{2BE0D275-837A-458B-892F-360C6D5F560D}" srcOrd="1" destOrd="0" presId="urn:microsoft.com/office/officeart/2005/8/layout/process1"/>
    <dgm:cxn modelId="{E67462D4-A898-49F9-882E-382C3485477E}" srcId="{E302CAE7-C7F3-4A4C-AA4D-1690225B613F}" destId="{2EAE96A1-9C0A-4729-BDFA-E51FECE6195F}" srcOrd="0" destOrd="0" parTransId="{B1616AA1-7A0A-47AE-A43E-350C492D8D34}" sibTransId="{C52C1E43-121E-4063-AEEE-45616C4434C3}"/>
    <dgm:cxn modelId="{67582C08-0DAD-4DE6-9D8B-3D0F161A8886}" type="presOf" srcId="{C52C1E43-121E-4063-AEEE-45616C4434C3}" destId="{A6CB2AEB-C8C8-41D9-A25E-C843D94F59EF}" srcOrd="0" destOrd="0" presId="urn:microsoft.com/office/officeart/2005/8/layout/process1"/>
    <dgm:cxn modelId="{D3F9379E-A7E7-443C-A25D-B2C1C46E0D01}" type="presOf" srcId="{C8DBE833-C0C3-4D70-8C80-C3DA2295687D}" destId="{04D253DB-C200-49EB-A61B-9286ACCF62F8}" srcOrd="0" destOrd="0" presId="urn:microsoft.com/office/officeart/2005/8/layout/process1"/>
    <dgm:cxn modelId="{3F51C209-1985-464A-8369-EAB1FF49E019}" type="presParOf" srcId="{552154DD-8EBA-46BE-85E9-CD9F2BA6F639}" destId="{1D8098BD-CD14-47BA-9D8F-42D38D6C84F3}" srcOrd="0" destOrd="0" presId="urn:microsoft.com/office/officeart/2005/8/layout/process1"/>
    <dgm:cxn modelId="{C7960FA0-1036-4925-98C6-24D6B5A68DA4}" type="presParOf" srcId="{552154DD-8EBA-46BE-85E9-CD9F2BA6F639}" destId="{A6CB2AEB-C8C8-41D9-A25E-C843D94F59EF}" srcOrd="1" destOrd="0" presId="urn:microsoft.com/office/officeart/2005/8/layout/process1"/>
    <dgm:cxn modelId="{54B57DB6-91C3-4F38-8F6D-98F3F211A0F5}" type="presParOf" srcId="{A6CB2AEB-C8C8-41D9-A25E-C843D94F59EF}" destId="{2BE0D275-837A-458B-892F-360C6D5F560D}" srcOrd="0" destOrd="0" presId="urn:microsoft.com/office/officeart/2005/8/layout/process1"/>
    <dgm:cxn modelId="{6745F90A-94CE-40B3-B512-07FB6450214C}" type="presParOf" srcId="{552154DD-8EBA-46BE-85E9-CD9F2BA6F639}" destId="{04D253DB-C200-49EB-A61B-9286ACCF62F8}" srcOrd="2" destOrd="0" presId="urn:microsoft.com/office/officeart/2005/8/layout/process1"/>
    <dgm:cxn modelId="{8356F659-F903-49D4-9CD8-82405099456C}" type="presParOf" srcId="{552154DD-8EBA-46BE-85E9-CD9F2BA6F639}" destId="{4B54AC9D-DD62-4C84-BE28-496E76B530B6}" srcOrd="3" destOrd="0" presId="urn:microsoft.com/office/officeart/2005/8/layout/process1"/>
    <dgm:cxn modelId="{3F75A9D4-A3E5-4D50-B45B-74415CFDD197}" type="presParOf" srcId="{4B54AC9D-DD62-4C84-BE28-496E76B530B6}" destId="{62AB3103-6EB8-459F-8679-E335F85F0DF1}" srcOrd="0" destOrd="0" presId="urn:microsoft.com/office/officeart/2005/8/layout/process1"/>
    <dgm:cxn modelId="{1FB05DCF-6CE9-4D91-804C-CA14D89AA300}" type="presParOf" srcId="{552154DD-8EBA-46BE-85E9-CD9F2BA6F639}" destId="{CFC23847-5B91-425E-99AF-DF4C6BA452E7}" srcOrd="4" destOrd="0" presId="urn:microsoft.com/office/officeart/2005/8/layout/process1"/>
    <dgm:cxn modelId="{04A242B9-795B-42A3-940C-71D46896F0C1}" type="presParOf" srcId="{552154DD-8EBA-46BE-85E9-CD9F2BA6F639}" destId="{DB94FB22-C3DC-4FDE-B90F-24DEF24BC8DF}" srcOrd="5" destOrd="0" presId="urn:microsoft.com/office/officeart/2005/8/layout/process1"/>
    <dgm:cxn modelId="{D48C7739-F80B-421B-94EE-E1167C8D740D}" type="presParOf" srcId="{DB94FB22-C3DC-4FDE-B90F-24DEF24BC8DF}" destId="{55504C3E-FE78-478C-B465-F5CB455D5AD5}" srcOrd="0" destOrd="0" presId="urn:microsoft.com/office/officeart/2005/8/layout/process1"/>
    <dgm:cxn modelId="{6914F67C-8577-4D37-B3CD-7C4546A2370A}" type="presParOf" srcId="{552154DD-8EBA-46BE-85E9-CD9F2BA6F639}" destId="{19F9196D-15ED-4D51-86E5-461E38CAF526}" srcOrd="6" destOrd="0" presId="urn:microsoft.com/office/officeart/2005/8/layout/process1"/>
    <dgm:cxn modelId="{4DC235EB-29BF-4347-8955-5ABCC6E71BAF}" type="presParOf" srcId="{552154DD-8EBA-46BE-85E9-CD9F2BA6F639}" destId="{EA33B981-570C-4966-ABEA-2DC4FD115A2B}" srcOrd="7" destOrd="0" presId="urn:microsoft.com/office/officeart/2005/8/layout/process1"/>
    <dgm:cxn modelId="{39C6D0FA-D998-4BF8-BF22-0EA26EF7321E}" type="presParOf" srcId="{EA33B981-570C-4966-ABEA-2DC4FD115A2B}" destId="{FDA7C745-50DA-451E-B238-877CE6A91F2E}" srcOrd="0" destOrd="0" presId="urn:microsoft.com/office/officeart/2005/8/layout/process1"/>
    <dgm:cxn modelId="{3F25B5D7-E3FC-4A95-A2EC-8CE847F354AE}" type="presParOf" srcId="{552154DD-8EBA-46BE-85E9-CD9F2BA6F639}" destId="{E5815CE9-7670-4C2E-A26F-0B1A59EA26F1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E9B314-6CA9-49ED-986E-56EB7C6056C6}" type="doc">
      <dgm:prSet loTypeId="urn:microsoft.com/office/officeart/2005/8/layout/gear1" loCatId="relationship" qsTypeId="urn:microsoft.com/office/officeart/2005/8/quickstyle/simple5" qsCatId="simple" csTypeId="urn:microsoft.com/office/officeart/2005/8/colors/accent2_3" csCatId="accent2" phldr="1"/>
      <dgm:spPr/>
    </dgm:pt>
    <dgm:pt modelId="{38BC19F8-00D9-4889-877D-43151B958750}">
      <dgm:prSet phldrT="[نص]"/>
      <dgm:spPr/>
      <dgm:t>
        <a:bodyPr/>
        <a:lstStyle/>
        <a:p>
          <a:pPr rtl="1"/>
          <a:r>
            <a:rPr lang="ar-SA" dirty="0" smtClean="0"/>
            <a:t>تزداد كثافة الدماغ وثقله وروابطه العصبية عندما تزداد تفاعلاتنا مع </a:t>
          </a:r>
          <a:r>
            <a:rPr lang="ar-SA" dirty="0" err="1" smtClean="0"/>
            <a:t>الحياه</a:t>
          </a:r>
          <a:r>
            <a:rPr lang="ar-SA" dirty="0" smtClean="0"/>
            <a:t> </a:t>
          </a:r>
          <a:endParaRPr lang="ar-SA" dirty="0"/>
        </a:p>
      </dgm:t>
    </dgm:pt>
    <dgm:pt modelId="{367F3E30-7F5E-4BD4-BEA1-0D7EA83D868B}" type="parTrans" cxnId="{E3CA25CF-4EE0-478B-A797-25267F46D0FC}">
      <dgm:prSet/>
      <dgm:spPr/>
      <dgm:t>
        <a:bodyPr/>
        <a:lstStyle/>
        <a:p>
          <a:pPr rtl="1"/>
          <a:endParaRPr lang="ar-SA"/>
        </a:p>
      </dgm:t>
    </dgm:pt>
    <dgm:pt modelId="{066E6314-3A86-449B-A24C-B60946726F67}" type="sibTrans" cxnId="{E3CA25CF-4EE0-478B-A797-25267F46D0FC}">
      <dgm:prSet/>
      <dgm:spPr/>
      <dgm:t>
        <a:bodyPr/>
        <a:lstStyle/>
        <a:p>
          <a:pPr rtl="1"/>
          <a:endParaRPr lang="ar-SA"/>
        </a:p>
      </dgm:t>
    </dgm:pt>
    <dgm:pt modelId="{5FEA01AA-7A33-4921-9613-EAA2A818DF8C}">
      <dgm:prSet phldrT="[نص]"/>
      <dgm:spPr/>
      <dgm:t>
        <a:bodyPr/>
        <a:lstStyle/>
        <a:p>
          <a:pPr rtl="1"/>
          <a:r>
            <a:rPr lang="ar-SA" dirty="0" err="1" smtClean="0"/>
            <a:t>البيئه</a:t>
          </a:r>
          <a:r>
            <a:rPr lang="ar-SA" dirty="0" smtClean="0"/>
            <a:t> </a:t>
          </a:r>
          <a:r>
            <a:rPr lang="ar-SA" dirty="0" err="1" smtClean="0"/>
            <a:t>الغنيه</a:t>
          </a:r>
          <a:r>
            <a:rPr lang="ar-SA" dirty="0" smtClean="0"/>
            <a:t> </a:t>
          </a:r>
          <a:endParaRPr lang="ar-SA" dirty="0"/>
        </a:p>
      </dgm:t>
    </dgm:pt>
    <dgm:pt modelId="{FA85B2D9-225F-4DCA-AFF5-649500A01147}" type="parTrans" cxnId="{903B2BF0-71A0-4D10-8DAE-DCBF8E4C47FD}">
      <dgm:prSet/>
      <dgm:spPr/>
      <dgm:t>
        <a:bodyPr/>
        <a:lstStyle/>
        <a:p>
          <a:pPr rtl="1"/>
          <a:endParaRPr lang="ar-SA"/>
        </a:p>
      </dgm:t>
    </dgm:pt>
    <dgm:pt modelId="{1D497AB8-3394-4B12-AE63-FDBEB128C01C}" type="sibTrans" cxnId="{903B2BF0-71A0-4D10-8DAE-DCBF8E4C47FD}">
      <dgm:prSet/>
      <dgm:spPr/>
      <dgm:t>
        <a:bodyPr/>
        <a:lstStyle/>
        <a:p>
          <a:pPr rtl="1"/>
          <a:endParaRPr lang="ar-SA"/>
        </a:p>
      </dgm:t>
    </dgm:pt>
    <dgm:pt modelId="{21048A8D-D0E7-4C82-A557-F82C8820CEF6}">
      <dgm:prSet phldrT="[نص]"/>
      <dgm:spPr/>
      <dgm:t>
        <a:bodyPr/>
        <a:lstStyle/>
        <a:p>
          <a:pPr rtl="1"/>
          <a:r>
            <a:rPr lang="ar-SA" dirty="0" smtClean="0"/>
            <a:t>الجلوس دون عمل او دون تفكير </a:t>
          </a:r>
          <a:endParaRPr lang="ar-SA" dirty="0"/>
        </a:p>
      </dgm:t>
    </dgm:pt>
    <dgm:pt modelId="{523513EA-D51F-41CA-AF40-E2F60A18C0DC}" type="parTrans" cxnId="{60B1E9C3-BDE8-42F9-87A2-C765E0ECC9D3}">
      <dgm:prSet/>
      <dgm:spPr/>
      <dgm:t>
        <a:bodyPr/>
        <a:lstStyle/>
        <a:p>
          <a:pPr rtl="1"/>
          <a:endParaRPr lang="ar-SA"/>
        </a:p>
      </dgm:t>
    </dgm:pt>
    <dgm:pt modelId="{3F0E3FDF-F72F-4631-B174-671976361DE9}" type="sibTrans" cxnId="{60B1E9C3-BDE8-42F9-87A2-C765E0ECC9D3}">
      <dgm:prSet/>
      <dgm:spPr/>
      <dgm:t>
        <a:bodyPr/>
        <a:lstStyle/>
        <a:p>
          <a:pPr rtl="1"/>
          <a:endParaRPr lang="ar-SA"/>
        </a:p>
      </dgm:t>
    </dgm:pt>
    <dgm:pt modelId="{8B3E36C5-5FB9-4615-987C-552DEF70AD91}" type="pres">
      <dgm:prSet presAssocID="{05E9B314-6CA9-49ED-986E-56EB7C6056C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2C39A2C-36BA-4104-B943-A93F61ABE59E}" type="pres">
      <dgm:prSet presAssocID="{38BC19F8-00D9-4889-877D-43151B958750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51422E-515F-4651-956D-C900CDFB7564}" type="pres">
      <dgm:prSet presAssocID="{38BC19F8-00D9-4889-877D-43151B958750}" presName="gear1srcNode" presStyleLbl="node1" presStyleIdx="0" presStyleCnt="3"/>
      <dgm:spPr/>
      <dgm:t>
        <a:bodyPr/>
        <a:lstStyle/>
        <a:p>
          <a:pPr rtl="1"/>
          <a:endParaRPr lang="ar-SA"/>
        </a:p>
      </dgm:t>
    </dgm:pt>
    <dgm:pt modelId="{4158CA47-F5CD-4F7C-80CE-E4973D1BC976}" type="pres">
      <dgm:prSet presAssocID="{38BC19F8-00D9-4889-877D-43151B958750}" presName="gear1dstNode" presStyleLbl="node1" presStyleIdx="0" presStyleCnt="3"/>
      <dgm:spPr/>
      <dgm:t>
        <a:bodyPr/>
        <a:lstStyle/>
        <a:p>
          <a:pPr rtl="1"/>
          <a:endParaRPr lang="ar-SA"/>
        </a:p>
      </dgm:t>
    </dgm:pt>
    <dgm:pt modelId="{A23AA8B3-6966-4650-AAB4-906F360263AC}" type="pres">
      <dgm:prSet presAssocID="{5FEA01AA-7A33-4921-9613-EAA2A818DF8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8BC8D6-423B-4455-9036-F6A57FB54409}" type="pres">
      <dgm:prSet presAssocID="{5FEA01AA-7A33-4921-9613-EAA2A818DF8C}" presName="gear2srcNode" presStyleLbl="node1" presStyleIdx="1" presStyleCnt="3"/>
      <dgm:spPr/>
      <dgm:t>
        <a:bodyPr/>
        <a:lstStyle/>
        <a:p>
          <a:pPr rtl="1"/>
          <a:endParaRPr lang="ar-SA"/>
        </a:p>
      </dgm:t>
    </dgm:pt>
    <dgm:pt modelId="{765E8EA3-8EF4-45A5-BA8B-6F2FCCFEFE3C}" type="pres">
      <dgm:prSet presAssocID="{5FEA01AA-7A33-4921-9613-EAA2A818DF8C}" presName="gear2dstNode" presStyleLbl="node1" presStyleIdx="1" presStyleCnt="3"/>
      <dgm:spPr/>
      <dgm:t>
        <a:bodyPr/>
        <a:lstStyle/>
        <a:p>
          <a:pPr rtl="1"/>
          <a:endParaRPr lang="ar-SA"/>
        </a:p>
      </dgm:t>
    </dgm:pt>
    <dgm:pt modelId="{275D735A-53B2-4493-BE7E-40923324309E}" type="pres">
      <dgm:prSet presAssocID="{21048A8D-D0E7-4C82-A557-F82C8820CEF6}" presName="gear3" presStyleLbl="node1" presStyleIdx="2" presStyleCnt="3"/>
      <dgm:spPr/>
      <dgm:t>
        <a:bodyPr/>
        <a:lstStyle/>
        <a:p>
          <a:pPr rtl="1"/>
          <a:endParaRPr lang="ar-SA"/>
        </a:p>
      </dgm:t>
    </dgm:pt>
    <dgm:pt modelId="{66FB66B7-368B-402E-99D9-B7683DCB516B}" type="pres">
      <dgm:prSet presAssocID="{21048A8D-D0E7-4C82-A557-F82C8820CEF6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30F7C31-F413-4935-BE27-6AAF54C32753}" type="pres">
      <dgm:prSet presAssocID="{21048A8D-D0E7-4C82-A557-F82C8820CEF6}" presName="gear3srcNode" presStyleLbl="node1" presStyleIdx="2" presStyleCnt="3"/>
      <dgm:spPr/>
      <dgm:t>
        <a:bodyPr/>
        <a:lstStyle/>
        <a:p>
          <a:pPr rtl="1"/>
          <a:endParaRPr lang="ar-SA"/>
        </a:p>
      </dgm:t>
    </dgm:pt>
    <dgm:pt modelId="{11F24334-08C1-4EBB-94D9-BCE8A00A4020}" type="pres">
      <dgm:prSet presAssocID="{21048A8D-D0E7-4C82-A557-F82C8820CEF6}" presName="gear3dstNode" presStyleLbl="node1" presStyleIdx="2" presStyleCnt="3"/>
      <dgm:spPr/>
      <dgm:t>
        <a:bodyPr/>
        <a:lstStyle/>
        <a:p>
          <a:pPr rtl="1"/>
          <a:endParaRPr lang="ar-SA"/>
        </a:p>
      </dgm:t>
    </dgm:pt>
    <dgm:pt modelId="{13154ACE-A417-45D5-A803-8084BB952E11}" type="pres">
      <dgm:prSet presAssocID="{066E6314-3A86-449B-A24C-B60946726F67}" presName="connector1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01F48A5E-66E8-461F-80E2-BFD3F18F5B8A}" type="pres">
      <dgm:prSet presAssocID="{1D497AB8-3394-4B12-AE63-FDBEB128C01C}" presName="connector2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5C4CCA59-90E5-4197-82F4-BABDFAE57EC6}" type="pres">
      <dgm:prSet presAssocID="{3F0E3FDF-F72F-4631-B174-671976361DE9}" presName="connector3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01B797E2-CA2A-4BD9-BC09-4C6A65FDB64D}" type="presOf" srcId="{05E9B314-6CA9-49ED-986E-56EB7C6056C6}" destId="{8B3E36C5-5FB9-4615-987C-552DEF70AD91}" srcOrd="0" destOrd="0" presId="urn:microsoft.com/office/officeart/2005/8/layout/gear1"/>
    <dgm:cxn modelId="{33D22A9A-731C-49F7-BA56-00C98A9756D1}" type="presOf" srcId="{3F0E3FDF-F72F-4631-B174-671976361DE9}" destId="{5C4CCA59-90E5-4197-82F4-BABDFAE57EC6}" srcOrd="0" destOrd="0" presId="urn:microsoft.com/office/officeart/2005/8/layout/gear1"/>
    <dgm:cxn modelId="{B5516A2C-F423-4383-9362-9F4956A2E030}" type="presOf" srcId="{1D497AB8-3394-4B12-AE63-FDBEB128C01C}" destId="{01F48A5E-66E8-461F-80E2-BFD3F18F5B8A}" srcOrd="0" destOrd="0" presId="urn:microsoft.com/office/officeart/2005/8/layout/gear1"/>
    <dgm:cxn modelId="{1D7FE7C3-D8F7-43D6-B5A0-051EFC16C80D}" type="presOf" srcId="{066E6314-3A86-449B-A24C-B60946726F67}" destId="{13154ACE-A417-45D5-A803-8084BB952E11}" srcOrd="0" destOrd="0" presId="urn:microsoft.com/office/officeart/2005/8/layout/gear1"/>
    <dgm:cxn modelId="{94965711-78B2-43D6-A5AD-952F76E7CF69}" type="presOf" srcId="{5FEA01AA-7A33-4921-9613-EAA2A818DF8C}" destId="{698BC8D6-423B-4455-9036-F6A57FB54409}" srcOrd="1" destOrd="0" presId="urn:microsoft.com/office/officeart/2005/8/layout/gear1"/>
    <dgm:cxn modelId="{5AED2DFB-2385-4593-B1C3-F632EE40845C}" type="presOf" srcId="{5FEA01AA-7A33-4921-9613-EAA2A818DF8C}" destId="{765E8EA3-8EF4-45A5-BA8B-6F2FCCFEFE3C}" srcOrd="2" destOrd="0" presId="urn:microsoft.com/office/officeart/2005/8/layout/gear1"/>
    <dgm:cxn modelId="{28B2733E-8B70-496C-B5C1-ED8BA03E92F8}" type="presOf" srcId="{21048A8D-D0E7-4C82-A557-F82C8820CEF6}" destId="{11F24334-08C1-4EBB-94D9-BCE8A00A4020}" srcOrd="3" destOrd="0" presId="urn:microsoft.com/office/officeart/2005/8/layout/gear1"/>
    <dgm:cxn modelId="{E3CA25CF-4EE0-478B-A797-25267F46D0FC}" srcId="{05E9B314-6CA9-49ED-986E-56EB7C6056C6}" destId="{38BC19F8-00D9-4889-877D-43151B958750}" srcOrd="0" destOrd="0" parTransId="{367F3E30-7F5E-4BD4-BEA1-0D7EA83D868B}" sibTransId="{066E6314-3A86-449B-A24C-B60946726F67}"/>
    <dgm:cxn modelId="{6393C6F2-9AA2-4A66-B3D0-2EA1BA2B39EB}" type="presOf" srcId="{21048A8D-D0E7-4C82-A557-F82C8820CEF6}" destId="{275D735A-53B2-4493-BE7E-40923324309E}" srcOrd="0" destOrd="0" presId="urn:microsoft.com/office/officeart/2005/8/layout/gear1"/>
    <dgm:cxn modelId="{0C0137C6-B7A7-4276-A4AA-596B4CA07A31}" type="presOf" srcId="{21048A8D-D0E7-4C82-A557-F82C8820CEF6}" destId="{66FB66B7-368B-402E-99D9-B7683DCB516B}" srcOrd="1" destOrd="0" presId="urn:microsoft.com/office/officeart/2005/8/layout/gear1"/>
    <dgm:cxn modelId="{B3FCD083-B5CC-4900-A58B-770E10F1EDB8}" type="presOf" srcId="{21048A8D-D0E7-4C82-A557-F82C8820CEF6}" destId="{430F7C31-F413-4935-BE27-6AAF54C32753}" srcOrd="2" destOrd="0" presId="urn:microsoft.com/office/officeart/2005/8/layout/gear1"/>
    <dgm:cxn modelId="{903B2BF0-71A0-4D10-8DAE-DCBF8E4C47FD}" srcId="{05E9B314-6CA9-49ED-986E-56EB7C6056C6}" destId="{5FEA01AA-7A33-4921-9613-EAA2A818DF8C}" srcOrd="1" destOrd="0" parTransId="{FA85B2D9-225F-4DCA-AFF5-649500A01147}" sibTransId="{1D497AB8-3394-4B12-AE63-FDBEB128C01C}"/>
    <dgm:cxn modelId="{A22D6805-A09E-4F80-82E7-354F1F1F13E7}" type="presOf" srcId="{38BC19F8-00D9-4889-877D-43151B958750}" destId="{CF51422E-515F-4651-956D-C900CDFB7564}" srcOrd="1" destOrd="0" presId="urn:microsoft.com/office/officeart/2005/8/layout/gear1"/>
    <dgm:cxn modelId="{60B1E9C3-BDE8-42F9-87A2-C765E0ECC9D3}" srcId="{05E9B314-6CA9-49ED-986E-56EB7C6056C6}" destId="{21048A8D-D0E7-4C82-A557-F82C8820CEF6}" srcOrd="2" destOrd="0" parTransId="{523513EA-D51F-41CA-AF40-E2F60A18C0DC}" sibTransId="{3F0E3FDF-F72F-4631-B174-671976361DE9}"/>
    <dgm:cxn modelId="{B0733DEC-1744-4EFE-A075-D2461DEE267A}" type="presOf" srcId="{38BC19F8-00D9-4889-877D-43151B958750}" destId="{4158CA47-F5CD-4F7C-80CE-E4973D1BC976}" srcOrd="2" destOrd="0" presId="urn:microsoft.com/office/officeart/2005/8/layout/gear1"/>
    <dgm:cxn modelId="{A68BAD24-CE72-44D4-9A6B-3FED93DC0698}" type="presOf" srcId="{5FEA01AA-7A33-4921-9613-EAA2A818DF8C}" destId="{A23AA8B3-6966-4650-AAB4-906F360263AC}" srcOrd="0" destOrd="0" presId="urn:microsoft.com/office/officeart/2005/8/layout/gear1"/>
    <dgm:cxn modelId="{F369D3E4-011D-4781-AD7B-9567417E63EE}" type="presOf" srcId="{38BC19F8-00D9-4889-877D-43151B958750}" destId="{72C39A2C-36BA-4104-B943-A93F61ABE59E}" srcOrd="0" destOrd="0" presId="urn:microsoft.com/office/officeart/2005/8/layout/gear1"/>
    <dgm:cxn modelId="{C4DD1049-8CA1-4DE5-8C52-A3AE9E98311D}" type="presParOf" srcId="{8B3E36C5-5FB9-4615-987C-552DEF70AD91}" destId="{72C39A2C-36BA-4104-B943-A93F61ABE59E}" srcOrd="0" destOrd="0" presId="urn:microsoft.com/office/officeart/2005/8/layout/gear1"/>
    <dgm:cxn modelId="{6FCA6B45-1510-457E-9D87-56E3CB58C072}" type="presParOf" srcId="{8B3E36C5-5FB9-4615-987C-552DEF70AD91}" destId="{CF51422E-515F-4651-956D-C900CDFB7564}" srcOrd="1" destOrd="0" presId="urn:microsoft.com/office/officeart/2005/8/layout/gear1"/>
    <dgm:cxn modelId="{8E0429B1-7A9D-4B37-83FA-CFAFE5513AE4}" type="presParOf" srcId="{8B3E36C5-5FB9-4615-987C-552DEF70AD91}" destId="{4158CA47-F5CD-4F7C-80CE-E4973D1BC976}" srcOrd="2" destOrd="0" presId="urn:microsoft.com/office/officeart/2005/8/layout/gear1"/>
    <dgm:cxn modelId="{7934FFD2-583C-4CFB-AB8A-745B0747D673}" type="presParOf" srcId="{8B3E36C5-5FB9-4615-987C-552DEF70AD91}" destId="{A23AA8B3-6966-4650-AAB4-906F360263AC}" srcOrd="3" destOrd="0" presId="urn:microsoft.com/office/officeart/2005/8/layout/gear1"/>
    <dgm:cxn modelId="{81EE3473-3E9D-41A3-B2AF-2157334102B6}" type="presParOf" srcId="{8B3E36C5-5FB9-4615-987C-552DEF70AD91}" destId="{698BC8D6-423B-4455-9036-F6A57FB54409}" srcOrd="4" destOrd="0" presId="urn:microsoft.com/office/officeart/2005/8/layout/gear1"/>
    <dgm:cxn modelId="{83BA3C70-4FD7-41EC-8CE0-97961370F58B}" type="presParOf" srcId="{8B3E36C5-5FB9-4615-987C-552DEF70AD91}" destId="{765E8EA3-8EF4-45A5-BA8B-6F2FCCFEFE3C}" srcOrd="5" destOrd="0" presId="urn:microsoft.com/office/officeart/2005/8/layout/gear1"/>
    <dgm:cxn modelId="{4DE554D9-9487-4906-B773-2F670803ABBA}" type="presParOf" srcId="{8B3E36C5-5FB9-4615-987C-552DEF70AD91}" destId="{275D735A-53B2-4493-BE7E-40923324309E}" srcOrd="6" destOrd="0" presId="urn:microsoft.com/office/officeart/2005/8/layout/gear1"/>
    <dgm:cxn modelId="{51633B80-AF53-4EF6-8D1F-588CECB33940}" type="presParOf" srcId="{8B3E36C5-5FB9-4615-987C-552DEF70AD91}" destId="{66FB66B7-368B-402E-99D9-B7683DCB516B}" srcOrd="7" destOrd="0" presId="urn:microsoft.com/office/officeart/2005/8/layout/gear1"/>
    <dgm:cxn modelId="{956594F4-DFFE-4414-8F3C-4B729FCEE9AC}" type="presParOf" srcId="{8B3E36C5-5FB9-4615-987C-552DEF70AD91}" destId="{430F7C31-F413-4935-BE27-6AAF54C32753}" srcOrd="8" destOrd="0" presId="urn:microsoft.com/office/officeart/2005/8/layout/gear1"/>
    <dgm:cxn modelId="{6FC201FF-3F05-4ED4-B598-4C9BEBECC4FB}" type="presParOf" srcId="{8B3E36C5-5FB9-4615-987C-552DEF70AD91}" destId="{11F24334-08C1-4EBB-94D9-BCE8A00A4020}" srcOrd="9" destOrd="0" presId="urn:microsoft.com/office/officeart/2005/8/layout/gear1"/>
    <dgm:cxn modelId="{7D114D6D-C0D5-430B-97D8-75BC43CEDB91}" type="presParOf" srcId="{8B3E36C5-5FB9-4615-987C-552DEF70AD91}" destId="{13154ACE-A417-45D5-A803-8084BB952E11}" srcOrd="10" destOrd="0" presId="urn:microsoft.com/office/officeart/2005/8/layout/gear1"/>
    <dgm:cxn modelId="{55F44931-FDE7-4EE9-BF93-FF436082188E}" type="presParOf" srcId="{8B3E36C5-5FB9-4615-987C-552DEF70AD91}" destId="{01F48A5E-66E8-461F-80E2-BFD3F18F5B8A}" srcOrd="11" destOrd="0" presId="urn:microsoft.com/office/officeart/2005/8/layout/gear1"/>
    <dgm:cxn modelId="{0764288D-B3EE-4805-9E3C-1BDFD33A930C}" type="presParOf" srcId="{8B3E36C5-5FB9-4615-987C-552DEF70AD91}" destId="{5C4CCA59-90E5-4197-82F4-BABDFAE57EC6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5603EE-4C56-47B6-AF0C-C74255E2B382}">
      <dsp:nvSpPr>
        <dsp:cNvPr id="0" name=""/>
        <dsp:cNvSpPr/>
      </dsp:nvSpPr>
      <dsp:spPr>
        <a:xfrm>
          <a:off x="520210" y="1674"/>
          <a:ext cx="2027118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وزن الدماغ 2% من وزن الجسم </a:t>
          </a:r>
          <a:endParaRPr lang="ar-SA" sz="1600" b="1" kern="1200" dirty="0"/>
        </a:p>
      </dsp:txBody>
      <dsp:txXfrm>
        <a:off x="520210" y="1674"/>
        <a:ext cx="2027118" cy="1151204"/>
      </dsp:txXfrm>
    </dsp:sp>
    <dsp:sp modelId="{9FE6702C-7362-4552-9EF6-1A44020792C7}">
      <dsp:nvSpPr>
        <dsp:cNvPr id="0" name=""/>
        <dsp:cNvSpPr/>
      </dsp:nvSpPr>
      <dsp:spPr>
        <a:xfrm>
          <a:off x="2773885" y="2077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2989"/>
                <a:satOff val="-335"/>
                <a:lumOff val="21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989"/>
                <a:satOff val="-335"/>
                <a:lumOff val="21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989"/>
                <a:satOff val="-335"/>
                <a:lumOff val="21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يستهلك الدماغ 20%من </a:t>
          </a:r>
          <a:r>
            <a:rPr lang="ar-SA" sz="1600" b="1" kern="1200" dirty="0" err="1" smtClean="0"/>
            <a:t>الاكسين</a:t>
          </a:r>
          <a:r>
            <a:rPr lang="ar-SA" sz="1600" b="1" kern="1200" dirty="0" smtClean="0"/>
            <a:t> الوارد الى الجسم</a:t>
          </a:r>
          <a:endParaRPr lang="ar-SA" sz="1600" b="1" kern="1200" dirty="0"/>
        </a:p>
      </dsp:txBody>
      <dsp:txXfrm>
        <a:off x="2773885" y="2077"/>
        <a:ext cx="1918674" cy="1151204"/>
      </dsp:txXfrm>
    </dsp:sp>
    <dsp:sp modelId="{408C1C1B-EE3F-4FC4-8EBD-E9CA8953052F}">
      <dsp:nvSpPr>
        <dsp:cNvPr id="0" name=""/>
        <dsp:cNvSpPr/>
      </dsp:nvSpPr>
      <dsp:spPr>
        <a:xfrm>
          <a:off x="4884427" y="2077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5979"/>
                <a:satOff val="-671"/>
                <a:lumOff val="42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5979"/>
                <a:satOff val="-671"/>
                <a:lumOff val="42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5979"/>
                <a:satOff val="-671"/>
                <a:lumOff val="42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يصل الدماغ 8 جالون دم في </a:t>
          </a:r>
          <a:r>
            <a:rPr lang="ar-SA" sz="1600" b="1" kern="1200" dirty="0" err="1" smtClean="0"/>
            <a:t>الساعه</a:t>
          </a:r>
          <a:endParaRPr lang="ar-SA" sz="1600" b="1" kern="1200" dirty="0"/>
        </a:p>
      </dsp:txBody>
      <dsp:txXfrm>
        <a:off x="4884427" y="2077"/>
        <a:ext cx="1918674" cy="1151204"/>
      </dsp:txXfrm>
    </dsp:sp>
    <dsp:sp modelId="{E358970D-1C3B-4555-A8BD-77BA7B765CED}">
      <dsp:nvSpPr>
        <dsp:cNvPr id="0" name=""/>
        <dsp:cNvSpPr/>
      </dsp:nvSpPr>
      <dsp:spPr>
        <a:xfrm>
          <a:off x="6994969" y="2077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8968"/>
                <a:satOff val="-1006"/>
                <a:lumOff val="64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8968"/>
                <a:satOff val="-1006"/>
                <a:lumOff val="64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8968"/>
                <a:satOff val="-1006"/>
                <a:lumOff val="64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يحتاج الدماغ الى 8-12 كأس ماء يومياً</a:t>
          </a:r>
          <a:endParaRPr lang="ar-SA" sz="1600" b="1" kern="1200" dirty="0"/>
        </a:p>
      </dsp:txBody>
      <dsp:txXfrm>
        <a:off x="6994969" y="2077"/>
        <a:ext cx="1918674" cy="1151204"/>
      </dsp:txXfrm>
    </dsp:sp>
    <dsp:sp modelId="{A017B25A-79BC-4B44-B4BB-6626DD23C4D5}">
      <dsp:nvSpPr>
        <dsp:cNvPr id="0" name=""/>
        <dsp:cNvSpPr/>
      </dsp:nvSpPr>
      <dsp:spPr>
        <a:xfrm>
          <a:off x="609121" y="1345149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11957"/>
                <a:satOff val="-1341"/>
                <a:lumOff val="85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1957"/>
                <a:satOff val="-1341"/>
                <a:lumOff val="85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1957"/>
                <a:satOff val="-1341"/>
                <a:lumOff val="85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90% من خلايا الدماغ </a:t>
          </a:r>
          <a:r>
            <a:rPr lang="ar-SA" sz="1600" b="1" kern="1200" dirty="0" err="1" smtClean="0"/>
            <a:t>غرويه</a:t>
          </a:r>
          <a:r>
            <a:rPr lang="ar-SA" sz="1600" b="1" kern="1200" dirty="0" smtClean="0"/>
            <a:t> </a:t>
          </a:r>
          <a:r>
            <a:rPr lang="ar-SA" sz="1600" b="1" kern="1200" dirty="0" err="1" smtClean="0"/>
            <a:t>و10</a:t>
          </a:r>
          <a:r>
            <a:rPr lang="ar-SA" sz="1600" b="1" kern="1200" dirty="0" smtClean="0"/>
            <a:t>% خلايا عصبيه هي </a:t>
          </a:r>
          <a:r>
            <a:rPr lang="ar-SA" sz="1600" b="1" kern="1200" dirty="0" err="1" smtClean="0"/>
            <a:t>المسؤوله</a:t>
          </a:r>
          <a:r>
            <a:rPr lang="ar-SA" sz="1600" b="1" kern="1200" dirty="0" smtClean="0"/>
            <a:t> </a:t>
          </a:r>
          <a:r>
            <a:rPr lang="ar-SA" sz="1600" b="1" kern="1200" dirty="0" smtClean="0"/>
            <a:t>عن التفكير</a:t>
          </a:r>
          <a:endParaRPr lang="ar-SA" sz="1600" b="1" kern="1200" dirty="0"/>
        </a:p>
      </dsp:txBody>
      <dsp:txXfrm>
        <a:off x="609121" y="1345149"/>
        <a:ext cx="1918674" cy="1151204"/>
      </dsp:txXfrm>
    </dsp:sp>
    <dsp:sp modelId="{64995038-DDD6-46B4-9E7D-8E3C34C48C73}">
      <dsp:nvSpPr>
        <dsp:cNvPr id="0" name=""/>
        <dsp:cNvSpPr/>
      </dsp:nvSpPr>
      <dsp:spPr>
        <a:xfrm>
          <a:off x="2820202" y="1402778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14947"/>
                <a:satOff val="-1677"/>
                <a:lumOff val="1070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4947"/>
                <a:satOff val="-1677"/>
                <a:lumOff val="1070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4947"/>
                <a:satOff val="-1677"/>
                <a:lumOff val="1070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لو فقدنا 2/</a:t>
          </a:r>
          <a:r>
            <a:rPr lang="ar-SA" sz="1600" b="1" kern="1200" dirty="0" err="1" smtClean="0"/>
            <a:t>1مليون</a:t>
          </a:r>
          <a:r>
            <a:rPr lang="ar-SA" sz="1600" b="1" kern="1200" dirty="0" smtClean="0"/>
            <a:t> خليه عصبيه يومياً وعشنا قروناً فلن نفقد شي من طاقة الدماغ فلدينا 100 بليون </a:t>
          </a:r>
          <a:r>
            <a:rPr lang="ar-SA" sz="1600" b="1" kern="1200" dirty="0" err="1" smtClean="0"/>
            <a:t>نيروين</a:t>
          </a:r>
          <a:endParaRPr lang="ar-SA" sz="1600" b="1" kern="1200" dirty="0"/>
        </a:p>
      </dsp:txBody>
      <dsp:txXfrm>
        <a:off x="2820202" y="1402778"/>
        <a:ext cx="1918674" cy="1151204"/>
      </dsp:txXfrm>
    </dsp:sp>
    <dsp:sp modelId="{36D46221-5924-4FE4-A233-46736A9B9434}">
      <dsp:nvSpPr>
        <dsp:cNvPr id="0" name=""/>
        <dsp:cNvSpPr/>
      </dsp:nvSpPr>
      <dsp:spPr>
        <a:xfrm>
          <a:off x="4830205" y="1345149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نستخدم  حالياً جزء بسيط من طاقتنا الدماغيه </a:t>
          </a:r>
          <a:endParaRPr lang="ar-SA" sz="1600" b="1" kern="1200" dirty="0"/>
        </a:p>
      </dsp:txBody>
      <dsp:txXfrm>
        <a:off x="4830205" y="1345149"/>
        <a:ext cx="1918674" cy="1151204"/>
      </dsp:txXfrm>
    </dsp:sp>
    <dsp:sp modelId="{EC83C5C2-0D18-441D-9289-B3731A627E8E}">
      <dsp:nvSpPr>
        <dsp:cNvPr id="0" name=""/>
        <dsp:cNvSpPr/>
      </dsp:nvSpPr>
      <dsp:spPr>
        <a:xfrm>
          <a:off x="6940747" y="1345149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20925"/>
                <a:satOff val="-2347"/>
                <a:lumOff val="149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0925"/>
                <a:satOff val="-2347"/>
                <a:lumOff val="149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0925"/>
                <a:satOff val="-2347"/>
                <a:lumOff val="149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التعلم هو تغير </a:t>
          </a:r>
          <a:r>
            <a:rPr lang="ar-SA" sz="1600" b="1" kern="1200" dirty="0" err="1" smtClean="0"/>
            <a:t>فزيولوجي</a:t>
          </a:r>
          <a:r>
            <a:rPr lang="ar-SA" sz="1600" b="1" kern="1200" dirty="0" smtClean="0"/>
            <a:t> يحدث في خلايا الدماغ العصبيه</a:t>
          </a:r>
          <a:endParaRPr lang="ar-SA" sz="1600" b="1" kern="1200" dirty="0"/>
        </a:p>
      </dsp:txBody>
      <dsp:txXfrm>
        <a:off x="6940747" y="1345149"/>
        <a:ext cx="1918674" cy="1151204"/>
      </dsp:txXfrm>
    </dsp:sp>
    <dsp:sp modelId="{316B0835-2806-4012-96CD-640B45B9D989}">
      <dsp:nvSpPr>
        <dsp:cNvPr id="0" name=""/>
        <dsp:cNvSpPr/>
      </dsp:nvSpPr>
      <dsp:spPr>
        <a:xfrm>
          <a:off x="609121" y="2688221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23915"/>
                <a:satOff val="-2683"/>
                <a:lumOff val="171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3915"/>
                <a:satOff val="-2683"/>
                <a:lumOff val="171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3915"/>
                <a:satOff val="-2683"/>
                <a:lumOff val="171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يعمل الدماغ بزيادة عدد الحواس </a:t>
          </a:r>
          <a:endParaRPr lang="ar-SA" sz="1600" b="1" kern="1200" dirty="0"/>
        </a:p>
      </dsp:txBody>
      <dsp:txXfrm>
        <a:off x="609121" y="2688221"/>
        <a:ext cx="1918674" cy="1151204"/>
      </dsp:txXfrm>
    </dsp:sp>
    <dsp:sp modelId="{905C17DE-F8B3-4CBB-8942-032042C0D332}">
      <dsp:nvSpPr>
        <dsp:cNvPr id="0" name=""/>
        <dsp:cNvSpPr/>
      </dsp:nvSpPr>
      <dsp:spPr>
        <a:xfrm>
          <a:off x="2719663" y="2688221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26904"/>
                <a:satOff val="-3018"/>
                <a:lumOff val="192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6904"/>
                <a:satOff val="-3018"/>
                <a:lumOff val="192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6904"/>
                <a:satOff val="-3018"/>
                <a:lumOff val="192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يؤثر الغذاء جداً على الدماغ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b="1" kern="1200" dirty="0"/>
        </a:p>
      </dsp:txBody>
      <dsp:txXfrm>
        <a:off x="2719663" y="2688221"/>
        <a:ext cx="1918674" cy="1151204"/>
      </dsp:txXfrm>
    </dsp:sp>
    <dsp:sp modelId="{7A2BEA5F-E92C-46C1-B190-C329148A6AE2}">
      <dsp:nvSpPr>
        <dsp:cNvPr id="0" name=""/>
        <dsp:cNvSpPr/>
      </dsp:nvSpPr>
      <dsp:spPr>
        <a:xfrm>
          <a:off x="4830205" y="2688221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29893"/>
                <a:satOff val="-3353"/>
                <a:lumOff val="2140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9893"/>
                <a:satOff val="-3353"/>
                <a:lumOff val="2140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9893"/>
                <a:satOff val="-3353"/>
                <a:lumOff val="2140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الموسيقى هامه جداً لنمو الدماغ </a:t>
          </a:r>
          <a:endParaRPr lang="ar-SA" sz="1600" b="1" kern="1200" dirty="0"/>
        </a:p>
      </dsp:txBody>
      <dsp:txXfrm>
        <a:off x="4830205" y="2688221"/>
        <a:ext cx="1918674" cy="1151204"/>
      </dsp:txXfrm>
    </dsp:sp>
    <dsp:sp modelId="{A6EFE7AB-8DE7-4E82-999F-60969909C001}">
      <dsp:nvSpPr>
        <dsp:cNvPr id="0" name=""/>
        <dsp:cNvSpPr/>
      </dsp:nvSpPr>
      <dsp:spPr>
        <a:xfrm>
          <a:off x="6940747" y="2688221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32883"/>
                <a:satOff val="-3689"/>
                <a:lumOff val="235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2883"/>
                <a:satOff val="-3689"/>
                <a:lumOff val="235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2883"/>
                <a:satOff val="-3689"/>
                <a:lumOff val="235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العواطف هامه لنمو الدماغ</a:t>
          </a:r>
          <a:endParaRPr lang="ar-SA" sz="1600" b="1" kern="1200" dirty="0"/>
        </a:p>
      </dsp:txBody>
      <dsp:txXfrm>
        <a:off x="6940747" y="2688221"/>
        <a:ext cx="1918674" cy="1151204"/>
      </dsp:txXfrm>
    </dsp:sp>
    <dsp:sp modelId="{24B824A2-CC04-41FF-9CEB-D957EF19DA61}">
      <dsp:nvSpPr>
        <dsp:cNvPr id="0" name=""/>
        <dsp:cNvSpPr/>
      </dsp:nvSpPr>
      <dsp:spPr>
        <a:xfrm>
          <a:off x="3774934" y="4031294"/>
          <a:ext cx="1918674" cy="1151204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يتكون الدماغ من نصفي </a:t>
          </a:r>
          <a:r>
            <a:rPr lang="ar-SA" sz="1600" b="1" kern="1200" dirty="0" smtClean="0"/>
            <a:t>كره  </a:t>
          </a:r>
          <a:endParaRPr lang="ar-SA" sz="1600" b="1" kern="1200" dirty="0"/>
        </a:p>
      </dsp:txBody>
      <dsp:txXfrm>
        <a:off x="3774934" y="4031294"/>
        <a:ext cx="1918674" cy="115120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8098BD-CD14-47BA-9D8F-42D38D6C84F3}">
      <dsp:nvSpPr>
        <dsp:cNvPr id="0" name=""/>
        <dsp:cNvSpPr/>
      </dsp:nvSpPr>
      <dsp:spPr>
        <a:xfrm>
          <a:off x="4166" y="1644540"/>
          <a:ext cx="1291531" cy="7749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اجهزة التصوير</a:t>
          </a:r>
          <a:endParaRPr lang="ar-SA" sz="1800" kern="1200" dirty="0"/>
        </a:p>
      </dsp:txBody>
      <dsp:txXfrm>
        <a:off x="4166" y="1644540"/>
        <a:ext cx="1291531" cy="774918"/>
      </dsp:txXfrm>
    </dsp:sp>
    <dsp:sp modelId="{A6CB2AEB-C8C8-41D9-A25E-C843D94F59EF}">
      <dsp:nvSpPr>
        <dsp:cNvPr id="0" name=""/>
        <dsp:cNvSpPr/>
      </dsp:nvSpPr>
      <dsp:spPr>
        <a:xfrm>
          <a:off x="1424850" y="1871850"/>
          <a:ext cx="273804" cy="3202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>
        <a:off x="1424850" y="1871850"/>
        <a:ext cx="273804" cy="320299"/>
      </dsp:txXfrm>
    </dsp:sp>
    <dsp:sp modelId="{04D253DB-C200-49EB-A61B-9286ACCF62F8}">
      <dsp:nvSpPr>
        <dsp:cNvPr id="0" name=""/>
        <dsp:cNvSpPr/>
      </dsp:nvSpPr>
      <dsp:spPr>
        <a:xfrm>
          <a:off x="1812310" y="1644540"/>
          <a:ext cx="1291531" cy="7749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1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جهاز التصوير الاشعاعي</a:t>
          </a:r>
          <a:endParaRPr lang="ar-SA" sz="1800" kern="1200" dirty="0"/>
        </a:p>
      </dsp:txBody>
      <dsp:txXfrm>
        <a:off x="1812310" y="1644540"/>
        <a:ext cx="1291531" cy="774918"/>
      </dsp:txXfrm>
    </dsp:sp>
    <dsp:sp modelId="{4B54AC9D-DD62-4C84-BE28-496E76B530B6}">
      <dsp:nvSpPr>
        <dsp:cNvPr id="0" name=""/>
        <dsp:cNvSpPr/>
      </dsp:nvSpPr>
      <dsp:spPr>
        <a:xfrm>
          <a:off x="3232994" y="1871850"/>
          <a:ext cx="273804" cy="3202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13667"/>
                <a:satOff val="-2315"/>
                <a:lumOff val="10704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13667"/>
                <a:satOff val="-2315"/>
                <a:lumOff val="10704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13667"/>
                <a:satOff val="-2315"/>
                <a:lumOff val="1070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>
        <a:off x="3232994" y="1871850"/>
        <a:ext cx="273804" cy="320299"/>
      </dsp:txXfrm>
    </dsp:sp>
    <dsp:sp modelId="{CFC23847-5B91-425E-99AF-DF4C6BA452E7}">
      <dsp:nvSpPr>
        <dsp:cNvPr id="0" name=""/>
        <dsp:cNvSpPr/>
      </dsp:nvSpPr>
      <dsp:spPr>
        <a:xfrm>
          <a:off x="3620454" y="1644540"/>
          <a:ext cx="1291531" cy="7749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التشريح</a:t>
          </a:r>
          <a:endParaRPr lang="ar-SA" sz="1800" kern="1200" dirty="0"/>
        </a:p>
      </dsp:txBody>
      <dsp:txXfrm>
        <a:off x="3620454" y="1644540"/>
        <a:ext cx="1291531" cy="774918"/>
      </dsp:txXfrm>
    </dsp:sp>
    <dsp:sp modelId="{DB94FB22-C3DC-4FDE-B90F-24DEF24BC8DF}">
      <dsp:nvSpPr>
        <dsp:cNvPr id="0" name=""/>
        <dsp:cNvSpPr/>
      </dsp:nvSpPr>
      <dsp:spPr>
        <a:xfrm rot="161428">
          <a:off x="5033995" y="1914020"/>
          <a:ext cx="259250" cy="3202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27334"/>
                <a:satOff val="-4629"/>
                <a:lumOff val="21409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27334"/>
                <a:satOff val="-4629"/>
                <a:lumOff val="21409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27334"/>
                <a:satOff val="-4629"/>
                <a:lumOff val="2140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161428">
        <a:off x="5033995" y="1914020"/>
        <a:ext cx="259250" cy="320299"/>
      </dsp:txXfrm>
    </dsp:sp>
    <dsp:sp modelId="{19F9196D-15ED-4D51-86E5-461E38CAF526}">
      <dsp:nvSpPr>
        <dsp:cNvPr id="0" name=""/>
        <dsp:cNvSpPr/>
      </dsp:nvSpPr>
      <dsp:spPr>
        <a:xfrm>
          <a:off x="5400597" y="1728193"/>
          <a:ext cx="1291531" cy="7749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3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الدراسات الاكلينيكية</a:t>
          </a:r>
          <a:endParaRPr lang="ar-SA" sz="1800" kern="1200" dirty="0"/>
        </a:p>
      </dsp:txBody>
      <dsp:txXfrm>
        <a:off x="5400597" y="1728193"/>
        <a:ext cx="1291531" cy="774918"/>
      </dsp:txXfrm>
    </dsp:sp>
    <dsp:sp modelId="{EA33B981-570C-4966-ABEA-2DC4FD115A2B}">
      <dsp:nvSpPr>
        <dsp:cNvPr id="0" name=""/>
        <dsp:cNvSpPr/>
      </dsp:nvSpPr>
      <dsp:spPr>
        <a:xfrm rot="21443489">
          <a:off x="6828132" y="1913304"/>
          <a:ext cx="288944" cy="3202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41001"/>
                <a:satOff val="-6944"/>
                <a:lumOff val="32113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41001"/>
                <a:satOff val="-6944"/>
                <a:lumOff val="32113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41001"/>
                <a:satOff val="-6944"/>
                <a:lumOff val="3211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 rot="21443489">
        <a:off x="6828132" y="1913304"/>
        <a:ext cx="288944" cy="320299"/>
      </dsp:txXfrm>
    </dsp:sp>
    <dsp:sp modelId="{E5815CE9-7670-4C2E-A26F-0B1A59EA26F1}">
      <dsp:nvSpPr>
        <dsp:cNvPr id="0" name=""/>
        <dsp:cNvSpPr/>
      </dsp:nvSpPr>
      <dsp:spPr>
        <a:xfrm>
          <a:off x="7236742" y="1644540"/>
          <a:ext cx="1291531" cy="7749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مقاييس الطيف</a:t>
          </a:r>
          <a:endParaRPr lang="ar-SA" sz="1800" kern="1200" dirty="0"/>
        </a:p>
      </dsp:txBody>
      <dsp:txXfrm>
        <a:off x="7236742" y="1644540"/>
        <a:ext cx="1291531" cy="77491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C39A2C-36BA-4104-B943-A93F61ABE59E}">
      <dsp:nvSpPr>
        <dsp:cNvPr id="0" name=""/>
        <dsp:cNvSpPr/>
      </dsp:nvSpPr>
      <dsp:spPr>
        <a:xfrm>
          <a:off x="4171070" y="2365462"/>
          <a:ext cx="2891121" cy="2891121"/>
        </a:xfrm>
        <a:prstGeom prst="gear9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تزداد كثافة الدماغ وثقله وروابطه العصبية عندما تزداد تفاعلاتنا مع </a:t>
          </a:r>
          <a:r>
            <a:rPr lang="ar-SA" sz="2100" kern="1200" dirty="0" err="1" smtClean="0"/>
            <a:t>الحياه</a:t>
          </a:r>
          <a:r>
            <a:rPr lang="ar-SA" sz="2100" kern="1200" dirty="0" smtClean="0"/>
            <a:t> </a:t>
          </a:r>
          <a:endParaRPr lang="ar-SA" sz="2100" kern="1200" dirty="0"/>
        </a:p>
      </dsp:txBody>
      <dsp:txXfrm>
        <a:off x="4171070" y="2365462"/>
        <a:ext cx="2891121" cy="2891121"/>
      </dsp:txXfrm>
    </dsp:sp>
    <dsp:sp modelId="{A23AA8B3-6966-4650-AAB4-906F360263AC}">
      <dsp:nvSpPr>
        <dsp:cNvPr id="0" name=""/>
        <dsp:cNvSpPr/>
      </dsp:nvSpPr>
      <dsp:spPr>
        <a:xfrm>
          <a:off x="2488963" y="1682106"/>
          <a:ext cx="2102633" cy="2102633"/>
        </a:xfrm>
        <a:prstGeom prst="gear6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err="1" smtClean="0"/>
            <a:t>البيئه</a:t>
          </a:r>
          <a:r>
            <a:rPr lang="ar-SA" sz="2100" kern="1200" dirty="0" smtClean="0"/>
            <a:t> </a:t>
          </a:r>
          <a:r>
            <a:rPr lang="ar-SA" sz="2100" kern="1200" dirty="0" err="1" smtClean="0"/>
            <a:t>الغنيه</a:t>
          </a:r>
          <a:r>
            <a:rPr lang="ar-SA" sz="2100" kern="1200" dirty="0" smtClean="0"/>
            <a:t> </a:t>
          </a:r>
          <a:endParaRPr lang="ar-SA" sz="2100" kern="1200" dirty="0"/>
        </a:p>
      </dsp:txBody>
      <dsp:txXfrm>
        <a:off x="2488963" y="1682106"/>
        <a:ext cx="2102633" cy="2102633"/>
      </dsp:txXfrm>
    </dsp:sp>
    <dsp:sp modelId="{275D735A-53B2-4493-BE7E-40923324309E}">
      <dsp:nvSpPr>
        <dsp:cNvPr id="0" name=""/>
        <dsp:cNvSpPr/>
      </dsp:nvSpPr>
      <dsp:spPr>
        <a:xfrm rot="20700000">
          <a:off x="3666653" y="231504"/>
          <a:ext cx="2060151" cy="2060151"/>
        </a:xfrm>
        <a:prstGeom prst="gear6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الجلوس دون عمل او دون تفكير </a:t>
          </a:r>
          <a:endParaRPr lang="ar-SA" sz="2100" kern="1200" dirty="0"/>
        </a:p>
      </dsp:txBody>
      <dsp:txXfrm>
        <a:off x="4118504" y="683355"/>
        <a:ext cx="1156448" cy="1156448"/>
      </dsp:txXfrm>
    </dsp:sp>
    <dsp:sp modelId="{13154ACE-A417-45D5-A803-8084BB952E11}">
      <dsp:nvSpPr>
        <dsp:cNvPr id="0" name=""/>
        <dsp:cNvSpPr/>
      </dsp:nvSpPr>
      <dsp:spPr>
        <a:xfrm>
          <a:off x="3960600" y="1922432"/>
          <a:ext cx="3700635" cy="3700635"/>
        </a:xfrm>
        <a:prstGeom prst="circularArrow">
          <a:avLst>
            <a:gd name="adj1" fmla="val 4688"/>
            <a:gd name="adj2" fmla="val 299029"/>
            <a:gd name="adj3" fmla="val 2536795"/>
            <a:gd name="adj4" fmla="val 15817531"/>
            <a:gd name="adj5" fmla="val 5469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1F48A5E-66E8-461F-80E2-BFD3F18F5B8A}">
      <dsp:nvSpPr>
        <dsp:cNvPr id="0" name=""/>
        <dsp:cNvSpPr/>
      </dsp:nvSpPr>
      <dsp:spPr>
        <a:xfrm>
          <a:off x="2116591" y="1212314"/>
          <a:ext cx="2688742" cy="268874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2">
                <a:shade val="90000"/>
                <a:hueOff val="-17925"/>
                <a:satOff val="-2104"/>
                <a:lumOff val="11505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17925"/>
                <a:satOff val="-2104"/>
                <a:lumOff val="11505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17925"/>
                <a:satOff val="-2104"/>
                <a:lumOff val="1150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4CCA59-90E5-4197-82F4-BABDFAE57EC6}">
      <dsp:nvSpPr>
        <dsp:cNvPr id="0" name=""/>
        <dsp:cNvSpPr/>
      </dsp:nvSpPr>
      <dsp:spPr>
        <a:xfrm>
          <a:off x="3190118" y="-224305"/>
          <a:ext cx="2899006" cy="289900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2">
                <a:shade val="90000"/>
                <a:hueOff val="-35851"/>
                <a:satOff val="-4207"/>
                <a:lumOff val="23011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35851"/>
                <a:satOff val="-4207"/>
                <a:lumOff val="23011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35851"/>
                <a:satOff val="-4207"/>
                <a:lumOff val="2301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A135524-6332-42E4-8EC4-CF807A51AB9D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FF51839-4D0B-4968-824A-84E379B7054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51839-4D0B-4968-824A-84E379B7054C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64F5C-D19B-4911-8EDC-4F97D532F301}" type="datetimeFigureOut">
              <a:rPr lang="ar-SA" smtClean="0"/>
              <a:pPr/>
              <a:t>26/11/34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A79EB-7338-4ED3-B986-9AED1A91C7A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4" name="صورة 3" descr="تنزي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04664"/>
            <a:ext cx="1296144" cy="970857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4860032" y="404664"/>
            <a:ext cx="244827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المملكة العربية السعودية </a:t>
            </a:r>
          </a:p>
          <a:p>
            <a:pPr algn="ctr"/>
            <a:r>
              <a:rPr lang="ar-SA" sz="2000" b="1" dirty="0" smtClean="0"/>
              <a:t>جامعة </a:t>
            </a:r>
            <a:r>
              <a:rPr lang="ar-SA" sz="2000" b="1" dirty="0" err="1" smtClean="0"/>
              <a:t>الدمام</a:t>
            </a:r>
            <a:r>
              <a:rPr lang="ar-SA" sz="2000" b="1" dirty="0" smtClean="0"/>
              <a:t> </a:t>
            </a:r>
          </a:p>
          <a:p>
            <a:pPr algn="ctr"/>
            <a:r>
              <a:rPr lang="ar-SA" sz="2000" b="1" dirty="0" smtClean="0"/>
              <a:t>كلية التربية </a:t>
            </a:r>
            <a:r>
              <a:rPr lang="ar-SA" sz="2000" b="1" dirty="0" err="1" smtClean="0"/>
              <a:t>بالجبيل</a:t>
            </a:r>
            <a:r>
              <a:rPr lang="ar-SA" sz="2000" b="1" dirty="0" smtClean="0"/>
              <a:t>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1619672" y="1268760"/>
            <a:ext cx="5256584" cy="40934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err="1" smtClean="0">
                <a:solidFill>
                  <a:srgbClr val="FF0000"/>
                </a:solidFill>
              </a:rPr>
              <a:t>الموضوع :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الفصل </a:t>
            </a:r>
            <a:r>
              <a:rPr lang="ar-SA" sz="2000" b="1" dirty="0" err="1" smtClean="0">
                <a:solidFill>
                  <a:srgbClr val="FF0000"/>
                </a:solidFill>
              </a:rPr>
              <a:t>الثالث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/>
              <a:t>مبادئ التدريس وفق بحوث الدماغ الحديثة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الفصل </a:t>
            </a:r>
            <a:r>
              <a:rPr lang="ar-SA" sz="2000" b="1" dirty="0" err="1" smtClean="0">
                <a:solidFill>
                  <a:srgbClr val="FF0000"/>
                </a:solidFill>
              </a:rPr>
              <a:t>السادس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/>
              <a:t>التعليم المتمايز </a:t>
            </a:r>
            <a:r>
              <a:rPr lang="en-US" sz="2000" b="1" dirty="0" err="1" smtClean="0"/>
              <a:t>Difrentiated</a:t>
            </a:r>
            <a:r>
              <a:rPr lang="en-US" sz="2000" b="1" dirty="0" smtClean="0"/>
              <a:t> Teaching </a:t>
            </a:r>
          </a:p>
          <a:p>
            <a:endParaRPr lang="en-US" sz="2000" b="1" dirty="0" smtClean="0"/>
          </a:p>
          <a:p>
            <a:pPr algn="ctr"/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اعداد </a:t>
            </a:r>
            <a:r>
              <a:rPr lang="ar-SA" sz="2000" b="1" dirty="0" err="1" smtClean="0">
                <a:solidFill>
                  <a:srgbClr val="FF0000"/>
                </a:solidFill>
              </a:rPr>
              <a:t>الطالبات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000" b="1" dirty="0" err="1" smtClean="0"/>
              <a:t>روان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الجويسر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.</a:t>
            </a:r>
            <a:r>
              <a:rPr lang="ar-SA" sz="2000" b="1" dirty="0" smtClean="0"/>
              <a:t> ندى </a:t>
            </a:r>
            <a:r>
              <a:rPr lang="ar-SA" sz="2000" b="1" dirty="0" err="1" smtClean="0"/>
              <a:t>الغشام</a:t>
            </a:r>
            <a:r>
              <a:rPr lang="ar-SA" sz="2000" b="1" dirty="0" smtClean="0"/>
              <a:t> </a:t>
            </a:r>
          </a:p>
          <a:p>
            <a:pPr algn="ctr"/>
            <a:r>
              <a:rPr lang="ar-SA" sz="2000" b="1" dirty="0" smtClean="0"/>
              <a:t>سارة محمد </a:t>
            </a:r>
            <a:r>
              <a:rPr lang="ar-SA" sz="2000" b="1" dirty="0" err="1" smtClean="0"/>
              <a:t>القحطاني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.</a:t>
            </a:r>
            <a:r>
              <a:rPr lang="ar-SA" sz="2000" b="1" dirty="0" smtClean="0"/>
              <a:t> أمل </a:t>
            </a:r>
            <a:r>
              <a:rPr lang="ar-SA" sz="2000" b="1" dirty="0" err="1" smtClean="0"/>
              <a:t>البوعنين</a:t>
            </a:r>
            <a:r>
              <a:rPr lang="ar-SA" sz="2000" b="1" dirty="0" smtClean="0"/>
              <a:t> </a:t>
            </a:r>
          </a:p>
          <a:p>
            <a:pPr algn="ctr"/>
            <a:r>
              <a:rPr lang="ar-SA" sz="2000" b="1" dirty="0" smtClean="0"/>
              <a:t>شيماء بن </a:t>
            </a:r>
            <a:r>
              <a:rPr lang="ar-SA" sz="2000" b="1" dirty="0" err="1" smtClean="0"/>
              <a:t>عايض</a:t>
            </a:r>
            <a:r>
              <a:rPr lang="ar-SA" sz="2000" b="1" dirty="0" smtClean="0"/>
              <a:t> </a:t>
            </a:r>
          </a:p>
          <a:p>
            <a:pPr algn="ctr"/>
            <a:r>
              <a:rPr lang="ar-SA" sz="2000" b="1" dirty="0" smtClean="0"/>
              <a:t> </a:t>
            </a:r>
          </a:p>
          <a:p>
            <a:pPr algn="ctr"/>
            <a:r>
              <a:rPr lang="ar-SA" sz="2000" b="1" dirty="0" err="1" smtClean="0">
                <a:solidFill>
                  <a:srgbClr val="FF0000"/>
                </a:solidFill>
              </a:rPr>
              <a:t>الدكتورة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000" b="1" dirty="0" smtClean="0"/>
              <a:t>جيهان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000" b="1" dirty="0" err="1" smtClean="0">
                <a:solidFill>
                  <a:srgbClr val="FF0000"/>
                </a:solidFill>
              </a:rPr>
              <a:t>المستوى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000" b="1" dirty="0" smtClean="0"/>
              <a:t>الـــخامس </a:t>
            </a:r>
          </a:p>
        </p:txBody>
      </p:sp>
      <p:pic>
        <p:nvPicPr>
          <p:cNvPr id="7" name="صورة 6" descr="domain-07c55bd02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45024"/>
            <a:ext cx="2952750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ربع نص 7"/>
          <p:cNvSpPr txBox="1"/>
          <p:nvPr/>
        </p:nvSpPr>
        <p:spPr>
          <a:xfrm>
            <a:off x="7380312" y="476672"/>
            <a:ext cx="86409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قسم رياض أطفال </a:t>
            </a:r>
          </a:p>
          <a:p>
            <a:endParaRPr lang="ar-SA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611560" y="548680"/>
            <a:ext cx="61206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err="1" smtClean="0">
                <a:solidFill>
                  <a:srgbClr val="FF0000"/>
                </a:solidFill>
              </a:rPr>
              <a:t>الأهــــداف:</a:t>
            </a:r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27584" y="1844824"/>
            <a:ext cx="734481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 b="1" dirty="0" smtClean="0"/>
              <a:t>أن تتميز الطالبة بين الحواس </a:t>
            </a:r>
            <a:r>
              <a:rPr lang="ar-SA" sz="2400" b="1" dirty="0" err="1" smtClean="0"/>
              <a:t>الـــ19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وأستعمالاتها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.</a:t>
            </a:r>
            <a:endParaRPr lang="ar-SA" sz="2400" b="1" dirty="0" smtClean="0"/>
          </a:p>
          <a:p>
            <a:endParaRPr lang="ar-SA" sz="2400" b="1" dirty="0" smtClean="0"/>
          </a:p>
          <a:p>
            <a:pPr>
              <a:buFont typeface="Wingdings" pitchFamily="2" charset="2"/>
              <a:buChar char="ü"/>
            </a:pPr>
            <a:r>
              <a:rPr lang="ar-SA" sz="2400" b="1" dirty="0" smtClean="0"/>
              <a:t>أن تعرف الطالبة التعليم </a:t>
            </a:r>
            <a:r>
              <a:rPr lang="ar-SA" sz="2400" b="1" dirty="0" err="1" smtClean="0"/>
              <a:t>المتمايز .</a:t>
            </a:r>
            <a:endParaRPr lang="ar-SA" sz="2400" b="1" dirty="0" smtClean="0"/>
          </a:p>
          <a:p>
            <a:endParaRPr lang="ar-SA" sz="2400" b="1" dirty="0" smtClean="0"/>
          </a:p>
          <a:p>
            <a:pPr>
              <a:buFont typeface="Wingdings" pitchFamily="2" charset="2"/>
              <a:buChar char="ü"/>
            </a:pPr>
            <a:r>
              <a:rPr lang="ar-SA" sz="2400" b="1" dirty="0" smtClean="0"/>
              <a:t>أن تعدد الطالبة خطوات و أشكال ومجالات التعليم </a:t>
            </a:r>
            <a:r>
              <a:rPr lang="ar-SA" sz="2400" b="1" dirty="0" err="1" smtClean="0"/>
              <a:t>المتمايز .</a:t>
            </a:r>
            <a:endParaRPr lang="ar-SA" sz="2400" b="1" dirty="0" smtClean="0"/>
          </a:p>
          <a:p>
            <a:pPr>
              <a:buFont typeface="Wingdings" pitchFamily="2" charset="2"/>
              <a:buChar char="ü"/>
            </a:pPr>
            <a:endParaRPr lang="ar-SA" sz="24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2592288"/>
          </a:xfrm>
        </p:spPr>
        <p:txBody>
          <a:bodyPr>
            <a:noAutofit/>
          </a:bodyPr>
          <a:lstStyle/>
          <a:p>
            <a:r>
              <a:rPr lang="ar-SA" sz="8000" b="1" dirty="0" smtClean="0"/>
              <a:t>نـــدى </a:t>
            </a:r>
            <a:r>
              <a:rPr lang="ar-SA" sz="8000" b="1" dirty="0" err="1" smtClean="0"/>
              <a:t>الغشــــام</a:t>
            </a:r>
            <a:r>
              <a:rPr lang="ar-SA" sz="8000" b="1" dirty="0" smtClean="0"/>
              <a:t> </a:t>
            </a:r>
            <a:endParaRPr lang="ar-SA" sz="8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9056" y="332656"/>
            <a:ext cx="2324944" cy="1440160"/>
          </a:xfrm>
        </p:spPr>
        <p:txBody>
          <a:bodyPr>
            <a:noAutofit/>
          </a:bodyPr>
          <a:lstStyle/>
          <a:p>
            <a:r>
              <a:rPr lang="ar-SA" sz="3600" b="1" dirty="0" smtClean="0"/>
              <a:t>دماغنا </a:t>
            </a:r>
            <a:endParaRPr lang="ar-SA" sz="3600" b="1" dirty="0"/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-324544" y="1412776"/>
          <a:ext cx="946854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صورة 4" descr="imagesCAV1JC1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977403">
            <a:off x="157301" y="-22645"/>
            <a:ext cx="1770863" cy="137502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6296" y="476672"/>
            <a:ext cx="1656184" cy="1440160"/>
          </a:xfrm>
        </p:spPr>
        <p:txBody>
          <a:bodyPr>
            <a:noAutofit/>
          </a:bodyPr>
          <a:lstStyle/>
          <a:p>
            <a:r>
              <a:rPr lang="ar-SA" sz="2000" dirty="0" smtClean="0"/>
              <a:t>مصادر معلوماتنا عن الدماغ </a:t>
            </a:r>
            <a:r>
              <a:rPr lang="ar-SA" sz="3600" dirty="0" smtClean="0"/>
              <a:t/>
            </a:r>
            <a:br>
              <a:rPr lang="ar-SA" sz="3600" dirty="0" smtClean="0"/>
            </a:br>
            <a:endParaRPr lang="ar-SA" sz="3600" b="1" dirty="0"/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251520" y="476672"/>
          <a:ext cx="85324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0" y="4797153"/>
            <a:ext cx="914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اظهرت بحوث الدماغ الحديثه ان الافكار القديمة عن الذكاء لم تعد صالحة الان بالقدر </a:t>
            </a:r>
            <a:r>
              <a:rPr lang="ar-SA" sz="2400" dirty="0" err="1" smtClean="0"/>
              <a:t>الكافي .</a:t>
            </a:r>
            <a:endParaRPr lang="ar-SA" sz="2400" dirty="0"/>
          </a:p>
        </p:txBody>
      </p:sp>
      <p:sp>
        <p:nvSpPr>
          <p:cNvPr id="9" name="مستطيل 8"/>
          <p:cNvSpPr/>
          <p:nvPr/>
        </p:nvSpPr>
        <p:spPr>
          <a:xfrm>
            <a:off x="6516216" y="4005064"/>
            <a:ext cx="2376264" cy="720080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dirty="0" smtClean="0"/>
          </a:p>
          <a:p>
            <a:pPr algn="ctr"/>
            <a:r>
              <a:rPr lang="ar-SA" sz="2000" dirty="0" smtClean="0"/>
              <a:t>الدماغ استخدامه </a:t>
            </a:r>
            <a:r>
              <a:rPr lang="ar-SA" sz="2000" smtClean="0"/>
              <a:t>أوفقدانه</a:t>
            </a:r>
            <a:r>
              <a:rPr lang="ar-SA" sz="2000" dirty="0" smtClean="0"/>
              <a:t> </a:t>
            </a:r>
            <a:endParaRPr lang="ar-SA" sz="2000" dirty="0" smtClean="0"/>
          </a:p>
          <a:p>
            <a:pPr algn="ctr"/>
            <a:endParaRPr lang="ar-SA" sz="2000" dirty="0"/>
          </a:p>
        </p:txBody>
      </p:sp>
      <p:pic>
        <p:nvPicPr>
          <p:cNvPr id="7" name="صورة 6" descr="version4_brai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197683">
            <a:off x="196352" y="3310724"/>
            <a:ext cx="1487260" cy="1297548"/>
          </a:xfrm>
          <a:prstGeom prst="rect">
            <a:avLst/>
          </a:prstGeom>
        </p:spPr>
      </p:pic>
      <p:pic>
        <p:nvPicPr>
          <p:cNvPr id="10" name="صورة 9" descr="84128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726584">
            <a:off x="1335936" y="3208916"/>
            <a:ext cx="1501155" cy="157316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graphicFrame>
        <p:nvGraphicFramePr>
          <p:cNvPr id="4" name="رسم تخطيطي 3"/>
          <p:cNvGraphicFramePr/>
          <p:nvPr/>
        </p:nvGraphicFramePr>
        <p:xfrm>
          <a:off x="0" y="404664"/>
          <a:ext cx="88678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مستطيل 5"/>
          <p:cNvSpPr/>
          <p:nvPr/>
        </p:nvSpPr>
        <p:spPr>
          <a:xfrm>
            <a:off x="7236296" y="692696"/>
            <a:ext cx="15430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/>
              <a:t>التغيرات التاليه بالدماغ </a:t>
            </a:r>
            <a:endParaRPr lang="ar-SA" sz="2000" b="1" dirty="0"/>
          </a:p>
        </p:txBody>
      </p:sp>
      <p:pic>
        <p:nvPicPr>
          <p:cNvPr id="5" name="صورة 4" descr="-_1_~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066048">
            <a:off x="214709" y="438638"/>
            <a:ext cx="1905000" cy="1704975"/>
          </a:xfrm>
          <a:prstGeom prst="rect">
            <a:avLst/>
          </a:prstGeom>
        </p:spPr>
      </p:pic>
      <p:pic>
        <p:nvPicPr>
          <p:cNvPr id="8" name="صورة 7" descr="imagesCAWG1PPP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066620">
            <a:off x="121188" y="1998504"/>
            <a:ext cx="2123728" cy="1733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7127776" y="1556792"/>
            <a:ext cx="2016224" cy="504056"/>
          </a:xfrm>
          <a:prstGeom prst="rect">
            <a:avLst/>
          </a:prstGeom>
          <a:solidFill>
            <a:srgbClr val="FFE7A3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err="1" smtClean="0"/>
              <a:t>اولاً </a:t>
            </a:r>
            <a:r>
              <a:rPr lang="ar-SA" sz="2000" dirty="0" smtClean="0"/>
              <a:t>: البيئة </a:t>
            </a:r>
            <a:r>
              <a:rPr lang="ar-SA" sz="2000" dirty="0" err="1" smtClean="0"/>
              <a:t>الغنيه</a:t>
            </a:r>
            <a:r>
              <a:rPr lang="ar-SA" sz="2000" dirty="0" smtClean="0"/>
              <a:t> </a:t>
            </a:r>
            <a:endParaRPr lang="ar-SA" sz="20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39552" y="2132856"/>
            <a:ext cx="828092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هي التي توفر </a:t>
            </a:r>
            <a:r>
              <a:rPr lang="ar-SA" sz="2000" dirty="0" err="1" smtClean="0"/>
              <a:t>أستخدام</a:t>
            </a:r>
            <a:r>
              <a:rPr lang="ar-SA" sz="2000" dirty="0" smtClean="0"/>
              <a:t> تسع عشر </a:t>
            </a:r>
            <a:r>
              <a:rPr lang="ar-SA" sz="2000" dirty="0" err="1" smtClean="0"/>
              <a:t>حاسه</a:t>
            </a:r>
            <a:r>
              <a:rPr lang="ar-SA" sz="2000" dirty="0" smtClean="0"/>
              <a:t> تزود الدماغ بمعطيات حسية قويه </a:t>
            </a:r>
            <a:r>
              <a:rPr lang="ar-SA" sz="2000" dirty="0" err="1" smtClean="0"/>
              <a:t>ومتنوعه</a:t>
            </a:r>
            <a:r>
              <a:rPr lang="ar-SA" sz="2000" dirty="0" smtClean="0"/>
              <a:t> وشامله  وتصنف المعطيات الحسيه الى خمس معطيات سأتطرق الى 2 </a:t>
            </a:r>
            <a:r>
              <a:rPr lang="ar-SA" sz="2000" dirty="0" err="1" smtClean="0"/>
              <a:t>منها :</a:t>
            </a:r>
            <a:endParaRPr lang="ar-SA" sz="2000" dirty="0" smtClean="0"/>
          </a:p>
          <a:p>
            <a:endParaRPr lang="ar-SA" sz="2000" dirty="0" smtClean="0"/>
          </a:p>
          <a:p>
            <a:endParaRPr lang="ar-SA" sz="2000" dirty="0" smtClean="0"/>
          </a:p>
          <a:p>
            <a:endParaRPr lang="ar-SA" sz="2000" dirty="0"/>
          </a:p>
        </p:txBody>
      </p:sp>
      <p:sp>
        <p:nvSpPr>
          <p:cNvPr id="6" name="مستطيل 5"/>
          <p:cNvSpPr/>
          <p:nvPr/>
        </p:nvSpPr>
        <p:spPr>
          <a:xfrm>
            <a:off x="6084168" y="2852936"/>
            <a:ext cx="2304256" cy="657265"/>
          </a:xfrm>
          <a:prstGeom prst="rect">
            <a:avLst/>
          </a:prstGeom>
          <a:noFill/>
          <a:ln w="57150"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خبرات المعايشه </a:t>
            </a:r>
            <a:endParaRPr lang="ar-SA" sz="2000" dirty="0"/>
          </a:p>
        </p:txBody>
      </p:sp>
      <p:cxnSp>
        <p:nvCxnSpPr>
          <p:cNvPr id="7" name="رابط كسهم مستقيم 6"/>
          <p:cNvCxnSpPr>
            <a:stCxn id="6" idx="2"/>
            <a:endCxn id="8" idx="0"/>
          </p:cNvCxnSpPr>
          <p:nvPr/>
        </p:nvCxnSpPr>
        <p:spPr>
          <a:xfrm>
            <a:off x="7236296" y="3510201"/>
            <a:ext cx="0" cy="85490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6084168" y="4365104"/>
            <a:ext cx="2304256" cy="1224136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تتم هذه الخبرات من المشاركه في الاحداث </a:t>
            </a:r>
            <a:endParaRPr lang="ar-SA" sz="2000" dirty="0"/>
          </a:p>
        </p:txBody>
      </p:sp>
      <p:sp>
        <p:nvSpPr>
          <p:cNvPr id="9" name="مستطيل 8"/>
          <p:cNvSpPr/>
          <p:nvPr/>
        </p:nvSpPr>
        <p:spPr>
          <a:xfrm>
            <a:off x="1547664" y="2852936"/>
            <a:ext cx="2304256" cy="792088"/>
          </a:xfrm>
          <a:prstGeom prst="rect">
            <a:avLst/>
          </a:prstGeom>
          <a:noFill/>
          <a:ln w="38100"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الانغماس</a:t>
            </a:r>
            <a:endParaRPr lang="ar-SA" sz="2400" dirty="0"/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2699792" y="3645024"/>
            <a:ext cx="0" cy="72008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مستطيل 10"/>
          <p:cNvSpPr/>
          <p:nvPr/>
        </p:nvSpPr>
        <p:spPr>
          <a:xfrm>
            <a:off x="1475656" y="4365104"/>
            <a:ext cx="2304256" cy="1224136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هي خبرة معايشه او حضور الحدث </a:t>
            </a:r>
            <a:r>
              <a:rPr lang="ar-SA" sz="2000" dirty="0" err="1" smtClean="0"/>
              <a:t>الحقيقي</a:t>
            </a:r>
            <a:r>
              <a:rPr lang="ar-SA" sz="2000" dirty="0" smtClean="0"/>
              <a:t> لكن في غير سياقه الطبيعي </a:t>
            </a:r>
            <a:endParaRPr lang="ar-SA" sz="2000" dirty="0"/>
          </a:p>
        </p:txBody>
      </p:sp>
      <p:sp>
        <p:nvSpPr>
          <p:cNvPr id="13" name="مستطيل 12"/>
          <p:cNvSpPr/>
          <p:nvPr/>
        </p:nvSpPr>
        <p:spPr>
          <a:xfrm>
            <a:off x="7164288" y="692696"/>
            <a:ext cx="1676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العناصر الاساسية لنمو الدماغ </a:t>
            </a:r>
            <a:endParaRPr lang="ar-SA" b="1" dirty="0"/>
          </a:p>
        </p:txBody>
      </p:sp>
      <p:pic>
        <p:nvPicPr>
          <p:cNvPr id="12" name="صورة 11" descr="1231673_445507322230052_211265377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17287" cy="1449288"/>
          </a:xfrm>
          <a:prstGeom prst="rect">
            <a:avLst/>
          </a:prstGeom>
        </p:spPr>
      </p:pic>
      <p:pic>
        <p:nvPicPr>
          <p:cNvPr id="14" name="صورة 13" descr="imagesCAHZY52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548680"/>
            <a:ext cx="1728192" cy="12961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2592288"/>
          </a:xfrm>
        </p:spPr>
        <p:txBody>
          <a:bodyPr>
            <a:noAutofit/>
          </a:bodyPr>
          <a:lstStyle/>
          <a:p>
            <a:r>
              <a:rPr lang="ar-SA" sz="8000" b="1" dirty="0" smtClean="0"/>
              <a:t>شيمـــاء بـن </a:t>
            </a:r>
            <a:r>
              <a:rPr lang="ar-SA" sz="8000" b="1" dirty="0" err="1" smtClean="0"/>
              <a:t>عايــض</a:t>
            </a:r>
            <a:r>
              <a:rPr lang="ar-SA" sz="8000" b="1" dirty="0" smtClean="0"/>
              <a:t> </a:t>
            </a:r>
            <a:endParaRPr lang="ar-SA" sz="8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6156176" y="1556792"/>
            <a:ext cx="2088232" cy="936104"/>
          </a:xfrm>
          <a:prstGeom prst="rect">
            <a:avLst/>
          </a:prstGeom>
          <a:solidFill>
            <a:schemeClr val="bg2"/>
          </a:solid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المعطيات الحقيقية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259632" y="1556792"/>
            <a:ext cx="2304256" cy="936104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الخبرات التمثيلية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724128" y="3284984"/>
            <a:ext cx="3168352" cy="2246769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-   خبرات حقيقية .</a:t>
            </a:r>
          </a:p>
          <a:p>
            <a:pPr marL="285750" indent="-285750">
              <a:buFontTx/>
              <a:buChar char="-"/>
            </a:pPr>
            <a:r>
              <a:rPr lang="ar-SA" sz="2800" dirty="0" smtClean="0"/>
              <a:t>تختلف عن خبرات المعايشة والانغماس .</a:t>
            </a:r>
          </a:p>
          <a:p>
            <a:pPr marL="285750" indent="-285750">
              <a:buFontTx/>
              <a:buChar char="-"/>
            </a:pPr>
            <a:r>
              <a:rPr lang="ar-SA" sz="2800" dirty="0" smtClean="0"/>
              <a:t>تعمل على تشغيل 10 حواس.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971600" y="3284984"/>
            <a:ext cx="3096344" cy="2246769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pPr marL="285750" indent="-285750">
              <a:buFontTx/>
              <a:buChar char="-"/>
            </a:pPr>
            <a:r>
              <a:rPr lang="ar-SA" sz="2800" dirty="0" smtClean="0"/>
              <a:t>تمثل الخبرات الحقيقية كنماذج لها . </a:t>
            </a:r>
          </a:p>
          <a:p>
            <a:pPr marL="285750" indent="-285750">
              <a:buFontTx/>
              <a:buChar char="-"/>
            </a:pPr>
            <a:r>
              <a:rPr lang="ar-SA" sz="2800" dirty="0" smtClean="0"/>
              <a:t>تنشط اربع حواس اللمس الخيال </a:t>
            </a:r>
            <a:r>
              <a:rPr lang="ar-SA" sz="2800" dirty="0" err="1" smtClean="0"/>
              <a:t>التذكري</a:t>
            </a:r>
            <a:r>
              <a:rPr lang="ar-SA" sz="2800" dirty="0" smtClean="0"/>
              <a:t> والسمع والبصر.</a:t>
            </a:r>
            <a:endParaRPr lang="ar-SA" sz="2800" dirty="0"/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7236296" y="2564904"/>
            <a:ext cx="0" cy="72008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>
            <a:stCxn id="5" idx="2"/>
          </p:cNvCxnSpPr>
          <p:nvPr/>
        </p:nvCxnSpPr>
        <p:spPr>
          <a:xfrm>
            <a:off x="2411760" y="2492896"/>
            <a:ext cx="0" cy="7920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10" name="مستطيل 9"/>
          <p:cNvSpPr/>
          <p:nvPr/>
        </p:nvSpPr>
        <p:spPr>
          <a:xfrm>
            <a:off x="5796136" y="980728"/>
            <a:ext cx="2221249" cy="79208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الخبرات الثانوية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971600" y="980728"/>
            <a:ext cx="2304256" cy="8640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الخبرات الرمزية</a:t>
            </a:r>
            <a:endParaRPr lang="ar-SA" sz="2800" b="1" dirty="0">
              <a:solidFill>
                <a:schemeClr val="tx1"/>
              </a:solidFill>
            </a:endParaRPr>
          </a:p>
        </p:txBody>
      </p:sp>
      <p:cxnSp>
        <p:nvCxnSpPr>
          <p:cNvPr id="14" name="رابط كسهم مستقيم 13"/>
          <p:cNvCxnSpPr>
            <a:stCxn id="10" idx="2"/>
          </p:cNvCxnSpPr>
          <p:nvPr/>
        </p:nvCxnSpPr>
        <p:spPr>
          <a:xfrm flipH="1">
            <a:off x="6876256" y="1772816"/>
            <a:ext cx="30505" cy="7920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>
            <a:stCxn id="11" idx="2"/>
          </p:cNvCxnSpPr>
          <p:nvPr/>
        </p:nvCxnSpPr>
        <p:spPr>
          <a:xfrm>
            <a:off x="2123728" y="1844824"/>
            <a:ext cx="0" cy="72008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مستطيل 35"/>
          <p:cNvSpPr/>
          <p:nvPr/>
        </p:nvSpPr>
        <p:spPr>
          <a:xfrm>
            <a:off x="5508104" y="2564904"/>
            <a:ext cx="3024336" cy="23042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>
              <a:buFontTx/>
              <a:buChar char="-"/>
            </a:pPr>
            <a:r>
              <a:rPr lang="ar-SA" sz="2400" dirty="0" smtClean="0">
                <a:solidFill>
                  <a:schemeClr val="tx1"/>
                </a:solidFill>
              </a:rPr>
              <a:t>خبرات لفظية او </a:t>
            </a:r>
            <a:r>
              <a:rPr lang="ar-SA" sz="2400" dirty="0" err="1" smtClean="0">
                <a:solidFill>
                  <a:schemeClr val="tx1"/>
                </a:solidFill>
              </a:rPr>
              <a:t>بصرية .</a:t>
            </a:r>
            <a:endParaRPr lang="ar-SA" sz="24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ar-SA" sz="2400" dirty="0" smtClean="0">
                <a:solidFill>
                  <a:schemeClr val="tx1"/>
                </a:solidFill>
              </a:rPr>
              <a:t>ترتبط هذه الخبرات بتوصيف  الاشياء.</a:t>
            </a:r>
          </a:p>
          <a:p>
            <a:pPr marL="285750" indent="-285750">
              <a:buFontTx/>
              <a:buChar char="-"/>
            </a:pPr>
            <a:r>
              <a:rPr lang="ar-SA" sz="2400" dirty="0" smtClean="0">
                <a:solidFill>
                  <a:schemeClr val="tx1"/>
                </a:solidFill>
              </a:rPr>
              <a:t>تشغل 3 حواس هي السمع البصر الخيال التذكري.</a:t>
            </a:r>
          </a:p>
          <a:p>
            <a:pPr algn="ctr"/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43" name="مستطيل 42"/>
          <p:cNvSpPr/>
          <p:nvPr/>
        </p:nvSpPr>
        <p:spPr>
          <a:xfrm>
            <a:off x="683568" y="2636912"/>
            <a:ext cx="3096344" cy="22322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مستطيل 44"/>
          <p:cNvSpPr/>
          <p:nvPr/>
        </p:nvSpPr>
        <p:spPr>
          <a:xfrm>
            <a:off x="827584" y="2780928"/>
            <a:ext cx="2808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ar-SA" sz="2000" dirty="0" smtClean="0"/>
              <a:t>خبرات </a:t>
            </a:r>
            <a:r>
              <a:rPr lang="ar-SA" sz="2000" dirty="0" err="1" smtClean="0"/>
              <a:t>لغوية .</a:t>
            </a:r>
            <a:endParaRPr lang="ar-SA" sz="2000" dirty="0" smtClean="0"/>
          </a:p>
          <a:p>
            <a:pPr marL="285750" indent="-285750">
              <a:buFontTx/>
              <a:buChar char="-"/>
            </a:pPr>
            <a:r>
              <a:rPr lang="ar-SA" sz="2000" dirty="0" smtClean="0"/>
              <a:t>خبرات مرتبطة بكلمات وقواعد لغوية وعبارات </a:t>
            </a:r>
            <a:r>
              <a:rPr lang="ar-SA" sz="2000" dirty="0" err="1" smtClean="0"/>
              <a:t>رياضية .</a:t>
            </a:r>
            <a:r>
              <a:rPr lang="ar-SA" sz="20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ar-SA" sz="2000" dirty="0" smtClean="0"/>
              <a:t>يحتاج الطالب فيها الى ذكاء لغوي عالي </a:t>
            </a:r>
            <a:r>
              <a:rPr lang="ar-SA" sz="2000" dirty="0" err="1" smtClean="0"/>
              <a:t>للافادة</a:t>
            </a:r>
            <a:r>
              <a:rPr lang="ar-SA" sz="2000" dirty="0" smtClean="0"/>
              <a:t> </a:t>
            </a:r>
            <a:r>
              <a:rPr lang="ar-SA" sz="2000" dirty="0" err="1" smtClean="0"/>
              <a:t>منها .</a:t>
            </a:r>
            <a:endParaRPr lang="ar-SA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ar-SA" sz="4000" dirty="0" smtClean="0"/>
              <a:t>مصادر اثراء بيئة الدماغ</a:t>
            </a:r>
            <a:endParaRPr lang="ar-SA" sz="4000" dirty="0"/>
          </a:p>
        </p:txBody>
      </p:sp>
      <p:sp>
        <p:nvSpPr>
          <p:cNvPr id="4" name="مستطيل 3"/>
          <p:cNvSpPr/>
          <p:nvPr/>
        </p:nvSpPr>
        <p:spPr>
          <a:xfrm>
            <a:off x="7092280" y="1268760"/>
            <a:ext cx="1728192" cy="1008112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القراءة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078059" y="2996952"/>
            <a:ext cx="1800200" cy="1224136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الحركة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092280" y="5157192"/>
            <a:ext cx="1785979" cy="1152128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التفكير وحل المشكلات</a:t>
            </a:r>
            <a:endParaRPr lang="ar-SA" sz="2800" b="1" dirty="0">
              <a:solidFill>
                <a:schemeClr val="tx1"/>
              </a:solidFill>
            </a:endParaRPr>
          </a:p>
        </p:txBody>
      </p:sp>
      <p:cxnSp>
        <p:nvCxnSpPr>
          <p:cNvPr id="7" name="رابط كسهم مستقيم 6"/>
          <p:cNvCxnSpPr>
            <a:stCxn id="4" idx="1"/>
          </p:cNvCxnSpPr>
          <p:nvPr/>
        </p:nvCxnSpPr>
        <p:spPr>
          <a:xfrm flipH="1">
            <a:off x="6516216" y="1772816"/>
            <a:ext cx="576064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755576" y="1268760"/>
            <a:ext cx="5400600" cy="1008112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الاطفال مستعدين للقراءة من 3 الى 5 سنوات , تكمل استعداداتهم في سن 12 سنة , تعتبر هذه الفترة شبابيك القراءة , تكون فيها الخلايا </a:t>
            </a:r>
            <a:r>
              <a:rPr lang="ar-SA" sz="2000" dirty="0" err="1" smtClean="0">
                <a:solidFill>
                  <a:schemeClr val="tx1"/>
                </a:solidFill>
              </a:rPr>
              <a:t>العصبيه</a:t>
            </a:r>
            <a:r>
              <a:rPr lang="ar-SA" sz="2000" dirty="0" smtClean="0">
                <a:solidFill>
                  <a:schemeClr val="tx1"/>
                </a:solidFill>
              </a:rPr>
              <a:t> جاهزة.</a:t>
            </a:r>
            <a:endParaRPr lang="ar-SA" sz="2000" dirty="0">
              <a:solidFill>
                <a:schemeClr val="tx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755576" y="3140968"/>
            <a:ext cx="5400600" cy="1080120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اطفال اليوم محرومون من الحركة ,ويجلسون </a:t>
            </a:r>
            <a:r>
              <a:rPr lang="ar-SA" sz="2000" dirty="0" err="1" smtClean="0">
                <a:solidFill>
                  <a:schemeClr val="tx1"/>
                </a:solidFill>
              </a:rPr>
              <a:t>لاوقات</a:t>
            </a:r>
            <a:r>
              <a:rPr lang="ar-SA" sz="2000" dirty="0" smtClean="0">
                <a:solidFill>
                  <a:schemeClr val="tx1"/>
                </a:solidFill>
              </a:rPr>
              <a:t> طويلة , ومهمة الروضة والمدرسة ان تدمج الانشطة التعليمية بالحركة.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683568" y="5157192"/>
            <a:ext cx="5616624" cy="1224136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الدماغ يصرف طاقة اكثر عند مواجهة مشاكل معقدة او يبدا يتعلم مهارة جديدة , من المهم ان يتدرب الدماغ على حل المشكلات ,فنمو الدماغ بالتفكير .</a:t>
            </a:r>
            <a:endParaRPr lang="ar-SA" sz="2000" dirty="0">
              <a:solidFill>
                <a:schemeClr val="tx1"/>
              </a:solidFill>
            </a:endParaRPr>
          </a:p>
        </p:txBody>
      </p:sp>
      <p:cxnSp>
        <p:nvCxnSpPr>
          <p:cNvPr id="11" name="رابط كسهم مستقيم 10"/>
          <p:cNvCxnSpPr>
            <a:stCxn id="5" idx="1"/>
          </p:cNvCxnSpPr>
          <p:nvPr/>
        </p:nvCxnSpPr>
        <p:spPr>
          <a:xfrm flipH="1">
            <a:off x="6516216" y="3609020"/>
            <a:ext cx="561843" cy="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2" name="رابط كسهم مستقيم 11"/>
          <p:cNvCxnSpPr>
            <a:stCxn id="6" idx="1"/>
          </p:cNvCxnSpPr>
          <p:nvPr/>
        </p:nvCxnSpPr>
        <p:spPr>
          <a:xfrm flipH="1">
            <a:off x="6516216" y="5733256"/>
            <a:ext cx="576064" cy="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6948264" y="1556792"/>
            <a:ext cx="1656184" cy="93610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الفنون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948264" y="4365104"/>
            <a:ext cx="1656184" cy="10801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اثراء البيئة الجانبية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cxnSp>
        <p:nvCxnSpPr>
          <p:cNvPr id="5" name="رابط كسهم مستقيم 4"/>
          <p:cNvCxnSpPr>
            <a:stCxn id="3" idx="1"/>
          </p:cNvCxnSpPr>
          <p:nvPr/>
        </p:nvCxnSpPr>
        <p:spPr>
          <a:xfrm flipH="1">
            <a:off x="6372200" y="2024844"/>
            <a:ext cx="576064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>
            <a:stCxn id="4" idx="1"/>
          </p:cNvCxnSpPr>
          <p:nvPr/>
        </p:nvCxnSpPr>
        <p:spPr>
          <a:xfrm flipH="1">
            <a:off x="6386421" y="4905164"/>
            <a:ext cx="561843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/>
          <p:cNvSpPr/>
          <p:nvPr/>
        </p:nvSpPr>
        <p:spPr>
          <a:xfrm>
            <a:off x="1619672" y="1591274"/>
            <a:ext cx="4248472" cy="93610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مثيرة وناقلة وحافزة </a:t>
            </a:r>
            <a:r>
              <a:rPr lang="ar-SA" sz="2400" dirty="0" err="1" smtClean="0">
                <a:solidFill>
                  <a:schemeClr val="tx1"/>
                </a:solidFill>
              </a:rPr>
              <a:t>للافكار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619672" y="4365104"/>
            <a:ext cx="4248472" cy="10801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غرفة الصف لابد ان تكون مليئة بمصادر ومتعددة والوان ورسوم , هذه المصادر تحفز الدماغ.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2592288"/>
          </a:xfrm>
        </p:spPr>
        <p:txBody>
          <a:bodyPr>
            <a:noAutofit/>
          </a:bodyPr>
          <a:lstStyle/>
          <a:p>
            <a:r>
              <a:rPr lang="ar-SA" sz="8000" b="1" dirty="0" err="1" smtClean="0"/>
              <a:t>روان</a:t>
            </a:r>
            <a:r>
              <a:rPr lang="ar-SA" sz="8000" b="1" dirty="0" smtClean="0"/>
              <a:t> </a:t>
            </a:r>
            <a:r>
              <a:rPr lang="ar-SA" sz="8000" b="1" dirty="0" err="1" smtClean="0"/>
              <a:t>الجـــويــســـر</a:t>
            </a:r>
            <a:r>
              <a:rPr lang="ar-SA" sz="8000" b="1" dirty="0" smtClean="0"/>
              <a:t> </a:t>
            </a:r>
            <a:endParaRPr lang="ar-SA" sz="8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755576" y="620688"/>
            <a:ext cx="626469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الدرس </a:t>
            </a:r>
            <a:r>
              <a:rPr lang="ar-SA" sz="4000" b="1" dirty="0" err="1" smtClean="0">
                <a:solidFill>
                  <a:srgbClr val="FF0000"/>
                </a:solidFill>
              </a:rPr>
              <a:t>التطبيقي :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99592" y="2492896"/>
            <a:ext cx="6408712" cy="21236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/>
              <a:t>يندرج الدرس التطبيقي من شرحنا للحواس الــ </a:t>
            </a:r>
            <a:r>
              <a:rPr lang="ar-SA" sz="4400" b="1" dirty="0" err="1" smtClean="0"/>
              <a:t>19من</a:t>
            </a:r>
            <a:r>
              <a:rPr lang="ar-SA" sz="4400" b="1" dirty="0" smtClean="0"/>
              <a:t> خلال المحاضرة والتطبيق </a:t>
            </a:r>
            <a:r>
              <a:rPr lang="ar-SA" sz="4400" b="1" dirty="0" err="1" smtClean="0"/>
              <a:t>عليه .</a:t>
            </a:r>
            <a:endParaRPr lang="ar-SA" sz="4400" b="1" dirty="0" smtClean="0"/>
          </a:p>
        </p:txBody>
      </p:sp>
      <p:pic>
        <p:nvPicPr>
          <p:cNvPr id="6" name="صورة 5" descr="0rmfn0kvqxiogig74pf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11760" cy="22768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1259632" y="404664"/>
            <a:ext cx="561662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الحواس التسع </a:t>
            </a:r>
            <a:r>
              <a:rPr lang="ar-SA" sz="4000" b="1" dirty="0" err="1" smtClean="0">
                <a:solidFill>
                  <a:srgbClr val="FF0000"/>
                </a:solidFill>
              </a:rPr>
              <a:t>عشر :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03648" y="1268760"/>
            <a:ext cx="576064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1- أشغال الحواس المختلفة </a:t>
            </a:r>
            <a:r>
              <a:rPr lang="ar-SA" sz="2000" b="1" dirty="0" err="1" smtClean="0">
                <a:solidFill>
                  <a:srgbClr val="FF0000"/>
                </a:solidFill>
              </a:rPr>
              <a:t>جميعها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وذلك من خلال المعطى الحسي في </a:t>
            </a:r>
            <a:r>
              <a:rPr lang="ar-SA" sz="2000" b="1" dirty="0" err="1" smtClean="0"/>
              <a:t>الموقف </a:t>
            </a:r>
            <a:r>
              <a:rPr lang="ar-SA" sz="2000" b="1" dirty="0" err="1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+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المثير </a:t>
            </a:r>
            <a:r>
              <a:rPr lang="ar-SA" sz="2000" b="1" dirty="0" smtClean="0">
                <a:solidFill>
                  <a:srgbClr val="FF0000"/>
                </a:solidFill>
              </a:rPr>
              <a:t>+ </a:t>
            </a:r>
            <a:r>
              <a:rPr lang="ar-SA" sz="2000" b="1" dirty="0" smtClean="0"/>
              <a:t>الحاسة </a:t>
            </a:r>
          </a:p>
          <a:p>
            <a:r>
              <a:rPr lang="ar-SA" sz="2000" b="1" dirty="0" err="1" smtClean="0">
                <a:solidFill>
                  <a:srgbClr val="FF0000"/>
                </a:solidFill>
              </a:rPr>
              <a:t>مثال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r>
              <a:rPr lang="ar-SA" sz="2000" b="1" dirty="0" smtClean="0"/>
              <a:t> أكلت التفاحة ما أجمل لونها </a:t>
            </a:r>
            <a:r>
              <a:rPr lang="ar-SA" sz="2000" b="1" dirty="0" err="1" smtClean="0"/>
              <a:t>ورائحتها.</a:t>
            </a:r>
            <a:r>
              <a:rPr lang="ar-SA" sz="2000" b="1" dirty="0" smtClean="0"/>
              <a:t> </a:t>
            </a:r>
            <a:endParaRPr lang="ar-SA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259632" y="2348880"/>
          <a:ext cx="6096000" cy="1483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32000"/>
                <a:gridCol w="1808912"/>
                <a:gridCol w="225508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FF0000"/>
                          </a:solidFill>
                        </a:rPr>
                        <a:t>المعطى الحسي في الموقف 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FF0000"/>
                          </a:solidFill>
                        </a:rPr>
                        <a:t>المثير</a:t>
                      </a:r>
                      <a:r>
                        <a:rPr lang="ar-SA" sz="16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FF0000"/>
                          </a:solidFill>
                        </a:rPr>
                        <a:t>الحاسة 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أكلت التفاحة 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الطعم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التذوق </a:t>
                      </a:r>
                      <a:endParaRPr lang="ar-SA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لون التفاحة 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المشاهدة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البصر </a:t>
                      </a:r>
                      <a:endParaRPr lang="ar-SA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رائحة</a:t>
                      </a:r>
                      <a:r>
                        <a:rPr lang="ar-SA" sz="1600" b="1" baseline="0" dirty="0" smtClean="0"/>
                        <a:t> </a:t>
                      </a:r>
                      <a:r>
                        <a:rPr lang="ar-SA" sz="1600" b="1" dirty="0" smtClean="0"/>
                        <a:t>التفاحة 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الاستنشاق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الشم </a:t>
                      </a:r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1115616" y="3861048"/>
            <a:ext cx="6408712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2- المحتوى ذو </a:t>
            </a:r>
            <a:r>
              <a:rPr lang="ar-SA" sz="2000" b="1" dirty="0" err="1" smtClean="0">
                <a:solidFill>
                  <a:srgbClr val="FF0000"/>
                </a:solidFill>
              </a:rPr>
              <a:t>المعنى :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2000" b="1" dirty="0" smtClean="0"/>
              <a:t>هو </a:t>
            </a:r>
            <a:r>
              <a:rPr lang="ar-SA" sz="2000" b="1" u="sng" dirty="0" err="1" smtClean="0"/>
              <a:t>أرتباط</a:t>
            </a:r>
            <a:r>
              <a:rPr lang="ar-SA" sz="2000" b="1" u="sng" dirty="0" smtClean="0"/>
              <a:t> حاجة بحاجه </a:t>
            </a:r>
            <a:r>
              <a:rPr lang="ar-SA" sz="2000" b="1" dirty="0" smtClean="0"/>
              <a:t>من </a:t>
            </a:r>
            <a:r>
              <a:rPr lang="ar-SA" sz="2000" b="1" dirty="0" err="1" smtClean="0"/>
              <a:t>خلال :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الخبرات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الخبرات ذات المعنى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جعل الطفل جزء من موقف التعليم ويكون ذو صلة مباشرة </a:t>
            </a:r>
            <a:endParaRPr lang="ar-SA" sz="2000" b="1" dirty="0"/>
          </a:p>
        </p:txBody>
      </p:sp>
      <p:pic>
        <p:nvPicPr>
          <p:cNvPr id="7" name="Picture 2" descr="C:\Users\ASUS\AppData\Local\Microsoft\Windows\Temporary Internet Files\Content.IE5\1Q1S6OLG\MC90023205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129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7524328" y="548680"/>
            <a:ext cx="93610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الدرس التطبيقي </a:t>
            </a:r>
            <a:endParaRPr lang="ar-SA" sz="20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23528" y="332656"/>
            <a:ext cx="6840760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3- </a:t>
            </a:r>
            <a:r>
              <a:rPr lang="ar-SA" sz="2000" b="1" dirty="0" err="1" smtClean="0">
                <a:solidFill>
                  <a:srgbClr val="FF0000"/>
                </a:solidFill>
              </a:rPr>
              <a:t>التعاون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هو التعليم التعاوني </a:t>
            </a:r>
            <a:r>
              <a:rPr lang="ar-SA" sz="2000" b="1" dirty="0" smtClean="0">
                <a:solidFill>
                  <a:srgbClr val="FF0000"/>
                </a:solidFill>
              </a:rPr>
              <a:t>ضد </a:t>
            </a:r>
            <a:r>
              <a:rPr lang="ar-SA" sz="2000" b="1" dirty="0" smtClean="0"/>
              <a:t>التعليم التقليدي الهادي فالتعليم التعاوني مهم لنمو الدماغ </a:t>
            </a:r>
            <a:r>
              <a:rPr lang="ar-SA" sz="2000" b="1" dirty="0" err="1" smtClean="0"/>
              <a:t>وايضا</a:t>
            </a:r>
            <a:r>
              <a:rPr lang="ar-SA" sz="2000" b="1" dirty="0" smtClean="0"/>
              <a:t> أخذ المفيد من خبرات وتجارب الغير ويكون على </a:t>
            </a:r>
            <a:r>
              <a:rPr lang="ar-SA" sz="2000" b="1" dirty="0" err="1" smtClean="0"/>
              <a:t>هيئة (</a:t>
            </a:r>
            <a:r>
              <a:rPr lang="ar-SA" sz="2000" b="1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Group</a:t>
            </a:r>
            <a:r>
              <a:rPr lang="ar-SA" sz="2000" b="1" dirty="0" err="1" smtClean="0"/>
              <a:t>)</a:t>
            </a:r>
            <a:endParaRPr lang="ar-SA" sz="20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691680" y="1772816"/>
            <a:ext cx="6912768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4- </a:t>
            </a:r>
            <a:r>
              <a:rPr lang="ar-SA" sz="2000" b="1" dirty="0" err="1" smtClean="0">
                <a:solidFill>
                  <a:srgbClr val="FF0000"/>
                </a:solidFill>
              </a:rPr>
              <a:t>الحركة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تعتبر عامل من العوامل الهامة لتنشيط الدماغ وتطلق الحركة عن بعض العلماء</a:t>
            </a:r>
            <a:r>
              <a:rPr lang="en-US" sz="2000" b="1" dirty="0" smtClean="0"/>
              <a:t>BDNF </a:t>
            </a:r>
            <a:r>
              <a:rPr lang="ar-SA" sz="2000" b="1" dirty="0" smtClean="0"/>
              <a:t>وهي مادة مغذية تعزز التفكير وتقلل التوتر وينصح بأجراء تمارين منظمة بمعدل 3 مرات أسبوعياً </a:t>
            </a:r>
          </a:p>
          <a:p>
            <a:endParaRPr lang="ar-SA" sz="2000" b="1" dirty="0" smtClean="0"/>
          </a:p>
          <a:p>
            <a:r>
              <a:rPr lang="ar-SA" sz="2000" b="1" dirty="0" smtClean="0"/>
              <a:t>وأن المناهج الحديثة تحث على الحركة ويجب  </a:t>
            </a:r>
            <a:r>
              <a:rPr lang="ar-SA" sz="2000" b="1" dirty="0" smtClean="0">
                <a:solidFill>
                  <a:srgbClr val="FF0000"/>
                </a:solidFill>
              </a:rPr>
              <a:t>توفير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الآتي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صفوف ذات حجم كبير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أنظمة تسمح بالحركة والمشي وتغير المقاعد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 أنشطة تعليمية تتطلب الحركة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ممارسة تمارين المد والاسترخاء والحركة </a:t>
            </a:r>
            <a:endParaRPr lang="ar-SA" sz="2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95536" y="2780928"/>
            <a:ext cx="2736304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b="1" dirty="0" err="1" smtClean="0">
                <a:solidFill>
                  <a:srgbClr val="FF0000"/>
                </a:solidFill>
              </a:rPr>
              <a:t>تمرين :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ctr"/>
            <a:r>
              <a:rPr lang="ar-SA" b="1" dirty="0" smtClean="0"/>
              <a:t>من خلال الاوراق التي في المجموعات اجيبي على الآتي </a:t>
            </a:r>
            <a:r>
              <a:rPr lang="ar-SA" b="1" dirty="0" err="1" smtClean="0"/>
              <a:t>ماهي</a:t>
            </a:r>
            <a:r>
              <a:rPr lang="ar-SA" b="1" dirty="0" smtClean="0"/>
              <a:t> تمارين الـ</a:t>
            </a:r>
            <a:r>
              <a:rPr lang="en-US" b="1" dirty="0" smtClean="0"/>
              <a:t>?BDNF</a:t>
            </a:r>
            <a:endParaRPr lang="ar-SA" b="1" dirty="0"/>
          </a:p>
        </p:txBody>
      </p:sp>
      <p:pic>
        <p:nvPicPr>
          <p:cNvPr id="8" name="صورة 4" descr="children_books_ringlogo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789040"/>
            <a:ext cx="1578674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7524328" y="548680"/>
            <a:ext cx="93610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الدرس التطبيقي </a:t>
            </a:r>
            <a:endParaRPr lang="ar-SA" sz="20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51520" y="404664"/>
            <a:ext cx="6984776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5- البدائل </a:t>
            </a:r>
            <a:r>
              <a:rPr lang="ar-SA" sz="2000" b="1" dirty="0" err="1" smtClean="0">
                <a:solidFill>
                  <a:srgbClr val="FF0000"/>
                </a:solidFill>
              </a:rPr>
              <a:t>والخيارات :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2000" b="1" u="sng" dirty="0" smtClean="0"/>
              <a:t>كل دماغ فريد من </a:t>
            </a:r>
            <a:r>
              <a:rPr lang="ar-SA" sz="2000" b="1" u="sng" dirty="0" err="1" smtClean="0"/>
              <a:t>نوعة</a:t>
            </a:r>
            <a:r>
              <a:rPr lang="ar-SA" sz="2000" b="1" u="sng" dirty="0" smtClean="0"/>
              <a:t> </a:t>
            </a:r>
            <a:r>
              <a:rPr lang="ar-SA" sz="2000" b="1" dirty="0" smtClean="0"/>
              <a:t>ولكن للأسف المناهج العلمية تصاغ على وتيرة وهذه </a:t>
            </a:r>
            <a:r>
              <a:rPr lang="ar-SA" sz="2000" b="1" dirty="0" err="1" smtClean="0"/>
              <a:t>الشي</a:t>
            </a:r>
            <a:r>
              <a:rPr lang="ar-SA" sz="2000" b="1" dirty="0" smtClean="0"/>
              <a:t> نقيض للدماغ فكل دماغ يحتاج الى </a:t>
            </a:r>
            <a:r>
              <a:rPr lang="ar-SA" sz="2000" b="1" u="sng" dirty="0" smtClean="0"/>
              <a:t>تعليم وطريقة خاصة </a:t>
            </a:r>
            <a:r>
              <a:rPr lang="ar-SA" sz="2000" b="1" dirty="0" smtClean="0"/>
              <a:t>فهناك أناس </a:t>
            </a:r>
            <a:r>
              <a:rPr lang="ar-SA" sz="2000" b="1" dirty="0" err="1" smtClean="0">
                <a:solidFill>
                  <a:srgbClr val="FF0000"/>
                </a:solidFill>
              </a:rPr>
              <a:t>سمعيون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/>
              <a:t>أناس </a:t>
            </a:r>
            <a:r>
              <a:rPr lang="ar-SA" sz="2000" b="1" dirty="0" smtClean="0">
                <a:solidFill>
                  <a:srgbClr val="FF0000"/>
                </a:solidFill>
              </a:rPr>
              <a:t>بصريون</a:t>
            </a:r>
            <a:r>
              <a:rPr lang="ar-SA" sz="2000" b="1" dirty="0" smtClean="0"/>
              <a:t>  و أناس </a:t>
            </a:r>
            <a:r>
              <a:rPr lang="ar-SA" sz="2000" b="1" dirty="0" err="1" smtClean="0">
                <a:solidFill>
                  <a:srgbClr val="FF0000"/>
                </a:solidFill>
              </a:rPr>
              <a:t>حركيون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/>
              <a:t>فيجب التنوع </a:t>
            </a:r>
            <a:r>
              <a:rPr lang="ar-SA" sz="2000" b="1" dirty="0" err="1" smtClean="0"/>
              <a:t>ومراعات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الاتي </a:t>
            </a:r>
            <a:r>
              <a:rPr lang="ar-SA" sz="2000" b="1" dirty="0" smtClean="0"/>
              <a:t>: </a:t>
            </a:r>
            <a:r>
              <a:rPr lang="ar-SA" sz="2000" b="1" dirty="0" err="1" smtClean="0"/>
              <a:t>صـ</a:t>
            </a:r>
            <a:r>
              <a:rPr lang="ar-SA" sz="2000" b="1" dirty="0" smtClean="0"/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83.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endParaRPr lang="ar-SA" sz="2000" b="1" dirty="0" smtClean="0"/>
          </a:p>
        </p:txBody>
      </p:sp>
      <p:sp>
        <p:nvSpPr>
          <p:cNvPr id="5" name="مربع نص 4"/>
          <p:cNvSpPr txBox="1"/>
          <p:nvPr/>
        </p:nvSpPr>
        <p:spPr>
          <a:xfrm>
            <a:off x="1115616" y="1844824"/>
            <a:ext cx="7632848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6- </a:t>
            </a:r>
            <a:r>
              <a:rPr lang="ar-SA" sz="2000" b="1" dirty="0" err="1" smtClean="0">
                <a:solidFill>
                  <a:srgbClr val="FF0000"/>
                </a:solidFill>
              </a:rPr>
              <a:t>الوقت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ولأن كل دماغ فريد فكل دماغ يحتاج الى وقت </a:t>
            </a:r>
            <a:r>
              <a:rPr lang="ar-SA" sz="2000" b="1" u="sng" dirty="0" smtClean="0"/>
              <a:t>كافي لسعت فهمة فيختلف الوقت تبعاً لاختلاف الفهم </a:t>
            </a:r>
            <a:r>
              <a:rPr lang="ar-SA" sz="2000" b="1" dirty="0" smtClean="0"/>
              <a:t>وكل دماغ يحتاج الى وقت لفهم العمليات </a:t>
            </a:r>
            <a:r>
              <a:rPr lang="ar-SA" sz="2000" b="1" dirty="0" err="1" smtClean="0"/>
              <a:t>التالية :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معالجة </a:t>
            </a:r>
            <a:r>
              <a:rPr lang="ar-SA" sz="2000" b="1" dirty="0" err="1" smtClean="0"/>
              <a:t>المعلومات .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التأمل في </a:t>
            </a:r>
            <a:r>
              <a:rPr lang="ar-SA" sz="2000" b="1" dirty="0" err="1" smtClean="0"/>
              <a:t>المعلومات .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احداث التغيرات </a:t>
            </a:r>
            <a:r>
              <a:rPr lang="ar-SA" sz="2000" b="1" dirty="0" err="1" smtClean="0"/>
              <a:t>الفيزيولوجية</a:t>
            </a:r>
            <a:r>
              <a:rPr lang="ar-SA" sz="2000" b="1" dirty="0" smtClean="0"/>
              <a:t> اللازمة في الدماغ.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نقل المعلومات الى الذاكرة بعيدة </a:t>
            </a:r>
            <a:r>
              <a:rPr lang="ar-SA" sz="2000" b="1" dirty="0" err="1" smtClean="0"/>
              <a:t>المدى .</a:t>
            </a:r>
            <a:endParaRPr lang="ar-SA" sz="2000" b="1" dirty="0" smtClean="0"/>
          </a:p>
          <a:p>
            <a:r>
              <a:rPr lang="ar-SA" sz="2000" b="1" dirty="0" smtClean="0">
                <a:solidFill>
                  <a:srgbClr val="FF0000"/>
                </a:solidFill>
              </a:rPr>
              <a:t>ويمكن للمعلمين توفير الوقت باستخدام </a:t>
            </a:r>
            <a:r>
              <a:rPr lang="ar-SA" sz="2000" b="1" dirty="0" err="1" smtClean="0">
                <a:solidFill>
                  <a:srgbClr val="FF0000"/>
                </a:solidFill>
              </a:rPr>
              <a:t>الأستراتيجيات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التالية :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تقليل الحقائق والموضوعات المعطاة.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اعطاء الطلبة وقت كافي للتأمل </a:t>
            </a:r>
            <a:r>
              <a:rPr lang="ar-SA" sz="2000" b="1" dirty="0" err="1" smtClean="0"/>
              <a:t>واستعاب</a:t>
            </a:r>
            <a:r>
              <a:rPr lang="ar-SA" sz="2000" b="1" dirty="0" smtClean="0"/>
              <a:t> المواقف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استخدام استراتيجيات التدريس مثل التعلم التعاوني </a:t>
            </a:r>
            <a:r>
              <a:rPr lang="ar-SA" sz="2000" b="1" dirty="0" err="1" smtClean="0"/>
              <a:t>صـ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84 .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endParaRPr lang="ar-SA" sz="2000" b="1" dirty="0" smtClean="0"/>
          </a:p>
        </p:txBody>
      </p:sp>
      <p:sp>
        <p:nvSpPr>
          <p:cNvPr id="6" name="مربع نص 5"/>
          <p:cNvSpPr txBox="1"/>
          <p:nvPr/>
        </p:nvSpPr>
        <p:spPr>
          <a:xfrm>
            <a:off x="323528" y="2924944"/>
            <a:ext cx="2736304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تطبيق </a:t>
            </a:r>
            <a:r>
              <a:rPr lang="ar-SA" sz="2000" b="1" dirty="0" err="1" smtClean="0">
                <a:solidFill>
                  <a:srgbClr val="FF0000"/>
                </a:solidFill>
              </a:rPr>
              <a:t>الدرس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000" b="1" dirty="0" smtClean="0"/>
              <a:t> شاهدي الفيديو التالي عن </a:t>
            </a:r>
            <a:r>
              <a:rPr lang="ar-SA" sz="2000" b="1" dirty="0" err="1" smtClean="0"/>
              <a:t>الدماغ ؟؟</a:t>
            </a:r>
            <a:endParaRPr lang="ar-SA" sz="2000" b="1" dirty="0"/>
          </a:p>
        </p:txBody>
      </p:sp>
      <p:pic>
        <p:nvPicPr>
          <p:cNvPr id="7" name="صورة 6" descr="Clipart-Cartoon-Design-181.gif"/>
          <p:cNvPicPr>
            <a:picLocks noChangeAspect="1"/>
          </p:cNvPicPr>
          <p:nvPr/>
        </p:nvPicPr>
        <p:blipFill>
          <a:blip r:embed="rId3" cstate="print"/>
          <a:srcRect b="5712"/>
          <a:stretch>
            <a:fillRect/>
          </a:stretch>
        </p:blipFill>
        <p:spPr>
          <a:xfrm>
            <a:off x="2267744" y="3717032"/>
            <a:ext cx="1356772" cy="17008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7524328" y="548680"/>
            <a:ext cx="93610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الدرس التطبيقي </a:t>
            </a:r>
            <a:endParaRPr lang="ar-SA" sz="20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23528" y="404664"/>
            <a:ext cx="687625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7- التغذية الراجعة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الفورية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هي </a:t>
            </a:r>
            <a:r>
              <a:rPr lang="ar-SA" sz="2000" b="1" u="sng" dirty="0" smtClean="0"/>
              <a:t>تعليق</a:t>
            </a:r>
            <a:r>
              <a:rPr lang="ar-SA" sz="2000" b="1" dirty="0" smtClean="0"/>
              <a:t> على سلوك قام </a:t>
            </a:r>
            <a:r>
              <a:rPr lang="ar-SA" sz="2000" b="1" dirty="0" err="1" smtClean="0"/>
              <a:t>به</a:t>
            </a:r>
            <a:r>
              <a:rPr lang="ar-SA" sz="2000" b="1" dirty="0" smtClean="0"/>
              <a:t> الطالب وهو مفيد لنمو الدماغ وتحدث بشكل فوري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187624" y="1628800"/>
            <a:ext cx="7488832" cy="34470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مظاهر تأجيل التغذية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الراجعة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توزع أوراق الامتحان بعد فترة طويلة نسبيا.ً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تعليق نتائج الطلبة في نهاية </a:t>
            </a:r>
            <a:r>
              <a:rPr lang="ar-SA" sz="2000" b="1" dirty="0" err="1" smtClean="0"/>
              <a:t>العام .</a:t>
            </a:r>
            <a:endParaRPr lang="ar-SA" sz="2000" b="1" dirty="0" smtClean="0"/>
          </a:p>
          <a:p>
            <a:r>
              <a:rPr lang="ar-SA" sz="2000" b="1" dirty="0" smtClean="0">
                <a:solidFill>
                  <a:srgbClr val="FF0000"/>
                </a:solidFill>
              </a:rPr>
              <a:t>سمات التغذية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الراجعة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أن تكون فورية بعد القيام بالسلوك مباشرة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أن تقدم لهم بصفة دورية مستمرة وليست موسمية على فترات ثابتة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أن تطور المدرسة </a:t>
            </a:r>
            <a:r>
              <a:rPr lang="ar-SA" sz="2000" b="1" u="sng" dirty="0" smtClean="0"/>
              <a:t>استراتيجيات جديدة </a:t>
            </a:r>
            <a:r>
              <a:rPr lang="ar-SA" sz="2000" b="1" dirty="0" err="1" smtClean="0">
                <a:solidFill>
                  <a:srgbClr val="FF0000"/>
                </a:solidFill>
              </a:rPr>
              <a:t>مثل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تغذية </a:t>
            </a:r>
            <a:r>
              <a:rPr lang="ar-SA" sz="2000" b="1" dirty="0" err="1" smtClean="0"/>
              <a:t>راجعية</a:t>
            </a:r>
            <a:r>
              <a:rPr lang="ar-SA" sz="2000" b="1" dirty="0" smtClean="0"/>
              <a:t> داخلية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تأمل الطفل </a:t>
            </a:r>
            <a:r>
              <a:rPr lang="ar-SA" sz="2000" b="1" dirty="0" err="1" smtClean="0"/>
              <a:t>لأنشطتة</a:t>
            </a:r>
            <a:r>
              <a:rPr lang="ar-SA" sz="2000" b="1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تجول المعلم بين الطلبة لتقديم التغذية </a:t>
            </a:r>
            <a:r>
              <a:rPr lang="ar-SA" sz="2000" b="1" dirty="0" err="1" smtClean="0"/>
              <a:t>صـ</a:t>
            </a:r>
            <a:r>
              <a:rPr lang="ar-SA" sz="2000" b="1" dirty="0" smtClean="0"/>
              <a:t> 85 </a:t>
            </a:r>
          </a:p>
          <a:p>
            <a:pPr>
              <a:buFont typeface="Wingdings" pitchFamily="2" charset="2"/>
              <a:buChar char="ü"/>
            </a:pPr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539552" y="1700808"/>
            <a:ext cx="2232248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تمرين </a:t>
            </a:r>
            <a:r>
              <a:rPr lang="ar-SA" sz="2000" b="1" dirty="0" err="1" smtClean="0">
                <a:solidFill>
                  <a:srgbClr val="FF0000"/>
                </a:solidFill>
              </a:rPr>
              <a:t>صفي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000" b="1" dirty="0" smtClean="0"/>
              <a:t>قومي بتلخيص درسك  </a:t>
            </a:r>
            <a:r>
              <a:rPr lang="ar-SA" sz="2000" b="1" dirty="0" err="1" smtClean="0"/>
              <a:t>بخرائط </a:t>
            </a:r>
            <a:r>
              <a:rPr lang="ar-SA" sz="2000" b="1" dirty="0" smtClean="0"/>
              <a:t>(</a:t>
            </a:r>
            <a:r>
              <a:rPr lang="ar-SA" sz="2000" b="1" dirty="0" smtClean="0">
                <a:solidFill>
                  <a:srgbClr val="FF0000"/>
                </a:solidFill>
              </a:rPr>
              <a:t>بوزان</a:t>
            </a:r>
            <a:r>
              <a:rPr lang="ar-SA" sz="2000" b="1" dirty="0" smtClean="0"/>
              <a:t>) </a:t>
            </a:r>
            <a:r>
              <a:rPr lang="ar-SA" sz="2000" b="1" dirty="0" err="1" smtClean="0"/>
              <a:t>وسليمها</a:t>
            </a:r>
            <a:r>
              <a:rPr lang="ar-SA" sz="2000" b="1" dirty="0" smtClean="0"/>
              <a:t> نهاية </a:t>
            </a:r>
            <a:r>
              <a:rPr lang="ar-SA" sz="2000" b="1" dirty="0" err="1" smtClean="0"/>
              <a:t>المحاضرة </a:t>
            </a:r>
            <a:r>
              <a:rPr lang="ar-SA" dirty="0" err="1" smtClean="0"/>
              <a:t>؟</a:t>
            </a:r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7" name="صورة 4" descr="aadd2-956c9fd477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56992"/>
            <a:ext cx="1440160" cy="171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323528" y="332656"/>
            <a:ext cx="6912768" cy="56015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8-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الإتــقان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هي </a:t>
            </a:r>
            <a:r>
              <a:rPr lang="ar-SA" sz="2000" b="1" u="sng" dirty="0" smtClean="0"/>
              <a:t>عادة عقلية </a:t>
            </a:r>
            <a:r>
              <a:rPr lang="ar-SA" sz="2000" b="1" dirty="0" smtClean="0"/>
              <a:t>يمارسها الدماغ بعيداً عن العجرفة </a:t>
            </a:r>
            <a:r>
              <a:rPr lang="ar-SA" sz="2000" b="1" dirty="0" err="1" smtClean="0"/>
              <a:t>والغرور </a:t>
            </a:r>
            <a:r>
              <a:rPr lang="ar-SA" sz="2000" b="1" dirty="0" smtClean="0"/>
              <a:t>، وهذه العادة تعكس ثقة بالذات ويعتبر الدماغ متقنا لمارة أو موضوع اذا </a:t>
            </a:r>
            <a:r>
              <a:rPr lang="ar-SA" sz="2000" b="1" dirty="0" smtClean="0">
                <a:solidFill>
                  <a:srgbClr val="FF0000"/>
                </a:solidFill>
              </a:rPr>
              <a:t>تحقق </a:t>
            </a:r>
            <a:r>
              <a:rPr lang="ar-SA" sz="2000" b="1" dirty="0" err="1" smtClean="0">
                <a:solidFill>
                  <a:srgbClr val="FF0000"/>
                </a:solidFill>
              </a:rPr>
              <a:t>مايلي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اذا تحدث شخص مستخدما مصطلحات ولغة الموضوع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اذا قام بأداء المهارة في مواقف جديدة وطارئة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اذا استخدم المهارة في حل مشكلات جديدة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اذا استطاع تعليم المهارة الى شخص اخر </a:t>
            </a:r>
          </a:p>
          <a:p>
            <a:r>
              <a:rPr lang="ar-SA" sz="2000" b="1" dirty="0" smtClean="0"/>
              <a:t>وتعليم الاتقان يمر </a:t>
            </a:r>
            <a:r>
              <a:rPr lang="ar-SA" sz="2000" b="1" dirty="0" err="1" smtClean="0">
                <a:solidFill>
                  <a:srgbClr val="FF0000"/>
                </a:solidFill>
              </a:rPr>
              <a:t>بمرحلتين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تكوين المعنى مما نتعلمه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تكوين برنامج  عقلي </a:t>
            </a:r>
            <a:r>
              <a:rPr lang="ar-SA" sz="2000" b="1" dirty="0" err="1" smtClean="0"/>
              <a:t>وخزينه</a:t>
            </a:r>
            <a:r>
              <a:rPr lang="ar-SA" sz="2000" b="1" dirty="0" smtClean="0"/>
              <a:t> في الذاكرة البعيدة فان الاتقان </a:t>
            </a:r>
            <a:r>
              <a:rPr lang="ar-SA" sz="2000" b="1" dirty="0" err="1" smtClean="0">
                <a:solidFill>
                  <a:srgbClr val="FF0000"/>
                </a:solidFill>
              </a:rPr>
              <a:t>يعني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000" b="1" dirty="0" smtClean="0"/>
              <a:t>(أ</a:t>
            </a:r>
            <a:r>
              <a:rPr lang="ar-SA" sz="2000" b="1" dirty="0" smtClean="0">
                <a:solidFill>
                  <a:srgbClr val="FF0000"/>
                </a:solidFill>
              </a:rPr>
              <a:t>ن تتقن هذين الخطوتين معاً</a:t>
            </a:r>
            <a:r>
              <a:rPr lang="ar-SA" sz="2000" b="1" dirty="0" err="1" smtClean="0"/>
              <a:t>)</a:t>
            </a:r>
            <a:endParaRPr lang="ar-SA" sz="2000" b="1" dirty="0" smtClean="0"/>
          </a:p>
          <a:p>
            <a:r>
              <a:rPr lang="ar-SA" sz="2000" b="1" dirty="0" smtClean="0">
                <a:solidFill>
                  <a:srgbClr val="FF0000"/>
                </a:solidFill>
              </a:rPr>
              <a:t>9- غياب </a:t>
            </a:r>
            <a:r>
              <a:rPr lang="ar-SA" sz="2000" b="1" dirty="0" err="1" smtClean="0">
                <a:solidFill>
                  <a:srgbClr val="FF0000"/>
                </a:solidFill>
              </a:rPr>
              <a:t>التهديد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أن التهديد يجعل الطلاب </a:t>
            </a:r>
            <a:r>
              <a:rPr lang="ar-SA" sz="2000" b="1" u="sng" dirty="0" smtClean="0"/>
              <a:t>خائفين ومتوترين </a:t>
            </a:r>
            <a:r>
              <a:rPr lang="ar-SA" sz="2000" b="1" dirty="0" smtClean="0"/>
              <a:t>ويكون مليء بالمخاوف </a:t>
            </a:r>
            <a:r>
              <a:rPr lang="ar-SA" sz="2000" b="1" dirty="0" err="1" smtClean="0">
                <a:solidFill>
                  <a:srgbClr val="FF0000"/>
                </a:solidFill>
              </a:rPr>
              <a:t>ومنها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تهديد عدم اتقان المادة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تهديد الخوف والفشل من </a:t>
            </a:r>
            <a:r>
              <a:rPr lang="ar-SA" sz="2000" b="1" dirty="0" err="1" smtClean="0"/>
              <a:t>الأمتحان</a:t>
            </a:r>
            <a:r>
              <a:rPr lang="ar-SA" sz="2000" b="1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تهديدات الأنظمة والقوانين </a:t>
            </a:r>
            <a:r>
              <a:rPr lang="ar-SA" sz="2000" b="1" dirty="0" err="1" smtClean="0"/>
              <a:t>صـ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86 .</a:t>
            </a:r>
            <a:endParaRPr lang="ar-SA" sz="2000" b="1" dirty="0" smtClean="0"/>
          </a:p>
          <a:p>
            <a:endParaRPr lang="ar-SA" sz="2000" b="1" dirty="0" smtClean="0"/>
          </a:p>
          <a:p>
            <a:endParaRPr lang="ar-SA" dirty="0"/>
          </a:p>
        </p:txBody>
      </p:sp>
      <p:pic>
        <p:nvPicPr>
          <p:cNvPr id="4" name="صورة 3" descr="clip-art-library-boo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1700808"/>
            <a:ext cx="1331640" cy="36004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2592288"/>
          </a:xfrm>
        </p:spPr>
        <p:txBody>
          <a:bodyPr>
            <a:noAutofit/>
          </a:bodyPr>
          <a:lstStyle/>
          <a:p>
            <a:r>
              <a:rPr lang="ar-SA" sz="8000" b="1" dirty="0" smtClean="0"/>
              <a:t>سارة محمد </a:t>
            </a:r>
            <a:r>
              <a:rPr lang="ar-SA" sz="8000" b="1" dirty="0" err="1" smtClean="0"/>
              <a:t>القحطاني</a:t>
            </a:r>
            <a:r>
              <a:rPr lang="ar-SA" sz="8000" b="1" dirty="0" smtClean="0"/>
              <a:t> </a:t>
            </a:r>
            <a:endParaRPr lang="ar-SA" sz="8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2051720" y="548680"/>
            <a:ext cx="4896544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التعليم المتمايز</a:t>
            </a:r>
          </a:p>
          <a:p>
            <a:pPr algn="ctr"/>
            <a:r>
              <a:rPr lang="en-US" sz="4000" b="1" dirty="0" err="1" smtClean="0"/>
              <a:t>Difrentiated</a:t>
            </a:r>
            <a:r>
              <a:rPr lang="en-US" sz="4000" b="1" dirty="0" smtClean="0"/>
              <a:t> Teaching</a:t>
            </a:r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380312" y="548680"/>
            <a:ext cx="10801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الفصل السادس </a:t>
            </a:r>
            <a:endParaRPr lang="ar-SA" sz="2000" b="1" dirty="0"/>
          </a:p>
        </p:txBody>
      </p:sp>
      <p:sp>
        <p:nvSpPr>
          <p:cNvPr id="6" name="مستطيل 5"/>
          <p:cNvSpPr/>
          <p:nvPr/>
        </p:nvSpPr>
        <p:spPr>
          <a:xfrm>
            <a:off x="827584" y="2060848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u="sng" dirty="0" smtClean="0">
                <a:solidFill>
                  <a:srgbClr val="FF0000"/>
                </a:solidFill>
              </a:rPr>
              <a:t>هو تعليم</a:t>
            </a:r>
            <a:r>
              <a:rPr lang="ar-SA" sz="2000" b="1" dirty="0" smtClean="0"/>
              <a:t> يهدف الى رفع مستوى جميع </a:t>
            </a:r>
            <a:r>
              <a:rPr lang="ar-SA" sz="2000" b="1" dirty="0" err="1" smtClean="0"/>
              <a:t>الطلبة </a:t>
            </a:r>
            <a:r>
              <a:rPr lang="ar-SA" sz="2000" b="1" dirty="0" smtClean="0"/>
              <a:t>,وليس الطلبة الذين يواجهون مشكلات في </a:t>
            </a:r>
            <a:r>
              <a:rPr lang="ar-SA" sz="2000" b="1" dirty="0" err="1" smtClean="0"/>
              <a:t>التحصيل </a:t>
            </a:r>
            <a:r>
              <a:rPr lang="ar-SA" sz="2000" b="1" dirty="0" smtClean="0"/>
              <a:t>.انه سياسة </a:t>
            </a:r>
            <a:r>
              <a:rPr lang="ar-SA" sz="2000" b="1" dirty="0" err="1" smtClean="0"/>
              <a:t>تاخذ</a:t>
            </a:r>
            <a:r>
              <a:rPr lang="ar-SA" sz="2000" b="1" dirty="0" smtClean="0"/>
              <a:t> باعتبارها خصائص الفرد وخبراته </a:t>
            </a:r>
            <a:r>
              <a:rPr lang="ar-SA" sz="2000" b="1" dirty="0" err="1" smtClean="0"/>
              <a:t>السابقة </a:t>
            </a:r>
            <a:r>
              <a:rPr lang="ar-SA" sz="2000" b="1" dirty="0" smtClean="0"/>
              <a:t>,ان النقطه الاساسية في هذه السياسة </a:t>
            </a:r>
            <a:r>
              <a:rPr lang="ar-SA" sz="2000" b="1" u="sng" dirty="0" err="1" smtClean="0">
                <a:solidFill>
                  <a:srgbClr val="FF0000"/>
                </a:solidFill>
              </a:rPr>
              <a:t>هي </a:t>
            </a:r>
            <a:r>
              <a:rPr lang="ar-SA" sz="2000" b="1" u="sng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/>
              <a:t>توقعات المعلمين من </a:t>
            </a:r>
            <a:r>
              <a:rPr lang="ar-SA" sz="2000" b="1" dirty="0" err="1" smtClean="0"/>
              <a:t>الطلبة </a:t>
            </a:r>
            <a:r>
              <a:rPr lang="ar-SA" sz="2000" b="1" dirty="0" smtClean="0"/>
              <a:t>, و اتجاهات الطلبة نحو امكاناتهم و </a:t>
            </a:r>
            <a:r>
              <a:rPr lang="ar-SA" sz="2000" b="1" dirty="0" err="1" smtClean="0"/>
              <a:t>قدراتهم .</a:t>
            </a:r>
            <a:endParaRPr lang="ar-SA" sz="2000" b="1" dirty="0"/>
          </a:p>
        </p:txBody>
      </p:sp>
      <p:sp>
        <p:nvSpPr>
          <p:cNvPr id="7" name="مستطيل 6"/>
          <p:cNvSpPr/>
          <p:nvPr/>
        </p:nvSpPr>
        <p:spPr>
          <a:xfrm>
            <a:off x="1259632" y="3429000"/>
            <a:ext cx="67677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ويرتبط مفهوم التعليم المتميز بما </a:t>
            </a:r>
            <a:r>
              <a:rPr lang="ar-SA" sz="2000" b="1" dirty="0" err="1" smtClean="0">
                <a:solidFill>
                  <a:srgbClr val="FF0000"/>
                </a:solidFill>
              </a:rPr>
              <a:t>يلي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1- </a:t>
            </a:r>
            <a:r>
              <a:rPr lang="ar-SA" sz="2000" b="1" dirty="0" err="1" smtClean="0">
                <a:solidFill>
                  <a:schemeClr val="accent4">
                    <a:lumMod val="50000"/>
                  </a:schemeClr>
                </a:solidFill>
              </a:rPr>
              <a:t>أستخدام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 اساليب تدريس تسمح بتنوع المهام </a:t>
            </a:r>
            <a:r>
              <a:rPr lang="ar-SA" sz="2000" b="1" dirty="0" err="1" smtClean="0">
                <a:solidFill>
                  <a:schemeClr val="accent4">
                    <a:lumMod val="50000"/>
                  </a:schemeClr>
                </a:solidFill>
              </a:rPr>
              <a:t>والنتاجات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 التعليمية </a:t>
            </a:r>
          </a:p>
          <a:p>
            <a:r>
              <a:rPr lang="ar-SA" sz="2000" b="1" dirty="0" err="1" smtClean="0">
                <a:solidFill>
                  <a:schemeClr val="accent4">
                    <a:lumMod val="50000"/>
                  </a:schemeClr>
                </a:solidFill>
              </a:rPr>
              <a:t>ا2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-عداد الدروس و تخطيطها وفق مبادئ التعلم  </a:t>
            </a:r>
            <a:r>
              <a:rPr lang="ar-SA" sz="2000" b="1" dirty="0" err="1" smtClean="0">
                <a:solidFill>
                  <a:schemeClr val="accent4">
                    <a:lumMod val="50000"/>
                  </a:schemeClr>
                </a:solidFill>
              </a:rPr>
              <a:t>المتمايز .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3- تحديد اساليب التعليم المتمايز وفق </a:t>
            </a:r>
            <a:r>
              <a:rPr lang="ar-SA" sz="2000" b="1" dirty="0" err="1" smtClean="0">
                <a:solidFill>
                  <a:schemeClr val="accent4">
                    <a:lumMod val="50000"/>
                  </a:schemeClr>
                </a:solidFill>
              </a:rPr>
              <a:t>كفايات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 المعلمين و تمايز </a:t>
            </a:r>
            <a:r>
              <a:rPr lang="ar-SA" sz="2000" b="1" dirty="0" err="1" smtClean="0">
                <a:solidFill>
                  <a:schemeClr val="accent4">
                    <a:lumMod val="50000"/>
                  </a:schemeClr>
                </a:solidFill>
              </a:rPr>
              <a:t>الطلاب .</a:t>
            </a:r>
            <a:endParaRPr lang="ar-SA" sz="2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None/>
            </a:pPr>
            <a:endParaRPr lang="ar-SA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899592" y="404664"/>
            <a:ext cx="6336704" cy="59093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>
                <a:solidFill>
                  <a:srgbClr val="FF0000"/>
                </a:solidFill>
              </a:rPr>
              <a:t>الأختلاف</a:t>
            </a:r>
            <a:r>
              <a:rPr lang="ar-SA" sz="2000" b="1" dirty="0" smtClean="0">
                <a:solidFill>
                  <a:srgbClr val="FF0000"/>
                </a:solidFill>
              </a:rPr>
              <a:t> بين </a:t>
            </a:r>
            <a:r>
              <a:rPr lang="ar-SA" sz="2000" b="1" dirty="0" err="1" smtClean="0">
                <a:solidFill>
                  <a:srgbClr val="FF0000"/>
                </a:solidFill>
              </a:rPr>
              <a:t>الطلبة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اختلافات في البيئة </a:t>
            </a:r>
            <a:r>
              <a:rPr lang="ar-SA" sz="2000" b="1" dirty="0" err="1" smtClean="0"/>
              <a:t>المنزلية .</a:t>
            </a:r>
            <a:endParaRPr lang="ar-SA" sz="2000" b="1" dirty="0" smtClean="0"/>
          </a:p>
          <a:p>
            <a:r>
              <a:rPr lang="ar-SA" sz="2000" b="1" dirty="0" smtClean="0"/>
              <a:t>اختلافات في </a:t>
            </a:r>
            <a:r>
              <a:rPr lang="ar-SA" sz="2000" b="1" dirty="0" err="1" smtClean="0"/>
              <a:t>الثقافة .</a:t>
            </a:r>
            <a:endParaRPr lang="ar-SA" sz="2000" b="1" dirty="0" smtClean="0"/>
          </a:p>
          <a:p>
            <a:r>
              <a:rPr lang="ar-SA" sz="2000" b="1" dirty="0" smtClean="0"/>
              <a:t>اختلافات في التوقعات من </a:t>
            </a:r>
            <a:r>
              <a:rPr lang="ar-SA" sz="2000" b="1" dirty="0" err="1" smtClean="0"/>
              <a:t>المدرسة .</a:t>
            </a:r>
            <a:endParaRPr lang="ar-SA" sz="2000" b="1" dirty="0" smtClean="0"/>
          </a:p>
          <a:p>
            <a:r>
              <a:rPr lang="ar-SA" sz="2000" b="1" dirty="0" smtClean="0"/>
              <a:t>اختلافات في </a:t>
            </a:r>
            <a:r>
              <a:rPr lang="ar-SA" sz="2000" b="1" dirty="0" err="1" smtClean="0"/>
              <a:t>الخبرات .</a:t>
            </a:r>
            <a:endParaRPr lang="ar-SA" sz="2000" b="1" dirty="0" smtClean="0"/>
          </a:p>
          <a:p>
            <a:r>
              <a:rPr lang="ar-SA" sz="2000" b="1" dirty="0" smtClean="0"/>
              <a:t>اختلافات في الاستجابة لمتطلبات </a:t>
            </a:r>
            <a:r>
              <a:rPr lang="ar-SA" sz="2000" b="1" dirty="0" err="1" smtClean="0"/>
              <a:t>الدراسة .</a:t>
            </a:r>
            <a:endParaRPr lang="ar-SA" sz="2000" b="1" dirty="0" smtClean="0"/>
          </a:p>
          <a:p>
            <a:r>
              <a:rPr lang="ar-SA" sz="2000" b="1" dirty="0" smtClean="0"/>
              <a:t>اختلافات في </a:t>
            </a:r>
            <a:r>
              <a:rPr lang="ar-SA" sz="2000" b="1" dirty="0" err="1" smtClean="0"/>
              <a:t>المكانات</a:t>
            </a:r>
            <a:r>
              <a:rPr lang="ar-SA" sz="2000" b="1" dirty="0" smtClean="0"/>
              <a:t> و </a:t>
            </a:r>
            <a:r>
              <a:rPr lang="ar-SA" sz="2000" b="1" dirty="0" err="1" smtClean="0"/>
              <a:t>الميول .</a:t>
            </a:r>
            <a:endParaRPr lang="ar-SA" sz="2000" b="1" dirty="0" smtClean="0"/>
          </a:p>
          <a:p>
            <a:r>
              <a:rPr lang="ar-SA" sz="2000" b="1" dirty="0" smtClean="0"/>
              <a:t>اختلافات في طرق ادراك </a:t>
            </a:r>
            <a:r>
              <a:rPr lang="ar-SA" sz="2000" b="1" dirty="0" err="1" smtClean="0"/>
              <a:t>العالم .</a:t>
            </a:r>
            <a:endParaRPr lang="ar-SA" sz="2000" b="1" dirty="0" smtClean="0"/>
          </a:p>
          <a:p>
            <a:endParaRPr lang="ar-SA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أن عملية التدريس والمناهج تتضمن </a:t>
            </a:r>
            <a:r>
              <a:rPr lang="ar-SA" sz="2000" b="1" dirty="0" err="1" smtClean="0">
                <a:solidFill>
                  <a:srgbClr val="FF0000"/>
                </a:solidFill>
              </a:rPr>
              <a:t>مايلي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1-مقررات و </a:t>
            </a:r>
            <a:r>
              <a:rPr lang="ar-SA" sz="2000" b="1" dirty="0" err="1" smtClean="0"/>
              <a:t>محتوى .</a:t>
            </a:r>
            <a:endParaRPr lang="ar-SA" sz="2000" b="1" dirty="0" smtClean="0"/>
          </a:p>
          <a:p>
            <a:r>
              <a:rPr lang="ar-SA" sz="2000" b="1" dirty="0" smtClean="0"/>
              <a:t>2-اهدافا.</a:t>
            </a:r>
          </a:p>
          <a:p>
            <a:r>
              <a:rPr lang="ar-SA" sz="2000" b="1" dirty="0" err="1" smtClean="0"/>
              <a:t>3-أساليب .</a:t>
            </a:r>
            <a:endParaRPr lang="ar-SA" sz="2000" b="1" dirty="0" smtClean="0"/>
          </a:p>
          <a:p>
            <a:r>
              <a:rPr lang="ar-SA" sz="2000" b="1" dirty="0" err="1" smtClean="0"/>
              <a:t>4-مصادر .</a:t>
            </a:r>
            <a:endParaRPr lang="ar-SA" sz="2000" b="1" dirty="0" smtClean="0"/>
          </a:p>
          <a:p>
            <a:r>
              <a:rPr lang="ar-SA" sz="2000" b="1" dirty="0" err="1" smtClean="0"/>
              <a:t>5-تقويما .</a:t>
            </a:r>
            <a:endParaRPr lang="ar-SA" sz="2000" b="1" dirty="0" smtClean="0"/>
          </a:p>
          <a:p>
            <a:pPr>
              <a:buNone/>
            </a:pPr>
            <a:endParaRPr lang="ar-SA" sz="2000" dirty="0" smtClean="0"/>
          </a:p>
          <a:p>
            <a:r>
              <a:rPr lang="ar-SA" sz="2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endParaRPr lang="ar-SA" sz="2000" b="1" dirty="0" smtClean="0"/>
          </a:p>
          <a:p>
            <a:endParaRPr lang="ar-SA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2592288"/>
          </a:xfrm>
        </p:spPr>
        <p:txBody>
          <a:bodyPr>
            <a:noAutofit/>
          </a:bodyPr>
          <a:lstStyle/>
          <a:p>
            <a:r>
              <a:rPr lang="ar-SA" sz="8000" b="1" dirty="0" smtClean="0"/>
              <a:t>أمل البوعينيــــن</a:t>
            </a:r>
            <a:endParaRPr lang="ar-SA" sz="8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0"/>
            <a:ext cx="7772400" cy="1470025"/>
          </a:xfrm>
        </p:spPr>
        <p:txBody>
          <a:bodyPr>
            <a:normAutofit/>
          </a:bodyPr>
          <a:lstStyle/>
          <a:p>
            <a:r>
              <a:rPr lang="ar-SA" sz="4000" b="1" dirty="0" smtClean="0"/>
              <a:t>خطوات التعليم المتمايز</a:t>
            </a:r>
            <a:endParaRPr lang="ar-SA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1484784"/>
            <a:ext cx="6400800" cy="3960440"/>
          </a:xfrm>
        </p:spPr>
        <p:txBody>
          <a:bodyPr>
            <a:noAutofit/>
          </a:bodyPr>
          <a:lstStyle/>
          <a:p>
            <a:r>
              <a:rPr lang="ar-SA" sz="3600" dirty="0" smtClean="0">
                <a:solidFill>
                  <a:schemeClr val="tx1"/>
                </a:solidFill>
              </a:rPr>
              <a:t>1</a:t>
            </a:r>
            <a:r>
              <a:rPr lang="ar-SA" sz="2400" b="1" dirty="0" smtClean="0">
                <a:solidFill>
                  <a:schemeClr val="tx1"/>
                </a:solidFill>
              </a:rPr>
              <a:t>/ يحدد المعلم </a:t>
            </a:r>
            <a:r>
              <a:rPr lang="ar-SA" sz="2400" b="1" dirty="0" smtClean="0">
                <a:solidFill>
                  <a:srgbClr val="FF0000"/>
                </a:solidFill>
              </a:rPr>
              <a:t>المهارات والقدرات </a:t>
            </a:r>
            <a:r>
              <a:rPr lang="ar-SA" sz="2400" b="1" dirty="0" smtClean="0">
                <a:solidFill>
                  <a:schemeClr val="tx1"/>
                </a:solidFill>
              </a:rPr>
              <a:t>لكل طالب للأجابه عن </a:t>
            </a:r>
            <a:r>
              <a:rPr lang="ar-SA" sz="2400" b="1" dirty="0" err="1" smtClean="0">
                <a:solidFill>
                  <a:schemeClr val="tx1"/>
                </a:solidFill>
              </a:rPr>
              <a:t>السؤالين؟</a:t>
            </a:r>
            <a:endParaRPr lang="ar-SA" sz="2400" b="1" dirty="0" smtClean="0">
              <a:solidFill>
                <a:schemeClr val="tx1"/>
              </a:solidFill>
            </a:endParaRPr>
          </a:p>
          <a:p>
            <a:endParaRPr lang="ar-SA" sz="2400" b="1" dirty="0" smtClean="0">
              <a:solidFill>
                <a:schemeClr val="tx1"/>
              </a:solidFill>
            </a:endParaRPr>
          </a:p>
          <a:p>
            <a:r>
              <a:rPr lang="ar-SA" sz="2400" b="1" dirty="0" smtClean="0">
                <a:solidFill>
                  <a:schemeClr val="tx1"/>
                </a:solidFill>
              </a:rPr>
              <a:t>1- ماذا</a:t>
            </a:r>
            <a:r>
              <a:rPr lang="ar-SA" sz="2400" b="1" dirty="0" smtClean="0">
                <a:solidFill>
                  <a:srgbClr val="FF0000"/>
                </a:solidFill>
              </a:rPr>
              <a:t> يعرف </a:t>
            </a:r>
            <a:r>
              <a:rPr lang="ar-SA" sz="2400" b="1" dirty="0" smtClean="0">
                <a:solidFill>
                  <a:schemeClr val="tx1"/>
                </a:solidFill>
              </a:rPr>
              <a:t>الطالب؟</a:t>
            </a:r>
          </a:p>
          <a:p>
            <a:r>
              <a:rPr lang="ar-SA" sz="2400" b="1" dirty="0" smtClean="0">
                <a:solidFill>
                  <a:schemeClr val="tx1"/>
                </a:solidFill>
              </a:rPr>
              <a:t>2-ماذا </a:t>
            </a:r>
            <a:r>
              <a:rPr lang="ar-SA" sz="2400" b="1" dirty="0" smtClean="0">
                <a:solidFill>
                  <a:srgbClr val="FF0000"/>
                </a:solidFill>
              </a:rPr>
              <a:t>يحتاج</a:t>
            </a:r>
            <a:r>
              <a:rPr lang="ar-SA" sz="2400" b="1" dirty="0" smtClean="0">
                <a:solidFill>
                  <a:schemeClr val="tx1"/>
                </a:solidFill>
              </a:rPr>
              <a:t> الطالب؟</a:t>
            </a:r>
          </a:p>
          <a:p>
            <a:r>
              <a:rPr lang="ar-SA" sz="2400" b="1" dirty="0" smtClean="0">
                <a:solidFill>
                  <a:schemeClr val="tx1"/>
                </a:solidFill>
              </a:rPr>
              <a:t>2/ يختار المعلم </a:t>
            </a:r>
            <a:r>
              <a:rPr lang="ar-SA" sz="2400" b="1" dirty="0" smtClean="0">
                <a:solidFill>
                  <a:srgbClr val="FF0000"/>
                </a:solidFill>
              </a:rPr>
              <a:t>الاستراتيجيات</a:t>
            </a:r>
            <a:r>
              <a:rPr lang="ar-SA" sz="2400" b="1" dirty="0" smtClean="0">
                <a:solidFill>
                  <a:schemeClr val="tx1"/>
                </a:solidFill>
              </a:rPr>
              <a:t> التدريس </a:t>
            </a:r>
            <a:r>
              <a:rPr lang="ar-SA" sz="2400" b="1" dirty="0" smtClean="0">
                <a:solidFill>
                  <a:srgbClr val="FF0000"/>
                </a:solidFill>
              </a:rPr>
              <a:t>الملائمه</a:t>
            </a:r>
            <a:r>
              <a:rPr lang="ar-SA" sz="2400" b="1" dirty="0" smtClean="0">
                <a:solidFill>
                  <a:schemeClr val="tx1"/>
                </a:solidFill>
              </a:rPr>
              <a:t> لكل طالب</a:t>
            </a:r>
          </a:p>
          <a:p>
            <a:r>
              <a:rPr lang="ar-SA" sz="2400" b="1" dirty="0" smtClean="0">
                <a:solidFill>
                  <a:schemeClr val="tx1"/>
                </a:solidFill>
              </a:rPr>
              <a:t>3/يحدد </a:t>
            </a:r>
            <a:r>
              <a:rPr lang="ar-SA" sz="2400" b="1" dirty="0" smtClean="0">
                <a:solidFill>
                  <a:srgbClr val="FF0000"/>
                </a:solidFill>
              </a:rPr>
              <a:t>المهام </a:t>
            </a:r>
            <a:r>
              <a:rPr lang="ar-SA" sz="2400" b="1" dirty="0" smtClean="0">
                <a:solidFill>
                  <a:schemeClr val="tx1"/>
                </a:solidFill>
              </a:rPr>
              <a:t>التي سيقوم بها الطلبة </a:t>
            </a:r>
            <a:r>
              <a:rPr lang="ar-SA" sz="2400" b="1" dirty="0" smtClean="0">
                <a:solidFill>
                  <a:srgbClr val="FF0000"/>
                </a:solidFill>
              </a:rPr>
              <a:t>لتحقيق اهداف التعلم</a:t>
            </a:r>
          </a:p>
          <a:p>
            <a:endParaRPr lang="ar-SA" dirty="0" smtClean="0">
              <a:solidFill>
                <a:schemeClr val="tx1"/>
              </a:solidFill>
            </a:endParaRPr>
          </a:p>
          <a:p>
            <a:endParaRPr lang="ar-SA" dirty="0"/>
          </a:p>
          <a:p>
            <a:endParaRPr lang="ar-SA" dirty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89349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b="1" dirty="0" smtClean="0"/>
              <a:t>الفرق بين التعليم العادي والتعليم المتمايز</a:t>
            </a:r>
            <a:br>
              <a:rPr lang="ar-SA" b="1" dirty="0" smtClean="0"/>
            </a:br>
            <a:endParaRPr lang="ar-SA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0" y="1916832"/>
            <a:ext cx="8964488" cy="4941168"/>
          </a:xfrm>
        </p:spPr>
        <p:txBody>
          <a:bodyPr>
            <a:norm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التعليم العادي:</a:t>
            </a:r>
          </a:p>
          <a:p>
            <a:r>
              <a:rPr lang="ar-SA" sz="2400" b="1" dirty="0" smtClean="0"/>
              <a:t>نفس المثير               نفس النشاط               نفس المخرجات</a:t>
            </a:r>
          </a:p>
          <a:p>
            <a:pPr>
              <a:buNone/>
            </a:pPr>
            <a:endParaRPr lang="ar-SA" sz="2400" b="1" dirty="0" smtClean="0"/>
          </a:p>
          <a:p>
            <a:pPr>
              <a:buNone/>
            </a:pPr>
            <a:r>
              <a:rPr lang="ar-SA" sz="2400" b="1" dirty="0" smtClean="0">
                <a:solidFill>
                  <a:srgbClr val="FF0000"/>
                </a:solidFill>
              </a:rPr>
              <a:t>إذا ارد المعلم مراعاة الفروق الفرديه :</a:t>
            </a:r>
          </a:p>
          <a:p>
            <a:pPr>
              <a:buNone/>
            </a:pPr>
            <a:r>
              <a:rPr lang="ar-SA" sz="2400" b="1" dirty="0" smtClean="0"/>
              <a:t>نفس المثير               نفس المهمه                مخرجات مختلفة حسب مستوياتهم</a:t>
            </a:r>
          </a:p>
          <a:p>
            <a:pPr>
              <a:buNone/>
            </a:pPr>
            <a:r>
              <a:rPr lang="ar-SA" sz="2400" b="1" dirty="0" smtClean="0">
                <a:solidFill>
                  <a:srgbClr val="FF0000"/>
                </a:solidFill>
              </a:rPr>
              <a:t>التعليم المتمايز:</a:t>
            </a:r>
          </a:p>
          <a:p>
            <a:pPr>
              <a:buNone/>
            </a:pPr>
            <a:r>
              <a:rPr lang="ar-SA" sz="2400" b="1" dirty="0" smtClean="0"/>
              <a:t>نفس  المثير               مهام متنوعه                   نفس المخرجات</a:t>
            </a:r>
          </a:p>
          <a:p>
            <a:pPr>
              <a:buNone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13" name="Left Arrow 12"/>
          <p:cNvSpPr/>
          <p:nvPr/>
        </p:nvSpPr>
        <p:spPr>
          <a:xfrm>
            <a:off x="6372200" y="4437112"/>
            <a:ext cx="1080120" cy="504056"/>
          </a:xfrm>
          <a:prstGeom prst="lef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Left Arrow 12"/>
          <p:cNvSpPr/>
          <p:nvPr/>
        </p:nvSpPr>
        <p:spPr>
          <a:xfrm>
            <a:off x="3707904" y="2276872"/>
            <a:ext cx="1080120" cy="504056"/>
          </a:xfrm>
          <a:prstGeom prst="lef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Left Arrow 12"/>
          <p:cNvSpPr/>
          <p:nvPr/>
        </p:nvSpPr>
        <p:spPr>
          <a:xfrm>
            <a:off x="6516216" y="3573016"/>
            <a:ext cx="1080120" cy="504056"/>
          </a:xfrm>
          <a:prstGeom prst="lef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Left Arrow 12"/>
          <p:cNvSpPr/>
          <p:nvPr/>
        </p:nvSpPr>
        <p:spPr>
          <a:xfrm>
            <a:off x="6228184" y="2276872"/>
            <a:ext cx="1080120" cy="504056"/>
          </a:xfrm>
          <a:prstGeom prst="lef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Left Arrow 12"/>
          <p:cNvSpPr/>
          <p:nvPr/>
        </p:nvSpPr>
        <p:spPr>
          <a:xfrm>
            <a:off x="3995936" y="3645024"/>
            <a:ext cx="1080120" cy="504056"/>
          </a:xfrm>
          <a:prstGeom prst="lef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Left Arrow 12"/>
          <p:cNvSpPr/>
          <p:nvPr/>
        </p:nvSpPr>
        <p:spPr>
          <a:xfrm>
            <a:off x="3779912" y="4509120"/>
            <a:ext cx="1080120" cy="504056"/>
          </a:xfrm>
          <a:prstGeom prst="lef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2592288"/>
          </a:xfrm>
        </p:spPr>
        <p:txBody>
          <a:bodyPr>
            <a:noAutofit/>
          </a:bodyPr>
          <a:lstStyle/>
          <a:p>
            <a:r>
              <a:rPr lang="ar-SA" sz="8000" b="1" dirty="0" smtClean="0"/>
              <a:t>أمــــل </a:t>
            </a:r>
            <a:r>
              <a:rPr lang="ar-SA" sz="8000" b="1" dirty="0" err="1" smtClean="0"/>
              <a:t>البوعنين</a:t>
            </a:r>
            <a:r>
              <a:rPr lang="ar-SA" sz="8000" b="1" dirty="0" smtClean="0"/>
              <a:t> </a:t>
            </a:r>
            <a:br>
              <a:rPr lang="ar-SA" sz="8000" b="1" dirty="0" smtClean="0"/>
            </a:br>
            <a:r>
              <a:rPr lang="ar-SA" sz="8000" b="1" dirty="0" smtClean="0"/>
              <a:t>شيماء بن </a:t>
            </a:r>
            <a:r>
              <a:rPr lang="ar-SA" sz="8000" b="1" dirty="0" err="1" smtClean="0"/>
              <a:t>عــايض</a:t>
            </a:r>
            <a:r>
              <a:rPr lang="ar-SA" sz="8000" b="1" dirty="0" smtClean="0"/>
              <a:t> </a:t>
            </a:r>
            <a:endParaRPr lang="ar-SA" sz="8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-324544" y="332656"/>
            <a:ext cx="810039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أشكال ومجالات التعليم المتمايز في </a:t>
            </a:r>
            <a:r>
              <a:rPr lang="ar-SA" sz="4000" b="1" dirty="0" err="1" smtClean="0">
                <a:solidFill>
                  <a:srgbClr val="FF0000"/>
                </a:solidFill>
              </a:rPr>
              <a:t>التعليم :</a:t>
            </a:r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187624" y="1268760"/>
            <a:ext cx="6192688" cy="25237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1- التدريس وفق نظرية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الذكاءات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المتعددة :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2000" b="1" dirty="0" smtClean="0"/>
              <a:t>وتعني وفق </a:t>
            </a:r>
            <a:r>
              <a:rPr lang="ar-SA" sz="2000" b="1" dirty="0" err="1" smtClean="0"/>
              <a:t>تفضيلات</a:t>
            </a:r>
            <a:r>
              <a:rPr lang="ar-SA" sz="2000" b="1" dirty="0" smtClean="0"/>
              <a:t> الطلبة </a:t>
            </a:r>
            <a:r>
              <a:rPr lang="ar-SA" sz="2000" b="1" dirty="0" err="1" smtClean="0"/>
              <a:t>وذاكاءاتهم</a:t>
            </a:r>
            <a:r>
              <a:rPr lang="ar-SA" sz="2000" b="1" dirty="0" smtClean="0"/>
              <a:t> المتنوعة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2- التدريس وفق أنماط </a:t>
            </a:r>
            <a:r>
              <a:rPr lang="ar-SA" sz="2000" b="1" dirty="0" err="1" smtClean="0">
                <a:solidFill>
                  <a:srgbClr val="FF0000"/>
                </a:solidFill>
              </a:rPr>
              <a:t>المتعلمين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يعني الفروق الفردية والقدرات فمنهم </a:t>
            </a:r>
            <a:r>
              <a:rPr lang="ar-SA" sz="2000" b="1" dirty="0" err="1" smtClean="0"/>
              <a:t>سمعي .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حركي .</a:t>
            </a:r>
            <a:r>
              <a:rPr lang="ar-SA" sz="2000" b="1" dirty="0" smtClean="0"/>
              <a:t> بصري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3- التعليم </a:t>
            </a:r>
            <a:r>
              <a:rPr lang="ar-SA" sz="2000" b="1" dirty="0" err="1" smtClean="0">
                <a:solidFill>
                  <a:srgbClr val="FF0000"/>
                </a:solidFill>
              </a:rPr>
              <a:t>التعاوني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/>
              <a:t>يكون تعليماً متمايزاً اذا راعى المعلم تنظيم المهام وتوزيعها وفق </a:t>
            </a:r>
            <a:r>
              <a:rPr lang="ar-SA" sz="2000" b="1" dirty="0" err="1" smtClean="0"/>
              <a:t>أهتمامات</a:t>
            </a:r>
            <a:r>
              <a:rPr lang="ar-SA" sz="2000" b="1" dirty="0" smtClean="0"/>
              <a:t> الطلبة </a:t>
            </a:r>
            <a:r>
              <a:rPr lang="ar-SA" sz="2000" b="1" dirty="0" err="1" smtClean="0"/>
              <a:t>وتمثيلاتهم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المفضلة .</a:t>
            </a:r>
            <a:endParaRPr lang="ar-SA" sz="2000" b="1" dirty="0" smtClean="0"/>
          </a:p>
          <a:p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547664" y="3501008"/>
            <a:ext cx="5832648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>
                <a:solidFill>
                  <a:srgbClr val="FF0000"/>
                </a:solidFill>
              </a:rPr>
              <a:t>المجالات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r>
              <a:rPr lang="ar-SA" sz="2000" b="1" dirty="0" smtClean="0">
                <a:solidFill>
                  <a:srgbClr val="FF0000"/>
                </a:solidFill>
              </a:rPr>
              <a:t>1- </a:t>
            </a:r>
            <a:r>
              <a:rPr lang="ar-SA" sz="2000" b="1" dirty="0" err="1" smtClean="0">
                <a:solidFill>
                  <a:srgbClr val="FF0000"/>
                </a:solidFill>
              </a:rPr>
              <a:t>الأهداف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/>
              <a:t>أن تكون متنوعة 1- معرفية 2- تحليلية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2- </a:t>
            </a:r>
            <a:r>
              <a:rPr lang="ar-SA" sz="2000" b="1" dirty="0" err="1" smtClean="0">
                <a:solidFill>
                  <a:srgbClr val="FF0000"/>
                </a:solidFill>
              </a:rPr>
              <a:t>الأساليب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/>
              <a:t>مثل التعليم الذاتي الذي يقوم </a:t>
            </a:r>
            <a:r>
              <a:rPr lang="ar-SA" sz="2000" b="1" dirty="0" err="1" smtClean="0"/>
              <a:t>به</a:t>
            </a:r>
            <a:r>
              <a:rPr lang="ar-SA" sz="2000" b="1" dirty="0" smtClean="0"/>
              <a:t> الطلبة </a:t>
            </a:r>
          </a:p>
          <a:p>
            <a:r>
              <a:rPr lang="ar-SA" sz="2000" b="1" dirty="0" smtClean="0">
                <a:solidFill>
                  <a:srgbClr val="FF0000"/>
                </a:solidFill>
              </a:rPr>
              <a:t>3- </a:t>
            </a:r>
            <a:r>
              <a:rPr lang="ar-SA" sz="2000" b="1" dirty="0" err="1" smtClean="0">
                <a:solidFill>
                  <a:srgbClr val="FF0000"/>
                </a:solidFill>
              </a:rPr>
              <a:t>المخرجات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r>
              <a:rPr lang="ar-SA" sz="2000" b="1" dirty="0" smtClean="0"/>
              <a:t>أن يكتفي بمخرجات محدودة </a:t>
            </a:r>
            <a:r>
              <a:rPr lang="ar-SA" sz="2000" b="1" dirty="0" err="1" smtClean="0"/>
              <a:t>يلحققها</a:t>
            </a:r>
            <a:r>
              <a:rPr lang="ar-SA" sz="2000" b="1" dirty="0" smtClean="0"/>
              <a:t> بعض الطلبة    </a:t>
            </a:r>
            <a:r>
              <a:rPr lang="ar-SA" sz="2000" b="1" dirty="0" err="1" smtClean="0"/>
              <a:t>صــ</a:t>
            </a:r>
            <a:r>
              <a:rPr lang="ar-SA" sz="2000" b="1" dirty="0" err="1" smtClean="0">
                <a:solidFill>
                  <a:srgbClr val="FF0000"/>
                </a:solidFill>
              </a:rPr>
              <a:t>155</a:t>
            </a:r>
            <a:endParaRPr lang="ar-S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Pictures\خلفيات\خلفيات بور بوينت\PIC-781-1336589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1547664" y="404664"/>
            <a:ext cx="511256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err="1" smtClean="0">
                <a:solidFill>
                  <a:srgbClr val="FF0000"/>
                </a:solidFill>
              </a:rPr>
              <a:t>الأسئلة :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39552" y="1700808"/>
            <a:ext cx="7704856" cy="32932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ضعي </a:t>
            </a:r>
            <a:r>
              <a:rPr lang="ar-SA" sz="2000" b="1" dirty="0" err="1" smtClean="0"/>
              <a:t>كلمة </a:t>
            </a:r>
            <a:r>
              <a:rPr lang="ar-SA" sz="2000" b="1" dirty="0" smtClean="0"/>
              <a:t>( </a:t>
            </a:r>
            <a:r>
              <a:rPr lang="ar-SA" sz="2000" b="1" dirty="0" err="1" smtClean="0"/>
              <a:t>صح </a:t>
            </a:r>
            <a:r>
              <a:rPr lang="ar-SA" sz="2000" b="1" dirty="0" smtClean="0"/>
              <a:t>) </a:t>
            </a:r>
            <a:r>
              <a:rPr lang="ar-SA" sz="2000" b="1" dirty="0" err="1" smtClean="0"/>
              <a:t>أو </a:t>
            </a:r>
            <a:r>
              <a:rPr lang="ar-SA" sz="2000" b="1" dirty="0" smtClean="0"/>
              <a:t>( </a:t>
            </a:r>
            <a:r>
              <a:rPr lang="ar-SA" sz="2000" b="1" dirty="0" err="1" smtClean="0"/>
              <a:t>خطأ )</a:t>
            </a:r>
            <a:r>
              <a:rPr lang="ar-SA" sz="2000" b="1" dirty="0" smtClean="0"/>
              <a:t> </a:t>
            </a:r>
          </a:p>
          <a:p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التعاون يبطل نمو </a:t>
            </a:r>
            <a:r>
              <a:rPr lang="ar-SA" sz="2000" b="1" dirty="0" err="1" smtClean="0"/>
              <a:t>الدماغ (        )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تتم التغذية الراجعة الفورية بشكل غير </a:t>
            </a:r>
            <a:r>
              <a:rPr lang="ar-SA" sz="2000" b="1" dirty="0" err="1" smtClean="0"/>
              <a:t>فوري (      )</a:t>
            </a:r>
            <a:r>
              <a:rPr lang="ar-SA" sz="2000" b="1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التعليم المتمايز يهدف الى رفع مستوى جميع </a:t>
            </a:r>
            <a:r>
              <a:rPr lang="ar-SA" sz="2000" b="1" dirty="0" err="1" smtClean="0"/>
              <a:t>الطلبة (     )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من خطوات التعليم المتمايز أن يختار المعلم استراتيجيات الملائمة لكل </a:t>
            </a:r>
            <a:r>
              <a:rPr lang="ar-SA" sz="2000" b="1" dirty="0" err="1" smtClean="0"/>
              <a:t>طالب (     )</a:t>
            </a:r>
            <a:endParaRPr lang="ar-SA" sz="2000" b="1" dirty="0" smtClean="0"/>
          </a:p>
          <a:p>
            <a:pPr>
              <a:buFont typeface="Wingdings" pitchFamily="2" charset="2"/>
              <a:buChar char="ü"/>
            </a:pPr>
            <a:r>
              <a:rPr lang="ar-SA" sz="2000" b="1" dirty="0" smtClean="0"/>
              <a:t>من مجالات التعليم المتمايز التعليم </a:t>
            </a:r>
            <a:r>
              <a:rPr lang="ar-SA" sz="2000" b="1" dirty="0" err="1" smtClean="0"/>
              <a:t>التقليدي  (      )</a:t>
            </a:r>
            <a:r>
              <a:rPr lang="ar-SA" sz="2000" b="1" dirty="0" smtClean="0"/>
              <a:t> </a:t>
            </a:r>
          </a:p>
          <a:p>
            <a:endParaRPr lang="ar-SA" sz="2000" b="1" dirty="0" smtClean="0"/>
          </a:p>
          <a:p>
            <a:r>
              <a:rPr lang="ar-SA" sz="2800" dirty="0" smtClean="0"/>
              <a:t>عددي 2 من مصادر اثراء بيئة الدماغ.</a:t>
            </a:r>
          </a:p>
          <a:p>
            <a:endParaRPr lang="ar-SA" sz="20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932040" y="2276872"/>
            <a:ext cx="7920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خطأ</a:t>
            </a:r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779912" y="2564904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خطأ </a:t>
            </a:r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987824" y="2924944"/>
            <a:ext cx="7200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صح 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187624" y="3212976"/>
            <a:ext cx="5661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dirty="0" smtClean="0"/>
              <a:t>صح 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779912" y="3573016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خطأ </a:t>
            </a: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1425</Words>
  <Application>Microsoft Office PowerPoint</Application>
  <PresentationFormat>عرض على الشاشة (3:4)‏</PresentationFormat>
  <Paragraphs>239</Paragraphs>
  <Slides>28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سمة Office</vt:lpstr>
      <vt:lpstr>الشريحة 1</vt:lpstr>
      <vt:lpstr>الشريحة 2</vt:lpstr>
      <vt:lpstr>نـــدى الغشــــام </vt:lpstr>
      <vt:lpstr>دماغنا </vt:lpstr>
      <vt:lpstr>مصادر معلوماتنا عن الدماغ  </vt:lpstr>
      <vt:lpstr>الشريحة 6</vt:lpstr>
      <vt:lpstr>الشريحة 7</vt:lpstr>
      <vt:lpstr>شيمـــاء بـن عايــض </vt:lpstr>
      <vt:lpstr>الشريحة 9</vt:lpstr>
      <vt:lpstr>الشريحة 10</vt:lpstr>
      <vt:lpstr>مصادر اثراء بيئة الدماغ</vt:lpstr>
      <vt:lpstr>الشريحة 12</vt:lpstr>
      <vt:lpstr>روان الجـــويــســـر 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سارة محمد القحطاني </vt:lpstr>
      <vt:lpstr>الشريحة 21</vt:lpstr>
      <vt:lpstr>الشريحة 22</vt:lpstr>
      <vt:lpstr>أمل البوعينيــــن</vt:lpstr>
      <vt:lpstr>خطوات التعليم المتمايز</vt:lpstr>
      <vt:lpstr>الفرق بين التعليم العادي والتعليم المتمايز </vt:lpstr>
      <vt:lpstr>أمــــل البوعنين  شيماء بن عــايض </vt:lpstr>
      <vt:lpstr>الشريحة 27</vt:lpstr>
      <vt:lpstr>الشريحة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أمل البوعينيــــن</dc:title>
  <dc:creator>roro</dc:creator>
  <cp:lastModifiedBy>Mac Elactronics</cp:lastModifiedBy>
  <cp:revision>33</cp:revision>
  <dcterms:created xsi:type="dcterms:W3CDTF">2013-09-28T13:07:37Z</dcterms:created>
  <dcterms:modified xsi:type="dcterms:W3CDTF">2013-09-30T17:34:10Z</dcterms:modified>
</cp:coreProperties>
</file>