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27"/>
  </p:notesMasterIdLst>
  <p:sldIdLst>
    <p:sldId id="274" r:id="rId2"/>
    <p:sldId id="256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76" r:id="rId11"/>
    <p:sldId id="277" r:id="rId12"/>
    <p:sldId id="278" r:id="rId13"/>
    <p:sldId id="282" r:id="rId14"/>
    <p:sldId id="283" r:id="rId15"/>
    <p:sldId id="284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3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3A6A5-88D0-460A-A67E-0E5CB65815B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6A612B7-8902-43CE-9533-B4D5311274E2}">
      <dgm:prSet phldrT="[نص]"/>
      <dgm:spPr/>
      <dgm:t>
        <a:bodyPr/>
        <a:lstStyle/>
        <a:p>
          <a:pPr rtl="1"/>
          <a:r>
            <a:rPr lang="ar-SA" dirty="0" smtClean="0"/>
            <a:t>3- زيادة الاهتمام بالملخصات والدروس الخصوصية </a:t>
          </a:r>
          <a:r>
            <a:rPr lang="ar-SA" dirty="0" err="1" smtClean="0"/>
            <a:t>لاتقان</a:t>
          </a:r>
          <a:r>
            <a:rPr lang="ar-SA" dirty="0" smtClean="0"/>
            <a:t> وحفظ المادة. </a:t>
          </a:r>
          <a:endParaRPr lang="ar-SA" dirty="0"/>
        </a:p>
      </dgm:t>
    </dgm:pt>
    <dgm:pt modelId="{8D893F1B-009B-4565-B1BB-72C33E71AFC7}" type="parTrans" cxnId="{99A26021-A00B-4440-AC4B-E40D5DE08EB1}">
      <dgm:prSet/>
      <dgm:spPr/>
      <dgm:t>
        <a:bodyPr/>
        <a:lstStyle/>
        <a:p>
          <a:pPr rtl="1"/>
          <a:endParaRPr lang="ar-SA"/>
        </a:p>
      </dgm:t>
    </dgm:pt>
    <dgm:pt modelId="{9C2D696F-963A-4052-93AB-E51631B922A8}" type="sibTrans" cxnId="{99A26021-A00B-4440-AC4B-E40D5DE08EB1}">
      <dgm:prSet/>
      <dgm:spPr/>
      <dgm:t>
        <a:bodyPr/>
        <a:lstStyle/>
        <a:p>
          <a:pPr rtl="1"/>
          <a:endParaRPr lang="ar-SA"/>
        </a:p>
      </dgm:t>
    </dgm:pt>
    <dgm:pt modelId="{AB511A95-5295-43A3-ADCD-902F3B692B46}">
      <dgm:prSet phldrT="[نص]"/>
      <dgm:spPr/>
      <dgm:t>
        <a:bodyPr/>
        <a:lstStyle/>
        <a:p>
          <a:pPr rtl="1"/>
          <a:r>
            <a:rPr lang="ar-SA" dirty="0" smtClean="0"/>
            <a:t>2- زيادة الاهتمام بالامتحان على حساب التعليم.</a:t>
          </a:r>
          <a:endParaRPr lang="ar-SA" dirty="0"/>
        </a:p>
      </dgm:t>
    </dgm:pt>
    <dgm:pt modelId="{99A6FA32-03F9-4A1E-AAA0-B92A661E0EFC}" type="parTrans" cxnId="{C32E8C37-F309-432C-8AB3-0368CEA4EF9E}">
      <dgm:prSet/>
      <dgm:spPr/>
      <dgm:t>
        <a:bodyPr/>
        <a:lstStyle/>
        <a:p>
          <a:pPr rtl="1"/>
          <a:endParaRPr lang="ar-SA"/>
        </a:p>
      </dgm:t>
    </dgm:pt>
    <dgm:pt modelId="{902AB1CD-32DF-4E23-9F5F-8CEBB7BA4C06}" type="sibTrans" cxnId="{C32E8C37-F309-432C-8AB3-0368CEA4EF9E}">
      <dgm:prSet/>
      <dgm:spPr/>
      <dgm:t>
        <a:bodyPr/>
        <a:lstStyle/>
        <a:p>
          <a:pPr rtl="1"/>
          <a:endParaRPr lang="ar-SA"/>
        </a:p>
      </dgm:t>
    </dgm:pt>
    <dgm:pt modelId="{E2536678-1210-42EC-BEEE-9FE007925375}">
      <dgm:prSet phldrT="[نص]"/>
      <dgm:spPr/>
      <dgm:t>
        <a:bodyPr/>
        <a:lstStyle/>
        <a:p>
          <a:pPr rtl="1"/>
          <a:r>
            <a:rPr lang="ar-SA" dirty="0" smtClean="0"/>
            <a:t>1- </a:t>
          </a:r>
          <a:r>
            <a:rPr lang="ar-SA" dirty="0" err="1" smtClean="0"/>
            <a:t>اهمال</a:t>
          </a:r>
          <a:r>
            <a:rPr lang="ar-SA" dirty="0" smtClean="0"/>
            <a:t> حاجات الطلاب.</a:t>
          </a:r>
          <a:endParaRPr lang="ar-SA" dirty="0"/>
        </a:p>
      </dgm:t>
    </dgm:pt>
    <dgm:pt modelId="{1430C5FF-8DD4-42F3-8843-473DC823DCC2}" type="parTrans" cxnId="{D24D9E74-CDF4-4FB0-B73B-6C6056153CC3}">
      <dgm:prSet/>
      <dgm:spPr/>
      <dgm:t>
        <a:bodyPr/>
        <a:lstStyle/>
        <a:p>
          <a:pPr rtl="1"/>
          <a:endParaRPr lang="ar-SA"/>
        </a:p>
      </dgm:t>
    </dgm:pt>
    <dgm:pt modelId="{C6C46A33-2F57-490B-A8D1-829B81CD7594}" type="sibTrans" cxnId="{D24D9E74-CDF4-4FB0-B73B-6C6056153CC3}">
      <dgm:prSet/>
      <dgm:spPr/>
      <dgm:t>
        <a:bodyPr/>
        <a:lstStyle/>
        <a:p>
          <a:pPr rtl="1"/>
          <a:endParaRPr lang="ar-SA"/>
        </a:p>
      </dgm:t>
    </dgm:pt>
    <dgm:pt modelId="{A8AB42EA-AD71-45F3-AB2B-E500873C5A3D}">
      <dgm:prSet phldrT="[نص]"/>
      <dgm:spPr/>
      <dgm:t>
        <a:bodyPr/>
        <a:lstStyle/>
        <a:p>
          <a:pPr rtl="1"/>
          <a:r>
            <a:rPr lang="ar-SA" dirty="0" smtClean="0"/>
            <a:t>4- </a:t>
          </a:r>
          <a:r>
            <a:rPr lang="ar-SA" dirty="0" err="1" smtClean="0"/>
            <a:t>ادخال</a:t>
          </a:r>
          <a:r>
            <a:rPr lang="ar-SA" dirty="0" smtClean="0"/>
            <a:t> أجواء من الروتين والتعقيدات والملل .</a:t>
          </a:r>
          <a:endParaRPr lang="ar-SA" dirty="0"/>
        </a:p>
      </dgm:t>
    </dgm:pt>
    <dgm:pt modelId="{7AC06DB6-9FCD-4746-AEC2-803EB3C8A915}" type="parTrans" cxnId="{5251DEF7-5D0C-4C5F-A375-737AC834CDB6}">
      <dgm:prSet/>
      <dgm:spPr/>
      <dgm:t>
        <a:bodyPr/>
        <a:lstStyle/>
        <a:p>
          <a:pPr rtl="1"/>
          <a:endParaRPr lang="ar-SA"/>
        </a:p>
      </dgm:t>
    </dgm:pt>
    <dgm:pt modelId="{4032B571-A097-4011-8826-E60B6626AB2C}" type="sibTrans" cxnId="{5251DEF7-5D0C-4C5F-A375-737AC834CDB6}">
      <dgm:prSet/>
      <dgm:spPr/>
      <dgm:t>
        <a:bodyPr/>
        <a:lstStyle/>
        <a:p>
          <a:pPr rtl="1"/>
          <a:endParaRPr lang="ar-SA"/>
        </a:p>
      </dgm:t>
    </dgm:pt>
    <dgm:pt modelId="{D10E5A83-D58D-43DC-B286-D6F16752642D}">
      <dgm:prSet phldrT="[نص]"/>
      <dgm:spPr/>
      <dgm:t>
        <a:bodyPr/>
        <a:lstStyle/>
        <a:p>
          <a:pPr rtl="1"/>
          <a:r>
            <a:rPr lang="ar-SA" dirty="0" smtClean="0"/>
            <a:t>5- </a:t>
          </a:r>
          <a:r>
            <a:rPr lang="ar-SA" dirty="0" err="1" smtClean="0"/>
            <a:t>اعاقة</a:t>
          </a:r>
          <a:r>
            <a:rPr lang="ar-SA" dirty="0" smtClean="0"/>
            <a:t> عمليات التفكير </a:t>
          </a:r>
          <a:r>
            <a:rPr lang="ar-SA" dirty="0" err="1" smtClean="0"/>
            <a:t>والابداعع</a:t>
          </a:r>
          <a:r>
            <a:rPr lang="ar-SA" dirty="0" smtClean="0"/>
            <a:t> لدى الطلاب نتيجة لزيادة حرصهم على </a:t>
          </a:r>
          <a:r>
            <a:rPr lang="ar-SA" dirty="0" err="1" smtClean="0"/>
            <a:t>النحاج</a:t>
          </a:r>
          <a:r>
            <a:rPr lang="ar-SA" dirty="0" smtClean="0"/>
            <a:t> وحفظ المادة.</a:t>
          </a:r>
          <a:endParaRPr lang="ar-SA" dirty="0"/>
        </a:p>
      </dgm:t>
    </dgm:pt>
    <dgm:pt modelId="{DB012A90-FE9D-44E9-9A9A-36586E0E72F1}" type="parTrans" cxnId="{03E93E2D-E220-425D-AEAD-D237DA6C4D2F}">
      <dgm:prSet/>
      <dgm:spPr/>
      <dgm:t>
        <a:bodyPr/>
        <a:lstStyle/>
        <a:p>
          <a:pPr rtl="1"/>
          <a:endParaRPr lang="ar-SA"/>
        </a:p>
      </dgm:t>
    </dgm:pt>
    <dgm:pt modelId="{BEB037F7-EB1E-48A0-939E-F184B345A423}" type="sibTrans" cxnId="{03E93E2D-E220-425D-AEAD-D237DA6C4D2F}">
      <dgm:prSet/>
      <dgm:spPr/>
      <dgm:t>
        <a:bodyPr/>
        <a:lstStyle/>
        <a:p>
          <a:pPr rtl="1"/>
          <a:endParaRPr lang="ar-SA"/>
        </a:p>
      </dgm:t>
    </dgm:pt>
    <dgm:pt modelId="{4826CA2E-B36A-4E54-BD8F-C15439549ED7}">
      <dgm:prSet phldrT="[نص]"/>
      <dgm:spPr/>
      <dgm:t>
        <a:bodyPr/>
        <a:lstStyle/>
        <a:p>
          <a:pPr rtl="1"/>
          <a:r>
            <a:rPr lang="ar-SA" dirty="0" smtClean="0"/>
            <a:t>6-</a:t>
          </a:r>
          <a:r>
            <a:rPr lang="ar-SA" dirty="0" err="1" smtClean="0"/>
            <a:t>اهمال</a:t>
          </a:r>
          <a:r>
            <a:rPr lang="ar-SA" dirty="0" smtClean="0"/>
            <a:t> مصادر التعليم الأخرى.</a:t>
          </a:r>
          <a:endParaRPr lang="ar-SA" dirty="0"/>
        </a:p>
      </dgm:t>
    </dgm:pt>
    <dgm:pt modelId="{07866141-8456-4FC3-8B90-842A63DA6C0F}" type="parTrans" cxnId="{4FE0D5FA-48D7-40A2-83FE-AA16D9DB67CB}">
      <dgm:prSet/>
      <dgm:spPr/>
      <dgm:t>
        <a:bodyPr/>
        <a:lstStyle/>
        <a:p>
          <a:pPr rtl="1"/>
          <a:endParaRPr lang="ar-SA"/>
        </a:p>
      </dgm:t>
    </dgm:pt>
    <dgm:pt modelId="{CE4DD718-95CB-4451-B5CA-0CF4A641C5B6}" type="sibTrans" cxnId="{4FE0D5FA-48D7-40A2-83FE-AA16D9DB67CB}">
      <dgm:prSet/>
      <dgm:spPr/>
      <dgm:t>
        <a:bodyPr/>
        <a:lstStyle/>
        <a:p>
          <a:pPr rtl="1"/>
          <a:endParaRPr lang="ar-SA"/>
        </a:p>
      </dgm:t>
    </dgm:pt>
    <dgm:pt modelId="{43BDA736-85B1-4A35-B165-9470D17C4360}">
      <dgm:prSet phldrT="[نص]"/>
      <dgm:spPr/>
      <dgm:t>
        <a:bodyPr/>
        <a:lstStyle/>
        <a:p>
          <a:pPr rtl="1"/>
          <a:r>
            <a:rPr lang="ar-SA" dirty="0" smtClean="0"/>
            <a:t>7- وضع نموذج سلبي للطالب المتفوق.</a:t>
          </a:r>
          <a:endParaRPr lang="ar-SA" dirty="0"/>
        </a:p>
      </dgm:t>
    </dgm:pt>
    <dgm:pt modelId="{393FC9C3-8FC0-45AB-A0E5-DFDA3ED32951}" type="parTrans" cxnId="{5465AA1E-EAC9-479E-A4CD-7A81CB0663DF}">
      <dgm:prSet/>
      <dgm:spPr/>
      <dgm:t>
        <a:bodyPr/>
        <a:lstStyle/>
        <a:p>
          <a:pPr rtl="1"/>
          <a:endParaRPr lang="ar-SA"/>
        </a:p>
      </dgm:t>
    </dgm:pt>
    <dgm:pt modelId="{C27040F2-CC0C-4528-9618-6D102192CDED}" type="sibTrans" cxnId="{5465AA1E-EAC9-479E-A4CD-7A81CB0663DF}">
      <dgm:prSet/>
      <dgm:spPr/>
      <dgm:t>
        <a:bodyPr/>
        <a:lstStyle/>
        <a:p>
          <a:pPr rtl="1"/>
          <a:endParaRPr lang="ar-SA"/>
        </a:p>
      </dgm:t>
    </dgm:pt>
    <dgm:pt modelId="{D944FCC9-F97A-459A-9C61-D54450BE211D}">
      <dgm:prSet phldrT="[نص]"/>
      <dgm:spPr/>
      <dgm:t>
        <a:bodyPr/>
        <a:lstStyle/>
        <a:p>
          <a:pPr rtl="1"/>
          <a:r>
            <a:rPr lang="ar-SA" dirty="0" smtClean="0"/>
            <a:t>8- انتشار العقوبات البدنية والنفسية كوسيلة لتوجيه الطالب.</a:t>
          </a:r>
          <a:endParaRPr lang="ar-SA" dirty="0"/>
        </a:p>
      </dgm:t>
    </dgm:pt>
    <dgm:pt modelId="{7E68B719-96CA-4496-94B5-C54CEBB208DD}" type="parTrans" cxnId="{0E85048E-7104-4CA8-BF5F-C1D9510F6224}">
      <dgm:prSet/>
      <dgm:spPr/>
      <dgm:t>
        <a:bodyPr/>
        <a:lstStyle/>
        <a:p>
          <a:pPr rtl="1"/>
          <a:endParaRPr lang="ar-SA"/>
        </a:p>
      </dgm:t>
    </dgm:pt>
    <dgm:pt modelId="{B20A8088-9A45-4113-9D2B-2ED3D1620AF8}" type="sibTrans" cxnId="{0E85048E-7104-4CA8-BF5F-C1D9510F6224}">
      <dgm:prSet/>
      <dgm:spPr/>
      <dgm:t>
        <a:bodyPr/>
        <a:lstStyle/>
        <a:p>
          <a:pPr rtl="1"/>
          <a:endParaRPr lang="ar-SA"/>
        </a:p>
      </dgm:t>
    </dgm:pt>
    <dgm:pt modelId="{A43C4A9A-E716-4342-B2EF-871B5233775E}" type="pres">
      <dgm:prSet presAssocID="{AEC3A6A5-88D0-460A-A67E-0E5CB65815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E8E07F4-0D1D-4D78-BED2-D2B49411681E}" type="pres">
      <dgm:prSet presAssocID="{E6A612B7-8902-43CE-9533-B4D5311274E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823F8ED-09E9-4CC8-99E1-BF1C7267CA65}" type="pres">
      <dgm:prSet presAssocID="{9C2D696F-963A-4052-93AB-E51631B922A8}" presName="sibTrans" presStyleLbl="sibTrans2D1" presStyleIdx="0" presStyleCnt="7"/>
      <dgm:spPr/>
      <dgm:t>
        <a:bodyPr/>
        <a:lstStyle/>
        <a:p>
          <a:pPr rtl="1"/>
          <a:endParaRPr lang="ar-SA"/>
        </a:p>
      </dgm:t>
    </dgm:pt>
    <dgm:pt modelId="{D1CA8BD0-7555-44D9-B836-EDFDCDDAECED}" type="pres">
      <dgm:prSet presAssocID="{9C2D696F-963A-4052-93AB-E51631B922A8}" presName="connectorText" presStyleLbl="sibTrans2D1" presStyleIdx="0" presStyleCnt="7"/>
      <dgm:spPr/>
      <dgm:t>
        <a:bodyPr/>
        <a:lstStyle/>
        <a:p>
          <a:pPr rtl="1"/>
          <a:endParaRPr lang="ar-SA"/>
        </a:p>
      </dgm:t>
    </dgm:pt>
    <dgm:pt modelId="{F7D39E85-58FC-4E2C-8558-5616CC2A613E}" type="pres">
      <dgm:prSet presAssocID="{AB511A95-5295-43A3-ADCD-902F3B692B46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86ECF5-386B-45E0-894E-DBF13843360A}" type="pres">
      <dgm:prSet presAssocID="{902AB1CD-32DF-4E23-9F5F-8CEBB7BA4C06}" presName="sibTrans" presStyleLbl="sibTrans2D1" presStyleIdx="1" presStyleCnt="7"/>
      <dgm:spPr/>
      <dgm:t>
        <a:bodyPr/>
        <a:lstStyle/>
        <a:p>
          <a:pPr rtl="1"/>
          <a:endParaRPr lang="ar-SA"/>
        </a:p>
      </dgm:t>
    </dgm:pt>
    <dgm:pt modelId="{6F219F63-8794-48C4-8235-9542FD980B23}" type="pres">
      <dgm:prSet presAssocID="{902AB1CD-32DF-4E23-9F5F-8CEBB7BA4C06}" presName="connectorText" presStyleLbl="sibTrans2D1" presStyleIdx="1" presStyleCnt="7"/>
      <dgm:spPr/>
      <dgm:t>
        <a:bodyPr/>
        <a:lstStyle/>
        <a:p>
          <a:pPr rtl="1"/>
          <a:endParaRPr lang="ar-SA"/>
        </a:p>
      </dgm:t>
    </dgm:pt>
    <dgm:pt modelId="{EA987D43-9470-46E9-B1B1-E1ED5FD2F67B}" type="pres">
      <dgm:prSet presAssocID="{E2536678-1210-42EC-BEEE-9FE00792537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C59DE8A-AFCA-46F9-9690-0AC81DFE102E}" type="pres">
      <dgm:prSet presAssocID="{C6C46A33-2F57-490B-A8D1-829B81CD7594}" presName="sibTrans" presStyleLbl="sibTrans2D1" presStyleIdx="2" presStyleCnt="7"/>
      <dgm:spPr/>
      <dgm:t>
        <a:bodyPr/>
        <a:lstStyle/>
        <a:p>
          <a:pPr rtl="1"/>
          <a:endParaRPr lang="ar-SA"/>
        </a:p>
      </dgm:t>
    </dgm:pt>
    <dgm:pt modelId="{767E0F13-087D-40EF-BE3A-86F37C4A0F12}" type="pres">
      <dgm:prSet presAssocID="{C6C46A33-2F57-490B-A8D1-829B81CD7594}" presName="connectorText" presStyleLbl="sibTrans2D1" presStyleIdx="2" presStyleCnt="7"/>
      <dgm:spPr/>
      <dgm:t>
        <a:bodyPr/>
        <a:lstStyle/>
        <a:p>
          <a:pPr rtl="1"/>
          <a:endParaRPr lang="ar-SA"/>
        </a:p>
      </dgm:t>
    </dgm:pt>
    <dgm:pt modelId="{63A7DA80-9BE2-4D7E-8F3F-4987FEA9ECDD}" type="pres">
      <dgm:prSet presAssocID="{A8AB42EA-AD71-45F3-AB2B-E500873C5A3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423E57-0A71-4ADD-AB97-D31281D69AA0}" type="pres">
      <dgm:prSet presAssocID="{4032B571-A097-4011-8826-E60B6626AB2C}" presName="sibTrans" presStyleLbl="sibTrans2D1" presStyleIdx="3" presStyleCnt="7"/>
      <dgm:spPr/>
      <dgm:t>
        <a:bodyPr/>
        <a:lstStyle/>
        <a:p>
          <a:pPr rtl="1"/>
          <a:endParaRPr lang="ar-SA"/>
        </a:p>
      </dgm:t>
    </dgm:pt>
    <dgm:pt modelId="{C534FB2A-9BAB-4ED7-8CD6-886092C5B781}" type="pres">
      <dgm:prSet presAssocID="{4032B571-A097-4011-8826-E60B6626AB2C}" presName="connectorText" presStyleLbl="sibTrans2D1" presStyleIdx="3" presStyleCnt="7"/>
      <dgm:spPr/>
      <dgm:t>
        <a:bodyPr/>
        <a:lstStyle/>
        <a:p>
          <a:pPr rtl="1"/>
          <a:endParaRPr lang="ar-SA"/>
        </a:p>
      </dgm:t>
    </dgm:pt>
    <dgm:pt modelId="{E1BF0C6F-3DB7-4D9C-9B24-B6745F3B6DA9}" type="pres">
      <dgm:prSet presAssocID="{D10E5A83-D58D-43DC-B286-D6F16752642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87230E8-07CA-419D-A3CE-D87BBB95AC05}" type="pres">
      <dgm:prSet presAssocID="{BEB037F7-EB1E-48A0-939E-F184B345A423}" presName="sibTrans" presStyleLbl="sibTrans2D1" presStyleIdx="4" presStyleCnt="7"/>
      <dgm:spPr/>
      <dgm:t>
        <a:bodyPr/>
        <a:lstStyle/>
        <a:p>
          <a:pPr rtl="1"/>
          <a:endParaRPr lang="ar-SA"/>
        </a:p>
      </dgm:t>
    </dgm:pt>
    <dgm:pt modelId="{62FDC846-9190-4547-8588-22F27077B54B}" type="pres">
      <dgm:prSet presAssocID="{BEB037F7-EB1E-48A0-939E-F184B345A423}" presName="connectorText" presStyleLbl="sibTrans2D1" presStyleIdx="4" presStyleCnt="7"/>
      <dgm:spPr/>
      <dgm:t>
        <a:bodyPr/>
        <a:lstStyle/>
        <a:p>
          <a:pPr rtl="1"/>
          <a:endParaRPr lang="ar-SA"/>
        </a:p>
      </dgm:t>
    </dgm:pt>
    <dgm:pt modelId="{F1262141-2068-4002-ABDD-FECC5DE9F62A}" type="pres">
      <dgm:prSet presAssocID="{4826CA2E-B36A-4E54-BD8F-C15439549ED7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D3771D-E578-499E-9E65-945725926225}" type="pres">
      <dgm:prSet presAssocID="{CE4DD718-95CB-4451-B5CA-0CF4A641C5B6}" presName="sibTrans" presStyleLbl="sibTrans2D1" presStyleIdx="5" presStyleCnt="7"/>
      <dgm:spPr/>
      <dgm:t>
        <a:bodyPr/>
        <a:lstStyle/>
        <a:p>
          <a:pPr rtl="1"/>
          <a:endParaRPr lang="ar-SA"/>
        </a:p>
      </dgm:t>
    </dgm:pt>
    <dgm:pt modelId="{B57AD8EF-85D7-45F2-ABCD-4379824E10B9}" type="pres">
      <dgm:prSet presAssocID="{CE4DD718-95CB-4451-B5CA-0CF4A641C5B6}" presName="connectorText" presStyleLbl="sibTrans2D1" presStyleIdx="5" presStyleCnt="7"/>
      <dgm:spPr/>
      <dgm:t>
        <a:bodyPr/>
        <a:lstStyle/>
        <a:p>
          <a:pPr rtl="1"/>
          <a:endParaRPr lang="ar-SA"/>
        </a:p>
      </dgm:t>
    </dgm:pt>
    <dgm:pt modelId="{2E2C1E9A-9BC0-4AE8-8569-4106DE727452}" type="pres">
      <dgm:prSet presAssocID="{43BDA736-85B1-4A35-B165-9470D17C4360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0A8923-B0BF-44EB-9702-BF33CC0C32DC}" type="pres">
      <dgm:prSet presAssocID="{C27040F2-CC0C-4528-9618-6D102192CDED}" presName="sibTrans" presStyleLbl="sibTrans2D1" presStyleIdx="6" presStyleCnt="7"/>
      <dgm:spPr/>
      <dgm:t>
        <a:bodyPr/>
        <a:lstStyle/>
        <a:p>
          <a:pPr rtl="1"/>
          <a:endParaRPr lang="ar-SA"/>
        </a:p>
      </dgm:t>
    </dgm:pt>
    <dgm:pt modelId="{D3942FBF-451F-44EB-9E8D-FE6BA8487384}" type="pres">
      <dgm:prSet presAssocID="{C27040F2-CC0C-4528-9618-6D102192CDED}" presName="connectorText" presStyleLbl="sibTrans2D1" presStyleIdx="6" presStyleCnt="7"/>
      <dgm:spPr/>
      <dgm:t>
        <a:bodyPr/>
        <a:lstStyle/>
        <a:p>
          <a:pPr rtl="1"/>
          <a:endParaRPr lang="ar-SA"/>
        </a:p>
      </dgm:t>
    </dgm:pt>
    <dgm:pt modelId="{68012269-D078-4E53-BF85-804EF82F07EB}" type="pres">
      <dgm:prSet presAssocID="{D944FCC9-F97A-459A-9C61-D54450BE211D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441E2F4-B3D2-4DD6-B0D1-DD9C90A9D2D2}" type="presOf" srcId="{9C2D696F-963A-4052-93AB-E51631B922A8}" destId="{D1CA8BD0-7555-44D9-B836-EDFDCDDAECED}" srcOrd="1" destOrd="0" presId="urn:microsoft.com/office/officeart/2005/8/layout/process5"/>
    <dgm:cxn modelId="{AD88851F-67CF-41F7-BF63-A52556151705}" type="presOf" srcId="{4032B571-A097-4011-8826-E60B6626AB2C}" destId="{90423E57-0A71-4ADD-AB97-D31281D69AA0}" srcOrd="0" destOrd="0" presId="urn:microsoft.com/office/officeart/2005/8/layout/process5"/>
    <dgm:cxn modelId="{D24D9E74-CDF4-4FB0-B73B-6C6056153CC3}" srcId="{AEC3A6A5-88D0-460A-A67E-0E5CB65815BA}" destId="{E2536678-1210-42EC-BEEE-9FE007925375}" srcOrd="2" destOrd="0" parTransId="{1430C5FF-8DD4-42F3-8843-473DC823DCC2}" sibTransId="{C6C46A33-2F57-490B-A8D1-829B81CD7594}"/>
    <dgm:cxn modelId="{9659416A-5261-4515-9B01-C5A3E35C88D0}" type="presOf" srcId="{43BDA736-85B1-4A35-B165-9470D17C4360}" destId="{2E2C1E9A-9BC0-4AE8-8569-4106DE727452}" srcOrd="0" destOrd="0" presId="urn:microsoft.com/office/officeart/2005/8/layout/process5"/>
    <dgm:cxn modelId="{1A4C88AB-F96C-49E8-AC18-8F7FC8ECF913}" type="presOf" srcId="{D10E5A83-D58D-43DC-B286-D6F16752642D}" destId="{E1BF0C6F-3DB7-4D9C-9B24-B6745F3B6DA9}" srcOrd="0" destOrd="0" presId="urn:microsoft.com/office/officeart/2005/8/layout/process5"/>
    <dgm:cxn modelId="{5465AA1E-EAC9-479E-A4CD-7A81CB0663DF}" srcId="{AEC3A6A5-88D0-460A-A67E-0E5CB65815BA}" destId="{43BDA736-85B1-4A35-B165-9470D17C4360}" srcOrd="6" destOrd="0" parTransId="{393FC9C3-8FC0-45AB-A0E5-DFDA3ED32951}" sibTransId="{C27040F2-CC0C-4528-9618-6D102192CDED}"/>
    <dgm:cxn modelId="{76A29273-3EED-404F-9E68-F2768E96ECA6}" type="presOf" srcId="{C27040F2-CC0C-4528-9618-6D102192CDED}" destId="{D3942FBF-451F-44EB-9E8D-FE6BA8487384}" srcOrd="1" destOrd="0" presId="urn:microsoft.com/office/officeart/2005/8/layout/process5"/>
    <dgm:cxn modelId="{5251DEF7-5D0C-4C5F-A375-737AC834CDB6}" srcId="{AEC3A6A5-88D0-460A-A67E-0E5CB65815BA}" destId="{A8AB42EA-AD71-45F3-AB2B-E500873C5A3D}" srcOrd="3" destOrd="0" parTransId="{7AC06DB6-9FCD-4746-AEC2-803EB3C8A915}" sibTransId="{4032B571-A097-4011-8826-E60B6626AB2C}"/>
    <dgm:cxn modelId="{5F5E00C6-3EBC-4033-A873-F07B922F0D81}" type="presOf" srcId="{AEC3A6A5-88D0-460A-A67E-0E5CB65815BA}" destId="{A43C4A9A-E716-4342-B2EF-871B5233775E}" srcOrd="0" destOrd="0" presId="urn:microsoft.com/office/officeart/2005/8/layout/process5"/>
    <dgm:cxn modelId="{83D3EC6C-8E23-4BBD-87CF-BBE88902E03A}" type="presOf" srcId="{CE4DD718-95CB-4451-B5CA-0CF4A641C5B6}" destId="{B57AD8EF-85D7-45F2-ABCD-4379824E10B9}" srcOrd="1" destOrd="0" presId="urn:microsoft.com/office/officeart/2005/8/layout/process5"/>
    <dgm:cxn modelId="{99A26021-A00B-4440-AC4B-E40D5DE08EB1}" srcId="{AEC3A6A5-88D0-460A-A67E-0E5CB65815BA}" destId="{E6A612B7-8902-43CE-9533-B4D5311274E2}" srcOrd="0" destOrd="0" parTransId="{8D893F1B-009B-4565-B1BB-72C33E71AFC7}" sibTransId="{9C2D696F-963A-4052-93AB-E51631B922A8}"/>
    <dgm:cxn modelId="{A0329A1A-E6A1-4555-960F-A6223EFA6A64}" type="presOf" srcId="{C6C46A33-2F57-490B-A8D1-829B81CD7594}" destId="{767E0F13-087D-40EF-BE3A-86F37C4A0F12}" srcOrd="1" destOrd="0" presId="urn:microsoft.com/office/officeart/2005/8/layout/process5"/>
    <dgm:cxn modelId="{03E93E2D-E220-425D-AEAD-D237DA6C4D2F}" srcId="{AEC3A6A5-88D0-460A-A67E-0E5CB65815BA}" destId="{D10E5A83-D58D-43DC-B286-D6F16752642D}" srcOrd="4" destOrd="0" parTransId="{DB012A90-FE9D-44E9-9A9A-36586E0E72F1}" sibTransId="{BEB037F7-EB1E-48A0-939E-F184B345A423}"/>
    <dgm:cxn modelId="{0E85048E-7104-4CA8-BF5F-C1D9510F6224}" srcId="{AEC3A6A5-88D0-460A-A67E-0E5CB65815BA}" destId="{D944FCC9-F97A-459A-9C61-D54450BE211D}" srcOrd="7" destOrd="0" parTransId="{7E68B719-96CA-4496-94B5-C54CEBB208DD}" sibTransId="{B20A8088-9A45-4113-9D2B-2ED3D1620AF8}"/>
    <dgm:cxn modelId="{D7AC86AE-D869-44AD-82D4-377051809AA1}" type="presOf" srcId="{4826CA2E-B36A-4E54-BD8F-C15439549ED7}" destId="{F1262141-2068-4002-ABDD-FECC5DE9F62A}" srcOrd="0" destOrd="0" presId="urn:microsoft.com/office/officeart/2005/8/layout/process5"/>
    <dgm:cxn modelId="{4FE0D5FA-48D7-40A2-83FE-AA16D9DB67CB}" srcId="{AEC3A6A5-88D0-460A-A67E-0E5CB65815BA}" destId="{4826CA2E-B36A-4E54-BD8F-C15439549ED7}" srcOrd="5" destOrd="0" parTransId="{07866141-8456-4FC3-8B90-842A63DA6C0F}" sibTransId="{CE4DD718-95CB-4451-B5CA-0CF4A641C5B6}"/>
    <dgm:cxn modelId="{F823E15D-392C-4BD4-AC81-071B2F38137F}" type="presOf" srcId="{AB511A95-5295-43A3-ADCD-902F3B692B46}" destId="{F7D39E85-58FC-4E2C-8558-5616CC2A613E}" srcOrd="0" destOrd="0" presId="urn:microsoft.com/office/officeart/2005/8/layout/process5"/>
    <dgm:cxn modelId="{C88E7757-3E80-4DCD-965C-1754310B3CC3}" type="presOf" srcId="{A8AB42EA-AD71-45F3-AB2B-E500873C5A3D}" destId="{63A7DA80-9BE2-4D7E-8F3F-4987FEA9ECDD}" srcOrd="0" destOrd="0" presId="urn:microsoft.com/office/officeart/2005/8/layout/process5"/>
    <dgm:cxn modelId="{06EDF065-CD04-45C4-B8ED-756417B73C37}" type="presOf" srcId="{902AB1CD-32DF-4E23-9F5F-8CEBB7BA4C06}" destId="{6A86ECF5-386B-45E0-894E-DBF13843360A}" srcOrd="0" destOrd="0" presId="urn:microsoft.com/office/officeart/2005/8/layout/process5"/>
    <dgm:cxn modelId="{C3092F70-F04C-45A6-920E-A5A4DD876A25}" type="presOf" srcId="{4032B571-A097-4011-8826-E60B6626AB2C}" destId="{C534FB2A-9BAB-4ED7-8CD6-886092C5B781}" srcOrd="1" destOrd="0" presId="urn:microsoft.com/office/officeart/2005/8/layout/process5"/>
    <dgm:cxn modelId="{7CD25CCD-CF3D-4BD6-94D2-36568CAE9C27}" type="presOf" srcId="{BEB037F7-EB1E-48A0-939E-F184B345A423}" destId="{987230E8-07CA-419D-A3CE-D87BBB95AC05}" srcOrd="0" destOrd="0" presId="urn:microsoft.com/office/officeart/2005/8/layout/process5"/>
    <dgm:cxn modelId="{C32E8C37-F309-432C-8AB3-0368CEA4EF9E}" srcId="{AEC3A6A5-88D0-460A-A67E-0E5CB65815BA}" destId="{AB511A95-5295-43A3-ADCD-902F3B692B46}" srcOrd="1" destOrd="0" parTransId="{99A6FA32-03F9-4A1E-AAA0-B92A661E0EFC}" sibTransId="{902AB1CD-32DF-4E23-9F5F-8CEBB7BA4C06}"/>
    <dgm:cxn modelId="{B8CC319D-2649-4AD2-A30D-8D94B47CC1FD}" type="presOf" srcId="{E6A612B7-8902-43CE-9533-B4D5311274E2}" destId="{FE8E07F4-0D1D-4D78-BED2-D2B49411681E}" srcOrd="0" destOrd="0" presId="urn:microsoft.com/office/officeart/2005/8/layout/process5"/>
    <dgm:cxn modelId="{6FC442CE-D3F9-41B5-B658-F72CDB9844C4}" type="presOf" srcId="{BEB037F7-EB1E-48A0-939E-F184B345A423}" destId="{62FDC846-9190-4547-8588-22F27077B54B}" srcOrd="1" destOrd="0" presId="urn:microsoft.com/office/officeart/2005/8/layout/process5"/>
    <dgm:cxn modelId="{8C7DD3F4-EB5D-4B30-9802-88E97C04D350}" type="presOf" srcId="{D944FCC9-F97A-459A-9C61-D54450BE211D}" destId="{68012269-D078-4E53-BF85-804EF82F07EB}" srcOrd="0" destOrd="0" presId="urn:microsoft.com/office/officeart/2005/8/layout/process5"/>
    <dgm:cxn modelId="{EA16BC43-ADFB-4131-8C9E-18C621D94764}" type="presOf" srcId="{C27040F2-CC0C-4528-9618-6D102192CDED}" destId="{590A8923-B0BF-44EB-9702-BF33CC0C32DC}" srcOrd="0" destOrd="0" presId="urn:microsoft.com/office/officeart/2005/8/layout/process5"/>
    <dgm:cxn modelId="{09077AA8-A71B-42EE-8CE5-37839E794390}" type="presOf" srcId="{9C2D696F-963A-4052-93AB-E51631B922A8}" destId="{F823F8ED-09E9-4CC8-99E1-BF1C7267CA65}" srcOrd="0" destOrd="0" presId="urn:microsoft.com/office/officeart/2005/8/layout/process5"/>
    <dgm:cxn modelId="{B3CD7FDD-53AA-408F-ABA9-36C9546B277F}" type="presOf" srcId="{C6C46A33-2F57-490B-A8D1-829B81CD7594}" destId="{2C59DE8A-AFCA-46F9-9690-0AC81DFE102E}" srcOrd="0" destOrd="0" presId="urn:microsoft.com/office/officeart/2005/8/layout/process5"/>
    <dgm:cxn modelId="{72278BD3-78CA-4132-9864-86A192979AE4}" type="presOf" srcId="{902AB1CD-32DF-4E23-9F5F-8CEBB7BA4C06}" destId="{6F219F63-8794-48C4-8235-9542FD980B23}" srcOrd="1" destOrd="0" presId="urn:microsoft.com/office/officeart/2005/8/layout/process5"/>
    <dgm:cxn modelId="{A6A85038-9EC2-4363-89B3-3A9C28695E24}" type="presOf" srcId="{CE4DD718-95CB-4451-B5CA-0CF4A641C5B6}" destId="{07D3771D-E578-499E-9E65-945725926225}" srcOrd="0" destOrd="0" presId="urn:microsoft.com/office/officeart/2005/8/layout/process5"/>
    <dgm:cxn modelId="{DD844783-9A05-461C-9826-5D6B1D3103AA}" type="presOf" srcId="{E2536678-1210-42EC-BEEE-9FE007925375}" destId="{EA987D43-9470-46E9-B1B1-E1ED5FD2F67B}" srcOrd="0" destOrd="0" presId="urn:microsoft.com/office/officeart/2005/8/layout/process5"/>
    <dgm:cxn modelId="{346B9342-83C3-4BD2-9B99-8C04F6A9510E}" type="presParOf" srcId="{A43C4A9A-E716-4342-B2EF-871B5233775E}" destId="{FE8E07F4-0D1D-4D78-BED2-D2B49411681E}" srcOrd="0" destOrd="0" presId="urn:microsoft.com/office/officeart/2005/8/layout/process5"/>
    <dgm:cxn modelId="{61ADC3A5-6517-4347-BAC4-2C47D241CB2A}" type="presParOf" srcId="{A43C4A9A-E716-4342-B2EF-871B5233775E}" destId="{F823F8ED-09E9-4CC8-99E1-BF1C7267CA65}" srcOrd="1" destOrd="0" presId="urn:microsoft.com/office/officeart/2005/8/layout/process5"/>
    <dgm:cxn modelId="{384F2E2D-5B6A-4A15-B4C7-A090BA5C215A}" type="presParOf" srcId="{F823F8ED-09E9-4CC8-99E1-BF1C7267CA65}" destId="{D1CA8BD0-7555-44D9-B836-EDFDCDDAECED}" srcOrd="0" destOrd="0" presId="urn:microsoft.com/office/officeart/2005/8/layout/process5"/>
    <dgm:cxn modelId="{B273C675-3B6B-424B-8A53-7CCF6557BCCD}" type="presParOf" srcId="{A43C4A9A-E716-4342-B2EF-871B5233775E}" destId="{F7D39E85-58FC-4E2C-8558-5616CC2A613E}" srcOrd="2" destOrd="0" presId="urn:microsoft.com/office/officeart/2005/8/layout/process5"/>
    <dgm:cxn modelId="{BBEB4A73-F16B-414A-A433-229B5BB3D9DD}" type="presParOf" srcId="{A43C4A9A-E716-4342-B2EF-871B5233775E}" destId="{6A86ECF5-386B-45E0-894E-DBF13843360A}" srcOrd="3" destOrd="0" presId="urn:microsoft.com/office/officeart/2005/8/layout/process5"/>
    <dgm:cxn modelId="{0043BC48-CB62-498B-AF1A-7CEB03FD8DC7}" type="presParOf" srcId="{6A86ECF5-386B-45E0-894E-DBF13843360A}" destId="{6F219F63-8794-48C4-8235-9542FD980B23}" srcOrd="0" destOrd="0" presId="urn:microsoft.com/office/officeart/2005/8/layout/process5"/>
    <dgm:cxn modelId="{D640DB18-C6C5-4D2E-A65B-2FF696494B1C}" type="presParOf" srcId="{A43C4A9A-E716-4342-B2EF-871B5233775E}" destId="{EA987D43-9470-46E9-B1B1-E1ED5FD2F67B}" srcOrd="4" destOrd="0" presId="urn:microsoft.com/office/officeart/2005/8/layout/process5"/>
    <dgm:cxn modelId="{AEDBC677-189C-45F8-B757-80CDEF50A293}" type="presParOf" srcId="{A43C4A9A-E716-4342-B2EF-871B5233775E}" destId="{2C59DE8A-AFCA-46F9-9690-0AC81DFE102E}" srcOrd="5" destOrd="0" presId="urn:microsoft.com/office/officeart/2005/8/layout/process5"/>
    <dgm:cxn modelId="{5EDC0FE3-E245-4109-9AB4-FCC93E1714F4}" type="presParOf" srcId="{2C59DE8A-AFCA-46F9-9690-0AC81DFE102E}" destId="{767E0F13-087D-40EF-BE3A-86F37C4A0F12}" srcOrd="0" destOrd="0" presId="urn:microsoft.com/office/officeart/2005/8/layout/process5"/>
    <dgm:cxn modelId="{D861D34D-8E23-4E02-815F-D4D7B858BA45}" type="presParOf" srcId="{A43C4A9A-E716-4342-B2EF-871B5233775E}" destId="{63A7DA80-9BE2-4D7E-8F3F-4987FEA9ECDD}" srcOrd="6" destOrd="0" presId="urn:microsoft.com/office/officeart/2005/8/layout/process5"/>
    <dgm:cxn modelId="{5090735F-D9FE-4F02-A441-7468557B613B}" type="presParOf" srcId="{A43C4A9A-E716-4342-B2EF-871B5233775E}" destId="{90423E57-0A71-4ADD-AB97-D31281D69AA0}" srcOrd="7" destOrd="0" presId="urn:microsoft.com/office/officeart/2005/8/layout/process5"/>
    <dgm:cxn modelId="{7E264D89-549B-404B-A559-72DAE20F2F7E}" type="presParOf" srcId="{90423E57-0A71-4ADD-AB97-D31281D69AA0}" destId="{C534FB2A-9BAB-4ED7-8CD6-886092C5B781}" srcOrd="0" destOrd="0" presId="urn:microsoft.com/office/officeart/2005/8/layout/process5"/>
    <dgm:cxn modelId="{135A969D-0577-41B8-81D0-2ACFE985A4CD}" type="presParOf" srcId="{A43C4A9A-E716-4342-B2EF-871B5233775E}" destId="{E1BF0C6F-3DB7-4D9C-9B24-B6745F3B6DA9}" srcOrd="8" destOrd="0" presId="urn:microsoft.com/office/officeart/2005/8/layout/process5"/>
    <dgm:cxn modelId="{6CFC7022-FD75-47D6-8775-3E4E4A36827A}" type="presParOf" srcId="{A43C4A9A-E716-4342-B2EF-871B5233775E}" destId="{987230E8-07CA-419D-A3CE-D87BBB95AC05}" srcOrd="9" destOrd="0" presId="urn:microsoft.com/office/officeart/2005/8/layout/process5"/>
    <dgm:cxn modelId="{BDC21EC8-3759-4DF6-BD0F-AA1936A83F0B}" type="presParOf" srcId="{987230E8-07CA-419D-A3CE-D87BBB95AC05}" destId="{62FDC846-9190-4547-8588-22F27077B54B}" srcOrd="0" destOrd="0" presId="urn:microsoft.com/office/officeart/2005/8/layout/process5"/>
    <dgm:cxn modelId="{C188FB87-0828-42E6-BE74-106211B02CAA}" type="presParOf" srcId="{A43C4A9A-E716-4342-B2EF-871B5233775E}" destId="{F1262141-2068-4002-ABDD-FECC5DE9F62A}" srcOrd="10" destOrd="0" presId="urn:microsoft.com/office/officeart/2005/8/layout/process5"/>
    <dgm:cxn modelId="{C5618364-5BE8-44C9-91D9-EDE8CDDD2F4C}" type="presParOf" srcId="{A43C4A9A-E716-4342-B2EF-871B5233775E}" destId="{07D3771D-E578-499E-9E65-945725926225}" srcOrd="11" destOrd="0" presId="urn:microsoft.com/office/officeart/2005/8/layout/process5"/>
    <dgm:cxn modelId="{9E104B71-6507-4413-A5C7-768BAD81C318}" type="presParOf" srcId="{07D3771D-E578-499E-9E65-945725926225}" destId="{B57AD8EF-85D7-45F2-ABCD-4379824E10B9}" srcOrd="0" destOrd="0" presId="urn:microsoft.com/office/officeart/2005/8/layout/process5"/>
    <dgm:cxn modelId="{75140FF8-9748-4A08-97FA-C1B0C20678D0}" type="presParOf" srcId="{A43C4A9A-E716-4342-B2EF-871B5233775E}" destId="{2E2C1E9A-9BC0-4AE8-8569-4106DE727452}" srcOrd="12" destOrd="0" presId="urn:microsoft.com/office/officeart/2005/8/layout/process5"/>
    <dgm:cxn modelId="{746F123C-E4A6-414D-8DD1-20A466E597ED}" type="presParOf" srcId="{A43C4A9A-E716-4342-B2EF-871B5233775E}" destId="{590A8923-B0BF-44EB-9702-BF33CC0C32DC}" srcOrd="13" destOrd="0" presId="urn:microsoft.com/office/officeart/2005/8/layout/process5"/>
    <dgm:cxn modelId="{6B049DF8-7A4D-4C7A-AEC1-AAFB4E1541A1}" type="presParOf" srcId="{590A8923-B0BF-44EB-9702-BF33CC0C32DC}" destId="{D3942FBF-451F-44EB-9E8D-FE6BA8487384}" srcOrd="0" destOrd="0" presId="urn:microsoft.com/office/officeart/2005/8/layout/process5"/>
    <dgm:cxn modelId="{64988D63-9460-438A-96EE-9553EA1F9597}" type="presParOf" srcId="{A43C4A9A-E716-4342-B2EF-871B5233775E}" destId="{68012269-D078-4E53-BF85-804EF82F07EB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5CD639-E7EF-4792-A34C-1B30A49A51B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CC00613-D1C8-411C-8572-9056F8F090C7}">
      <dgm:prSet phldrT="[نص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2- تقدم علم النفس التربوي وعلو نفس النمو.</a:t>
          </a:r>
          <a:endParaRPr lang="ar-SA" dirty="0"/>
        </a:p>
      </dgm:t>
    </dgm:pt>
    <dgm:pt modelId="{FF374A28-B599-424C-806A-FBFC51F587B5}" type="parTrans" cxnId="{7C449409-865F-4B66-8075-16CDC8D05B23}">
      <dgm:prSet/>
      <dgm:spPr/>
      <dgm:t>
        <a:bodyPr/>
        <a:lstStyle/>
        <a:p>
          <a:pPr rtl="1"/>
          <a:endParaRPr lang="ar-SA"/>
        </a:p>
      </dgm:t>
    </dgm:pt>
    <dgm:pt modelId="{CC5CDDF0-72E0-411C-BFBF-C8A90CFED006}" type="sibTrans" cxnId="{7C449409-865F-4B66-8075-16CDC8D05B23}">
      <dgm:prSet/>
      <dgm:spPr/>
      <dgm:t>
        <a:bodyPr/>
        <a:lstStyle/>
        <a:p>
          <a:pPr rtl="1"/>
          <a:endParaRPr lang="ar-SA"/>
        </a:p>
      </dgm:t>
    </dgm:pt>
    <dgm:pt modelId="{1B105D80-01A4-4718-8FF7-3572A5C4B1FA}">
      <dgm:prSet phldrT="[نص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1- البحوث والدراسات والتجارب التربوية.</a:t>
          </a:r>
          <a:endParaRPr lang="ar-SA" dirty="0"/>
        </a:p>
      </dgm:t>
    </dgm:pt>
    <dgm:pt modelId="{E1197A9A-A45C-482B-AB45-52573D874850}" type="parTrans" cxnId="{D32194A2-1CDE-4A79-BF32-A91713670012}">
      <dgm:prSet/>
      <dgm:spPr/>
      <dgm:t>
        <a:bodyPr/>
        <a:lstStyle/>
        <a:p>
          <a:pPr rtl="1"/>
          <a:endParaRPr lang="ar-SA"/>
        </a:p>
      </dgm:t>
    </dgm:pt>
    <dgm:pt modelId="{F7F8CA63-1366-4906-9A41-E75CF2D1C276}" type="sibTrans" cxnId="{D32194A2-1CDE-4A79-BF32-A91713670012}">
      <dgm:prSet/>
      <dgm:spPr/>
      <dgm:t>
        <a:bodyPr/>
        <a:lstStyle/>
        <a:p>
          <a:pPr rtl="1"/>
          <a:endParaRPr lang="ar-SA"/>
        </a:p>
      </dgm:t>
    </dgm:pt>
    <dgm:pt modelId="{D4183D05-D83D-4CF1-AB0E-88FA1441FBDA}">
      <dgm:prSet phldrT="[نص]"/>
      <dgm:spPr/>
      <dgm:t>
        <a:bodyPr/>
        <a:lstStyle/>
        <a:p>
          <a:pPr rtl="1"/>
          <a:r>
            <a:rPr lang="ar-SA" dirty="0" smtClean="0"/>
            <a:t>4- تقدم الفكر التربوي – وتطور أهداف التربية.</a:t>
          </a:r>
          <a:endParaRPr lang="ar-SA" dirty="0"/>
        </a:p>
      </dgm:t>
    </dgm:pt>
    <dgm:pt modelId="{2835C4C1-BD6E-47D4-87E1-964CF2F3EA7F}" type="parTrans" cxnId="{77604051-AAD7-4E18-A097-6758A6A84514}">
      <dgm:prSet/>
      <dgm:spPr/>
      <dgm:t>
        <a:bodyPr/>
        <a:lstStyle/>
        <a:p>
          <a:pPr rtl="1"/>
          <a:endParaRPr lang="ar-SA"/>
        </a:p>
      </dgm:t>
    </dgm:pt>
    <dgm:pt modelId="{03513CB0-F995-458D-B7B9-E3D3C61FAFF7}" type="sibTrans" cxnId="{77604051-AAD7-4E18-A097-6758A6A84514}">
      <dgm:prSet/>
      <dgm:spPr/>
      <dgm:t>
        <a:bodyPr/>
        <a:lstStyle/>
        <a:p>
          <a:pPr rtl="1"/>
          <a:endParaRPr lang="ar-SA"/>
        </a:p>
      </dgm:t>
    </dgm:pt>
    <dgm:pt modelId="{70331A83-4E05-4DE6-B29F-1456D478E24B}">
      <dgm:prSet phldrT="[نص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3- زيادة الاهتمام بالطفولة ومتطلبات النمو.</a:t>
          </a:r>
          <a:endParaRPr lang="ar-SA" dirty="0"/>
        </a:p>
      </dgm:t>
    </dgm:pt>
    <dgm:pt modelId="{19C78D0E-0967-4A40-8CCF-C76EE61D748F}" type="parTrans" cxnId="{1C1B70F9-F3EA-49E0-A9B3-44AD718E8E08}">
      <dgm:prSet/>
      <dgm:spPr/>
      <dgm:t>
        <a:bodyPr/>
        <a:lstStyle/>
        <a:p>
          <a:pPr rtl="1"/>
          <a:endParaRPr lang="ar-SA"/>
        </a:p>
      </dgm:t>
    </dgm:pt>
    <dgm:pt modelId="{CE16F6E3-5DB7-4661-852B-79FFBD0579AD}" type="sibTrans" cxnId="{1C1B70F9-F3EA-49E0-A9B3-44AD718E8E08}">
      <dgm:prSet/>
      <dgm:spPr/>
      <dgm:t>
        <a:bodyPr/>
        <a:lstStyle/>
        <a:p>
          <a:pPr rtl="1"/>
          <a:endParaRPr lang="ar-SA"/>
        </a:p>
      </dgm:t>
    </dgm:pt>
    <dgm:pt modelId="{0DB984EA-94C0-47F2-A0CE-85CB5F38C8AA}" type="pres">
      <dgm:prSet presAssocID="{FC5CD639-E7EF-4792-A34C-1B30A49A51B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1380209-1A7D-4385-B064-1D642B46BA5B}" type="pres">
      <dgm:prSet presAssocID="{FC5CD639-E7EF-4792-A34C-1B30A49A51B4}" presName="diamond" presStyleLbl="bgShp" presStyleIdx="0" presStyleCn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9DF197DC-AAC6-48E0-8520-9A30AFFE6CB0}" type="pres">
      <dgm:prSet presAssocID="{FC5CD639-E7EF-4792-A34C-1B30A49A51B4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7CA737-2A37-471A-A943-9C1E648E63EC}" type="pres">
      <dgm:prSet presAssocID="{FC5CD639-E7EF-4792-A34C-1B30A49A51B4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DF2C7F5-4DBA-472C-973F-BE1B6AE4D744}" type="pres">
      <dgm:prSet presAssocID="{FC5CD639-E7EF-4792-A34C-1B30A49A51B4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50CB2D-390E-492D-A811-D15C5FA50F35}" type="pres">
      <dgm:prSet presAssocID="{FC5CD639-E7EF-4792-A34C-1B30A49A51B4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32194A2-1CDE-4A79-BF32-A91713670012}" srcId="{FC5CD639-E7EF-4792-A34C-1B30A49A51B4}" destId="{1B105D80-01A4-4718-8FF7-3572A5C4B1FA}" srcOrd="1" destOrd="0" parTransId="{E1197A9A-A45C-482B-AB45-52573D874850}" sibTransId="{F7F8CA63-1366-4906-9A41-E75CF2D1C276}"/>
    <dgm:cxn modelId="{EA60D4BF-4402-431F-8FAC-65D79D9D322F}" type="presOf" srcId="{1B105D80-01A4-4718-8FF7-3572A5C4B1FA}" destId="{937CA737-2A37-471A-A943-9C1E648E63EC}" srcOrd="0" destOrd="0" presId="urn:microsoft.com/office/officeart/2005/8/layout/matrix3"/>
    <dgm:cxn modelId="{95EFDF6F-5E45-4A80-866F-432BD90D592B}" type="presOf" srcId="{CCC00613-D1C8-411C-8572-9056F8F090C7}" destId="{9DF197DC-AAC6-48E0-8520-9A30AFFE6CB0}" srcOrd="0" destOrd="0" presId="urn:microsoft.com/office/officeart/2005/8/layout/matrix3"/>
    <dgm:cxn modelId="{DFC2ABA8-BB88-40D8-AEA2-0EFFD09E0203}" type="presOf" srcId="{70331A83-4E05-4DE6-B29F-1456D478E24B}" destId="{5850CB2D-390E-492D-A811-D15C5FA50F35}" srcOrd="0" destOrd="0" presId="urn:microsoft.com/office/officeart/2005/8/layout/matrix3"/>
    <dgm:cxn modelId="{77604051-AAD7-4E18-A097-6758A6A84514}" srcId="{FC5CD639-E7EF-4792-A34C-1B30A49A51B4}" destId="{D4183D05-D83D-4CF1-AB0E-88FA1441FBDA}" srcOrd="2" destOrd="0" parTransId="{2835C4C1-BD6E-47D4-87E1-964CF2F3EA7F}" sibTransId="{03513CB0-F995-458D-B7B9-E3D3C61FAFF7}"/>
    <dgm:cxn modelId="{27B68969-C26C-4710-908F-671D0D73B5F4}" type="presOf" srcId="{FC5CD639-E7EF-4792-A34C-1B30A49A51B4}" destId="{0DB984EA-94C0-47F2-A0CE-85CB5F38C8AA}" srcOrd="0" destOrd="0" presId="urn:microsoft.com/office/officeart/2005/8/layout/matrix3"/>
    <dgm:cxn modelId="{1C1B70F9-F3EA-49E0-A9B3-44AD718E8E08}" srcId="{FC5CD639-E7EF-4792-A34C-1B30A49A51B4}" destId="{70331A83-4E05-4DE6-B29F-1456D478E24B}" srcOrd="3" destOrd="0" parTransId="{19C78D0E-0967-4A40-8CCF-C76EE61D748F}" sibTransId="{CE16F6E3-5DB7-4661-852B-79FFBD0579AD}"/>
    <dgm:cxn modelId="{7C449409-865F-4B66-8075-16CDC8D05B23}" srcId="{FC5CD639-E7EF-4792-A34C-1B30A49A51B4}" destId="{CCC00613-D1C8-411C-8572-9056F8F090C7}" srcOrd="0" destOrd="0" parTransId="{FF374A28-B599-424C-806A-FBFC51F587B5}" sibTransId="{CC5CDDF0-72E0-411C-BFBF-C8A90CFED006}"/>
    <dgm:cxn modelId="{6B5B29E2-0973-48A2-827B-2D331838065F}" type="presOf" srcId="{D4183D05-D83D-4CF1-AB0E-88FA1441FBDA}" destId="{4DF2C7F5-4DBA-472C-973F-BE1B6AE4D744}" srcOrd="0" destOrd="0" presId="urn:microsoft.com/office/officeart/2005/8/layout/matrix3"/>
    <dgm:cxn modelId="{A498BE84-1FEB-43D3-95A5-E7EE40F1E084}" type="presParOf" srcId="{0DB984EA-94C0-47F2-A0CE-85CB5F38C8AA}" destId="{21380209-1A7D-4385-B064-1D642B46BA5B}" srcOrd="0" destOrd="0" presId="urn:microsoft.com/office/officeart/2005/8/layout/matrix3"/>
    <dgm:cxn modelId="{EDAB3937-8A5D-4430-9A89-6FC931D5125A}" type="presParOf" srcId="{0DB984EA-94C0-47F2-A0CE-85CB5F38C8AA}" destId="{9DF197DC-AAC6-48E0-8520-9A30AFFE6CB0}" srcOrd="1" destOrd="0" presId="urn:microsoft.com/office/officeart/2005/8/layout/matrix3"/>
    <dgm:cxn modelId="{E1AC71F5-15B1-4609-99FE-D2FD2801A5B5}" type="presParOf" srcId="{0DB984EA-94C0-47F2-A0CE-85CB5F38C8AA}" destId="{937CA737-2A37-471A-A943-9C1E648E63EC}" srcOrd="2" destOrd="0" presId="urn:microsoft.com/office/officeart/2005/8/layout/matrix3"/>
    <dgm:cxn modelId="{322878E3-70B9-4D38-96FB-3A6D7000630A}" type="presParOf" srcId="{0DB984EA-94C0-47F2-A0CE-85CB5F38C8AA}" destId="{4DF2C7F5-4DBA-472C-973F-BE1B6AE4D744}" srcOrd="3" destOrd="0" presId="urn:microsoft.com/office/officeart/2005/8/layout/matrix3"/>
    <dgm:cxn modelId="{4D45883E-7BD5-412C-86C8-AEB598023BAE}" type="presParOf" srcId="{0DB984EA-94C0-47F2-A0CE-85CB5F38C8AA}" destId="{5850CB2D-390E-492D-A811-D15C5FA50F3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7D3A62-B689-4EF0-8818-3FFBF7A77946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44A7F2F-C3F8-40B6-8230-326DF2C7A76F}">
      <dgm:prSet phldrT="[نص]"/>
      <dgm:spPr/>
      <dgm:t>
        <a:bodyPr/>
        <a:lstStyle/>
        <a:p>
          <a:pPr rtl="1"/>
          <a:r>
            <a:rPr lang="ar-SA" dirty="0" smtClean="0"/>
            <a:t>1- تغير في علاقة المعلم بطلابه. </a:t>
          </a:r>
          <a:endParaRPr lang="ar-SA" dirty="0"/>
        </a:p>
      </dgm:t>
    </dgm:pt>
    <dgm:pt modelId="{011D2DB9-C7CD-4CFE-BBF6-F8776D871703}" type="parTrans" cxnId="{DA502818-72AF-4AEF-90BF-6831A6B25149}">
      <dgm:prSet/>
      <dgm:spPr/>
      <dgm:t>
        <a:bodyPr/>
        <a:lstStyle/>
        <a:p>
          <a:pPr rtl="1"/>
          <a:endParaRPr lang="ar-SA"/>
        </a:p>
      </dgm:t>
    </dgm:pt>
    <dgm:pt modelId="{EF0210D2-955C-4B45-872E-4CA203BC3B90}" type="sibTrans" cxnId="{DA502818-72AF-4AEF-90BF-6831A6B25149}">
      <dgm:prSet/>
      <dgm:spPr/>
      <dgm:t>
        <a:bodyPr/>
        <a:lstStyle/>
        <a:p>
          <a:pPr rtl="1"/>
          <a:endParaRPr lang="ar-SA"/>
        </a:p>
      </dgm:t>
    </dgm:pt>
    <dgm:pt modelId="{86E127FE-3A9F-4B92-931E-8E076DF75C89}">
      <dgm:prSet phldrT="[نص]"/>
      <dgm:spPr/>
      <dgm:t>
        <a:bodyPr/>
        <a:lstStyle/>
        <a:p>
          <a:pPr rtl="1"/>
          <a:r>
            <a:rPr lang="ar-SA" dirty="0" smtClean="0"/>
            <a:t>2-تغير في أدوار المعلم من شارح للمعلومات </a:t>
          </a:r>
          <a:r>
            <a:rPr lang="ar-SA" dirty="0" err="1" smtClean="0"/>
            <a:t>الى</a:t>
          </a:r>
          <a:r>
            <a:rPr lang="ar-SA" dirty="0" smtClean="0"/>
            <a:t> موجه وميسر </a:t>
          </a:r>
          <a:r>
            <a:rPr lang="ar-SA" dirty="0" err="1" smtClean="0"/>
            <a:t>للتعلو</a:t>
          </a:r>
          <a:r>
            <a:rPr lang="ar-SA" dirty="0" smtClean="0"/>
            <a:t>.</a:t>
          </a:r>
          <a:endParaRPr lang="ar-SA" dirty="0"/>
        </a:p>
      </dgm:t>
    </dgm:pt>
    <dgm:pt modelId="{B5CBB768-4A29-415A-9DDE-E71D8E3F6C15}" type="parTrans" cxnId="{75C3E2A9-BE86-42A4-9CEA-EE1C77A22DD9}">
      <dgm:prSet/>
      <dgm:spPr/>
      <dgm:t>
        <a:bodyPr/>
        <a:lstStyle/>
        <a:p>
          <a:pPr rtl="1"/>
          <a:endParaRPr lang="ar-SA"/>
        </a:p>
      </dgm:t>
    </dgm:pt>
    <dgm:pt modelId="{EBF11D57-D3A8-42E8-8109-F02167ACB6BC}" type="sibTrans" cxnId="{75C3E2A9-BE86-42A4-9CEA-EE1C77A22DD9}">
      <dgm:prSet/>
      <dgm:spPr/>
      <dgm:t>
        <a:bodyPr/>
        <a:lstStyle/>
        <a:p>
          <a:pPr rtl="1"/>
          <a:endParaRPr lang="ar-SA"/>
        </a:p>
      </dgm:t>
    </dgm:pt>
    <dgm:pt modelId="{6C8F1224-D320-41CE-B93F-3480638A449F}">
      <dgm:prSet phldrT="[نص]"/>
      <dgm:spPr/>
      <dgm:t>
        <a:bodyPr/>
        <a:lstStyle/>
        <a:p>
          <a:pPr rtl="1"/>
          <a:r>
            <a:rPr lang="ar-SA" dirty="0" smtClean="0"/>
            <a:t>3- تغير في مصادر المعلومات.</a:t>
          </a:r>
          <a:endParaRPr lang="ar-SA" dirty="0"/>
        </a:p>
      </dgm:t>
    </dgm:pt>
    <dgm:pt modelId="{B4D5760F-05F6-440A-870A-B61682D5E137}" type="parTrans" cxnId="{5DA0B085-E5F5-4613-A4DE-147257674DEB}">
      <dgm:prSet/>
      <dgm:spPr/>
      <dgm:t>
        <a:bodyPr/>
        <a:lstStyle/>
        <a:p>
          <a:pPr rtl="1"/>
          <a:endParaRPr lang="ar-SA"/>
        </a:p>
      </dgm:t>
    </dgm:pt>
    <dgm:pt modelId="{A420807D-CF8C-4E31-A178-71CB96D8D8CD}" type="sibTrans" cxnId="{5DA0B085-E5F5-4613-A4DE-147257674DEB}">
      <dgm:prSet/>
      <dgm:spPr/>
      <dgm:t>
        <a:bodyPr/>
        <a:lstStyle/>
        <a:p>
          <a:pPr rtl="1"/>
          <a:endParaRPr lang="ar-SA"/>
        </a:p>
      </dgm:t>
    </dgm:pt>
    <dgm:pt modelId="{A4A0908F-988E-4445-B30D-CA64603F27D2}">
      <dgm:prSet phldrT="[نص]"/>
      <dgm:spPr/>
      <dgm:t>
        <a:bodyPr/>
        <a:lstStyle/>
        <a:p>
          <a:pPr rtl="1"/>
          <a:r>
            <a:rPr lang="ar-SA" dirty="0" smtClean="0"/>
            <a:t>4- تحسين في أجواء المناخ </a:t>
          </a:r>
          <a:r>
            <a:rPr lang="ar-SA" dirty="0" err="1" smtClean="0"/>
            <a:t>او</a:t>
          </a:r>
          <a:r>
            <a:rPr lang="ar-SA" dirty="0" smtClean="0"/>
            <a:t> الحياة المدرسية.</a:t>
          </a:r>
          <a:endParaRPr lang="ar-SA" dirty="0"/>
        </a:p>
      </dgm:t>
    </dgm:pt>
    <dgm:pt modelId="{5604354C-3FA3-4B91-9B24-38D66AEB3446}" type="parTrans" cxnId="{F9C9A3D9-0138-424E-BB82-27574093AD12}">
      <dgm:prSet/>
      <dgm:spPr/>
      <dgm:t>
        <a:bodyPr/>
        <a:lstStyle/>
        <a:p>
          <a:pPr rtl="1"/>
          <a:endParaRPr lang="ar-SA"/>
        </a:p>
      </dgm:t>
    </dgm:pt>
    <dgm:pt modelId="{11F39304-2849-42EA-AB0D-2770F85D8C4A}" type="sibTrans" cxnId="{F9C9A3D9-0138-424E-BB82-27574093AD12}">
      <dgm:prSet/>
      <dgm:spPr/>
      <dgm:t>
        <a:bodyPr/>
        <a:lstStyle/>
        <a:p>
          <a:pPr rtl="1"/>
          <a:endParaRPr lang="ar-SA"/>
        </a:p>
      </dgm:t>
    </dgm:pt>
    <dgm:pt modelId="{6DFD0900-7E80-4A4C-BFD0-FF015E24838F}">
      <dgm:prSet phldrT="[نص]"/>
      <dgm:spPr/>
      <dgm:t>
        <a:bodyPr/>
        <a:lstStyle/>
        <a:p>
          <a:pPr rtl="1"/>
          <a:r>
            <a:rPr lang="ar-SA" dirty="0" smtClean="0"/>
            <a:t>5- تحسن في علاقة المدرسة بالأهالي والمجتمع.</a:t>
          </a:r>
          <a:endParaRPr lang="ar-SA" dirty="0"/>
        </a:p>
      </dgm:t>
    </dgm:pt>
    <dgm:pt modelId="{B6206BDA-DE35-463B-A02F-A61A78120E01}" type="parTrans" cxnId="{30D93CDA-1AFE-4F3D-A712-EB37E59B9D79}">
      <dgm:prSet/>
      <dgm:spPr/>
      <dgm:t>
        <a:bodyPr/>
        <a:lstStyle/>
        <a:p>
          <a:pPr rtl="1"/>
          <a:endParaRPr lang="ar-SA"/>
        </a:p>
      </dgm:t>
    </dgm:pt>
    <dgm:pt modelId="{5DF24EF2-35E7-45E2-9446-FB7DCC3A1019}" type="sibTrans" cxnId="{30D93CDA-1AFE-4F3D-A712-EB37E59B9D79}">
      <dgm:prSet/>
      <dgm:spPr/>
      <dgm:t>
        <a:bodyPr/>
        <a:lstStyle/>
        <a:p>
          <a:pPr rtl="1"/>
          <a:endParaRPr lang="ar-SA"/>
        </a:p>
      </dgm:t>
    </dgm:pt>
    <dgm:pt modelId="{D578C208-4EF6-45F2-BDB8-D0C91D51467A}" type="pres">
      <dgm:prSet presAssocID="{2E7D3A62-B689-4EF0-8818-3FFBF7A77946}" presName="Name0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A6945BA-0705-47CF-A243-429881BABA4E}" type="pres">
      <dgm:prSet presAssocID="{244A7F2F-C3F8-40B6-8230-326DF2C7A76F}" presName="compNode" presStyleCnt="0"/>
      <dgm:spPr/>
    </dgm:pt>
    <dgm:pt modelId="{24FED9CE-2855-4FFE-9D2C-C37AA7256DDF}" type="pres">
      <dgm:prSet presAssocID="{244A7F2F-C3F8-40B6-8230-326DF2C7A76F}" presName="dummyConnPt" presStyleCnt="0"/>
      <dgm:spPr/>
    </dgm:pt>
    <dgm:pt modelId="{49E25CB3-10E9-4B3C-937A-FF508491009A}" type="pres">
      <dgm:prSet presAssocID="{244A7F2F-C3F8-40B6-8230-326DF2C7A76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9325A3-3E4D-43BB-AFAD-A4E75E9C9BDC}" type="pres">
      <dgm:prSet presAssocID="{EF0210D2-955C-4B45-872E-4CA203BC3B90}" presName="sibTrans" presStyleLbl="bgSibTrans2D1" presStyleIdx="0" presStyleCnt="4"/>
      <dgm:spPr/>
      <dgm:t>
        <a:bodyPr/>
        <a:lstStyle/>
        <a:p>
          <a:pPr rtl="1"/>
          <a:endParaRPr lang="ar-SA"/>
        </a:p>
      </dgm:t>
    </dgm:pt>
    <dgm:pt modelId="{575DD56A-BC30-4E89-9C7B-2E7101530C3F}" type="pres">
      <dgm:prSet presAssocID="{86E127FE-3A9F-4B92-931E-8E076DF75C89}" presName="compNode" presStyleCnt="0"/>
      <dgm:spPr/>
    </dgm:pt>
    <dgm:pt modelId="{C0D03439-192E-419D-B551-A91218BA3137}" type="pres">
      <dgm:prSet presAssocID="{86E127FE-3A9F-4B92-931E-8E076DF75C89}" presName="dummyConnPt" presStyleCnt="0"/>
      <dgm:spPr/>
    </dgm:pt>
    <dgm:pt modelId="{514FCAF9-FD56-4CB9-AC62-2465E9145620}" type="pres">
      <dgm:prSet presAssocID="{86E127FE-3A9F-4B92-931E-8E076DF75C8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374232-49A9-449C-9F85-4B77C32AB760}" type="pres">
      <dgm:prSet presAssocID="{EBF11D57-D3A8-42E8-8109-F02167ACB6BC}" presName="sibTrans" presStyleLbl="bgSibTrans2D1" presStyleIdx="1" presStyleCnt="4"/>
      <dgm:spPr/>
      <dgm:t>
        <a:bodyPr/>
        <a:lstStyle/>
        <a:p>
          <a:pPr rtl="1"/>
          <a:endParaRPr lang="ar-SA"/>
        </a:p>
      </dgm:t>
    </dgm:pt>
    <dgm:pt modelId="{ADC219D6-F288-4F06-8CA3-AE0A6E325FED}" type="pres">
      <dgm:prSet presAssocID="{6C8F1224-D320-41CE-B93F-3480638A449F}" presName="compNode" presStyleCnt="0"/>
      <dgm:spPr/>
    </dgm:pt>
    <dgm:pt modelId="{6D4BF87C-4C55-4451-B189-DA5F17008AB3}" type="pres">
      <dgm:prSet presAssocID="{6C8F1224-D320-41CE-B93F-3480638A449F}" presName="dummyConnPt" presStyleCnt="0"/>
      <dgm:spPr/>
    </dgm:pt>
    <dgm:pt modelId="{249959FC-1D4F-43B5-8465-2356A184E779}" type="pres">
      <dgm:prSet presAssocID="{6C8F1224-D320-41CE-B93F-3480638A449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A7F06B-A3EE-4F4B-ABAA-C8EEFC354BE2}" type="pres">
      <dgm:prSet presAssocID="{A420807D-CF8C-4E31-A178-71CB96D8D8CD}" presName="sibTrans" presStyleLbl="bgSibTrans2D1" presStyleIdx="2" presStyleCnt="4"/>
      <dgm:spPr/>
      <dgm:t>
        <a:bodyPr/>
        <a:lstStyle/>
        <a:p>
          <a:pPr rtl="1"/>
          <a:endParaRPr lang="ar-SA"/>
        </a:p>
      </dgm:t>
    </dgm:pt>
    <dgm:pt modelId="{503215AC-1E94-44D7-81AA-7CE26DA7544A}" type="pres">
      <dgm:prSet presAssocID="{A4A0908F-988E-4445-B30D-CA64603F27D2}" presName="compNode" presStyleCnt="0"/>
      <dgm:spPr/>
    </dgm:pt>
    <dgm:pt modelId="{D337FEE0-98A4-4910-BFCA-27BA122484BA}" type="pres">
      <dgm:prSet presAssocID="{A4A0908F-988E-4445-B30D-CA64603F27D2}" presName="dummyConnPt" presStyleCnt="0"/>
      <dgm:spPr/>
    </dgm:pt>
    <dgm:pt modelId="{677CC865-C0D2-4552-9330-B12A0BB7105F}" type="pres">
      <dgm:prSet presAssocID="{A4A0908F-988E-4445-B30D-CA64603F27D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93E01C-0000-4256-BA0B-64003E21E80D}" type="pres">
      <dgm:prSet presAssocID="{11F39304-2849-42EA-AB0D-2770F85D8C4A}" presName="sibTrans" presStyleLbl="bgSibTrans2D1" presStyleIdx="3" presStyleCnt="4"/>
      <dgm:spPr/>
      <dgm:t>
        <a:bodyPr/>
        <a:lstStyle/>
        <a:p>
          <a:pPr rtl="1"/>
          <a:endParaRPr lang="ar-SA"/>
        </a:p>
      </dgm:t>
    </dgm:pt>
    <dgm:pt modelId="{F6DA7580-2DBC-4B7C-9A7F-E0D07AF53373}" type="pres">
      <dgm:prSet presAssocID="{6DFD0900-7E80-4A4C-BFD0-FF015E24838F}" presName="compNode" presStyleCnt="0"/>
      <dgm:spPr/>
    </dgm:pt>
    <dgm:pt modelId="{90CC385B-97D0-4334-93E9-7E44A7FC5B3E}" type="pres">
      <dgm:prSet presAssocID="{6DFD0900-7E80-4A4C-BFD0-FF015E24838F}" presName="dummyConnPt" presStyleCnt="0"/>
      <dgm:spPr/>
    </dgm:pt>
    <dgm:pt modelId="{4326B79B-BBE4-49D4-97F0-FC774A6F1178}" type="pres">
      <dgm:prSet presAssocID="{6DFD0900-7E80-4A4C-BFD0-FF015E24838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6860449-BFCE-4DB6-B95D-DC9CDF655B8D}" type="presOf" srcId="{A4A0908F-988E-4445-B30D-CA64603F27D2}" destId="{677CC865-C0D2-4552-9330-B12A0BB7105F}" srcOrd="0" destOrd="0" presId="urn:microsoft.com/office/officeart/2005/8/layout/bProcess4"/>
    <dgm:cxn modelId="{BA8DC548-42D1-4537-B74F-52BE5292F43D}" type="presOf" srcId="{244A7F2F-C3F8-40B6-8230-326DF2C7A76F}" destId="{49E25CB3-10E9-4B3C-937A-FF508491009A}" srcOrd="0" destOrd="0" presId="urn:microsoft.com/office/officeart/2005/8/layout/bProcess4"/>
    <dgm:cxn modelId="{EB3B9EFB-3431-4847-84EB-A07FF7AAD483}" type="presOf" srcId="{6C8F1224-D320-41CE-B93F-3480638A449F}" destId="{249959FC-1D4F-43B5-8465-2356A184E779}" srcOrd="0" destOrd="0" presId="urn:microsoft.com/office/officeart/2005/8/layout/bProcess4"/>
    <dgm:cxn modelId="{F75D9AA9-6688-4470-9A27-D0C35B941A72}" type="presOf" srcId="{EF0210D2-955C-4B45-872E-4CA203BC3B90}" destId="{CF9325A3-3E4D-43BB-AFAD-A4E75E9C9BDC}" srcOrd="0" destOrd="0" presId="urn:microsoft.com/office/officeart/2005/8/layout/bProcess4"/>
    <dgm:cxn modelId="{5DA0B085-E5F5-4613-A4DE-147257674DEB}" srcId="{2E7D3A62-B689-4EF0-8818-3FFBF7A77946}" destId="{6C8F1224-D320-41CE-B93F-3480638A449F}" srcOrd="2" destOrd="0" parTransId="{B4D5760F-05F6-440A-870A-B61682D5E137}" sibTransId="{A420807D-CF8C-4E31-A178-71CB96D8D8CD}"/>
    <dgm:cxn modelId="{1F43E8FA-A593-4842-9E92-719129BCEC62}" type="presOf" srcId="{2E7D3A62-B689-4EF0-8818-3FFBF7A77946}" destId="{D578C208-4EF6-45F2-BDB8-D0C91D51467A}" srcOrd="0" destOrd="0" presId="urn:microsoft.com/office/officeart/2005/8/layout/bProcess4"/>
    <dgm:cxn modelId="{08996264-2614-4B08-8704-39908C37678F}" type="presOf" srcId="{EBF11D57-D3A8-42E8-8109-F02167ACB6BC}" destId="{ED374232-49A9-449C-9F85-4B77C32AB760}" srcOrd="0" destOrd="0" presId="urn:microsoft.com/office/officeart/2005/8/layout/bProcess4"/>
    <dgm:cxn modelId="{30D93CDA-1AFE-4F3D-A712-EB37E59B9D79}" srcId="{2E7D3A62-B689-4EF0-8818-3FFBF7A77946}" destId="{6DFD0900-7E80-4A4C-BFD0-FF015E24838F}" srcOrd="4" destOrd="0" parTransId="{B6206BDA-DE35-463B-A02F-A61A78120E01}" sibTransId="{5DF24EF2-35E7-45E2-9446-FB7DCC3A1019}"/>
    <dgm:cxn modelId="{DA502818-72AF-4AEF-90BF-6831A6B25149}" srcId="{2E7D3A62-B689-4EF0-8818-3FFBF7A77946}" destId="{244A7F2F-C3F8-40B6-8230-326DF2C7A76F}" srcOrd="0" destOrd="0" parTransId="{011D2DB9-C7CD-4CFE-BBF6-F8776D871703}" sibTransId="{EF0210D2-955C-4B45-872E-4CA203BC3B90}"/>
    <dgm:cxn modelId="{461175EC-346F-40FF-88A1-F7277618F361}" type="presOf" srcId="{A420807D-CF8C-4E31-A178-71CB96D8D8CD}" destId="{84A7F06B-A3EE-4F4B-ABAA-C8EEFC354BE2}" srcOrd="0" destOrd="0" presId="urn:microsoft.com/office/officeart/2005/8/layout/bProcess4"/>
    <dgm:cxn modelId="{666436D4-D797-471E-94EF-F2AB1227317A}" type="presOf" srcId="{11F39304-2849-42EA-AB0D-2770F85D8C4A}" destId="{DA93E01C-0000-4256-BA0B-64003E21E80D}" srcOrd="0" destOrd="0" presId="urn:microsoft.com/office/officeart/2005/8/layout/bProcess4"/>
    <dgm:cxn modelId="{75C3E2A9-BE86-42A4-9CEA-EE1C77A22DD9}" srcId="{2E7D3A62-B689-4EF0-8818-3FFBF7A77946}" destId="{86E127FE-3A9F-4B92-931E-8E076DF75C89}" srcOrd="1" destOrd="0" parTransId="{B5CBB768-4A29-415A-9DDE-E71D8E3F6C15}" sibTransId="{EBF11D57-D3A8-42E8-8109-F02167ACB6BC}"/>
    <dgm:cxn modelId="{1125C9D3-1E33-468A-AAF9-91BB9D9A1550}" type="presOf" srcId="{6DFD0900-7E80-4A4C-BFD0-FF015E24838F}" destId="{4326B79B-BBE4-49D4-97F0-FC774A6F1178}" srcOrd="0" destOrd="0" presId="urn:microsoft.com/office/officeart/2005/8/layout/bProcess4"/>
    <dgm:cxn modelId="{F9C9A3D9-0138-424E-BB82-27574093AD12}" srcId="{2E7D3A62-B689-4EF0-8818-3FFBF7A77946}" destId="{A4A0908F-988E-4445-B30D-CA64603F27D2}" srcOrd="3" destOrd="0" parTransId="{5604354C-3FA3-4B91-9B24-38D66AEB3446}" sibTransId="{11F39304-2849-42EA-AB0D-2770F85D8C4A}"/>
    <dgm:cxn modelId="{2C6D7411-D4C0-4A88-9006-0AD6E9826A41}" type="presOf" srcId="{86E127FE-3A9F-4B92-931E-8E076DF75C89}" destId="{514FCAF9-FD56-4CB9-AC62-2465E9145620}" srcOrd="0" destOrd="0" presId="urn:microsoft.com/office/officeart/2005/8/layout/bProcess4"/>
    <dgm:cxn modelId="{E7A2D70A-6E50-4E72-A055-11258192F519}" type="presParOf" srcId="{D578C208-4EF6-45F2-BDB8-D0C91D51467A}" destId="{FA6945BA-0705-47CF-A243-429881BABA4E}" srcOrd="0" destOrd="0" presId="urn:microsoft.com/office/officeart/2005/8/layout/bProcess4"/>
    <dgm:cxn modelId="{CB7C6E7E-F58F-4724-AB90-28DB51C1CF78}" type="presParOf" srcId="{FA6945BA-0705-47CF-A243-429881BABA4E}" destId="{24FED9CE-2855-4FFE-9D2C-C37AA7256DDF}" srcOrd="0" destOrd="0" presId="urn:microsoft.com/office/officeart/2005/8/layout/bProcess4"/>
    <dgm:cxn modelId="{4DD7EDDB-66C5-4F32-9D5F-9E4940367D16}" type="presParOf" srcId="{FA6945BA-0705-47CF-A243-429881BABA4E}" destId="{49E25CB3-10E9-4B3C-937A-FF508491009A}" srcOrd="1" destOrd="0" presId="urn:microsoft.com/office/officeart/2005/8/layout/bProcess4"/>
    <dgm:cxn modelId="{506149C1-0984-4A3C-9D0B-7ABC0897BF2C}" type="presParOf" srcId="{D578C208-4EF6-45F2-BDB8-D0C91D51467A}" destId="{CF9325A3-3E4D-43BB-AFAD-A4E75E9C9BDC}" srcOrd="1" destOrd="0" presId="urn:microsoft.com/office/officeart/2005/8/layout/bProcess4"/>
    <dgm:cxn modelId="{2DF62C91-E64B-46EC-A599-A054E2D35497}" type="presParOf" srcId="{D578C208-4EF6-45F2-BDB8-D0C91D51467A}" destId="{575DD56A-BC30-4E89-9C7B-2E7101530C3F}" srcOrd="2" destOrd="0" presId="urn:microsoft.com/office/officeart/2005/8/layout/bProcess4"/>
    <dgm:cxn modelId="{5D2BFFE2-C2F1-4575-8183-1DA96C259797}" type="presParOf" srcId="{575DD56A-BC30-4E89-9C7B-2E7101530C3F}" destId="{C0D03439-192E-419D-B551-A91218BA3137}" srcOrd="0" destOrd="0" presId="urn:microsoft.com/office/officeart/2005/8/layout/bProcess4"/>
    <dgm:cxn modelId="{30ACB348-0BD5-4C6F-805D-CC91964FF431}" type="presParOf" srcId="{575DD56A-BC30-4E89-9C7B-2E7101530C3F}" destId="{514FCAF9-FD56-4CB9-AC62-2465E9145620}" srcOrd="1" destOrd="0" presId="urn:microsoft.com/office/officeart/2005/8/layout/bProcess4"/>
    <dgm:cxn modelId="{EF03230D-B884-4732-990B-E0FAFB230E78}" type="presParOf" srcId="{D578C208-4EF6-45F2-BDB8-D0C91D51467A}" destId="{ED374232-49A9-449C-9F85-4B77C32AB760}" srcOrd="3" destOrd="0" presId="urn:microsoft.com/office/officeart/2005/8/layout/bProcess4"/>
    <dgm:cxn modelId="{815092E6-E680-4399-BD89-EC4C9ACEB5AB}" type="presParOf" srcId="{D578C208-4EF6-45F2-BDB8-D0C91D51467A}" destId="{ADC219D6-F288-4F06-8CA3-AE0A6E325FED}" srcOrd="4" destOrd="0" presId="urn:microsoft.com/office/officeart/2005/8/layout/bProcess4"/>
    <dgm:cxn modelId="{ADB9BE55-D68F-4556-A927-62CF92DCF1DD}" type="presParOf" srcId="{ADC219D6-F288-4F06-8CA3-AE0A6E325FED}" destId="{6D4BF87C-4C55-4451-B189-DA5F17008AB3}" srcOrd="0" destOrd="0" presId="urn:microsoft.com/office/officeart/2005/8/layout/bProcess4"/>
    <dgm:cxn modelId="{00181391-0DE4-4714-826B-F25AE030DEEF}" type="presParOf" srcId="{ADC219D6-F288-4F06-8CA3-AE0A6E325FED}" destId="{249959FC-1D4F-43B5-8465-2356A184E779}" srcOrd="1" destOrd="0" presId="urn:microsoft.com/office/officeart/2005/8/layout/bProcess4"/>
    <dgm:cxn modelId="{8129C348-0795-45A4-96A1-36A1846E2723}" type="presParOf" srcId="{D578C208-4EF6-45F2-BDB8-D0C91D51467A}" destId="{84A7F06B-A3EE-4F4B-ABAA-C8EEFC354BE2}" srcOrd="5" destOrd="0" presId="urn:microsoft.com/office/officeart/2005/8/layout/bProcess4"/>
    <dgm:cxn modelId="{A9AB7BB2-1C37-44A9-8650-55967099B7A6}" type="presParOf" srcId="{D578C208-4EF6-45F2-BDB8-D0C91D51467A}" destId="{503215AC-1E94-44D7-81AA-7CE26DA7544A}" srcOrd="6" destOrd="0" presId="urn:microsoft.com/office/officeart/2005/8/layout/bProcess4"/>
    <dgm:cxn modelId="{31CFE496-9FC2-4A4E-BE08-3E7884A98F0F}" type="presParOf" srcId="{503215AC-1E94-44D7-81AA-7CE26DA7544A}" destId="{D337FEE0-98A4-4910-BFCA-27BA122484BA}" srcOrd="0" destOrd="0" presId="urn:microsoft.com/office/officeart/2005/8/layout/bProcess4"/>
    <dgm:cxn modelId="{E1259446-105A-4195-9C6B-F79046B1E848}" type="presParOf" srcId="{503215AC-1E94-44D7-81AA-7CE26DA7544A}" destId="{677CC865-C0D2-4552-9330-B12A0BB7105F}" srcOrd="1" destOrd="0" presId="urn:microsoft.com/office/officeart/2005/8/layout/bProcess4"/>
    <dgm:cxn modelId="{3450550D-86D8-45CA-AE96-B83127574629}" type="presParOf" srcId="{D578C208-4EF6-45F2-BDB8-D0C91D51467A}" destId="{DA93E01C-0000-4256-BA0B-64003E21E80D}" srcOrd="7" destOrd="0" presId="urn:microsoft.com/office/officeart/2005/8/layout/bProcess4"/>
    <dgm:cxn modelId="{D7814DC5-540A-4907-BAE9-D411FA38B043}" type="presParOf" srcId="{D578C208-4EF6-45F2-BDB8-D0C91D51467A}" destId="{F6DA7580-2DBC-4B7C-9A7F-E0D07AF53373}" srcOrd="8" destOrd="0" presId="urn:microsoft.com/office/officeart/2005/8/layout/bProcess4"/>
    <dgm:cxn modelId="{D4977AB8-6C93-4A41-8F3F-1ABCB0234F23}" type="presParOf" srcId="{F6DA7580-2DBC-4B7C-9A7F-E0D07AF53373}" destId="{90CC385B-97D0-4334-93E9-7E44A7FC5B3E}" srcOrd="0" destOrd="0" presId="urn:microsoft.com/office/officeart/2005/8/layout/bProcess4"/>
    <dgm:cxn modelId="{AAA4B844-00C4-41C5-8F43-A11BBC7E81BD}" type="presParOf" srcId="{F6DA7580-2DBC-4B7C-9A7F-E0D07AF53373}" destId="{4326B79B-BBE4-49D4-97F0-FC774A6F117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E07F4-0D1D-4D78-BED2-D2B49411681E}">
      <dsp:nvSpPr>
        <dsp:cNvPr id="0" name=""/>
        <dsp:cNvSpPr/>
      </dsp:nvSpPr>
      <dsp:spPr>
        <a:xfrm>
          <a:off x="638059" y="287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3- زيادة الاهتمام بالملخصات والدروس الخصوصية </a:t>
          </a:r>
          <a:r>
            <a:rPr lang="ar-SA" sz="1600" kern="1200" dirty="0" err="1" smtClean="0"/>
            <a:t>لاتقان</a:t>
          </a:r>
          <a:r>
            <a:rPr lang="ar-SA" sz="1600" kern="1200" dirty="0" smtClean="0"/>
            <a:t> وحفظ المادة. </a:t>
          </a:r>
          <a:endParaRPr lang="ar-SA" sz="1600" kern="1200" dirty="0"/>
        </a:p>
      </dsp:txBody>
      <dsp:txXfrm>
        <a:off x="670502" y="32730"/>
        <a:ext cx="1781277" cy="1042811"/>
      </dsp:txXfrm>
    </dsp:sp>
    <dsp:sp modelId="{F823F8ED-09E9-4CC8-99E1-BF1C7267CA65}">
      <dsp:nvSpPr>
        <dsp:cNvPr id="0" name=""/>
        <dsp:cNvSpPr/>
      </dsp:nvSpPr>
      <dsp:spPr>
        <a:xfrm>
          <a:off x="2646685" y="325212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>
        <a:off x="2646685" y="416782"/>
        <a:ext cx="273970" cy="274708"/>
      </dsp:txXfrm>
    </dsp:sp>
    <dsp:sp modelId="{F7D39E85-58FC-4E2C-8558-5616CC2A613E}">
      <dsp:nvSpPr>
        <dsp:cNvPr id="0" name=""/>
        <dsp:cNvSpPr/>
      </dsp:nvSpPr>
      <dsp:spPr>
        <a:xfrm>
          <a:off x="3222688" y="287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2- زيادة الاهتمام بالامتحان على حساب التعليم.</a:t>
          </a:r>
          <a:endParaRPr lang="ar-SA" sz="1600" kern="1200" dirty="0"/>
        </a:p>
      </dsp:txBody>
      <dsp:txXfrm>
        <a:off x="3255131" y="32730"/>
        <a:ext cx="1781277" cy="1042811"/>
      </dsp:txXfrm>
    </dsp:sp>
    <dsp:sp modelId="{6A86ECF5-386B-45E0-894E-DBF13843360A}">
      <dsp:nvSpPr>
        <dsp:cNvPr id="0" name=""/>
        <dsp:cNvSpPr/>
      </dsp:nvSpPr>
      <dsp:spPr>
        <a:xfrm>
          <a:off x="5231313" y="325212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>
        <a:off x="5231313" y="416782"/>
        <a:ext cx="273970" cy="274708"/>
      </dsp:txXfrm>
    </dsp:sp>
    <dsp:sp modelId="{EA987D43-9470-46E9-B1B1-E1ED5FD2F67B}">
      <dsp:nvSpPr>
        <dsp:cNvPr id="0" name=""/>
        <dsp:cNvSpPr/>
      </dsp:nvSpPr>
      <dsp:spPr>
        <a:xfrm>
          <a:off x="5807316" y="287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1- </a:t>
          </a:r>
          <a:r>
            <a:rPr lang="ar-SA" sz="1600" kern="1200" dirty="0" err="1" smtClean="0"/>
            <a:t>اهمال</a:t>
          </a:r>
          <a:r>
            <a:rPr lang="ar-SA" sz="1600" kern="1200" dirty="0" smtClean="0"/>
            <a:t> حاجات الطلاب.</a:t>
          </a:r>
          <a:endParaRPr lang="ar-SA" sz="1600" kern="1200" dirty="0"/>
        </a:p>
      </dsp:txBody>
      <dsp:txXfrm>
        <a:off x="5839759" y="32730"/>
        <a:ext cx="1781277" cy="1042811"/>
      </dsp:txXfrm>
    </dsp:sp>
    <dsp:sp modelId="{2C59DE8A-AFCA-46F9-9690-0AC81DFE102E}">
      <dsp:nvSpPr>
        <dsp:cNvPr id="0" name=""/>
        <dsp:cNvSpPr/>
      </dsp:nvSpPr>
      <dsp:spPr>
        <a:xfrm rot="5400000">
          <a:off x="6534705" y="1237217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6593044" y="1270448"/>
        <a:ext cx="274708" cy="273970"/>
      </dsp:txXfrm>
    </dsp:sp>
    <dsp:sp modelId="{63A7DA80-9BE2-4D7E-8F3F-4987FEA9ECDD}">
      <dsp:nvSpPr>
        <dsp:cNvPr id="0" name=""/>
        <dsp:cNvSpPr/>
      </dsp:nvSpPr>
      <dsp:spPr>
        <a:xfrm>
          <a:off x="5807316" y="1846451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4- </a:t>
          </a:r>
          <a:r>
            <a:rPr lang="ar-SA" sz="1600" kern="1200" dirty="0" err="1" smtClean="0"/>
            <a:t>ادخال</a:t>
          </a:r>
          <a:r>
            <a:rPr lang="ar-SA" sz="1600" kern="1200" dirty="0" smtClean="0"/>
            <a:t> أجواء من الروتين والتعقيدات والملل .</a:t>
          </a:r>
          <a:endParaRPr lang="ar-SA" sz="1600" kern="1200" dirty="0"/>
        </a:p>
      </dsp:txBody>
      <dsp:txXfrm>
        <a:off x="5839759" y="1878894"/>
        <a:ext cx="1781277" cy="1042811"/>
      </dsp:txXfrm>
    </dsp:sp>
    <dsp:sp modelId="{90423E57-0A71-4ADD-AB97-D31281D69AA0}">
      <dsp:nvSpPr>
        <dsp:cNvPr id="0" name=""/>
        <dsp:cNvSpPr/>
      </dsp:nvSpPr>
      <dsp:spPr>
        <a:xfrm rot="10800000">
          <a:off x="5253467" y="2171375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10800000">
        <a:off x="5370883" y="2262945"/>
        <a:ext cx="273970" cy="274708"/>
      </dsp:txXfrm>
    </dsp:sp>
    <dsp:sp modelId="{E1BF0C6F-3DB7-4D9C-9B24-B6745F3B6DA9}">
      <dsp:nvSpPr>
        <dsp:cNvPr id="0" name=""/>
        <dsp:cNvSpPr/>
      </dsp:nvSpPr>
      <dsp:spPr>
        <a:xfrm>
          <a:off x="3222688" y="1846451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5- </a:t>
          </a:r>
          <a:r>
            <a:rPr lang="ar-SA" sz="1600" kern="1200" dirty="0" err="1" smtClean="0"/>
            <a:t>اعاقة</a:t>
          </a:r>
          <a:r>
            <a:rPr lang="ar-SA" sz="1600" kern="1200" dirty="0" smtClean="0"/>
            <a:t> عمليات التفكير </a:t>
          </a:r>
          <a:r>
            <a:rPr lang="ar-SA" sz="1600" kern="1200" dirty="0" err="1" smtClean="0"/>
            <a:t>والابداعع</a:t>
          </a:r>
          <a:r>
            <a:rPr lang="ar-SA" sz="1600" kern="1200" dirty="0" smtClean="0"/>
            <a:t> لدى الطلاب نتيجة لزيادة حرصهم على </a:t>
          </a:r>
          <a:r>
            <a:rPr lang="ar-SA" sz="1600" kern="1200" dirty="0" err="1" smtClean="0"/>
            <a:t>النحاج</a:t>
          </a:r>
          <a:r>
            <a:rPr lang="ar-SA" sz="1600" kern="1200" dirty="0" smtClean="0"/>
            <a:t> وحفظ المادة.</a:t>
          </a:r>
          <a:endParaRPr lang="ar-SA" sz="1600" kern="1200" dirty="0"/>
        </a:p>
      </dsp:txBody>
      <dsp:txXfrm>
        <a:off x="3255131" y="1878894"/>
        <a:ext cx="1781277" cy="1042811"/>
      </dsp:txXfrm>
    </dsp:sp>
    <dsp:sp modelId="{987230E8-07CA-419D-A3CE-D87BBB95AC05}">
      <dsp:nvSpPr>
        <dsp:cNvPr id="0" name=""/>
        <dsp:cNvSpPr/>
      </dsp:nvSpPr>
      <dsp:spPr>
        <a:xfrm rot="10800000">
          <a:off x="2668839" y="2171375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10800000">
        <a:off x="2786255" y="2262945"/>
        <a:ext cx="273970" cy="274708"/>
      </dsp:txXfrm>
    </dsp:sp>
    <dsp:sp modelId="{F1262141-2068-4002-ABDD-FECC5DE9F62A}">
      <dsp:nvSpPr>
        <dsp:cNvPr id="0" name=""/>
        <dsp:cNvSpPr/>
      </dsp:nvSpPr>
      <dsp:spPr>
        <a:xfrm>
          <a:off x="638059" y="1846451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6-</a:t>
          </a:r>
          <a:r>
            <a:rPr lang="ar-SA" sz="1600" kern="1200" dirty="0" err="1" smtClean="0"/>
            <a:t>اهمال</a:t>
          </a:r>
          <a:r>
            <a:rPr lang="ar-SA" sz="1600" kern="1200" dirty="0" smtClean="0"/>
            <a:t> مصادر التعليم الأخرى.</a:t>
          </a:r>
          <a:endParaRPr lang="ar-SA" sz="1600" kern="1200" dirty="0"/>
        </a:p>
      </dsp:txBody>
      <dsp:txXfrm>
        <a:off x="670502" y="1878894"/>
        <a:ext cx="1781277" cy="1042811"/>
      </dsp:txXfrm>
    </dsp:sp>
    <dsp:sp modelId="{07D3771D-E578-499E-9E65-945725926225}">
      <dsp:nvSpPr>
        <dsp:cNvPr id="0" name=""/>
        <dsp:cNvSpPr/>
      </dsp:nvSpPr>
      <dsp:spPr>
        <a:xfrm rot="5400000">
          <a:off x="1365448" y="3083380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-5400000">
        <a:off x="1423787" y="3116611"/>
        <a:ext cx="274708" cy="273970"/>
      </dsp:txXfrm>
    </dsp:sp>
    <dsp:sp modelId="{2E2C1E9A-9BC0-4AE8-8569-4106DE727452}">
      <dsp:nvSpPr>
        <dsp:cNvPr id="0" name=""/>
        <dsp:cNvSpPr/>
      </dsp:nvSpPr>
      <dsp:spPr>
        <a:xfrm>
          <a:off x="638059" y="3692614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7- وضع نموذج سلبي للطالب المتفوق.</a:t>
          </a:r>
          <a:endParaRPr lang="ar-SA" sz="1600" kern="1200" dirty="0"/>
        </a:p>
      </dsp:txBody>
      <dsp:txXfrm>
        <a:off x="670502" y="3725057"/>
        <a:ext cx="1781277" cy="1042811"/>
      </dsp:txXfrm>
    </dsp:sp>
    <dsp:sp modelId="{590A8923-B0BF-44EB-9702-BF33CC0C32DC}">
      <dsp:nvSpPr>
        <dsp:cNvPr id="0" name=""/>
        <dsp:cNvSpPr/>
      </dsp:nvSpPr>
      <dsp:spPr>
        <a:xfrm>
          <a:off x="2646685" y="4017538"/>
          <a:ext cx="391386" cy="45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>
        <a:off x="2646685" y="4109108"/>
        <a:ext cx="273970" cy="274708"/>
      </dsp:txXfrm>
    </dsp:sp>
    <dsp:sp modelId="{68012269-D078-4E53-BF85-804EF82F07EB}">
      <dsp:nvSpPr>
        <dsp:cNvPr id="0" name=""/>
        <dsp:cNvSpPr/>
      </dsp:nvSpPr>
      <dsp:spPr>
        <a:xfrm>
          <a:off x="3222688" y="3692614"/>
          <a:ext cx="1846163" cy="1107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8- انتشار العقوبات البدنية والنفسية كوسيلة لتوجيه الطالب.</a:t>
          </a:r>
          <a:endParaRPr lang="ar-SA" sz="1600" kern="1200" dirty="0"/>
        </a:p>
      </dsp:txBody>
      <dsp:txXfrm>
        <a:off x="3255131" y="3725057"/>
        <a:ext cx="1781277" cy="1042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80209-1A7D-4385-B064-1D642B46BA5B}">
      <dsp:nvSpPr>
        <dsp:cNvPr id="0" name=""/>
        <dsp:cNvSpPr/>
      </dsp:nvSpPr>
      <dsp:spPr>
        <a:xfrm>
          <a:off x="1783703" y="0"/>
          <a:ext cx="4463360" cy="4463360"/>
        </a:xfrm>
        <a:prstGeom prst="diamond">
          <a:avLst/>
        </a:prstGeom>
        <a:gradFill rotWithShape="1">
          <a:gsLst>
            <a:gs pos="0">
              <a:schemeClr val="accent3">
                <a:shade val="15000"/>
                <a:satMod val="180000"/>
              </a:schemeClr>
            </a:gs>
            <a:gs pos="50000">
              <a:schemeClr val="accent3">
                <a:shade val="45000"/>
                <a:satMod val="170000"/>
              </a:schemeClr>
            </a:gs>
            <a:gs pos="70000">
              <a:schemeClr val="accent3">
                <a:tint val="99000"/>
                <a:shade val="65000"/>
                <a:satMod val="155000"/>
              </a:schemeClr>
            </a:gs>
            <a:gs pos="100000">
              <a:schemeClr val="accent3"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</dsp:sp>
    <dsp:sp modelId="{9DF197DC-AAC6-48E0-8520-9A30AFFE6CB0}">
      <dsp:nvSpPr>
        <dsp:cNvPr id="0" name=""/>
        <dsp:cNvSpPr/>
      </dsp:nvSpPr>
      <dsp:spPr>
        <a:xfrm>
          <a:off x="2207722" y="424019"/>
          <a:ext cx="1740710" cy="1740710"/>
        </a:xfrm>
        <a:prstGeom prst="roundRect">
          <a:avLst/>
        </a:prstGeom>
        <a:solidFill>
          <a:schemeClr val="dk1"/>
        </a:solidFill>
        <a:ln w="55000" cap="flat" cmpd="thickThin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2- تقدم علم النفس التربوي وعلو نفس النمو.</a:t>
          </a:r>
          <a:endParaRPr lang="ar-SA" sz="2100" kern="1200" dirty="0"/>
        </a:p>
      </dsp:txBody>
      <dsp:txXfrm>
        <a:off x="2292696" y="508993"/>
        <a:ext cx="1570762" cy="1570762"/>
      </dsp:txXfrm>
    </dsp:sp>
    <dsp:sp modelId="{937CA737-2A37-471A-A943-9C1E648E63EC}">
      <dsp:nvSpPr>
        <dsp:cNvPr id="0" name=""/>
        <dsp:cNvSpPr/>
      </dsp:nvSpPr>
      <dsp:spPr>
        <a:xfrm>
          <a:off x="4082333" y="424019"/>
          <a:ext cx="1740710" cy="1740710"/>
        </a:xfrm>
        <a:prstGeom prst="roundRect">
          <a:avLst/>
        </a:prstGeom>
        <a:solidFill>
          <a:schemeClr val="accent6"/>
        </a:solidFill>
        <a:ln w="55000" cap="flat" cmpd="thickThin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1- البحوث والدراسات والتجارب التربوية.</a:t>
          </a:r>
          <a:endParaRPr lang="ar-SA" sz="2100" kern="1200" dirty="0"/>
        </a:p>
      </dsp:txBody>
      <dsp:txXfrm>
        <a:off x="4167307" y="508993"/>
        <a:ext cx="1570762" cy="1570762"/>
      </dsp:txXfrm>
    </dsp:sp>
    <dsp:sp modelId="{4DF2C7F5-4DBA-472C-973F-BE1B6AE4D744}">
      <dsp:nvSpPr>
        <dsp:cNvPr id="0" name=""/>
        <dsp:cNvSpPr/>
      </dsp:nvSpPr>
      <dsp:spPr>
        <a:xfrm>
          <a:off x="2207722" y="2298630"/>
          <a:ext cx="1740710" cy="17407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4- تقدم الفكر التربوي – وتطور أهداف التربية.</a:t>
          </a:r>
          <a:endParaRPr lang="ar-SA" sz="2100" kern="1200" dirty="0"/>
        </a:p>
      </dsp:txBody>
      <dsp:txXfrm>
        <a:off x="2292696" y="2383604"/>
        <a:ext cx="1570762" cy="1570762"/>
      </dsp:txXfrm>
    </dsp:sp>
    <dsp:sp modelId="{5850CB2D-390E-492D-A811-D15C5FA50F35}">
      <dsp:nvSpPr>
        <dsp:cNvPr id="0" name=""/>
        <dsp:cNvSpPr/>
      </dsp:nvSpPr>
      <dsp:spPr>
        <a:xfrm>
          <a:off x="4082333" y="2298630"/>
          <a:ext cx="1740710" cy="1740710"/>
        </a:xfrm>
        <a:prstGeom prst="roundRect">
          <a:avLst/>
        </a:prstGeom>
        <a:solidFill>
          <a:schemeClr val="accent2"/>
        </a:solidFill>
        <a:ln w="55000" cap="flat" cmpd="thickThin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3- زيادة الاهتمام بالطفولة ومتطلبات النمو.</a:t>
          </a:r>
          <a:endParaRPr lang="ar-SA" sz="2100" kern="1200" dirty="0"/>
        </a:p>
      </dsp:txBody>
      <dsp:txXfrm>
        <a:off x="4167307" y="2383604"/>
        <a:ext cx="1570762" cy="1570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325A3-3E4D-43BB-AFAD-A4E75E9C9BDC}">
      <dsp:nvSpPr>
        <dsp:cNvPr id="0" name=""/>
        <dsp:cNvSpPr/>
      </dsp:nvSpPr>
      <dsp:spPr>
        <a:xfrm rot="5400000">
          <a:off x="1238075" y="1029233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25CB3-10E9-4B3C-937A-FF508491009A}">
      <dsp:nvSpPr>
        <dsp:cNvPr id="0" name=""/>
        <dsp:cNvSpPr/>
      </dsp:nvSpPr>
      <dsp:spPr>
        <a:xfrm>
          <a:off x="1605575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1- تغير في علاقة المعلم بطلابه. </a:t>
          </a:r>
          <a:endParaRPr lang="ar-SA" sz="2000" kern="1200" dirty="0"/>
        </a:p>
      </dsp:txBody>
      <dsp:txXfrm>
        <a:off x="1643425" y="39298"/>
        <a:ext cx="2078140" cy="1216604"/>
      </dsp:txXfrm>
    </dsp:sp>
    <dsp:sp modelId="{ED374232-49A9-449C-9F85-4B77C32AB760}">
      <dsp:nvSpPr>
        <dsp:cNvPr id="0" name=""/>
        <dsp:cNvSpPr/>
      </dsp:nvSpPr>
      <dsp:spPr>
        <a:xfrm rot="5400000">
          <a:off x="1238075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FCAF9-FD56-4CB9-AC62-2465E9145620}">
      <dsp:nvSpPr>
        <dsp:cNvPr id="0" name=""/>
        <dsp:cNvSpPr/>
      </dsp:nvSpPr>
      <dsp:spPr>
        <a:xfrm>
          <a:off x="1605575" y="161682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2-تغير في أدوار المعلم من شارح للمعلومات </a:t>
          </a:r>
          <a:r>
            <a:rPr lang="ar-SA" sz="2000" kern="1200" dirty="0" err="1" smtClean="0"/>
            <a:t>الى</a:t>
          </a:r>
          <a:r>
            <a:rPr lang="ar-SA" sz="2000" kern="1200" dirty="0" smtClean="0"/>
            <a:t> موجه وميسر </a:t>
          </a:r>
          <a:r>
            <a:rPr lang="ar-SA" sz="2000" kern="1200" dirty="0" err="1" smtClean="0"/>
            <a:t>للتعلو</a:t>
          </a:r>
          <a:r>
            <a:rPr lang="ar-SA" sz="2000" kern="1200" dirty="0" smtClean="0"/>
            <a:t>.</a:t>
          </a:r>
          <a:endParaRPr lang="ar-SA" sz="2000" kern="1200" dirty="0"/>
        </a:p>
      </dsp:txBody>
      <dsp:txXfrm>
        <a:off x="1643425" y="1654678"/>
        <a:ext cx="2078140" cy="1216604"/>
      </dsp:txXfrm>
    </dsp:sp>
    <dsp:sp modelId="{84A7F06B-A3EE-4F4B-ABAA-C8EEFC354BE2}">
      <dsp:nvSpPr>
        <dsp:cNvPr id="0" name=""/>
        <dsp:cNvSpPr/>
      </dsp:nvSpPr>
      <dsp:spPr>
        <a:xfrm>
          <a:off x="2045765" y="3452304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9959FC-1D4F-43B5-8465-2356A184E779}">
      <dsp:nvSpPr>
        <dsp:cNvPr id="0" name=""/>
        <dsp:cNvSpPr/>
      </dsp:nvSpPr>
      <dsp:spPr>
        <a:xfrm>
          <a:off x="1605575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3- تغير في مصادر المعلومات.</a:t>
          </a:r>
          <a:endParaRPr lang="ar-SA" sz="2000" kern="1200" dirty="0"/>
        </a:p>
      </dsp:txBody>
      <dsp:txXfrm>
        <a:off x="1643425" y="3270059"/>
        <a:ext cx="2078140" cy="1216604"/>
      </dsp:txXfrm>
    </dsp:sp>
    <dsp:sp modelId="{DA93E01C-0000-4256-BA0B-64003E21E80D}">
      <dsp:nvSpPr>
        <dsp:cNvPr id="0" name=""/>
        <dsp:cNvSpPr/>
      </dsp:nvSpPr>
      <dsp:spPr>
        <a:xfrm rot="16200000">
          <a:off x="4102683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CC865-C0D2-4552-9330-B12A0BB7105F}">
      <dsp:nvSpPr>
        <dsp:cNvPr id="0" name=""/>
        <dsp:cNvSpPr/>
      </dsp:nvSpPr>
      <dsp:spPr>
        <a:xfrm>
          <a:off x="4470183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4- تحسين في أجواء المناخ </a:t>
          </a:r>
          <a:r>
            <a:rPr lang="ar-SA" sz="2000" kern="1200" dirty="0" err="1" smtClean="0"/>
            <a:t>او</a:t>
          </a:r>
          <a:r>
            <a:rPr lang="ar-SA" sz="2000" kern="1200" dirty="0" smtClean="0"/>
            <a:t> الحياة المدرسية.</a:t>
          </a:r>
          <a:endParaRPr lang="ar-SA" sz="2000" kern="1200" dirty="0"/>
        </a:p>
      </dsp:txBody>
      <dsp:txXfrm>
        <a:off x="4508033" y="3270059"/>
        <a:ext cx="2078140" cy="1216604"/>
      </dsp:txXfrm>
    </dsp:sp>
    <dsp:sp modelId="{4326B79B-BBE4-49D4-97F0-FC774A6F1178}">
      <dsp:nvSpPr>
        <dsp:cNvPr id="0" name=""/>
        <dsp:cNvSpPr/>
      </dsp:nvSpPr>
      <dsp:spPr>
        <a:xfrm>
          <a:off x="4470183" y="161682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5- تحسن في علاقة المدرسة بالأهالي والمجتمع.</a:t>
          </a:r>
          <a:endParaRPr lang="ar-SA" sz="2000" kern="1200" dirty="0"/>
        </a:p>
      </dsp:txBody>
      <dsp:txXfrm>
        <a:off x="4508033" y="1654678"/>
        <a:ext cx="2078140" cy="1216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217AB21-38D0-4F11-BA8C-1CC4E01106D9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27A4B6A-86AD-4975-BCD7-792C956593A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050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7249F0F-B44A-4993-884C-E1CE5424ABA8}" type="datetimeFigureOut">
              <a:rPr lang="ar-SA" smtClean="0"/>
              <a:pPr/>
              <a:t>23/12/34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28DB973-3409-44A0-8235-66B635EBBE9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sz="7200" dirty="0" smtClean="0">
                <a:solidFill>
                  <a:srgbClr val="002060"/>
                </a:solidFill>
              </a:rPr>
              <a:t>إستراتيجيات التدريس </a:t>
            </a:r>
          </a:p>
          <a:p>
            <a:pPr algn="ctr"/>
            <a:r>
              <a:rPr lang="ar-SA" sz="3200" b="1" dirty="0" smtClean="0"/>
              <a:t>د: جيهان الشافي</a:t>
            </a:r>
          </a:p>
          <a:p>
            <a:pPr algn="ctr"/>
            <a:endParaRPr lang="ar-SA" sz="3200" dirty="0" smtClean="0"/>
          </a:p>
          <a:p>
            <a:pPr algn="ctr"/>
            <a:r>
              <a:rPr lang="ar-SA" sz="4300" b="1" dirty="0" smtClean="0">
                <a:solidFill>
                  <a:srgbClr val="003300"/>
                </a:solidFill>
              </a:rPr>
              <a:t>( الفصل الرابع: أسس المنهج </a:t>
            </a:r>
            <a:r>
              <a:rPr lang="ar-SA" sz="4300" b="1" dirty="0" err="1" smtClean="0">
                <a:solidFill>
                  <a:srgbClr val="003300"/>
                </a:solidFill>
              </a:rPr>
              <a:t>الدراسي )</a:t>
            </a:r>
            <a:endParaRPr lang="ar-SA" sz="4300" b="1" dirty="0" smtClean="0">
              <a:solidFill>
                <a:srgbClr val="003300"/>
              </a:solidFill>
            </a:endParaRPr>
          </a:p>
          <a:p>
            <a:pPr>
              <a:buNone/>
            </a:pPr>
            <a:endParaRPr lang="ar-SA" dirty="0" smtClean="0"/>
          </a:p>
          <a:p>
            <a:r>
              <a:rPr lang="ar-SA" sz="4200" b="1" dirty="0" err="1" smtClean="0">
                <a:solidFill>
                  <a:srgbClr val="002060"/>
                </a:solidFill>
              </a:rPr>
              <a:t>الطالبات:</a:t>
            </a:r>
            <a:endParaRPr lang="ar-SA" sz="4200" b="1" dirty="0" smtClean="0">
              <a:solidFill>
                <a:srgbClr val="002060"/>
              </a:solidFill>
            </a:endParaRPr>
          </a:p>
          <a:p>
            <a:r>
              <a:rPr lang="ar-SA" sz="2800" b="1" dirty="0" smtClean="0"/>
              <a:t>أمل الغامدي- نسرين </a:t>
            </a:r>
            <a:r>
              <a:rPr lang="ar-SA" sz="2800" b="1" dirty="0" err="1" smtClean="0"/>
              <a:t>الشهراني</a:t>
            </a:r>
            <a:endParaRPr lang="ar-SA" sz="2800" b="1" dirty="0" smtClean="0"/>
          </a:p>
          <a:p>
            <a:r>
              <a:rPr lang="ar-SA" sz="2800" b="1" dirty="0" smtClean="0"/>
              <a:t>هديل </a:t>
            </a:r>
            <a:r>
              <a:rPr lang="ar-SA" sz="2800" b="1" dirty="0" err="1" smtClean="0"/>
              <a:t>القحطاني</a:t>
            </a:r>
            <a:r>
              <a:rPr lang="ar-SA" sz="2800" b="1" dirty="0" smtClean="0"/>
              <a:t>- هيا المغربي- فاطمة سعيد</a:t>
            </a:r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</p:spPr>
        <p:txBody>
          <a:bodyPr>
            <a:noAutofit/>
          </a:bodyPr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المملكة العربية السعودية</a:t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وزارة التعليم العالي</a:t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جامعة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الدمام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كلية التربية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بالجبيل</a:t>
            </a:r>
            <a:endParaRPr lang="ar-SA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صورة 3" descr="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1971303" cy="1150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95536" y="260648"/>
            <a:ext cx="8390736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اولآ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: مفهوم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المنهج:-</a:t>
            </a:r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2800" b="1" dirty="0"/>
              <a:t> </a:t>
            </a:r>
            <a:r>
              <a:rPr lang="ar-SA" sz="2800" b="1" dirty="0" smtClean="0"/>
              <a:t>تعددت تعريفات المنهج المدرسي وتطور العملية التعليمية وفي السبعينات ظهر تعريف المنهج الجديد وهذا البعد يركز على غايات المنهج ونتائجه </a:t>
            </a:r>
            <a:r>
              <a:rPr lang="ar-SA" sz="2800" b="1" dirty="0" err="1" smtClean="0"/>
              <a:t>النهائية </a:t>
            </a:r>
            <a:r>
              <a:rPr lang="ar-SA" sz="2800" b="1" dirty="0" smtClean="0"/>
              <a:t>( فالمنهج هو ما سيتعلمه أو سيكتسبه الطلاب نتيجة للتعلم). </a:t>
            </a:r>
          </a:p>
          <a:p>
            <a:endParaRPr lang="ar-SA" sz="2800" b="1" dirty="0"/>
          </a:p>
          <a:p>
            <a:r>
              <a:rPr lang="ar-SA" sz="2800" b="1" dirty="0" smtClean="0"/>
              <a:t>ثم </a:t>
            </a:r>
            <a:r>
              <a:rPr lang="ar-SA" sz="2800" b="1" dirty="0" err="1" smtClean="0"/>
              <a:t>بدات</a:t>
            </a:r>
            <a:r>
              <a:rPr lang="ar-SA" sz="2800" b="1" dirty="0" smtClean="0"/>
              <a:t>  </a:t>
            </a:r>
            <a:r>
              <a:rPr lang="ar-SA" sz="2800" b="1" dirty="0" err="1" smtClean="0"/>
              <a:t>الاشارة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الى</a:t>
            </a:r>
            <a:r>
              <a:rPr lang="ar-SA" sz="2800" b="1" dirty="0" smtClean="0"/>
              <a:t> المنهج المخطط له ويضم الخبرات التي خططت لها المدرسة ونفذت </a:t>
            </a:r>
            <a:r>
              <a:rPr lang="ar-SA" sz="2800" b="1" dirty="0" err="1" smtClean="0"/>
              <a:t>باشرافها</a:t>
            </a:r>
            <a:r>
              <a:rPr lang="ar-SA" sz="2800" b="1" dirty="0" smtClean="0"/>
              <a:t>  وهذا يعني حرمان الطالب من منهج مواز يتمثل في الخبرات التي يكتسبها الطالب من مصادر غير مدرسية.</a:t>
            </a:r>
          </a:p>
          <a:p>
            <a:r>
              <a:rPr lang="ar-SA" sz="2800" b="1" dirty="0"/>
              <a:t> 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/>
              <a:t>وتعرف </a:t>
            </a:r>
            <a:r>
              <a:rPr lang="ar-SA" sz="2800" b="1" u="sng" dirty="0" err="1" smtClean="0"/>
              <a:t>هيلدا</a:t>
            </a:r>
            <a:r>
              <a:rPr lang="ar-SA" sz="2800" b="1" dirty="0" smtClean="0"/>
              <a:t> المنهج </a:t>
            </a:r>
            <a:r>
              <a:rPr lang="ar-SA" sz="2800" b="1" dirty="0" smtClean="0">
                <a:solidFill>
                  <a:srgbClr val="C00000"/>
                </a:solidFill>
              </a:rPr>
              <a:t>بأنه خطة للتعليم تهدف الى تزويد الطلاب بالخبرات والفرص التعليمية الملائمة لنموهم.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80288"/>
          </a:xfrm>
        </p:spPr>
        <p:txBody>
          <a:bodyPr>
            <a:noAutofit/>
          </a:bodyPr>
          <a:lstStyle/>
          <a:p>
            <a:endParaRPr lang="ar-SA" sz="2800" b="1" dirty="0" smtClean="0"/>
          </a:p>
          <a:p>
            <a:r>
              <a:rPr lang="ar-SA" sz="2800" b="1" dirty="0" smtClean="0">
                <a:solidFill>
                  <a:srgbClr val="C00000"/>
                </a:solidFill>
              </a:rPr>
              <a:t>ومهما تعددت مفاهيم المنهج المدرسي فان </a:t>
            </a:r>
            <a:r>
              <a:rPr lang="ar-SA" sz="2800" b="1" dirty="0" err="1" smtClean="0">
                <a:solidFill>
                  <a:srgbClr val="C00000"/>
                </a:solidFill>
              </a:rPr>
              <a:t>مايجمع</a:t>
            </a:r>
            <a:r>
              <a:rPr lang="ar-SA" sz="2800" b="1" dirty="0" smtClean="0">
                <a:solidFill>
                  <a:srgbClr val="C00000"/>
                </a:solidFill>
              </a:rPr>
              <a:t> بين هذه التعريفات </a:t>
            </a:r>
            <a:r>
              <a:rPr lang="ar-SA" sz="2800" b="1" dirty="0" err="1" smtClean="0">
                <a:solidFill>
                  <a:srgbClr val="C00000"/>
                </a:solidFill>
              </a:rPr>
              <a:t>هو: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r>
              <a:rPr lang="ar-SA" sz="2800" b="1" dirty="0" smtClean="0"/>
              <a:t>1- المنهج مجموعة من الخبرات التعليمية والتي تضم مقررات دراسية </a:t>
            </a:r>
            <a:r>
              <a:rPr lang="ar-SA" sz="2800" b="1" dirty="0" err="1" smtClean="0"/>
              <a:t>وانشطة</a:t>
            </a:r>
            <a:r>
              <a:rPr lang="ar-SA" sz="2800" b="1" dirty="0" smtClean="0"/>
              <a:t> صفية وغير صفية.</a:t>
            </a:r>
          </a:p>
          <a:p>
            <a:r>
              <a:rPr lang="ar-SA" sz="2800" b="1" dirty="0" smtClean="0"/>
              <a:t>2- يهدف المنهج الى تهيئة فرص ملائمة للطلاب.</a:t>
            </a:r>
          </a:p>
          <a:p>
            <a:r>
              <a:rPr lang="ar-SA" sz="2800" b="1" dirty="0" smtClean="0"/>
              <a:t>3- المنهج هو نظام خططت له المدرسة </a:t>
            </a:r>
            <a:r>
              <a:rPr lang="ar-SA" sz="2800" b="1" dirty="0" err="1" smtClean="0"/>
              <a:t>أوادارة</a:t>
            </a:r>
            <a:r>
              <a:rPr lang="ar-SA" sz="2800" b="1" dirty="0" smtClean="0"/>
              <a:t> التعليم لتحقيق أهداف وغايات متنوعة.</a:t>
            </a:r>
          </a:p>
          <a:p>
            <a:r>
              <a:rPr lang="ar-SA" sz="2800" b="1" dirty="0" smtClean="0"/>
              <a:t>4- المدرسة هي التي تشرف علي تنفيذ المنهج.</a:t>
            </a:r>
          </a:p>
          <a:p>
            <a:r>
              <a:rPr lang="ar-SA" sz="2800" b="1" dirty="0" smtClean="0"/>
              <a:t>5- يحتوي المنهج المدرسي علي أهداف ومحتوى وأساليب تنفيذ المحتوى </a:t>
            </a:r>
            <a:r>
              <a:rPr lang="ar-SA" sz="2800" b="1" dirty="0" err="1" smtClean="0"/>
              <a:t>واساليب</a:t>
            </a:r>
            <a:r>
              <a:rPr lang="ar-SA" sz="2800" b="1" dirty="0" smtClean="0"/>
              <a:t> تقويم.</a:t>
            </a:r>
          </a:p>
          <a:p>
            <a:r>
              <a:rPr lang="ar-SA" sz="2800" b="1" dirty="0" smtClean="0"/>
              <a:t>6- </a:t>
            </a:r>
            <a:r>
              <a:rPr lang="ar-SA" sz="2800" b="1" dirty="0" err="1" smtClean="0"/>
              <a:t>يتاثر</a:t>
            </a:r>
            <a:r>
              <a:rPr lang="ar-SA" sz="2800" b="1" dirty="0" smtClean="0"/>
              <a:t> الطالب </a:t>
            </a:r>
            <a:r>
              <a:rPr lang="ar-SA" sz="2800" b="1" dirty="0" err="1" smtClean="0"/>
              <a:t>بالمنج</a:t>
            </a:r>
            <a:r>
              <a:rPr lang="ar-SA" sz="2800" b="1" dirty="0" smtClean="0"/>
              <a:t> المدرسي المخطط </a:t>
            </a:r>
            <a:r>
              <a:rPr lang="ar-SA" sz="2800" b="1" dirty="0" err="1" smtClean="0"/>
              <a:t>لهوبالمنهج</a:t>
            </a:r>
            <a:r>
              <a:rPr lang="ar-SA" sz="2800" b="1" dirty="0" smtClean="0"/>
              <a:t> الخفي والمنهج الموازي.</a:t>
            </a:r>
          </a:p>
          <a:p>
            <a:endParaRPr lang="ar-SA" sz="28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214290"/>
            <a:ext cx="7498080" cy="3862782"/>
          </a:xfrm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ثانيا: المفهوم القديم للمنهج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المدرسي:-</a:t>
            </a:r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pPr>
              <a:buNone/>
            </a:pPr>
            <a:r>
              <a:rPr lang="ar-SA" sz="2800" b="1" dirty="0" smtClean="0"/>
              <a:t>   ان هذا المفهوم هو الأكثر شيوعا في أذهان المعلمين والمربين ويقوم هذا المفهوم على أساس أن المنهج هو مجموعة من المقررات </a:t>
            </a:r>
            <a:r>
              <a:rPr lang="ar-SA" sz="2800" b="1" dirty="0" err="1" smtClean="0"/>
              <a:t>أوالمواد</a:t>
            </a:r>
            <a:r>
              <a:rPr lang="ar-SA" sz="2800" b="1" dirty="0" smtClean="0"/>
              <a:t> الدراسية التي تقدم للطلاب ويطلب منهم حفظها.</a:t>
            </a:r>
          </a:p>
          <a:p>
            <a:pPr>
              <a:buNone/>
            </a:pPr>
            <a:r>
              <a:rPr lang="ar-SA" sz="2800" b="1" dirty="0" smtClean="0"/>
              <a:t>   </a:t>
            </a:r>
          </a:p>
          <a:p>
            <a:pPr>
              <a:buNone/>
            </a:pPr>
            <a:r>
              <a:rPr lang="ar-SA" sz="2800" b="1" dirty="0" smtClean="0"/>
              <a:t> 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وقد ارتبط بهذا المفهوم عدد من الأفكار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أهمها:-</a:t>
            </a:r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ar-SA" sz="2800" b="1" dirty="0" smtClean="0"/>
          </a:p>
          <a:p>
            <a:pPr>
              <a:buFontTx/>
              <a:buChar char="-"/>
            </a:pPr>
            <a:r>
              <a:rPr lang="ar-SA" sz="2800" b="1" dirty="0" smtClean="0"/>
              <a:t>المادة الدراسية هي هدف بحد ذاته وعلي الطلاب أن يحفظوا هذه المادة.</a:t>
            </a:r>
          </a:p>
          <a:p>
            <a:pPr>
              <a:buFontTx/>
              <a:buChar char="-"/>
            </a:pPr>
            <a:r>
              <a:rPr lang="ar-SA" sz="2800" b="1" dirty="0" smtClean="0"/>
              <a:t>لكل مادة دراسية قيمة ذاتية وأهداف خاصة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ولذلك علي الطلاب أن يتقنوا جميع هذه المواد.</a:t>
            </a:r>
          </a:p>
          <a:p>
            <a:pPr>
              <a:buFontTx/>
              <a:buChar char="-"/>
            </a:pPr>
            <a:r>
              <a:rPr lang="ar-SA" sz="2800" b="1" dirty="0" smtClean="0"/>
              <a:t>وظيفة المعلمين نقل المادة </a:t>
            </a:r>
            <a:r>
              <a:rPr lang="ar-SA" sz="2800" b="1" dirty="0" err="1" smtClean="0"/>
              <a:t>الى</a:t>
            </a:r>
            <a:r>
              <a:rPr lang="ar-SA" sz="2800" b="1" dirty="0" smtClean="0"/>
              <a:t> الطلاب وامتحانهم فيها.</a:t>
            </a:r>
          </a:p>
          <a:p>
            <a:pPr>
              <a:buNone/>
            </a:pP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642910" y="1447800"/>
          <a:ext cx="829154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14546" y="214290"/>
            <a:ext cx="6565416" cy="917596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err="1" smtClean="0"/>
              <a:t>ادت</a:t>
            </a:r>
            <a:r>
              <a:rPr lang="ar-SA" dirty="0" smtClean="0"/>
              <a:t> هذه المفاهيم </a:t>
            </a:r>
            <a:r>
              <a:rPr lang="ar-SA" dirty="0" err="1" smtClean="0"/>
              <a:t>وألافكار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النتائج السلبية التالية:-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ثالثا: المفهوم الحديث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للمنهج:-</a:t>
            </a:r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800" b="1" dirty="0" smtClean="0"/>
          </a:p>
          <a:p>
            <a:pPr>
              <a:buNone/>
            </a:pPr>
            <a:r>
              <a:rPr lang="ar-SA" sz="2800" b="1" dirty="0" smtClean="0"/>
              <a:t>تعرض المفهوم القديم المنهج </a:t>
            </a:r>
            <a:r>
              <a:rPr lang="ar-SA" sz="2800" b="1" dirty="0" err="1" smtClean="0"/>
              <a:t>الى</a:t>
            </a:r>
            <a:r>
              <a:rPr lang="ar-SA" sz="2800" b="1" dirty="0" smtClean="0"/>
              <a:t> نقد شديد نتيجة الآثار السلبية التي يتركها في المدارس وبين الطلاب ونتيجة للتغيرات الواسعة في المجتمعات </a:t>
            </a:r>
            <a:r>
              <a:rPr lang="ar-SA" sz="2800" b="1" dirty="0" err="1" smtClean="0"/>
              <a:t>واساليب</a:t>
            </a:r>
            <a:r>
              <a:rPr lang="ar-SA" sz="2800" b="1" dirty="0" smtClean="0"/>
              <a:t> الحياة وانتشار أفكار الديمقراطية وحقوق </a:t>
            </a:r>
            <a:r>
              <a:rPr lang="ar-SA" sz="2800" b="1" dirty="0" err="1" smtClean="0"/>
              <a:t>الانسان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611560" y="908720"/>
          <a:ext cx="8030766" cy="446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14480" y="0"/>
            <a:ext cx="7283798" cy="1143000"/>
          </a:xfrm>
        </p:spPr>
        <p:txBody>
          <a:bodyPr>
            <a:normAutofit/>
          </a:bodyPr>
          <a:lstStyle/>
          <a:p>
            <a:pPr algn="r"/>
            <a:r>
              <a:rPr lang="ar-SA" sz="2400" b="1" dirty="0" smtClean="0">
                <a:solidFill>
                  <a:srgbClr val="C00000"/>
                </a:solidFill>
              </a:rPr>
              <a:t>- كما ساعدت عوامل تربوية عديدة في الانتقال من المفهوم القديم ولعل أبرز هذه العوامل:-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928662" y="5286388"/>
            <a:ext cx="778674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ونتيجة لهذه الأفكار ظهر </a:t>
            </a:r>
            <a:r>
              <a:rPr lang="ar-SA" sz="2400" b="1" u="sng" dirty="0" smtClean="0"/>
              <a:t>مفهوم حديث للمنهج المدرسي </a:t>
            </a:r>
            <a:r>
              <a:rPr lang="ar-SA" sz="2400" b="1" dirty="0" smtClean="0"/>
              <a:t>يركز </a:t>
            </a:r>
            <a:r>
              <a:rPr lang="ar-SA" sz="2400" b="1" dirty="0" err="1" smtClean="0"/>
              <a:t>على </a:t>
            </a:r>
            <a:r>
              <a:rPr lang="ar-SA" sz="2400" b="1" dirty="0" smtClean="0"/>
              <a:t>”</a:t>
            </a:r>
            <a:r>
              <a:rPr lang="ar-SA" sz="2400" b="1" dirty="0" smtClean="0">
                <a:solidFill>
                  <a:srgbClr val="003300"/>
                </a:solidFill>
              </a:rPr>
              <a:t>المنهج المدرسي هو جميع الخبرات والنشاطات التعليمية التي </a:t>
            </a:r>
            <a:r>
              <a:rPr lang="ar-SA" sz="2400" b="1" dirty="0" err="1" smtClean="0">
                <a:solidFill>
                  <a:srgbClr val="003300"/>
                </a:solidFill>
              </a:rPr>
              <a:t>خخطت</a:t>
            </a:r>
            <a:r>
              <a:rPr lang="ar-SA" sz="2400" b="1" dirty="0" smtClean="0">
                <a:solidFill>
                  <a:srgbClr val="003300"/>
                </a:solidFill>
              </a:rPr>
              <a:t> لها المدرسة </a:t>
            </a:r>
            <a:r>
              <a:rPr lang="ar-SA" sz="2400" b="1" dirty="0" err="1" smtClean="0">
                <a:solidFill>
                  <a:srgbClr val="003300"/>
                </a:solidFill>
              </a:rPr>
              <a:t>واشرفت</a:t>
            </a:r>
            <a:r>
              <a:rPr lang="ar-SA" sz="2400" b="1" dirty="0" smtClean="0">
                <a:solidFill>
                  <a:srgbClr val="003300"/>
                </a:solidFill>
              </a:rPr>
              <a:t> على تنفيذها داخل المدرسة </a:t>
            </a:r>
            <a:r>
              <a:rPr lang="ar-SA" sz="2400" b="1" dirty="0" err="1" smtClean="0">
                <a:solidFill>
                  <a:srgbClr val="003300"/>
                </a:solidFill>
              </a:rPr>
              <a:t>وخارجها“.</a:t>
            </a:r>
            <a:r>
              <a:rPr lang="ar-SA" sz="2400" b="1" dirty="0" smtClean="0">
                <a:solidFill>
                  <a:srgbClr val="003300"/>
                </a:solidFill>
              </a:rPr>
              <a:t> </a:t>
            </a:r>
            <a:r>
              <a:rPr lang="ar-SA" sz="2400" b="1" dirty="0" err="1" smtClean="0"/>
              <a:t>“</a:t>
            </a:r>
            <a:r>
              <a:rPr lang="ar-SA" sz="2400" b="1" dirty="0" smtClean="0"/>
              <a:t> </a:t>
            </a:r>
            <a:endParaRPr lang="ar-SA" sz="24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/>
              <a:t>المنهج هو خطة تربوية متكاملة.</a:t>
            </a:r>
          </a:p>
          <a:p>
            <a:r>
              <a:rPr lang="ar-SA" sz="2800" b="1" dirty="0" smtClean="0"/>
              <a:t>المنهج يحتوي خبرات مرتبطة بحاجات الطلاب وحياتهم ومشكلاتهم.</a:t>
            </a:r>
          </a:p>
          <a:p>
            <a:r>
              <a:rPr lang="ar-SA" sz="2800" b="1" dirty="0" smtClean="0"/>
              <a:t>المنهج يركز على </a:t>
            </a:r>
            <a:r>
              <a:rPr lang="ar-SA" sz="2800" b="1" dirty="0" err="1" smtClean="0"/>
              <a:t>ابعاد</a:t>
            </a:r>
            <a:r>
              <a:rPr lang="ar-SA" sz="2800" b="1" dirty="0" smtClean="0"/>
              <a:t> النمو العقلي والجسمي والاجتماعي والانفعالي.</a:t>
            </a:r>
          </a:p>
          <a:p>
            <a:r>
              <a:rPr lang="ar-SA" sz="2800" b="1" dirty="0" smtClean="0"/>
              <a:t>المنهج ينفذ داخل المدرسة وخارجها.</a:t>
            </a:r>
          </a:p>
          <a:p>
            <a:r>
              <a:rPr lang="ar-SA" sz="2800" b="1" dirty="0" smtClean="0"/>
              <a:t>تعددت </a:t>
            </a:r>
            <a:r>
              <a:rPr lang="ar-SA" sz="2800" b="1" dirty="0" err="1" smtClean="0"/>
              <a:t>اساليب</a:t>
            </a:r>
            <a:r>
              <a:rPr lang="ar-SA" sz="2800" b="1" dirty="0" smtClean="0"/>
              <a:t> تنفيذ المنهج من خلال طرق </a:t>
            </a:r>
            <a:r>
              <a:rPr lang="ar-SA" sz="2800" b="1" dirty="0" err="1" smtClean="0"/>
              <a:t>واساليب</a:t>
            </a:r>
            <a:r>
              <a:rPr lang="ar-SA" sz="2800" b="1" dirty="0" smtClean="0"/>
              <a:t> تدريس متنوعة.</a:t>
            </a:r>
          </a:p>
          <a:p>
            <a:r>
              <a:rPr lang="ar-SA" sz="2800" b="1" dirty="0" smtClean="0"/>
              <a:t>تنوع مصادر التعليم.</a:t>
            </a:r>
          </a:p>
          <a:p>
            <a:r>
              <a:rPr lang="ar-SA" sz="2800" b="1" dirty="0" smtClean="0"/>
              <a:t>تفريق بين المنهج المدرسي والكتاب المدرسي.</a:t>
            </a:r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- ويشمل هذا المفهوم على ما يلي :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- وقد أدى هذا المنهج الى حدوث التغيرات الآتية:-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أسس المنهج </a:t>
            </a:r>
            <a:r>
              <a:rPr lang="ar-SA" sz="2800" b="1" dirty="0" err="1" smtClean="0">
                <a:solidFill>
                  <a:srgbClr val="C00000"/>
                </a:solidFill>
              </a:rPr>
              <a:t>الدراسي :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800" b="1" dirty="0" smtClean="0"/>
              <a:t>اسس </a:t>
            </a:r>
            <a:r>
              <a:rPr lang="ar-SA" sz="2800" b="1" dirty="0" err="1" smtClean="0"/>
              <a:t>فلسفيه.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اسس </a:t>
            </a:r>
            <a:r>
              <a:rPr lang="ar-SA" sz="2800" b="1" dirty="0" err="1" smtClean="0"/>
              <a:t>اجتماعيه.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اسس </a:t>
            </a:r>
            <a:r>
              <a:rPr lang="ar-SA" sz="2800" b="1" dirty="0" err="1" smtClean="0"/>
              <a:t>نفسية.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أسس </a:t>
            </a:r>
            <a:r>
              <a:rPr lang="ar-SA" sz="2800" b="1" dirty="0" err="1" smtClean="0"/>
              <a:t>معرفيه.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 </a:t>
            </a:r>
            <a:endParaRPr lang="en-US" sz="2800" b="1" dirty="0" smtClean="0"/>
          </a:p>
          <a:p>
            <a:r>
              <a:rPr lang="ar-SA" sz="2800" b="1" dirty="0" smtClean="0">
                <a:solidFill>
                  <a:srgbClr val="002060"/>
                </a:solidFill>
              </a:rPr>
              <a:t>أولا-الأسس </a:t>
            </a:r>
            <a:r>
              <a:rPr lang="ar-SA" sz="2800" b="1" dirty="0" err="1" smtClean="0">
                <a:solidFill>
                  <a:srgbClr val="002060"/>
                </a:solidFill>
              </a:rPr>
              <a:t>الفلسفية :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SA" sz="2800" b="1" dirty="0" err="1" smtClean="0"/>
              <a:t>الفلسفه</a:t>
            </a:r>
            <a:r>
              <a:rPr lang="ar-SA" sz="2800" b="1" dirty="0" smtClean="0"/>
              <a:t> هي الإطار النظري للعمل,وكل عمل ينطلق من فلسفة معينه أو نظرية معينه,توضح هذا العمل وتبرره وتشرح أبعاده,وكل عمل لا ينطبق على أساس فلسفي هو عمل عابث لا هدف </a:t>
            </a:r>
            <a:r>
              <a:rPr lang="ar-SA" sz="2800" b="1" dirty="0" err="1" smtClean="0"/>
              <a:t>له 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 </a:t>
            </a:r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68320"/>
          </a:xfrm>
        </p:spPr>
        <p:txBody>
          <a:bodyPr>
            <a:noAutofit/>
          </a:bodyPr>
          <a:lstStyle/>
          <a:p>
            <a:endParaRPr lang="en-US" sz="2000" b="1" dirty="0" smtClean="0"/>
          </a:p>
          <a:p>
            <a:r>
              <a:rPr lang="ar-SA" sz="2000" b="1" dirty="0" smtClean="0">
                <a:solidFill>
                  <a:srgbClr val="C00000"/>
                </a:solidFill>
              </a:rPr>
              <a:t>وقد أنتج </a:t>
            </a:r>
            <a:r>
              <a:rPr lang="ar-SA" sz="2000" b="1" dirty="0" err="1" smtClean="0">
                <a:solidFill>
                  <a:srgbClr val="C00000"/>
                </a:solidFill>
              </a:rPr>
              <a:t>الفلاسفه</a:t>
            </a:r>
            <a:r>
              <a:rPr lang="ar-SA" sz="2000" b="1" dirty="0" smtClean="0">
                <a:solidFill>
                  <a:srgbClr val="C00000"/>
                </a:solidFill>
              </a:rPr>
              <a:t> أفكار </a:t>
            </a:r>
            <a:r>
              <a:rPr lang="ar-SA" sz="2000" b="1" dirty="0" err="1" smtClean="0">
                <a:solidFill>
                  <a:srgbClr val="C00000"/>
                </a:solidFill>
              </a:rPr>
              <a:t>متعدده</a:t>
            </a:r>
            <a:r>
              <a:rPr lang="ar-SA" sz="2000" b="1" dirty="0" smtClean="0">
                <a:solidFill>
                  <a:srgbClr val="C00000"/>
                </a:solidFill>
              </a:rPr>
              <a:t>,وفلسفات </a:t>
            </a:r>
            <a:r>
              <a:rPr lang="ar-SA" sz="2000" b="1" dirty="0" err="1" smtClean="0">
                <a:solidFill>
                  <a:srgbClr val="C00000"/>
                </a:solidFill>
              </a:rPr>
              <a:t>مختلفه</a:t>
            </a:r>
            <a:r>
              <a:rPr lang="ar-SA" sz="2000" b="1" dirty="0" smtClean="0">
                <a:solidFill>
                  <a:srgbClr val="C00000"/>
                </a:solidFill>
              </a:rPr>
              <a:t>,حاولت كل فلسفه أن تنظر للحياة نظره </a:t>
            </a:r>
            <a:r>
              <a:rPr lang="ar-SA" sz="2000" b="1" dirty="0" err="1" smtClean="0">
                <a:solidFill>
                  <a:srgbClr val="C00000"/>
                </a:solidFill>
              </a:rPr>
              <a:t>مختلفه</a:t>
            </a:r>
            <a:r>
              <a:rPr lang="ar-SA" sz="2000" b="1" dirty="0" smtClean="0">
                <a:solidFill>
                  <a:srgbClr val="C00000"/>
                </a:solidFill>
              </a:rPr>
              <a:t>,وتشكلت لدينا مذاهب أو مدارس أو فلسفات من </a:t>
            </a:r>
            <a:r>
              <a:rPr lang="ar-SA" sz="2000" b="1" dirty="0" err="1" smtClean="0">
                <a:solidFill>
                  <a:srgbClr val="C00000"/>
                </a:solidFill>
              </a:rPr>
              <a:t>أهمها :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000" b="1" dirty="0" smtClean="0"/>
              <a:t>المدرسة </a:t>
            </a:r>
            <a:r>
              <a:rPr lang="ar-SA" sz="2000" b="1" dirty="0" err="1" smtClean="0"/>
              <a:t>المثالية 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المدرسة </a:t>
            </a:r>
            <a:r>
              <a:rPr lang="ar-SA" sz="2000" b="1" dirty="0" err="1" smtClean="0"/>
              <a:t>الواقعية.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المدرسة </a:t>
            </a:r>
            <a:r>
              <a:rPr lang="ar-SA" sz="2000" b="1" dirty="0" err="1" smtClean="0"/>
              <a:t>البراجماتية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المدرسة </a:t>
            </a:r>
            <a:r>
              <a:rPr lang="ar-SA" sz="2000" b="1" dirty="0" err="1" smtClean="0"/>
              <a:t>الوجودية.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pPr lvl="0"/>
            <a:r>
              <a:rPr lang="ar-SA" sz="2000" b="1" dirty="0" smtClean="0"/>
              <a:t>المدرسة الإسلامية.</a:t>
            </a:r>
            <a:endParaRPr lang="en-US" sz="2000" b="1" dirty="0" smtClean="0"/>
          </a:p>
          <a:p>
            <a:r>
              <a:rPr lang="ar-SA" sz="2000" b="1" dirty="0" smtClean="0">
                <a:solidFill>
                  <a:srgbClr val="00B050"/>
                </a:solidFill>
              </a:rPr>
              <a:t>-الفلسفة </a:t>
            </a:r>
            <a:r>
              <a:rPr lang="ar-SA" sz="2000" b="1" dirty="0" err="1" smtClean="0">
                <a:solidFill>
                  <a:srgbClr val="00B050"/>
                </a:solidFill>
              </a:rPr>
              <a:t>المثالية :</a:t>
            </a:r>
            <a:r>
              <a:rPr lang="ar-SA" sz="2000" b="1" dirty="0" smtClean="0">
                <a:solidFill>
                  <a:srgbClr val="00B050"/>
                </a:solidFill>
              </a:rPr>
              <a:t> </a:t>
            </a:r>
            <a:endParaRPr lang="en-US" sz="2000" b="1" dirty="0" smtClean="0">
              <a:solidFill>
                <a:srgbClr val="00B050"/>
              </a:solidFill>
            </a:endParaRPr>
          </a:p>
          <a:p>
            <a:r>
              <a:rPr lang="ar-SA" sz="2000" b="1" dirty="0" smtClean="0"/>
              <a:t>ترجع هذه الفلسفة إلى الفيلسوف اليوناني أفلاطون الذي عاش قبل الميلاد,وتطورت هذه </a:t>
            </a:r>
            <a:r>
              <a:rPr lang="ar-SA" sz="2000" b="1" dirty="0" err="1" smtClean="0"/>
              <a:t>الفلسفه</a:t>
            </a:r>
            <a:r>
              <a:rPr lang="ar-SA" sz="2000" b="1" dirty="0" smtClean="0"/>
              <a:t> على يد الفيلسوف </a:t>
            </a:r>
            <a:r>
              <a:rPr lang="ar-SA" sz="2000" b="1" dirty="0" err="1" smtClean="0"/>
              <a:t>الألماني </a:t>
            </a:r>
            <a:r>
              <a:rPr lang="ar-SA" sz="2000" b="1" dirty="0" smtClean="0"/>
              <a:t>(كانت) والفيلسوف </a:t>
            </a:r>
            <a:r>
              <a:rPr lang="ar-SA" sz="2000" b="1" dirty="0" err="1" smtClean="0"/>
              <a:t>الفرنسي </a:t>
            </a:r>
            <a:r>
              <a:rPr lang="ar-SA" sz="2000" b="1" dirty="0" smtClean="0"/>
              <a:t>(ديكارت</a:t>
            </a:r>
            <a:r>
              <a:rPr lang="ar-SA" sz="2000" b="1" dirty="0" err="1" smtClean="0"/>
              <a:t>) </a:t>
            </a:r>
            <a:r>
              <a:rPr lang="ar-SA" sz="2000" b="1" dirty="0" smtClean="0"/>
              <a:t>, أما أهم أفكار هذه </a:t>
            </a:r>
            <a:r>
              <a:rPr lang="ar-SA" sz="2000" b="1" dirty="0" err="1" smtClean="0"/>
              <a:t>الفلسفة :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r>
              <a:rPr lang="ar-SA" sz="2000" b="1" dirty="0" smtClean="0"/>
              <a:t>-هذا العالم المادي ليس </a:t>
            </a:r>
            <a:r>
              <a:rPr lang="ar-SA" sz="2000" b="1" dirty="0" err="1" smtClean="0"/>
              <a:t>حقيقياً</a:t>
            </a:r>
            <a:r>
              <a:rPr lang="ar-SA" sz="2000" b="1" dirty="0" smtClean="0"/>
              <a:t> ,فالعالم </a:t>
            </a:r>
            <a:r>
              <a:rPr lang="ar-SA" sz="2000" b="1" dirty="0" err="1" smtClean="0"/>
              <a:t>الحقيقي</a:t>
            </a:r>
            <a:r>
              <a:rPr lang="ar-SA" sz="2000" b="1" dirty="0" smtClean="0"/>
              <a:t> هو </a:t>
            </a:r>
            <a:r>
              <a:rPr lang="ar-SA" sz="2000" b="1" dirty="0" err="1" smtClean="0"/>
              <a:t>هالم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المثل </a:t>
            </a:r>
            <a:r>
              <a:rPr lang="ar-SA" sz="2000" b="1" dirty="0" smtClean="0"/>
              <a:t>, فالأشياء </a:t>
            </a:r>
            <a:r>
              <a:rPr lang="ar-SA" sz="2000" b="1" dirty="0" err="1" smtClean="0"/>
              <a:t>فس</a:t>
            </a:r>
            <a:r>
              <a:rPr lang="ar-SA" sz="2000" b="1" dirty="0" smtClean="0"/>
              <a:t> عالمنا هي خيالات وأوهام وصور للأشياء </a:t>
            </a:r>
            <a:r>
              <a:rPr lang="ar-SA" sz="2000" b="1" dirty="0" err="1" smtClean="0"/>
              <a:t>الحقيقية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الموجوده</a:t>
            </a:r>
            <a:r>
              <a:rPr lang="ar-SA" sz="2000" b="1" dirty="0" smtClean="0"/>
              <a:t>  في عالم المثل أو عالم الحق أو الجمال أو </a:t>
            </a:r>
            <a:r>
              <a:rPr lang="ar-SA" sz="2000" b="1" dirty="0" err="1" smtClean="0"/>
              <a:t>الخير 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r>
              <a:rPr lang="ar-SA" sz="2000" b="1" dirty="0" smtClean="0"/>
              <a:t>-أن العقل وحده حين يتحرر من الأهواء ومتطلبات الجسد يستطيع أن يدرك عالم </a:t>
            </a:r>
            <a:r>
              <a:rPr lang="ar-SA" sz="2000" b="1" dirty="0" err="1" smtClean="0"/>
              <a:t>المثل .</a:t>
            </a:r>
            <a:endParaRPr lang="en-US" sz="2000" b="1" dirty="0" smtClean="0"/>
          </a:p>
          <a:p>
            <a:r>
              <a:rPr lang="ar-SA" sz="2000" b="1" dirty="0" smtClean="0"/>
              <a:t>-الحواس لا تستطيع معرفة الحقائق والمثل,فهي أدوات خادعه وهي أقل من </a:t>
            </a:r>
            <a:r>
              <a:rPr lang="ar-SA" sz="2000" b="1" dirty="0" err="1" smtClean="0"/>
              <a:t>العقل </a:t>
            </a:r>
            <a:r>
              <a:rPr lang="ar-SA" sz="2000" b="1" dirty="0" smtClean="0"/>
              <a:t>, فالعقل هو الذي يسمو إلى عالم </a:t>
            </a:r>
            <a:r>
              <a:rPr lang="ar-SA" sz="2000" b="1" dirty="0" err="1" smtClean="0"/>
              <a:t>المثل </a:t>
            </a:r>
            <a:r>
              <a:rPr lang="ar-SA" sz="2000" b="1" dirty="0" smtClean="0"/>
              <a:t>, أما الحواس أو الجسم فتنتمي إلى عالم الماده والوهم </a:t>
            </a:r>
            <a:r>
              <a:rPr lang="ar-SA" sz="2000" b="1" dirty="0" err="1" smtClean="0"/>
              <a:t>والظلال .</a:t>
            </a:r>
            <a:r>
              <a:rPr lang="ar-SA" sz="2000" b="1" dirty="0" smtClean="0"/>
              <a:t> </a:t>
            </a:r>
            <a:endParaRPr lang="en-US" sz="2000" b="1" dirty="0" smtClean="0"/>
          </a:p>
          <a:p>
            <a:r>
              <a:rPr lang="ar-SA" sz="2000" b="1" dirty="0" smtClean="0"/>
              <a:t>- الحقائق </a:t>
            </a:r>
            <a:r>
              <a:rPr lang="ar-SA" sz="2000" b="1" dirty="0" err="1" smtClean="0"/>
              <a:t>ثابته</a:t>
            </a:r>
            <a:r>
              <a:rPr lang="ar-SA" sz="2000" b="1" dirty="0" smtClean="0"/>
              <a:t> ومطلقة و العقل هو الذي يصل إليها.</a:t>
            </a:r>
          </a:p>
          <a:p>
            <a:endParaRPr lang="ar-SA" sz="2000" b="1" dirty="0" smtClean="0"/>
          </a:p>
          <a:p>
            <a:endParaRPr lang="ar-SA" sz="20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هذه الأفكار المثالية كان لها انعكاساتها و تأثيراتها على المنهج الدراسي ولذلك يرى من يؤمن </a:t>
            </a:r>
            <a:r>
              <a:rPr lang="ar-SA" b="1" dirty="0" err="1" smtClean="0">
                <a:solidFill>
                  <a:srgbClr val="C00000"/>
                </a:solidFill>
              </a:rPr>
              <a:t>بالفلسفه</a:t>
            </a:r>
            <a:r>
              <a:rPr lang="ar-SA" b="1" dirty="0" smtClean="0">
                <a:solidFill>
                  <a:srgbClr val="C00000"/>
                </a:solidFill>
              </a:rPr>
              <a:t> المثالية أن المنهج المدرسي يجب أن يتصف بما </a:t>
            </a:r>
            <a:r>
              <a:rPr lang="ar-SA" b="1" dirty="0" err="1" smtClean="0">
                <a:solidFill>
                  <a:srgbClr val="C00000"/>
                </a:solidFill>
              </a:rPr>
              <a:t>يلي:</a:t>
            </a:r>
            <a:endParaRPr lang="ar-SA" b="1" dirty="0" smtClean="0">
              <a:solidFill>
                <a:srgbClr val="C00000"/>
              </a:solidFill>
            </a:endParaRPr>
          </a:p>
          <a:p>
            <a:r>
              <a:rPr lang="ar-SA" b="1" dirty="0" smtClean="0"/>
              <a:t>1- الثبات, لأن الحقائق </a:t>
            </a:r>
            <a:r>
              <a:rPr lang="ar-SA" b="1" dirty="0" err="1" smtClean="0"/>
              <a:t>ثابته.</a:t>
            </a:r>
            <a:endParaRPr lang="ar-SA" b="1" dirty="0" smtClean="0"/>
          </a:p>
          <a:p>
            <a:r>
              <a:rPr lang="ar-SA" b="1" dirty="0" smtClean="0"/>
              <a:t>2- مادامت الحقائق </a:t>
            </a:r>
            <a:r>
              <a:rPr lang="ar-SA" b="1" dirty="0" err="1" smtClean="0"/>
              <a:t>ثابته</a:t>
            </a:r>
            <a:r>
              <a:rPr lang="ar-SA" b="1" dirty="0" smtClean="0"/>
              <a:t>, فإن واجب المنهج أن ينقل هذه الحقائق كما هي من جيل الى جيل آخر.</a:t>
            </a:r>
          </a:p>
          <a:p>
            <a:r>
              <a:rPr lang="ar-SA" b="1" dirty="0" smtClean="0"/>
              <a:t>3- أن من المهم أن يهدف المنهج إلى تلقين الحقائق للأجيال </a:t>
            </a:r>
            <a:r>
              <a:rPr lang="ar-SA" b="1" dirty="0" err="1" smtClean="0"/>
              <a:t>القادمة.</a:t>
            </a:r>
            <a:r>
              <a:rPr lang="ar-SA" b="1" dirty="0" smtClean="0"/>
              <a:t> وعلى المعلمين شرحها ونقلها للطلاب.</a:t>
            </a:r>
          </a:p>
          <a:p>
            <a:r>
              <a:rPr lang="ar-SA" b="1" dirty="0" smtClean="0"/>
              <a:t>4- على الطلاب أن يحفظوا الحقائق, حتى </a:t>
            </a:r>
            <a:r>
              <a:rPr lang="ar-SA" b="1" dirty="0" err="1" smtClean="0"/>
              <a:t>لايتعرضوا</a:t>
            </a:r>
            <a:r>
              <a:rPr lang="ar-SA" b="1" dirty="0" smtClean="0"/>
              <a:t> للعقاب البدني كوسيلة للضغط عليهم.</a:t>
            </a:r>
          </a:p>
          <a:p>
            <a:r>
              <a:rPr lang="ar-SA" b="1" dirty="0" smtClean="0"/>
              <a:t>5- المادة الدراسية هي المنهج.</a:t>
            </a:r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2- الفلسفة </a:t>
            </a:r>
            <a:r>
              <a:rPr lang="ar-SA" b="1" dirty="0" err="1" smtClean="0">
                <a:solidFill>
                  <a:srgbClr val="C00000"/>
                </a:solidFill>
              </a:rPr>
              <a:t>الواقعية:</a:t>
            </a:r>
            <a:endParaRPr lang="ar-SA" b="1" dirty="0" smtClean="0">
              <a:solidFill>
                <a:srgbClr val="C00000"/>
              </a:solidFill>
            </a:endParaRPr>
          </a:p>
          <a:p>
            <a:r>
              <a:rPr lang="ar-SA" b="1" dirty="0" smtClean="0"/>
              <a:t>ترجع </a:t>
            </a:r>
            <a:r>
              <a:rPr lang="ar-SA" b="1" dirty="0" err="1" smtClean="0"/>
              <a:t>الفلسفه</a:t>
            </a:r>
            <a:r>
              <a:rPr lang="ar-SA" b="1" dirty="0" smtClean="0"/>
              <a:t> الواقعية إلى الفيلسوف اليوناني ارسطو.</a:t>
            </a:r>
          </a:p>
          <a:p>
            <a:r>
              <a:rPr lang="ar-SA" b="1" dirty="0" smtClean="0"/>
              <a:t>تطورت مع العلماء الانجليز مثل جون </a:t>
            </a:r>
            <a:r>
              <a:rPr lang="ar-SA" b="1" dirty="0" err="1" smtClean="0"/>
              <a:t>لوك</a:t>
            </a:r>
            <a:r>
              <a:rPr lang="ar-SA" b="1" dirty="0" smtClean="0"/>
              <a:t>, وديفيد </a:t>
            </a:r>
            <a:r>
              <a:rPr lang="ar-SA" b="1" dirty="0" err="1" smtClean="0"/>
              <a:t>هيوم</a:t>
            </a:r>
            <a:r>
              <a:rPr lang="ar-SA" b="1" dirty="0" smtClean="0"/>
              <a:t>, وجون ستيوارت.</a:t>
            </a:r>
          </a:p>
          <a:p>
            <a:r>
              <a:rPr lang="ar-SA" b="1" dirty="0" smtClean="0"/>
              <a:t>العالم المادي الواقعي هو العالم </a:t>
            </a:r>
            <a:r>
              <a:rPr lang="ar-SA" b="1" dirty="0" err="1" smtClean="0"/>
              <a:t>الحقيقي</a:t>
            </a:r>
            <a:r>
              <a:rPr lang="ar-SA" b="1" dirty="0" smtClean="0"/>
              <a:t>, هو العالم الذي يحتوي على الحقائق جميعها.</a:t>
            </a:r>
          </a:p>
          <a:p>
            <a:r>
              <a:rPr lang="ar-SA" b="1" dirty="0" smtClean="0"/>
              <a:t>أن مهمة التربية هي اكتشاف القوانين التي يسير عليها هذا العالم.</a:t>
            </a:r>
          </a:p>
          <a:p>
            <a:r>
              <a:rPr lang="ar-SA" b="1" dirty="0" smtClean="0"/>
              <a:t>أن الحواس هي الادوات </a:t>
            </a:r>
            <a:r>
              <a:rPr lang="ar-SA" b="1" dirty="0" err="1" smtClean="0"/>
              <a:t>الحقيقية</a:t>
            </a:r>
            <a:r>
              <a:rPr lang="ar-SA" b="1" dirty="0" smtClean="0"/>
              <a:t> التي تقودنا إلى اكتشاف قوانين العالم </a:t>
            </a:r>
            <a:r>
              <a:rPr lang="ar-SA" b="1" dirty="0" err="1" smtClean="0"/>
              <a:t>وحقائقه.</a:t>
            </a:r>
            <a:r>
              <a:rPr lang="ar-SA" b="1" dirty="0" smtClean="0"/>
              <a:t> ولابد من الملاحظه والتجريب حتى نتوصل إلى المعرفة.</a:t>
            </a:r>
          </a:p>
          <a:p>
            <a:r>
              <a:rPr lang="ar-SA" b="1" dirty="0" smtClean="0"/>
              <a:t>إن العلوم الطبيعيه هي أهم العلوم لأنها هي التي تكتشف لنا عن حقائق الكون </a:t>
            </a:r>
            <a:r>
              <a:rPr lang="ar-SA" b="1" dirty="0" err="1" smtClean="0"/>
              <a:t>والطبيعه.</a:t>
            </a:r>
            <a:endParaRPr lang="ar-SA" b="1" dirty="0" smtClean="0"/>
          </a:p>
          <a:p>
            <a:endParaRPr lang="ar-SA" b="1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أن لهذه الفلسفة انعكاسات وتأثيرات على المنهج ومن يؤمن </a:t>
            </a:r>
            <a:r>
              <a:rPr lang="ar-SA" b="1" dirty="0" err="1" smtClean="0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 يعتقد </a:t>
            </a:r>
            <a:r>
              <a:rPr lang="ar-SA" b="1" dirty="0" err="1" smtClean="0">
                <a:solidFill>
                  <a:schemeClr val="accent1">
                    <a:lumMod val="75000"/>
                  </a:schemeClr>
                </a:solidFill>
              </a:rPr>
              <a:t>الآتي:</a:t>
            </a: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b="1" dirty="0" smtClean="0"/>
              <a:t>1- أن حقائق الكون متغيرة, ولكن القوانين شبه </a:t>
            </a:r>
            <a:r>
              <a:rPr lang="ar-SA" b="1" dirty="0" err="1" smtClean="0"/>
              <a:t>ثابته.</a:t>
            </a:r>
            <a:endParaRPr lang="ar-SA" b="1" dirty="0" smtClean="0"/>
          </a:p>
          <a:p>
            <a:r>
              <a:rPr lang="ar-SA" b="1" dirty="0" smtClean="0"/>
              <a:t>2- إن هدف التعليم هو مساعدة الإنسان على التكيف مع عالم الواقع بما فيه من حقائق.</a:t>
            </a:r>
          </a:p>
          <a:p>
            <a:r>
              <a:rPr lang="ar-SA" b="1" dirty="0" smtClean="0"/>
              <a:t>3- يهتم المنهج الواقعي بملاحظه حقائق الكون, فالمنهج مقسم إلى </a:t>
            </a:r>
            <a:r>
              <a:rPr lang="ar-SA" b="1" dirty="0" err="1" smtClean="0"/>
              <a:t>دروس.</a:t>
            </a:r>
            <a:r>
              <a:rPr lang="ar-SA" b="1" dirty="0" smtClean="0"/>
              <a:t> وكل درس قسم إلى أجزاء سلوكيه(مثيرات واستجابات) وعلى الطلاب أن يحددوا </a:t>
            </a:r>
            <a:r>
              <a:rPr lang="ar-SA" b="1" dirty="0" err="1" smtClean="0"/>
              <a:t>الاستجابه</a:t>
            </a:r>
            <a:r>
              <a:rPr lang="ar-SA" b="1" dirty="0" smtClean="0"/>
              <a:t> المناسبة لكل مثير.</a:t>
            </a:r>
          </a:p>
          <a:p>
            <a:r>
              <a:rPr lang="ar-SA" b="1" dirty="0" smtClean="0"/>
              <a:t>4- </a:t>
            </a:r>
            <a:r>
              <a:rPr lang="ar-SA" b="1" dirty="0" err="1" smtClean="0"/>
              <a:t>المكافأه</a:t>
            </a:r>
            <a:r>
              <a:rPr lang="ar-SA" b="1" dirty="0" smtClean="0"/>
              <a:t> هي أساس في المنهج الواقعي.</a:t>
            </a:r>
          </a:p>
          <a:p>
            <a:r>
              <a:rPr lang="ar-SA" b="1" dirty="0" smtClean="0"/>
              <a:t>5- التجريب </a:t>
            </a:r>
            <a:r>
              <a:rPr lang="ar-SA" b="1" dirty="0" err="1" smtClean="0"/>
              <a:t>والملاحظه</a:t>
            </a:r>
            <a:r>
              <a:rPr lang="ar-SA" b="1" dirty="0" smtClean="0"/>
              <a:t> الحسيه هما من الأدوات </a:t>
            </a:r>
            <a:r>
              <a:rPr lang="ar-SA" b="1" dirty="0" err="1" smtClean="0"/>
              <a:t>الملائمه</a:t>
            </a:r>
            <a:r>
              <a:rPr lang="ar-SA" b="1" dirty="0" smtClean="0"/>
              <a:t> للتعلم.</a:t>
            </a:r>
          </a:p>
          <a:p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3- </a:t>
            </a:r>
            <a:r>
              <a:rPr lang="ar-SA" sz="2400" b="1" dirty="0" err="1" smtClean="0">
                <a:solidFill>
                  <a:srgbClr val="C00000"/>
                </a:solidFill>
              </a:rPr>
              <a:t>الفلسفه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err="1" smtClean="0">
                <a:solidFill>
                  <a:srgbClr val="C00000"/>
                </a:solidFill>
              </a:rPr>
              <a:t>البرجماتيه:</a:t>
            </a:r>
            <a:endParaRPr lang="ar-SA" sz="2400" b="1" dirty="0" smtClean="0">
              <a:solidFill>
                <a:srgbClr val="C00000"/>
              </a:solidFill>
            </a:endParaRPr>
          </a:p>
          <a:p>
            <a:r>
              <a:rPr lang="ar-SA" sz="2400" b="1" dirty="0" smtClean="0"/>
              <a:t>بدأت هذه </a:t>
            </a:r>
            <a:r>
              <a:rPr lang="ar-SA" sz="2400" b="1" dirty="0" err="1" smtClean="0"/>
              <a:t>الفلسفه</a:t>
            </a:r>
            <a:r>
              <a:rPr lang="ar-SA" sz="2400" b="1" dirty="0" smtClean="0"/>
              <a:t> على يد الفيلسوف اليوناني </a:t>
            </a:r>
            <a:r>
              <a:rPr lang="ar-SA" sz="2400" b="1" dirty="0" err="1" smtClean="0"/>
              <a:t>هيراقليطس</a:t>
            </a:r>
            <a:r>
              <a:rPr lang="ar-SA" sz="2400" b="1" dirty="0" smtClean="0"/>
              <a:t> الذي كان يدعو إلى التغيير, وأن الحقائق في تغير مستمر وليست </a:t>
            </a:r>
            <a:r>
              <a:rPr lang="ar-SA" sz="2400" b="1" dirty="0" err="1" smtClean="0"/>
              <a:t>ظابته</a:t>
            </a:r>
            <a:r>
              <a:rPr lang="ar-SA" sz="2400" b="1" dirty="0" smtClean="0"/>
              <a:t> أو </a:t>
            </a:r>
            <a:r>
              <a:rPr lang="ar-SA" sz="2400" b="1" dirty="0" err="1" smtClean="0"/>
              <a:t>مطلقة.</a:t>
            </a:r>
            <a:r>
              <a:rPr lang="ar-SA" sz="2400" b="1" dirty="0" smtClean="0"/>
              <a:t> </a:t>
            </a:r>
          </a:p>
          <a:p>
            <a:pPr>
              <a:buNone/>
            </a:pPr>
            <a:r>
              <a:rPr lang="ar-SA" sz="2400" b="1" dirty="0" smtClean="0"/>
              <a:t> ثم تطورت على يد وليم جيمس وجون </a:t>
            </a:r>
            <a:r>
              <a:rPr lang="ar-SA" sz="2400" b="1" dirty="0" err="1" smtClean="0"/>
              <a:t>ديوي.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إن كلمة </a:t>
            </a:r>
            <a:r>
              <a:rPr lang="ar-SA" sz="2400" b="1" dirty="0" err="1" smtClean="0"/>
              <a:t>برجماتيه</a:t>
            </a:r>
            <a:r>
              <a:rPr lang="ar-SA" sz="2400" b="1" dirty="0" smtClean="0"/>
              <a:t> تعني: الفائدة </a:t>
            </a:r>
            <a:r>
              <a:rPr lang="ar-SA" sz="2400" b="1" dirty="0" err="1" smtClean="0"/>
              <a:t>والمنفعه.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أفكار هذه </a:t>
            </a:r>
            <a:r>
              <a:rPr lang="ar-SA" sz="2400" b="1" dirty="0" err="1" smtClean="0"/>
              <a:t>الفلسفه: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1- الحقائق متغيره وليست </a:t>
            </a:r>
            <a:r>
              <a:rPr lang="ar-SA" sz="2400" b="1" dirty="0" err="1" smtClean="0"/>
              <a:t>ثابته</a:t>
            </a:r>
            <a:r>
              <a:rPr lang="ar-SA" sz="2400" b="1" dirty="0" smtClean="0"/>
              <a:t>, والمجتمع متغير, والحياة كلها في تغير دائم.</a:t>
            </a:r>
          </a:p>
          <a:p>
            <a:pPr>
              <a:buNone/>
            </a:pPr>
            <a:r>
              <a:rPr lang="ar-SA" sz="2400" b="1" dirty="0" smtClean="0"/>
              <a:t>2- تكون الأفكار </a:t>
            </a:r>
            <a:r>
              <a:rPr lang="ar-SA" sz="2400" b="1" dirty="0" err="1" smtClean="0"/>
              <a:t>حقيقية</a:t>
            </a:r>
            <a:r>
              <a:rPr lang="ar-SA" sz="2400" b="1" dirty="0" smtClean="0"/>
              <a:t> إذا كانت مفيدة ونافعة.</a:t>
            </a:r>
          </a:p>
          <a:p>
            <a:pPr>
              <a:buNone/>
            </a:pPr>
            <a:r>
              <a:rPr lang="ar-SA" sz="2400" b="1" dirty="0" smtClean="0"/>
              <a:t>3- لا وجود لقوانين </a:t>
            </a:r>
            <a:r>
              <a:rPr lang="ar-SA" sz="2400" b="1" dirty="0" err="1" smtClean="0"/>
              <a:t>قيمية</a:t>
            </a:r>
            <a:r>
              <a:rPr lang="ar-SA" sz="2400" b="1" dirty="0" smtClean="0"/>
              <a:t> أو أخلاقية </a:t>
            </a:r>
            <a:r>
              <a:rPr lang="ar-SA" sz="2400" b="1" dirty="0" err="1" smtClean="0"/>
              <a:t>ثابته</a:t>
            </a:r>
            <a:r>
              <a:rPr lang="ar-SA" sz="2400" b="1" dirty="0" smtClean="0"/>
              <a:t>, لأن القيم ن فسها في تغير مستمر.</a:t>
            </a:r>
          </a:p>
          <a:p>
            <a:pPr>
              <a:buNone/>
            </a:pPr>
            <a:r>
              <a:rPr lang="ar-SA" sz="2400" b="1" dirty="0" smtClean="0"/>
              <a:t>4- الإنسان هو كل متكامل جسم, عقل, </a:t>
            </a:r>
            <a:r>
              <a:rPr lang="ar-SA" sz="2400" b="1" dirty="0" err="1" smtClean="0"/>
              <a:t>وإحساس.</a:t>
            </a:r>
            <a:r>
              <a:rPr lang="ar-SA" sz="2400" b="1" dirty="0" smtClean="0"/>
              <a:t> وهذه عناصر </a:t>
            </a:r>
            <a:r>
              <a:rPr lang="ar-SA" sz="2400" b="1" dirty="0" err="1" smtClean="0"/>
              <a:t>مترابطه</a:t>
            </a:r>
            <a:r>
              <a:rPr lang="ar-SA" sz="2400" b="1" dirty="0" smtClean="0"/>
              <a:t> وليست </a:t>
            </a:r>
            <a:r>
              <a:rPr lang="ar-SA" sz="2400" b="1" dirty="0" err="1" smtClean="0"/>
              <a:t>منفصلة.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ولاإنسان</a:t>
            </a:r>
            <a:r>
              <a:rPr lang="ar-SA" sz="2400" b="1" dirty="0" smtClean="0"/>
              <a:t> هو الأساس.</a:t>
            </a:r>
          </a:p>
          <a:p>
            <a:pPr>
              <a:buNone/>
            </a:pPr>
            <a:endParaRPr lang="ar-SA" sz="24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68320"/>
          </a:xfrm>
        </p:spPr>
        <p:txBody>
          <a:bodyPr>
            <a:normAutofit fontScale="92500" lnSpcReduction="20000"/>
          </a:bodyPr>
          <a:lstStyle/>
          <a:p>
            <a:r>
              <a:rPr lang="ar-SA" sz="3000" b="1" dirty="0" err="1" smtClean="0">
                <a:solidFill>
                  <a:srgbClr val="C00000"/>
                </a:solidFill>
              </a:rPr>
              <a:t>الفلسفه</a:t>
            </a:r>
            <a:r>
              <a:rPr lang="ar-SA" sz="3000" b="1" dirty="0" smtClean="0">
                <a:solidFill>
                  <a:srgbClr val="C00000"/>
                </a:solidFill>
              </a:rPr>
              <a:t> الوجودية:</a:t>
            </a:r>
            <a:endParaRPr lang="en-US" sz="3000" b="1" dirty="0" smtClean="0">
              <a:solidFill>
                <a:srgbClr val="C00000"/>
              </a:solidFill>
            </a:endParaRPr>
          </a:p>
          <a:p>
            <a:r>
              <a:rPr lang="ar-SA" b="1" dirty="0" smtClean="0"/>
              <a:t>تعتبر </a:t>
            </a:r>
            <a:r>
              <a:rPr lang="ar-SA" b="1" dirty="0" err="1" smtClean="0"/>
              <a:t>الفلسفه</a:t>
            </a:r>
            <a:r>
              <a:rPr lang="ar-SA" b="1" dirty="0" smtClean="0"/>
              <a:t> الوجودية حديثه اذا </a:t>
            </a:r>
            <a:r>
              <a:rPr lang="ar-SA" b="1" dirty="0" err="1" smtClean="0"/>
              <a:t>ماقورنت</a:t>
            </a:r>
            <a:r>
              <a:rPr lang="ar-SA" b="1" dirty="0" smtClean="0"/>
              <a:t> بالفلسفات الاخرى حيث استخدم مصطلح الوجودية على يد الفيلسوف </a:t>
            </a:r>
            <a:r>
              <a:rPr lang="ar-SA" b="1" dirty="0" err="1" smtClean="0"/>
              <a:t>الدينماركي</a:t>
            </a:r>
            <a:r>
              <a:rPr lang="ar-SA" b="1" dirty="0" smtClean="0"/>
              <a:t> كير </a:t>
            </a:r>
            <a:r>
              <a:rPr lang="ar-SA" b="1" dirty="0" err="1" smtClean="0"/>
              <a:t>كجارد</a:t>
            </a:r>
            <a:r>
              <a:rPr lang="ar-SA" b="1" dirty="0" smtClean="0"/>
              <a:t> في منتصف القرن التاسع عشر </a:t>
            </a:r>
          </a:p>
          <a:p>
            <a:endParaRPr lang="en-US" b="1" u="sng" dirty="0" smtClean="0"/>
          </a:p>
          <a:p>
            <a:r>
              <a:rPr lang="ar-SA" sz="3000" b="1" u="sng" dirty="0" smtClean="0">
                <a:solidFill>
                  <a:schemeClr val="accent2">
                    <a:lumMod val="50000"/>
                  </a:schemeClr>
                </a:solidFill>
              </a:rPr>
              <a:t>ومن ابرز افكار هذه المجموعه:</a:t>
            </a:r>
            <a:endParaRPr lang="en-US" sz="3000" b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ar-SA" b="1" dirty="0" smtClean="0"/>
              <a:t>1_الوجود يسبق الفكر ويسبق الماهية ف الانسان يوجد اولا ثم تتحد طبيعته </a:t>
            </a:r>
            <a:r>
              <a:rPr lang="ar-SA" b="1" dirty="0" err="1" smtClean="0"/>
              <a:t>وافكاره</a:t>
            </a:r>
            <a:r>
              <a:rPr lang="ar-SA" b="1" dirty="0" smtClean="0"/>
              <a:t> نتيجة ل </a:t>
            </a:r>
            <a:r>
              <a:rPr lang="ar-SA" b="1" dirty="0" err="1" smtClean="0"/>
              <a:t>إدراكاته</a:t>
            </a:r>
            <a:r>
              <a:rPr lang="ar-SA" b="1" dirty="0" smtClean="0"/>
              <a:t> وخبراته </a:t>
            </a:r>
            <a:endParaRPr lang="en-US" b="1" dirty="0" smtClean="0"/>
          </a:p>
          <a:p>
            <a:r>
              <a:rPr lang="ar-SA" b="1" dirty="0" smtClean="0"/>
              <a:t>2_من حق الانسان ان يعيش بحرية </a:t>
            </a:r>
            <a:r>
              <a:rPr lang="ar-SA" b="1" dirty="0" err="1" smtClean="0"/>
              <a:t>كامله</a:t>
            </a:r>
            <a:r>
              <a:rPr lang="ar-SA" b="1" dirty="0" smtClean="0"/>
              <a:t> وفق </a:t>
            </a:r>
            <a:r>
              <a:rPr lang="ar-SA" b="1" dirty="0" err="1" smtClean="0"/>
              <a:t>مايراه</a:t>
            </a:r>
            <a:r>
              <a:rPr lang="ar-SA" b="1" dirty="0" smtClean="0"/>
              <a:t> ملائماً ف الانسان هو مقياس الأشياء.</a:t>
            </a:r>
            <a:endParaRPr lang="en-US" b="1" dirty="0" smtClean="0"/>
          </a:p>
          <a:p>
            <a:r>
              <a:rPr lang="ar-SA" b="1" dirty="0" smtClean="0"/>
              <a:t>3_لكل </a:t>
            </a:r>
            <a:r>
              <a:rPr lang="ar-SA" b="1" dirty="0" err="1" smtClean="0"/>
              <a:t>أنسان</a:t>
            </a:r>
            <a:r>
              <a:rPr lang="ar-SA" b="1" dirty="0" smtClean="0"/>
              <a:t> في أن يعيش كما يريد ولا يحق ل أحد فرض آراءه وحقائقه على أحد فما يراه الشخص حقيقة </a:t>
            </a:r>
            <a:r>
              <a:rPr lang="ar-SA" b="1" dirty="0" err="1" smtClean="0"/>
              <a:t>بالنسبه</a:t>
            </a:r>
            <a:r>
              <a:rPr lang="ar-SA" b="1" dirty="0" smtClean="0"/>
              <a:t> له قد </a:t>
            </a:r>
            <a:r>
              <a:rPr lang="ar-SA" b="1" dirty="0" err="1" smtClean="0"/>
              <a:t>لايراه</a:t>
            </a:r>
            <a:r>
              <a:rPr lang="ar-SA" b="1" dirty="0" smtClean="0"/>
              <a:t> شخص اخر.</a:t>
            </a:r>
            <a:endParaRPr lang="en-US" b="1" dirty="0" smtClean="0"/>
          </a:p>
          <a:p>
            <a:r>
              <a:rPr lang="ar-SA" b="1" dirty="0" smtClean="0"/>
              <a:t>4_العالم دائم التغير وعلى الفرد مهمة اتخاذ </a:t>
            </a:r>
            <a:r>
              <a:rPr lang="ar-SA" b="1" dirty="0" err="1" smtClean="0"/>
              <a:t>القرارت</a:t>
            </a:r>
            <a:r>
              <a:rPr lang="ar-SA" b="1" dirty="0" smtClean="0"/>
              <a:t> </a:t>
            </a:r>
            <a:r>
              <a:rPr lang="ar-SA" b="1" dirty="0" err="1" smtClean="0"/>
              <a:t>الحره</a:t>
            </a:r>
            <a:r>
              <a:rPr lang="ar-SA" b="1" dirty="0" smtClean="0"/>
              <a:t> </a:t>
            </a:r>
            <a:r>
              <a:rPr lang="ar-SA" b="1" dirty="0" err="1" smtClean="0"/>
              <a:t>للحياه</a:t>
            </a:r>
            <a:r>
              <a:rPr lang="ar-SA" b="1" dirty="0" smtClean="0"/>
              <a:t> دون ان تفرض عليه فهو </a:t>
            </a:r>
            <a:r>
              <a:rPr lang="ar-SA" b="1" dirty="0" err="1" smtClean="0"/>
              <a:t>المسؤول</a:t>
            </a:r>
            <a:r>
              <a:rPr lang="ar-SA" b="1" dirty="0" smtClean="0"/>
              <a:t> عن اختيار حقائقه وقيمه وصنع نفسه وتشكيلها كما يريد.</a:t>
            </a:r>
            <a:endParaRPr lang="en-US" b="1" dirty="0" smtClean="0"/>
          </a:p>
          <a:p>
            <a:r>
              <a:rPr lang="ar-SA" b="1" dirty="0" smtClean="0"/>
              <a:t>5_هذه الافكار الوجودية لها </a:t>
            </a:r>
            <a:r>
              <a:rPr lang="ar-SA" b="1" dirty="0" err="1" smtClean="0"/>
              <a:t>أنعكاسات</a:t>
            </a:r>
            <a:r>
              <a:rPr lang="ar-SA" b="1" dirty="0" smtClean="0"/>
              <a:t> </a:t>
            </a:r>
            <a:r>
              <a:rPr lang="ar-SA" b="1" dirty="0" err="1" smtClean="0"/>
              <a:t>واضحه</a:t>
            </a:r>
            <a:r>
              <a:rPr lang="ar-SA" b="1" dirty="0" smtClean="0"/>
              <a:t> على مفهوم المنهج المدرسي.</a:t>
            </a:r>
            <a:endParaRPr lang="en-US" b="1" dirty="0" smtClean="0"/>
          </a:p>
          <a:p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442089"/>
            <a:ext cx="82296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2800" b="1" dirty="0" smtClean="0"/>
              <a:t> 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وفيما يلي توضيح لهذه </a:t>
            </a:r>
            <a:r>
              <a:rPr lang="ar-SA" sz="2800" b="1" dirty="0" err="1" smtClean="0">
                <a:solidFill>
                  <a:srgbClr val="C00000"/>
                </a:solidFill>
              </a:rPr>
              <a:t>الانعكاسات :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>
                <a:solidFill>
                  <a:schemeClr val="tx1"/>
                </a:solidFill>
              </a:rPr>
              <a:t>1_مهمة التربية توفير جو من </a:t>
            </a:r>
            <a:r>
              <a:rPr lang="ar-SA" sz="2800" b="1" dirty="0" err="1" smtClean="0">
                <a:solidFill>
                  <a:schemeClr val="tx1"/>
                </a:solidFill>
              </a:rPr>
              <a:t>الحريه</a:t>
            </a:r>
            <a:r>
              <a:rPr lang="ar-SA" sz="2800" b="1" dirty="0" smtClean="0">
                <a:solidFill>
                  <a:schemeClr val="tx1"/>
                </a:solidFill>
              </a:rPr>
              <a:t> الكاملة لكي يتمكن الطالب من اكتشاف الحقائق واختيار الافكار التي يراها </a:t>
            </a:r>
            <a:r>
              <a:rPr lang="ar-SA" sz="2800" b="1" dirty="0" err="1" smtClean="0">
                <a:solidFill>
                  <a:schemeClr val="tx1"/>
                </a:solidFill>
              </a:rPr>
              <a:t>حقيقه</a:t>
            </a:r>
            <a:r>
              <a:rPr lang="ar-SA" sz="2800" b="1" dirty="0" smtClean="0">
                <a:solidFill>
                  <a:schemeClr val="tx1"/>
                </a:solidFill>
              </a:rPr>
              <a:t>.</a:t>
            </a:r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2_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</a:rPr>
              <a:t>لاداعي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لوجود منهج دراسي مقرر مسبقا كما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</a:rPr>
              <a:t>لاداعي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لوجود أهداف محدده ايضاً للمنهج الدراسي.</a:t>
            </a:r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ar-SA" sz="2800" b="1" dirty="0" smtClean="0">
                <a:solidFill>
                  <a:schemeClr val="tx1"/>
                </a:solidFill>
              </a:rPr>
              <a:t>3_الحقائق التي ينتجها الطلاب انفسهم من خلال الاكتشاف والشك والتحليل والتجربة الحيه التي يعيشونها.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4_الطالب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</a:rPr>
              <a:t>مسؤول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عن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</a:rPr>
              <a:t>تعلمة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فالمنهج شخصي وليس عاماً.</a:t>
            </a:r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ar-SA" sz="2800" b="1" dirty="0" smtClean="0">
                <a:solidFill>
                  <a:schemeClr val="tx1"/>
                </a:solidFill>
              </a:rPr>
              <a:t>5_يركز الوجوديون على اساليب التعلم القائمة على الخبرة الذاتيه والحرية وتبادل الأفكار فالمعلمون يهيئون الفرص ويستمعون الى الطلبة دون ان يتدخلوا في توجيههم إلا مسارات معينة.</a:t>
            </a:r>
            <a:r>
              <a:rPr lang="en-US" sz="2800" b="1" dirty="0" smtClean="0">
                <a:solidFill>
                  <a:srgbClr val="003300"/>
                </a:solidFill>
              </a:rPr>
              <a:t/>
            </a:r>
            <a:br>
              <a:rPr lang="en-US" sz="2800" b="1" dirty="0" smtClean="0">
                <a:solidFill>
                  <a:srgbClr val="003300"/>
                </a:solidFill>
              </a:rPr>
            </a:br>
            <a:r>
              <a:rPr lang="ar-SA" sz="2800" b="1" dirty="0" smtClean="0">
                <a:solidFill>
                  <a:srgbClr val="003300"/>
                </a:solidFill>
              </a:rPr>
              <a:t>*هذه فلسفات مصدرها أنساني </a:t>
            </a:r>
            <a:r>
              <a:rPr lang="ar-SA" sz="2800" b="1" dirty="0" err="1" smtClean="0">
                <a:solidFill>
                  <a:srgbClr val="003300"/>
                </a:solidFill>
              </a:rPr>
              <a:t>وينتحدث</a:t>
            </a:r>
            <a:r>
              <a:rPr lang="ar-SA" sz="2800" b="1" dirty="0" smtClean="0">
                <a:solidFill>
                  <a:srgbClr val="003300"/>
                </a:solidFill>
              </a:rPr>
              <a:t> الآن إلى فكر جديد وهو المنهج الإسلامي</a:t>
            </a:r>
            <a:r>
              <a:rPr lang="en-US" sz="2800" b="1" dirty="0" smtClean="0">
                <a:solidFill>
                  <a:srgbClr val="003300"/>
                </a:solidFill>
              </a:rPr>
              <a:t>*</a:t>
            </a:r>
            <a:br>
              <a:rPr lang="en-US" sz="2800" b="1" dirty="0" smtClean="0">
                <a:solidFill>
                  <a:srgbClr val="003300"/>
                </a:solidFill>
              </a:rPr>
            </a:br>
            <a:endParaRPr lang="ar-SA" sz="28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56960"/>
          </a:xfrm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/الفلسفة الإسلامية: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ar-SA" sz="2800" b="1" dirty="0" smtClean="0"/>
              <a:t>يتميز الإسلام عن الفلسفات الأخرى بأن مصدره إلهى مقدس </a:t>
            </a:r>
            <a:r>
              <a:rPr lang="ar-SA" sz="2800" b="1" dirty="0" err="1" smtClean="0"/>
              <a:t>فالنظره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الاسلاميه</a:t>
            </a:r>
            <a:r>
              <a:rPr lang="ar-SA" sz="2800" b="1" dirty="0" smtClean="0"/>
              <a:t> إلى الكون والحياة </a:t>
            </a:r>
            <a:r>
              <a:rPr lang="ar-SA" sz="2800" b="1" dirty="0" err="1" smtClean="0"/>
              <a:t>والأنسانتتمثل</a:t>
            </a:r>
            <a:r>
              <a:rPr lang="ar-SA" sz="2800" b="1" dirty="0" smtClean="0"/>
              <a:t> بما </a:t>
            </a:r>
            <a:r>
              <a:rPr lang="ar-SA" sz="2800" b="1" dirty="0" err="1" smtClean="0"/>
              <a:t>يلي: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1_الإنسان سيد المخلوقات وأن الكون وسائر المخلوقات هي موجودة لخدمة الإنسان والإنسان </a:t>
            </a:r>
            <a:r>
              <a:rPr lang="ar-SA" sz="2800" b="1" dirty="0" err="1" smtClean="0"/>
              <a:t>مسؤول</a:t>
            </a:r>
            <a:r>
              <a:rPr lang="ar-SA" sz="2800" b="1" dirty="0" smtClean="0"/>
              <a:t> عن بناء الكون من </a:t>
            </a:r>
            <a:r>
              <a:rPr lang="ar-SA" sz="2800" b="1" dirty="0" err="1" smtClean="0"/>
              <a:t>حولة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2_الحياة في الإسلام هي الحياة الدنيا والحياة الآخرة وأن الحياة الدنيا سبيل إلى </a:t>
            </a:r>
            <a:r>
              <a:rPr lang="ar-SA" sz="2800" b="1" dirty="0" err="1" smtClean="0"/>
              <a:t>الخرة</a:t>
            </a:r>
            <a:r>
              <a:rPr lang="ar-SA" sz="2800" b="1" dirty="0" smtClean="0"/>
              <a:t> حيث يكون الخلود والأبدية </a:t>
            </a:r>
            <a:endParaRPr lang="en-US" sz="2800" b="1" dirty="0" smtClean="0"/>
          </a:p>
          <a:p>
            <a:r>
              <a:rPr lang="ar-SA" sz="2800" b="1" dirty="0" smtClean="0"/>
              <a:t>3_في الإسلام تتوازن الأمور فهناك توازن بين الجسم والعق وتوازن بين الفرد والمجتمع وتوازن بين الدين والدنيا وخير الأمور الوسطية والاعتدال فلا يميل طرف إلى اخر </a:t>
            </a:r>
            <a:endParaRPr lang="en-US" sz="2800" b="1" dirty="0" smtClean="0"/>
          </a:p>
          <a:p>
            <a:r>
              <a:rPr lang="ar-SA" sz="2800" b="1" dirty="0" smtClean="0"/>
              <a:t>4_هدف الإنسان في الحياة عبادة الله من خلال العقل والعلم والسلوك والإيمان</a:t>
            </a:r>
            <a:endParaRPr lang="en-US" sz="2800" b="1" dirty="0" smtClean="0"/>
          </a:p>
          <a:p>
            <a:r>
              <a:rPr lang="ar-SA" sz="2800" b="1" dirty="0" smtClean="0"/>
              <a:t>5_الإنسان عقل وجسم وروح ونفس وهو كل متكامل من </a:t>
            </a:r>
            <a:r>
              <a:rPr lang="ar-SA" sz="2800" b="1" dirty="0" err="1" smtClean="0"/>
              <a:t>هه</a:t>
            </a:r>
            <a:r>
              <a:rPr lang="ar-SA" sz="2800" b="1" dirty="0" smtClean="0"/>
              <a:t> العناصر وأن العقل هو سيد الإنسان مدعو للتأمل والتفكير بمخلوقات الله وموجودات الكون </a:t>
            </a:r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68320"/>
          </a:xfrm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أن انعكاس هذه الافكار الإسلامية على المنهج المدرسي يتمثل بما </a:t>
            </a:r>
            <a:r>
              <a:rPr lang="ar-SA" sz="2800" b="1" dirty="0" err="1" smtClean="0">
                <a:solidFill>
                  <a:srgbClr val="C00000"/>
                </a:solidFill>
              </a:rPr>
              <a:t>يلي :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endParaRPr lang="en-US" sz="2000" b="1" dirty="0" smtClean="0"/>
          </a:p>
          <a:p>
            <a:r>
              <a:rPr lang="ar-SA" sz="2000" b="1" dirty="0" smtClean="0"/>
              <a:t>1_إن مهمة المنهج هي التكامل في تنمية العقل والجسم والنفس ليكون المسلم راشداً  صحيح الجسم </a:t>
            </a:r>
            <a:r>
              <a:rPr lang="ar-SA" sz="2000" b="1" dirty="0" err="1" smtClean="0"/>
              <a:t>خلوقا</a:t>
            </a:r>
            <a:r>
              <a:rPr lang="ar-SA" sz="2000" b="1" dirty="0" smtClean="0"/>
              <a:t> يقود عقل راجح وتسيطر عليه نفس أخلاقية تقوده وتبعده عن الشر</a:t>
            </a:r>
            <a:endParaRPr lang="en-US" sz="2000" b="1" dirty="0" smtClean="0"/>
          </a:p>
          <a:p>
            <a:r>
              <a:rPr lang="ar-SA" sz="2000" b="1" dirty="0" smtClean="0"/>
              <a:t>2_يركز المنهج المدرسي على تنمية الجسم فيؤمن بالنشاط والألعاب الرياضية ولذلك يقدم توازناً بين مواد وأنشطة جسمية وأخلاقية</a:t>
            </a:r>
            <a:endParaRPr lang="en-US" sz="2000" b="1" dirty="0" smtClean="0"/>
          </a:p>
          <a:p>
            <a:r>
              <a:rPr lang="ar-SA" sz="2000" b="1" dirty="0" smtClean="0"/>
              <a:t>3_يركز المنهج المدرسي على </a:t>
            </a:r>
            <a:r>
              <a:rPr lang="ar-SA" sz="2000" b="1" dirty="0" err="1" smtClean="0"/>
              <a:t>التوازن </a:t>
            </a:r>
            <a:r>
              <a:rPr lang="ar-SA" sz="2000" b="1" dirty="0" smtClean="0"/>
              <a:t>(بين العلوم الدينية </a:t>
            </a:r>
            <a:r>
              <a:rPr lang="ar-SA" sz="2000" b="1" dirty="0" err="1" smtClean="0"/>
              <a:t>الشرعية </a:t>
            </a:r>
            <a:r>
              <a:rPr lang="ar-SA" sz="2000" b="1" dirty="0" smtClean="0"/>
              <a:t>(الفقه والتفسير و علوم </a:t>
            </a:r>
            <a:r>
              <a:rPr lang="ar-SA" sz="2000" b="1" dirty="0" err="1" smtClean="0"/>
              <a:t>القرآن </a:t>
            </a:r>
            <a:r>
              <a:rPr lang="ar-SA" sz="2000" b="1" dirty="0" smtClean="0"/>
              <a:t>) وبين العلوم الدنيوية </a:t>
            </a:r>
            <a:endParaRPr lang="en-US" sz="2000" b="1" dirty="0" smtClean="0"/>
          </a:p>
          <a:p>
            <a:r>
              <a:rPr lang="ar-SA" sz="2000" b="1" dirty="0" smtClean="0"/>
              <a:t>4_يركز المنهج الإسلامي على التوازن بين العلم النظري والعلم العملي فلا خير في علم لا ينفع </a:t>
            </a:r>
            <a:endParaRPr lang="en-US" sz="2000" b="1" dirty="0" smtClean="0"/>
          </a:p>
          <a:p>
            <a:r>
              <a:rPr lang="ar-SA" sz="2000" b="1" dirty="0" smtClean="0"/>
              <a:t>5_يرتكز المنهج الإسلامي أيضاً على التوازن بين المعرفة العقلية والمعرفة الحسية فالمنهج الإسلامي يركز على السمع والبصر والقلب كما يركز على العقل </a:t>
            </a:r>
            <a:endParaRPr lang="en-US" sz="2000" b="1" dirty="0" smtClean="0"/>
          </a:p>
          <a:p>
            <a:r>
              <a:rPr lang="ar-SA" sz="2000" b="1" dirty="0" smtClean="0"/>
              <a:t>6_أما طرق التدريس فهي مزيج من الحفظ والمناقشة والحوار كما  استخدم المسلمون أسلوب القصص واستخدموا المحاضره كوسيلة لنقل المعلومات إضافة إلى التعلم بالقدوة والرحلة في طلب العلم </a:t>
            </a:r>
            <a:endParaRPr lang="en-US" sz="2000" b="1" dirty="0" smtClean="0"/>
          </a:p>
          <a:p>
            <a:r>
              <a:rPr lang="ar-SA" sz="2000" b="1" dirty="0" smtClean="0"/>
              <a:t>7_اهتم المسلمون بالتربية المستمرة فالمنهج الإسلامي يدعو إلى التعلم </a:t>
            </a:r>
            <a:r>
              <a:rPr lang="ar-SA" sz="2000" b="1" dirty="0" err="1" smtClean="0"/>
              <a:t>المستمر (</a:t>
            </a:r>
            <a:r>
              <a:rPr lang="ar-SA" sz="2000" b="1" dirty="0" smtClean="0"/>
              <a:t>(وقل ربي زدني علماً</a:t>
            </a:r>
            <a:r>
              <a:rPr lang="ar-SA" sz="2000" b="1" dirty="0" err="1" smtClean="0"/>
              <a:t>))</a:t>
            </a:r>
            <a:endParaRPr lang="en-US" sz="2000" b="1" dirty="0" smtClean="0"/>
          </a:p>
          <a:p>
            <a:endParaRPr lang="ar-SA" sz="20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sz="2800" b="1" dirty="0" smtClean="0"/>
              <a:t>لكل فلسفة دور هام في المنهج</a:t>
            </a: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هناك أنواع  من الفلسفات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مثل :</a:t>
            </a:r>
            <a:endParaRPr lang="ar-S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1- الفلسفة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المثالية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ar-SA" sz="2800" b="1" dirty="0" smtClean="0"/>
              <a:t>نبهت إلى ضرورة الاهتمام بالحقائق </a:t>
            </a:r>
            <a:r>
              <a:rPr lang="ar-SA" sz="2800" b="1" dirty="0" err="1" smtClean="0"/>
              <a:t>المطلقة </a:t>
            </a:r>
            <a:r>
              <a:rPr lang="ar-SA" sz="2800" b="1" dirty="0" smtClean="0"/>
              <a:t>، وان يبني المنهج على أساس هذه الحقائق</a:t>
            </a:r>
          </a:p>
          <a:p>
            <a:pPr>
              <a:buNone/>
            </a:pPr>
            <a:endParaRPr lang="ar-SA" sz="2800" b="1" dirty="0" smtClean="0"/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2- المدرسة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الواقعية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ar-SA" sz="2800" b="1" dirty="0" smtClean="0"/>
              <a:t>ركزت على أهمية الحواس والملاحظة وأهمية الاهتمام بالعلوم الطبيعية والحقائق المتغيرة في هذا الكون  </a:t>
            </a:r>
          </a:p>
          <a:p>
            <a:pPr>
              <a:buNone/>
            </a:pPr>
            <a:endParaRPr lang="ar-SA" sz="2800" b="1" dirty="0" smtClean="0"/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3- المدرسة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البرجماتية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والوجودية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ar-SA" sz="2800" b="1" dirty="0" smtClean="0"/>
              <a:t>ركزت على الفرد وحاجاته واهتماماته وعلى حرية الطفل المطلقة دون قيود أو حدود </a:t>
            </a:r>
          </a:p>
          <a:p>
            <a:pPr>
              <a:buNone/>
            </a:pPr>
            <a:endParaRPr lang="ar-SA" sz="2800" b="1" dirty="0" smtClean="0"/>
          </a:p>
          <a:p>
            <a:pPr>
              <a:buNone/>
            </a:pPr>
            <a:r>
              <a:rPr lang="ar-SA" sz="2800" b="1" dirty="0" smtClean="0"/>
              <a:t>4-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المدرسة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</a:rPr>
              <a:t>الإسلامية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ar-SA" sz="2800" b="1" dirty="0" smtClean="0"/>
              <a:t>ركزت على الدقة والموازنة بين الفرد والمجتمع وبين النظري والعملي  وبين العقل والحواس </a:t>
            </a:r>
          </a:p>
          <a:p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المنهج المدرسي والفلسفات </a:t>
            </a:r>
            <a:r>
              <a:rPr lang="ar-SA" b="1" dirty="0" err="1" smtClean="0">
                <a:solidFill>
                  <a:srgbClr val="C00000"/>
                </a:solidFill>
              </a:rPr>
              <a:t>المختلفة :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هناك الأسس الفلسفية التي كان لها دور بارز في التأثير على التربية بشكل عام وعلى المنهج الدراسي بشكل خاص  ومن هذه </a:t>
            </a:r>
            <a:r>
              <a:rPr lang="ar-SA" sz="1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الأسس :</a:t>
            </a:r>
            <a:endParaRPr lang="ar-SA" sz="1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1-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العقل </a:t>
            </a: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، والتعليم المرتبط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به</a:t>
            </a: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SA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1800" b="1" dirty="0" smtClean="0"/>
              <a:t>أدى هذا الأساس إلى الاهتمام بالمعلومات والحقائق وصار التعليم الجيد يعتمد على حشو العقول بأكبر كمية من المعلومات </a:t>
            </a:r>
          </a:p>
          <a:p>
            <a:pPr>
              <a:buNone/>
            </a:pP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2- لكل مادة دراسية قيمة ذاتية وهدف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خاص :</a:t>
            </a:r>
            <a:endParaRPr lang="ar-SA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1800" b="1" dirty="0" smtClean="0"/>
              <a:t>كرز هذا الأساس على حشو ذهن الطالب بمواد دراسية عديدة كالرياضيات  والدين  والعلوم الطبيعية </a:t>
            </a:r>
          </a:p>
          <a:p>
            <a:pPr>
              <a:buNone/>
            </a:pPr>
            <a:r>
              <a:rPr lang="ar-SA" sz="1800" b="1" dirty="0" smtClean="0"/>
              <a:t>وهكذا ازدحمت المناهج بالمواد وازدحمت عقول الطلاب </a:t>
            </a:r>
            <a:r>
              <a:rPr lang="ar-SA" sz="1800" b="1" dirty="0" err="1" smtClean="0"/>
              <a:t>بها</a:t>
            </a:r>
            <a:r>
              <a:rPr lang="ar-SA" sz="1800" b="1" dirty="0" smtClean="0"/>
              <a:t> مما أذى إلى رتابة الجو المدرسي والملل من المناهج  والترسب الدراسي </a:t>
            </a:r>
          </a:p>
          <a:p>
            <a:pPr>
              <a:buNone/>
            </a:pP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3- الطفولة مرحلة تحتاج إلى شدة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وقسوة :</a:t>
            </a:r>
            <a:endParaRPr lang="ar-SA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1800" b="1" dirty="0" smtClean="0"/>
              <a:t>الأطفال يمتلكون نزعه شريرة وعلى الكبار ان  يتعاملوا معهم بقسوة لطرد الشر  منهم </a:t>
            </a:r>
          </a:p>
          <a:p>
            <a:pPr>
              <a:buNone/>
            </a:pP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4- الأطفال يجب أن يكون هادئين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ومطيعين </a:t>
            </a: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، سلبيين في التعامل مع الكبار </a:t>
            </a:r>
          </a:p>
          <a:p>
            <a:pPr>
              <a:buNone/>
            </a:pPr>
            <a:r>
              <a:rPr lang="ar-SA" sz="1800" b="1" dirty="0" smtClean="0">
                <a:solidFill>
                  <a:schemeClr val="accent1">
                    <a:lumMod val="75000"/>
                  </a:schemeClr>
                </a:solidFill>
              </a:rPr>
              <a:t>5-الكبار هم الأكثر خبرة وعليهم مسؤولية تحديد ما يحتاج إليه </a:t>
            </a:r>
            <a:r>
              <a:rPr lang="ar-SA" sz="1800" b="1" dirty="0" err="1" smtClean="0">
                <a:solidFill>
                  <a:schemeClr val="accent1">
                    <a:lumMod val="75000"/>
                  </a:schemeClr>
                </a:solidFill>
              </a:rPr>
              <a:t>الصغار :</a:t>
            </a:r>
            <a:endParaRPr lang="ar-SA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1800" b="1" dirty="0" smtClean="0"/>
              <a:t>أذى هذا الأساس إلى اهتمام الكبار بالمواد الدراسية دون مراعاة لحاجات الأطفال مما أدى إلى أن </a:t>
            </a:r>
            <a:r>
              <a:rPr lang="ar-SA" sz="1800" b="1" dirty="0" err="1" smtClean="0"/>
              <a:t>يكونو</a:t>
            </a:r>
            <a:r>
              <a:rPr lang="ar-SA" sz="1800" b="1" dirty="0" smtClean="0"/>
              <a:t> الأطفال بعيدين عن التعبير عن حاجاتهم ومشكلاتهم ولخضوع إلى ما يريده الكبار  </a:t>
            </a:r>
          </a:p>
          <a:p>
            <a:endParaRPr lang="ar-SA" sz="1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أساس فلسفية عامة وقديمه وانعكاساتها على المنهج </a:t>
            </a:r>
            <a:r>
              <a:rPr lang="ar-SA" b="1" dirty="0" err="1" smtClean="0">
                <a:solidFill>
                  <a:srgbClr val="C00000"/>
                </a:solidFill>
              </a:rPr>
              <a:t>المدرسي: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fontScale="92500" lnSpcReduction="10000"/>
          </a:bodyPr>
          <a:lstStyle/>
          <a:p>
            <a:r>
              <a:rPr lang="ar-SA" b="1" dirty="0" smtClean="0"/>
              <a:t>كانت الأسس القديمة </a:t>
            </a:r>
            <a:r>
              <a:rPr lang="ar-SA" b="1" dirty="0" err="1" smtClean="0"/>
              <a:t>مسؤولة</a:t>
            </a:r>
            <a:r>
              <a:rPr lang="ar-SA" b="1" dirty="0" smtClean="0"/>
              <a:t> عن إعداد الطفل </a:t>
            </a:r>
            <a:r>
              <a:rPr lang="ar-SA" b="1" dirty="0" err="1" smtClean="0"/>
              <a:t>السلبي </a:t>
            </a:r>
            <a:r>
              <a:rPr lang="ar-SA" b="1" dirty="0" smtClean="0"/>
              <a:t>, ولكن التطورات في الحياة وفي علوم التربية وعلم </a:t>
            </a:r>
            <a:r>
              <a:rPr lang="ar-SA" b="1" dirty="0" err="1" smtClean="0"/>
              <a:t>النفس </a:t>
            </a:r>
            <a:r>
              <a:rPr lang="ar-SA" b="1" dirty="0" smtClean="0"/>
              <a:t>, وضعت </a:t>
            </a:r>
            <a:r>
              <a:rPr lang="ar-SA" b="1" dirty="0" err="1" smtClean="0"/>
              <a:t>أسسآ</a:t>
            </a:r>
            <a:r>
              <a:rPr lang="ar-SA" b="1" dirty="0" smtClean="0"/>
              <a:t> جديدة كان لها تأثير كبير على تطور المنهج المدرسي والحياة </a:t>
            </a:r>
            <a:r>
              <a:rPr lang="ar-SA" b="1" dirty="0" err="1" smtClean="0"/>
              <a:t>المدرسية .</a:t>
            </a:r>
            <a:endParaRPr lang="en-US" b="1" dirty="0" smtClean="0"/>
          </a:p>
          <a:p>
            <a:r>
              <a:rPr lang="ar-SA" b="1" u="sng" dirty="0" smtClean="0">
                <a:solidFill>
                  <a:srgbClr val="003300"/>
                </a:solidFill>
              </a:rPr>
              <a:t>وفي ما يلي عرض موجز لهذه </a:t>
            </a:r>
            <a:r>
              <a:rPr lang="ar-SA" b="1" u="sng" dirty="0" err="1" smtClean="0">
                <a:solidFill>
                  <a:srgbClr val="003300"/>
                </a:solidFill>
              </a:rPr>
              <a:t>الأسس </a:t>
            </a:r>
            <a:r>
              <a:rPr lang="ar-SA" b="1" u="sng" dirty="0" smtClean="0">
                <a:solidFill>
                  <a:srgbClr val="003300"/>
                </a:solidFill>
              </a:rPr>
              <a:t>, وانعكاس تأثيرها على المنهج </a:t>
            </a:r>
            <a:r>
              <a:rPr lang="ar-SA" b="1" u="sng" dirty="0" err="1" smtClean="0">
                <a:solidFill>
                  <a:srgbClr val="003300"/>
                </a:solidFill>
              </a:rPr>
              <a:t>المدرسي :</a:t>
            </a:r>
            <a:endParaRPr lang="en-US" b="1" u="sng" dirty="0" smtClean="0">
              <a:solidFill>
                <a:srgbClr val="003300"/>
              </a:solidFill>
            </a:endParaRPr>
          </a:p>
          <a:p>
            <a:pPr lvl="0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1- المادة الدراسية </a:t>
            </a:r>
            <a:r>
              <a:rPr lang="ar-SA" b="1" dirty="0" err="1" smtClean="0">
                <a:solidFill>
                  <a:schemeClr val="accent2">
                    <a:lumMod val="75000"/>
                  </a:schemeClr>
                </a:solidFill>
              </a:rPr>
              <a:t>وسيلة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, وليست </a:t>
            </a:r>
            <a:r>
              <a:rPr lang="ar-SA" b="1" dirty="0" err="1" smtClean="0">
                <a:solidFill>
                  <a:schemeClr val="accent2">
                    <a:lumMod val="75000"/>
                  </a:schemeClr>
                </a:solidFill>
              </a:rPr>
              <a:t>غاية .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b="1" dirty="0" smtClean="0"/>
              <a:t>هذا يعني أننا ندرس المواد المختلفة لتحقيق أهداف وغايات تتعلق </a:t>
            </a:r>
            <a:r>
              <a:rPr lang="ar-SA" b="1" dirty="0" err="1" smtClean="0"/>
              <a:t>باالأطفال</a:t>
            </a:r>
            <a:r>
              <a:rPr lang="ar-SA" b="1" dirty="0" smtClean="0"/>
              <a:t> </a:t>
            </a:r>
            <a:r>
              <a:rPr lang="ar-SA" b="1" dirty="0" err="1" smtClean="0"/>
              <a:t>ونموهم .</a:t>
            </a:r>
            <a:endParaRPr lang="en-US" b="1" dirty="0" smtClean="0"/>
          </a:p>
          <a:p>
            <a:pPr lvl="0"/>
            <a:r>
              <a:rPr lang="ar-SA" b="1" dirty="0" smtClean="0"/>
              <a:t>فنحن ندرس المواد الدراسية لأنها مفيدة في نمو الطلاب.</a:t>
            </a:r>
            <a:endParaRPr lang="en-US" b="1" dirty="0" smtClean="0"/>
          </a:p>
          <a:p>
            <a:pPr lvl="0"/>
            <a:r>
              <a:rPr lang="ar-SA" b="1" dirty="0" smtClean="0"/>
              <a:t>لأنها تساعدهم على التصرف بمسؤولية.</a:t>
            </a:r>
            <a:endParaRPr lang="en-US" b="1" dirty="0" smtClean="0"/>
          </a:p>
          <a:p>
            <a:pPr lvl="0"/>
            <a:r>
              <a:rPr lang="ar-SA" b="1" dirty="0" smtClean="0"/>
              <a:t>لأنها تساعدهم على فهم الحياة.</a:t>
            </a:r>
            <a:endParaRPr lang="en-US" b="1" dirty="0" smtClean="0"/>
          </a:p>
          <a:p>
            <a:pPr lvl="0"/>
            <a:r>
              <a:rPr lang="ar-SA" b="1" dirty="0" smtClean="0"/>
              <a:t>لأنها تساعدهم على التفكير واتخاذ القرار.</a:t>
            </a:r>
            <a:endParaRPr lang="en-US" b="1" dirty="0" smtClean="0"/>
          </a:p>
          <a:p>
            <a:pPr lvl="0"/>
            <a:r>
              <a:rPr lang="ar-SA" b="1" dirty="0" smtClean="0"/>
              <a:t>فالمنهج المدرسي الحديث صار مطالبا باختيار المواد الدراسية ومحتوى هذه المواد لكي يساعد على تحقيق هذه الأهداف.</a:t>
            </a:r>
            <a:endParaRPr lang="en-US" b="1" dirty="0" smtClean="0"/>
          </a:p>
          <a:p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أسس فلسفية عامة حديثة وانعكاساتها على المنهج </a:t>
            </a:r>
            <a:r>
              <a:rPr lang="ar-SA" b="1" dirty="0" err="1" smtClean="0">
                <a:solidFill>
                  <a:srgbClr val="C00000"/>
                </a:solidFill>
              </a:rPr>
              <a:t>المدرسي :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2- الطالب إنسان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متكامل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, وليس مجرد عقل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فقط .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هذا يعني أنه المنهج المدرسي يجب أن يحتوي </a:t>
            </a:r>
            <a:r>
              <a:rPr lang="ar-SA" sz="2800" b="1" dirty="0" err="1" smtClean="0">
                <a:solidFill>
                  <a:srgbClr val="C00000"/>
                </a:solidFill>
              </a:rPr>
              <a:t>على :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800" b="1" dirty="0" smtClean="0"/>
              <a:t>أنشطة تنمي الجسم.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أنشطة تنمي التفكير الناقد.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أنشطة تنمي علاقات الطفل مع </a:t>
            </a:r>
            <a:r>
              <a:rPr lang="ar-SA" sz="2800" b="1" dirty="0" err="1" smtClean="0"/>
              <a:t>زملائه </a:t>
            </a:r>
            <a:r>
              <a:rPr lang="ar-SA" sz="2800" b="1" dirty="0" smtClean="0"/>
              <a:t>, وذكاءه الاجتماعي.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أنشطة تنمي عواطف الطفل وذكاءه العاطفي والانفعالي.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أنشطة تنمي إبداعات الطفل.</a:t>
            </a:r>
          </a:p>
          <a:p>
            <a:r>
              <a:rPr lang="ar-SA" sz="2800" b="1" dirty="0" smtClean="0"/>
              <a:t>وهكذا أصبحت هذه الأنشطة أساسا في محتوى المنهج </a:t>
            </a:r>
            <a:r>
              <a:rPr lang="ar-SA" sz="2800" b="1" dirty="0" err="1" smtClean="0"/>
              <a:t>الحديث 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الأطفال لا يتعلمون بنفس </a:t>
            </a:r>
            <a:r>
              <a:rPr lang="ar-SA" sz="2800" b="1" dirty="0" err="1" smtClean="0"/>
              <a:t>الطريقة .</a:t>
            </a:r>
            <a:endParaRPr lang="en-US" sz="2800" b="1" dirty="0" smtClean="0"/>
          </a:p>
          <a:p>
            <a:r>
              <a:rPr lang="ar-SA" sz="2800" b="1" dirty="0" smtClean="0"/>
              <a:t>كان الشائع في المناهج القديمة أن الأطفال </a:t>
            </a:r>
            <a:r>
              <a:rPr lang="ar-SA" sz="2800" b="1" dirty="0" err="1" smtClean="0"/>
              <a:t>متماثلون </a:t>
            </a:r>
            <a:r>
              <a:rPr lang="ar-SA" sz="2800" b="1" dirty="0" smtClean="0"/>
              <a:t>, وأنهم يحتاجون إلى نفس الطريقة ونفس الأسلوب ونفس </a:t>
            </a:r>
            <a:r>
              <a:rPr lang="ar-SA" sz="2800" b="1" dirty="0" err="1" smtClean="0"/>
              <a:t>الوقت </a:t>
            </a:r>
            <a:r>
              <a:rPr lang="ar-SA" sz="2800" b="1" dirty="0" smtClean="0"/>
              <a:t>’ ونفس الامتحان.</a:t>
            </a:r>
            <a:endParaRPr lang="en-US" sz="2800" b="1" dirty="0" smtClean="0"/>
          </a:p>
          <a:p>
            <a:r>
              <a:rPr lang="ar-SA" sz="2800" b="1" dirty="0" smtClean="0"/>
              <a:t>مما أهمل الفروق بينهم, وأهمل تنوع </a:t>
            </a:r>
            <a:r>
              <a:rPr lang="ar-SA" sz="2800" b="1" dirty="0" err="1" smtClean="0"/>
              <a:t>ذكاءاتهم</a:t>
            </a:r>
            <a:r>
              <a:rPr lang="ar-SA" sz="2800" b="1" dirty="0" smtClean="0"/>
              <a:t>, فالأطفال لا يتعلمون بنفس </a:t>
            </a:r>
            <a:r>
              <a:rPr lang="ar-SA" sz="2800" b="1" dirty="0" err="1" smtClean="0"/>
              <a:t>الطريقة.</a:t>
            </a:r>
            <a:r>
              <a:rPr lang="ar-SA" sz="2800" b="1" dirty="0" smtClean="0"/>
              <a:t> فهناك أطفال بصريون أو </a:t>
            </a:r>
            <a:r>
              <a:rPr lang="ar-SA" sz="2800" b="1" dirty="0" err="1" smtClean="0"/>
              <a:t>حركيون</a:t>
            </a:r>
            <a:r>
              <a:rPr lang="ar-SA" sz="2800" b="1" dirty="0" smtClean="0"/>
              <a:t> أو تأمليون أو </a:t>
            </a:r>
            <a:r>
              <a:rPr lang="ar-SA" sz="2800" b="1" dirty="0" err="1" smtClean="0"/>
              <a:t>اجتماعيون,.....</a:t>
            </a:r>
            <a:r>
              <a:rPr lang="ar-SA" sz="2800" b="1" dirty="0" smtClean="0"/>
              <a:t> الخ</a:t>
            </a:r>
            <a:endParaRPr lang="en-US" sz="2800" b="1" dirty="0" smtClean="0"/>
          </a:p>
          <a:p>
            <a:r>
              <a:rPr lang="ar-SA" sz="2800" b="1" dirty="0" smtClean="0"/>
              <a:t>ولكل طريقته, وسنتحدث عن </a:t>
            </a:r>
            <a:r>
              <a:rPr lang="ar-SA" sz="2800" b="1" dirty="0" err="1" smtClean="0"/>
              <a:t>ذكاءات</a:t>
            </a:r>
            <a:r>
              <a:rPr lang="ar-SA" sz="2800" b="1" dirty="0" smtClean="0"/>
              <a:t> الأطفال المتعددة في فصل خاص </a:t>
            </a:r>
            <a:r>
              <a:rPr lang="ar-SA" sz="2800" b="1" dirty="0" err="1" smtClean="0"/>
              <a:t>قادم .</a:t>
            </a:r>
            <a:endParaRPr lang="en-US" sz="2800" b="1" dirty="0" smtClean="0"/>
          </a:p>
          <a:p>
            <a:pPr lvl="0"/>
            <a:endParaRPr lang="en-US" sz="2800" b="1" dirty="0" smtClean="0"/>
          </a:p>
          <a:p>
            <a:endParaRPr lang="ar-SA" sz="28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أدت الأسس الفلسفية الحديثة إلى إحداث تغييرات أساسية في المنهج, من </a:t>
            </a:r>
            <a:r>
              <a:rPr lang="ar-SA" b="1" dirty="0" err="1" smtClean="0">
                <a:solidFill>
                  <a:srgbClr val="C00000"/>
                </a:solidFill>
              </a:rPr>
              <a:t>أبرزها :</a:t>
            </a:r>
            <a:endParaRPr lang="en-US" b="1" dirty="0" smtClean="0">
              <a:solidFill>
                <a:srgbClr val="C00000"/>
              </a:solidFill>
            </a:endParaRPr>
          </a:p>
          <a:p>
            <a:pPr lvl="0"/>
            <a:r>
              <a:rPr lang="ar-SA" b="1" dirty="0" smtClean="0"/>
              <a:t>زيادة العناية بتعليم </a:t>
            </a:r>
            <a:r>
              <a:rPr lang="ar-SA" b="1" dirty="0" err="1" smtClean="0"/>
              <a:t>التفكير </a:t>
            </a:r>
            <a:r>
              <a:rPr lang="ar-SA" b="1" dirty="0" smtClean="0"/>
              <a:t>, والتفكير الناقد و التفكير الإبداعي.</a:t>
            </a:r>
            <a:endParaRPr lang="en-US" b="1" dirty="0" smtClean="0"/>
          </a:p>
          <a:p>
            <a:pPr lvl="0"/>
            <a:r>
              <a:rPr lang="ar-SA" b="1" dirty="0" smtClean="0"/>
              <a:t>مراعاة تنوع </a:t>
            </a:r>
            <a:r>
              <a:rPr lang="ar-SA" b="1" dirty="0" err="1" smtClean="0"/>
              <a:t>ذكاءات</a:t>
            </a:r>
            <a:r>
              <a:rPr lang="ar-SA" b="1" dirty="0" smtClean="0"/>
              <a:t> الأطفال, وعدم الاقتصار على تعليم الأطفال </a:t>
            </a:r>
            <a:r>
              <a:rPr lang="ar-SA" b="1" dirty="0" err="1" smtClean="0"/>
              <a:t>اللفظيين .</a:t>
            </a:r>
            <a:endParaRPr lang="en-US" b="1" dirty="0" smtClean="0"/>
          </a:p>
          <a:p>
            <a:pPr lvl="0"/>
            <a:r>
              <a:rPr lang="ar-SA" b="1" dirty="0" smtClean="0"/>
              <a:t>مراعاة ربط المواد الدراسية وتنظيمها في محاور أو مشكلات أو مناهج متكاملة, ليعتاد الطلاب على حل المشكلات بأسلوب البحث العلمي </a:t>
            </a:r>
            <a:r>
              <a:rPr lang="ar-SA" b="1" dirty="0" err="1" smtClean="0"/>
              <a:t>والأكتشاف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en-US" b="1" dirty="0" smtClean="0"/>
          </a:p>
          <a:p>
            <a:pPr lvl="0"/>
            <a:r>
              <a:rPr lang="ar-SA" b="1" dirty="0" smtClean="0"/>
              <a:t>مراعاة تنوع الأنشطة ووضع الأطفال أمام خيارات وبدائل دون فرض بديل واحد </a:t>
            </a:r>
            <a:r>
              <a:rPr lang="ar-SA" b="1" dirty="0" err="1" smtClean="0"/>
              <a:t>عليهم .</a:t>
            </a:r>
            <a:endParaRPr lang="en-US" b="1" dirty="0" smtClean="0"/>
          </a:p>
          <a:p>
            <a:endParaRPr lang="en-US" b="1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2400" b="1" dirty="0" err="1" smtClean="0"/>
              <a:t>أجيبي  </a:t>
            </a:r>
            <a:r>
              <a:rPr lang="ar-SA" sz="2400" b="1" dirty="0" smtClean="0"/>
              <a:t>(</a:t>
            </a:r>
            <a:r>
              <a:rPr lang="ar-SA" sz="2400" b="1" dirty="0" err="1" smtClean="0"/>
              <a:t>بصح</a:t>
            </a:r>
            <a:r>
              <a:rPr lang="ar-SA" sz="2400" b="1" dirty="0" smtClean="0"/>
              <a:t>)  </a:t>
            </a:r>
            <a:r>
              <a:rPr lang="ar-SA" sz="2400" b="1" dirty="0" err="1" smtClean="0"/>
              <a:t>أو (خطأ </a:t>
            </a:r>
            <a:r>
              <a:rPr lang="ar-SA" sz="2400" b="1" dirty="0" smtClean="0"/>
              <a:t>) إمام العبارات </a:t>
            </a:r>
            <a:r>
              <a:rPr lang="ar-SA" sz="2400" b="1" dirty="0" err="1" smtClean="0"/>
              <a:t>التالية :</a:t>
            </a: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1- ليس هناك علاقة بين الفلسفة و </a:t>
            </a:r>
            <a:r>
              <a:rPr lang="ar-SA" sz="2400" b="1" dirty="0" err="1" smtClean="0"/>
              <a:t>المنهج (     )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2- الفلسفة الإسلامية تركز على الدقة والموازنة </a:t>
            </a:r>
            <a:r>
              <a:rPr lang="ar-SA" sz="2400" b="1" dirty="0" err="1" smtClean="0"/>
              <a:t>والوسطية (   )</a:t>
            </a: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3- اذكري 2 من أسس الفلسفة </a:t>
            </a:r>
            <a:r>
              <a:rPr lang="ar-SA" sz="2400" b="1" dirty="0" err="1" smtClean="0"/>
              <a:t>القديمة ؟</a:t>
            </a: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r>
              <a:rPr lang="ar-SA" b="1" dirty="0" smtClean="0"/>
              <a:t>4- على يد من بدأت </a:t>
            </a:r>
            <a:r>
              <a:rPr lang="ar-SA" b="1" dirty="0" err="1" smtClean="0"/>
              <a:t>الفلسفه</a:t>
            </a:r>
            <a:r>
              <a:rPr lang="ar-SA" b="1" dirty="0" smtClean="0"/>
              <a:t> </a:t>
            </a:r>
            <a:r>
              <a:rPr lang="ar-SA" b="1" dirty="0" err="1" smtClean="0"/>
              <a:t>البرجماتيه؟</a:t>
            </a:r>
            <a:endParaRPr lang="ar-SA" b="1" dirty="0" smtClean="0"/>
          </a:p>
          <a:p>
            <a:pPr>
              <a:buNone/>
            </a:pPr>
            <a:endParaRPr lang="ar-SA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279</TotalTime>
  <Words>2201</Words>
  <Application>Microsoft Office PowerPoint</Application>
  <PresentationFormat>On-screen Show (4:3)</PresentationFormat>
  <Paragraphs>200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المملكة العربية السعودية وزارة التعليم العالي جامعة الدمام كلية التربية بالجبيل</vt:lpstr>
      <vt:lpstr>PowerPoint Presentation</vt:lpstr>
      <vt:lpstr>PowerPoint Presentation</vt:lpstr>
      <vt:lpstr>PowerPoint Presentation</vt:lpstr>
      <vt:lpstr>ادت هذه المفاهيم وألافكار الى النتائج السلبية التالية:-</vt:lpstr>
      <vt:lpstr>PowerPoint Presentation</vt:lpstr>
      <vt:lpstr>- كما ساعدت عوامل تربوية عديدة في الانتقال من المفهوم القديم ولعل أبرز هذه العوامل:-</vt:lpstr>
      <vt:lpstr>- ويشمل هذا المفهوم على ما يلي :</vt:lpstr>
      <vt:lpstr>- وقد أدى هذا المنهج الى حدوث التغيرات الآتية:-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  وفيما يلي توضيح لهذه الانعكاسات :  1_مهمة التربية توفير جو من الحريه الكاملة لكي يتمكن الطالب من اكتشاف الحقائق واختيار الافكار التي يراها حقيقه. 2_لاداعي لوجود منهج دراسي مقرر مسبقا كما لاداعي لوجود أهداف محدده ايضاً للمنهج الدراسي. 3_الحقائق التي ينتجها الطلاب انفسهم من خلال الاكتشاف والشك والتحليل والتجربة الحيه التي يعيشونها. 4_الطالب مسؤول عن تعلمة فالمنهج شخصي وليس عاماً. 5_يركز الوجوديون على اساليب التعلم القائمة على الخبرة الذاتيه والحرية وتبادل الأفكار فالمعلمون يهيئون الفرص ويستمعون الى الطلبة دون ان يتدخلوا في توجيههم إلا مسارات معينة. *هذه فلسفات مصدرها أنساني وينتحدث الآن إلى فكر جديد وهو المنهج الإسلامي* </vt:lpstr>
      <vt:lpstr>PowerPoint Presentation</vt:lpstr>
      <vt:lpstr>PowerPoint Presentation</vt:lpstr>
      <vt:lpstr>المنهج المدرسي والفلسفات المختلفة :</vt:lpstr>
      <vt:lpstr>أساس فلسفية عامة وقديمه وانعكاساتها على المنهج المدرسي: </vt:lpstr>
      <vt:lpstr>أسس فلسفية عامة حديثة وانعكاساتها على المنهج المدرسي :</vt:lpstr>
      <vt:lpstr>PowerPoint Presentation</vt:lpstr>
      <vt:lpstr>PowerPoint Presentation</vt:lpstr>
      <vt:lpstr>PowerPoint Presentation</vt:lpstr>
    </vt:vector>
  </TitlesOfParts>
  <Company>Office07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Gehan Ahmed Mahmoud Mohamed</cp:lastModifiedBy>
  <cp:revision>28</cp:revision>
  <dcterms:created xsi:type="dcterms:W3CDTF">2013-09-27T12:32:08Z</dcterms:created>
  <dcterms:modified xsi:type="dcterms:W3CDTF">2013-10-27T20:12:57Z</dcterms:modified>
</cp:coreProperties>
</file>