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theme/themeOverride4.xml" ContentType="application/vnd.openxmlformats-officedocument.themeOverride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54" r:id="rId1"/>
    <p:sldMasterId id="2147483868" r:id="rId2"/>
  </p:sldMasterIdLst>
  <p:sldIdLst>
    <p:sldId id="256" r:id="rId3"/>
    <p:sldId id="398" r:id="rId4"/>
    <p:sldId id="399" r:id="rId5"/>
    <p:sldId id="400" r:id="rId6"/>
    <p:sldId id="401" r:id="rId7"/>
    <p:sldId id="402" r:id="rId8"/>
    <p:sldId id="408" r:id="rId9"/>
    <p:sldId id="409" r:id="rId10"/>
    <p:sldId id="410" r:id="rId11"/>
    <p:sldId id="403" r:id="rId12"/>
    <p:sldId id="411" r:id="rId13"/>
    <p:sldId id="405" r:id="rId14"/>
    <p:sldId id="406" r:id="rId15"/>
    <p:sldId id="404" r:id="rId16"/>
    <p:sldId id="407" r:id="rId17"/>
    <p:sldId id="286" r:id="rId18"/>
  </p:sldIdLst>
  <p:sldSz cx="9144000" cy="6858000" type="screen4x3"/>
  <p:notesSz cx="6858000" cy="9144000"/>
  <p:defaultTextStyle>
    <a:defPPr>
      <a:defRPr lang="ar-S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3399"/>
    <a:srgbClr val="CC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8603FDC-E32A-4AB5-989C-0864C3EAD2B8}" styleName="نمط ذو سمات 2 - تمييز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6" autoAdjust="0"/>
    <p:restoredTop sz="94624" autoAdjust="0"/>
  </p:normalViewPr>
  <p:slideViewPr>
    <p:cSldViewPr>
      <p:cViewPr varScale="1">
        <p:scale>
          <a:sx n="33" d="100"/>
          <a:sy n="33" d="100"/>
        </p:scale>
        <p:origin x="-87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21460E-A31C-4C89-87C3-D2D01C95694A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EG"/>
        </a:p>
      </dgm:t>
    </dgm:pt>
    <dgm:pt modelId="{3974E1D6-4EE8-4555-861F-EE97285AE4E0}">
      <dgm:prSet phldrT="[نص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8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;الطرق التي يتحمل فيها التلميذ مُعظم المسئولية:</a:t>
          </a:r>
          <a:endParaRPr lang="ar-EG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54909E-501D-42E4-829B-AE4640966512}" type="parTrans" cxnId="{43E5CE17-57C3-4DF4-B2FF-F3B435D9F158}">
      <dgm:prSet/>
      <dgm:spPr/>
      <dgm:t>
        <a:bodyPr/>
        <a:lstStyle/>
        <a:p>
          <a:pPr rtl="1"/>
          <a:endParaRPr lang="ar-EG"/>
        </a:p>
      </dgm:t>
    </dgm:pt>
    <dgm:pt modelId="{9E114991-282F-4FD3-B381-7BA14D08A7DA}" type="sibTrans" cxnId="{43E5CE17-57C3-4DF4-B2FF-F3B435D9F158}">
      <dgm:prSet/>
      <dgm:spPr/>
      <dgm:t>
        <a:bodyPr/>
        <a:lstStyle/>
        <a:p>
          <a:pPr rtl="1"/>
          <a:endParaRPr lang="ar-EG"/>
        </a:p>
      </dgm:t>
    </dgm:pt>
    <dgm:pt modelId="{42EA4A92-BA61-4B01-8738-7DE73BF8F3CF}">
      <dgm:prSet phldrT="[نص]" custT="1"/>
      <dgm:spPr/>
      <dgm:t>
        <a:bodyPr/>
        <a:lstStyle/>
        <a:p>
          <a:pPr>
            <a:lnSpc>
              <a:spcPct val="115000"/>
            </a:lnSpc>
            <a:spcAft>
              <a:spcPts val="1000"/>
            </a:spcAft>
            <a:tabLst>
              <a:tab pos="233680" algn="l"/>
            </a:tabLst>
          </a:pPr>
          <a:r>
            <a:rPr lang="ar-EG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  <a:ea typeface="Calibri"/>
            </a:rPr>
            <a:t>مثل </a:t>
          </a:r>
          <a:r>
            <a:rPr lang="ar-SA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طريقة الاكتشاف الحر</a:t>
          </a:r>
          <a:endParaRPr lang="ar-EG" sz="2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2A371C-EAF9-41D9-8DCA-8CB87742E1FA}" type="parTrans" cxnId="{EE4DB98D-C400-4A6B-8620-10901F275C23}">
      <dgm:prSet/>
      <dgm:spPr/>
      <dgm:t>
        <a:bodyPr/>
        <a:lstStyle/>
        <a:p>
          <a:pPr rtl="1"/>
          <a:endParaRPr lang="ar-EG"/>
        </a:p>
      </dgm:t>
    </dgm:pt>
    <dgm:pt modelId="{8EEF1B5A-27C2-4F78-BA0D-78454B47FA4F}" type="sibTrans" cxnId="{EE4DB98D-C400-4A6B-8620-10901F275C23}">
      <dgm:prSet/>
      <dgm:spPr/>
      <dgm:t>
        <a:bodyPr/>
        <a:lstStyle/>
        <a:p>
          <a:pPr rtl="1"/>
          <a:endParaRPr lang="ar-EG"/>
        </a:p>
      </dgm:t>
    </dgm:pt>
    <dgm:pt modelId="{2672C09F-B5FA-4165-AF0B-50F0547E45E8}">
      <dgm:prSet phldrT="[نص]" custT="1"/>
      <dgm:spPr/>
      <dgm:t>
        <a:bodyPr/>
        <a:lstStyle/>
        <a:p>
          <a:pPr rtl="1"/>
          <a:r>
            <a:rPr lang="ar-SA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الحقائب التعليمية.</a:t>
          </a:r>
        </a:p>
        <a:p>
          <a:pPr rtl="1"/>
          <a:r>
            <a:rPr lang="ar-SA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التعليم البرنامجي والحاسب الآلي.</a:t>
          </a:r>
        </a:p>
        <a:p>
          <a:pPr rtl="1"/>
          <a:r>
            <a:rPr lang="ar-SA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الطريقة التجريبية.</a:t>
          </a:r>
          <a:endParaRPr lang="ar-EG" sz="2400" dirty="0"/>
        </a:p>
      </dgm:t>
    </dgm:pt>
    <dgm:pt modelId="{CF14EA31-9CB4-4F5A-8804-38684FDF2F5F}" type="parTrans" cxnId="{27C8C0BE-9576-4EC7-BC0C-68BC8866F93D}">
      <dgm:prSet/>
      <dgm:spPr/>
      <dgm:t>
        <a:bodyPr/>
        <a:lstStyle/>
        <a:p>
          <a:pPr rtl="1"/>
          <a:endParaRPr lang="ar-EG"/>
        </a:p>
      </dgm:t>
    </dgm:pt>
    <dgm:pt modelId="{4F8BA658-C7F6-4138-9B03-BD8B34EA4821}" type="sibTrans" cxnId="{27C8C0BE-9576-4EC7-BC0C-68BC8866F93D}">
      <dgm:prSet/>
      <dgm:spPr/>
      <dgm:t>
        <a:bodyPr/>
        <a:lstStyle/>
        <a:p>
          <a:pPr rtl="1"/>
          <a:endParaRPr lang="ar-EG"/>
        </a:p>
      </dgm:t>
    </dgm:pt>
    <dgm:pt modelId="{F0E4D461-8B38-42C6-B0DC-0AB834C69969}">
      <dgm:prSet phldrT="[نص]" custT="1"/>
      <dgm:spPr/>
      <dgm:t>
        <a:bodyPr/>
        <a:lstStyle/>
        <a:p>
          <a:pPr rtl="1"/>
          <a:r>
            <a:rPr lang="ar-SA" sz="28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;الطرق التي يشارك فيها التلميذ مُعَل مه بعض المسؤولية:</a:t>
          </a:r>
          <a:endParaRPr lang="ar-EG" sz="2800" b="1" u="sng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/>
            <a:ea typeface="Calibri"/>
          </a:endParaRPr>
        </a:p>
      </dgm:t>
    </dgm:pt>
    <dgm:pt modelId="{1B2BD26A-9818-4B83-A00F-6D41400248E5}" type="parTrans" cxnId="{F037FECB-D12F-4492-AC0F-F85EB42E4B42}">
      <dgm:prSet/>
      <dgm:spPr/>
      <dgm:t>
        <a:bodyPr/>
        <a:lstStyle/>
        <a:p>
          <a:pPr rtl="1"/>
          <a:endParaRPr lang="ar-EG"/>
        </a:p>
      </dgm:t>
    </dgm:pt>
    <dgm:pt modelId="{5AB2D960-3934-48AD-8F3E-0145C7602EF3}" type="sibTrans" cxnId="{F037FECB-D12F-4492-AC0F-F85EB42E4B42}">
      <dgm:prSet/>
      <dgm:spPr/>
      <dgm:t>
        <a:bodyPr/>
        <a:lstStyle/>
        <a:p>
          <a:pPr rtl="1"/>
          <a:endParaRPr lang="ar-EG"/>
        </a:p>
      </dgm:t>
    </dgm:pt>
    <dgm:pt modelId="{DE366C55-36D0-45AD-B1A7-D6924F3C7C1F}">
      <dgm:prSet phldrT="[نص]" custT="1"/>
      <dgm:spPr/>
      <dgm:t>
        <a:bodyPr/>
        <a:lstStyle/>
        <a:p>
          <a:pPr rtl="1"/>
          <a:r>
            <a:rPr lang="ar-EG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  <a:ea typeface="Calibri"/>
            </a:rPr>
            <a:t>مثل :</a:t>
          </a:r>
          <a:r>
            <a:rPr lang="ar-SA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الطريقة الحوارية (المناقشة).</a:t>
          </a:r>
          <a:endParaRPr lang="ar-EG" sz="2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/>
            <a:ea typeface="Calibri"/>
          </a:endParaRPr>
        </a:p>
      </dgm:t>
    </dgm:pt>
    <dgm:pt modelId="{1FD30F53-5B31-4E5A-8327-9FE041022E80}" type="parTrans" cxnId="{7E1A13FE-95A4-4D6C-906B-856DC9978A56}">
      <dgm:prSet/>
      <dgm:spPr/>
      <dgm:t>
        <a:bodyPr/>
        <a:lstStyle/>
        <a:p>
          <a:pPr rtl="1"/>
          <a:endParaRPr lang="ar-EG"/>
        </a:p>
      </dgm:t>
    </dgm:pt>
    <dgm:pt modelId="{A5B8B718-3119-4C80-8BE2-94BD9ACDD118}" type="sibTrans" cxnId="{7E1A13FE-95A4-4D6C-906B-856DC9978A56}">
      <dgm:prSet/>
      <dgm:spPr/>
      <dgm:t>
        <a:bodyPr/>
        <a:lstStyle/>
        <a:p>
          <a:pPr rtl="1"/>
          <a:endParaRPr lang="ar-EG"/>
        </a:p>
      </dgm:t>
    </dgm:pt>
    <dgm:pt modelId="{43B5AC92-3EF7-494E-8263-D8F1CB1C7367}">
      <dgm:prSet phldrT="[نص]" custT="1"/>
      <dgm:spPr/>
      <dgm:t>
        <a:bodyPr/>
        <a:lstStyle/>
        <a:p>
          <a:pPr algn="r" rtl="1"/>
          <a:r>
            <a:rPr lang="ar-SA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الطريقة الاستقرائية.</a:t>
          </a:r>
          <a:r>
            <a:rPr lang="ar-EG" sz="1700" dirty="0" smtClean="0">
              <a:latin typeface="Arial Rounded MT Bold"/>
              <a:ea typeface="Calibri"/>
            </a:rPr>
            <a:t> </a:t>
          </a:r>
          <a:r>
            <a:rPr lang="ar-SA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والطريقة الاستنباطية ( القياسية) وطريقة حل المشكلات.و طريقة الاكتشاف الموجه</a:t>
          </a:r>
          <a:endParaRPr lang="ar-EG" sz="2400" b="1" dirty="0" smtClean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/>
          </a:endParaRPr>
        </a:p>
      </dgm:t>
    </dgm:pt>
    <dgm:pt modelId="{3F3C7A0B-6F43-4206-B10E-21755B1BC3CD}" type="parTrans" cxnId="{452A1EC5-30DE-4FA7-9C6F-F0759FA50F3D}">
      <dgm:prSet/>
      <dgm:spPr/>
      <dgm:t>
        <a:bodyPr/>
        <a:lstStyle/>
        <a:p>
          <a:pPr rtl="1"/>
          <a:endParaRPr lang="ar-EG"/>
        </a:p>
      </dgm:t>
    </dgm:pt>
    <dgm:pt modelId="{664363EF-B075-4536-A688-FC59ED059FEB}" type="sibTrans" cxnId="{452A1EC5-30DE-4FA7-9C6F-F0759FA50F3D}">
      <dgm:prSet/>
      <dgm:spPr/>
      <dgm:t>
        <a:bodyPr/>
        <a:lstStyle/>
        <a:p>
          <a:pPr rtl="1"/>
          <a:endParaRPr lang="ar-EG"/>
        </a:p>
      </dgm:t>
    </dgm:pt>
    <dgm:pt modelId="{75D550B6-C53A-478C-BE65-2821A8FAFF14}">
      <dgm:prSet phldrT="[نص]" custT="1"/>
      <dgm:spPr/>
      <dgm:t>
        <a:bodyPr/>
        <a:lstStyle/>
        <a:p>
          <a:pPr rtl="1"/>
          <a:r>
            <a:rPr lang="ar-SA" sz="28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;الطرق التي يركز فيها النشاط على جهد المعلم وحده:</a:t>
          </a:r>
          <a:endParaRPr lang="ar-EG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B8BF42-6C2F-4498-9F99-DD18B48468FF}" type="parTrans" cxnId="{8EE14D91-5BBE-41C0-A406-D2FF1AE67121}">
      <dgm:prSet/>
      <dgm:spPr/>
      <dgm:t>
        <a:bodyPr/>
        <a:lstStyle/>
        <a:p>
          <a:pPr rtl="1"/>
          <a:endParaRPr lang="ar-EG"/>
        </a:p>
      </dgm:t>
    </dgm:pt>
    <dgm:pt modelId="{18B523CA-5509-43C1-8A3D-DE582D81BB51}" type="sibTrans" cxnId="{8EE14D91-5BBE-41C0-A406-D2FF1AE67121}">
      <dgm:prSet/>
      <dgm:spPr/>
      <dgm:t>
        <a:bodyPr/>
        <a:lstStyle/>
        <a:p>
          <a:pPr rtl="1"/>
          <a:endParaRPr lang="ar-EG"/>
        </a:p>
      </dgm:t>
    </dgm:pt>
    <dgm:pt modelId="{9F0CBA6A-B95D-46A7-AC82-DE9655CB0E35}">
      <dgm:prSet phldrT="[نص]" custT="1"/>
      <dgm:spPr/>
      <dgm:t>
        <a:bodyPr/>
        <a:lstStyle/>
        <a:p>
          <a:r>
            <a:rPr lang="ar-EG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  <a:ea typeface="Calibri"/>
            </a:rPr>
            <a:t>مثل :</a:t>
          </a:r>
          <a:r>
            <a:rPr lang="ar-SA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طريقة المحاضرة أو</a:t>
          </a:r>
        </a:p>
        <a:p>
          <a:pPr rtl="1"/>
          <a:r>
            <a:rPr lang="ar-SA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الطريقة الإلقائية التقليدية</a:t>
          </a:r>
          <a:endParaRPr lang="ar-EG" sz="2400" b="1" dirty="0" smtClean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rtl="1"/>
          <a:endParaRPr lang="ar-EG" sz="1700" dirty="0"/>
        </a:p>
      </dgm:t>
    </dgm:pt>
    <dgm:pt modelId="{75D9AA30-4E47-4A99-B5F1-253EE21EA599}" type="parTrans" cxnId="{2A12C7FA-7359-4D29-9A2E-4CD54A5020D6}">
      <dgm:prSet/>
      <dgm:spPr/>
      <dgm:t>
        <a:bodyPr/>
        <a:lstStyle/>
        <a:p>
          <a:pPr rtl="1"/>
          <a:endParaRPr lang="ar-EG"/>
        </a:p>
      </dgm:t>
    </dgm:pt>
    <dgm:pt modelId="{C1BA0D07-2987-4FCD-9C38-9F62FBBA0613}" type="sibTrans" cxnId="{2A12C7FA-7359-4D29-9A2E-4CD54A5020D6}">
      <dgm:prSet/>
      <dgm:spPr/>
      <dgm:t>
        <a:bodyPr/>
        <a:lstStyle/>
        <a:p>
          <a:pPr rtl="1"/>
          <a:endParaRPr lang="ar-EG"/>
        </a:p>
      </dgm:t>
    </dgm:pt>
    <dgm:pt modelId="{08111DA2-FA34-4940-9A52-44A3DE2194AC}">
      <dgm:prSet phldrT="[نص]" custT="1"/>
      <dgm:spPr/>
      <dgm:t>
        <a:bodyPr/>
        <a:lstStyle/>
        <a:p>
          <a:pPr rtl="1"/>
          <a:r>
            <a:rPr lang="ar-SA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طرق تركز على نقل المعلومات وشرحها وتبسيطها وتفسيرها</a:t>
          </a:r>
          <a:endParaRPr lang="ar-EG" sz="2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/>
            <a:ea typeface="Calibri"/>
          </a:endParaRPr>
        </a:p>
      </dgm:t>
    </dgm:pt>
    <dgm:pt modelId="{F2916838-7EAC-4E64-BD1C-00671D6AB3C3}" type="parTrans" cxnId="{42D01725-9895-4963-9E1C-F8131AA55485}">
      <dgm:prSet/>
      <dgm:spPr/>
      <dgm:t>
        <a:bodyPr/>
        <a:lstStyle/>
        <a:p>
          <a:pPr rtl="1"/>
          <a:endParaRPr lang="ar-EG"/>
        </a:p>
      </dgm:t>
    </dgm:pt>
    <dgm:pt modelId="{4F7F90E7-7EAC-455B-9B28-2419FF7B0AC2}" type="sibTrans" cxnId="{42D01725-9895-4963-9E1C-F8131AA55485}">
      <dgm:prSet/>
      <dgm:spPr/>
      <dgm:t>
        <a:bodyPr/>
        <a:lstStyle/>
        <a:p>
          <a:pPr rtl="1"/>
          <a:endParaRPr lang="ar-EG"/>
        </a:p>
      </dgm:t>
    </dgm:pt>
    <dgm:pt modelId="{B21D834A-3CC0-4551-8C86-8D6A7798FA21}" type="pres">
      <dgm:prSet presAssocID="{6E21460E-A31C-4C89-87C3-D2D01C95694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2D8E0C-583E-4224-92F2-363DB472E18F}" type="pres">
      <dgm:prSet presAssocID="{3974E1D6-4EE8-4555-861F-EE97285AE4E0}" presName="compNode" presStyleCnt="0"/>
      <dgm:spPr/>
    </dgm:pt>
    <dgm:pt modelId="{04AF4DB0-F795-4D25-99C8-EDC621AF967A}" type="pres">
      <dgm:prSet presAssocID="{3974E1D6-4EE8-4555-861F-EE97285AE4E0}" presName="aNode" presStyleLbl="bgShp" presStyleIdx="0" presStyleCnt="3"/>
      <dgm:spPr/>
      <dgm:t>
        <a:bodyPr/>
        <a:lstStyle/>
        <a:p>
          <a:endParaRPr lang="en-US"/>
        </a:p>
      </dgm:t>
    </dgm:pt>
    <dgm:pt modelId="{419FBD19-2C99-4D2E-AA9E-A9C43AB2CBFD}" type="pres">
      <dgm:prSet presAssocID="{3974E1D6-4EE8-4555-861F-EE97285AE4E0}" presName="textNode" presStyleLbl="bgShp" presStyleIdx="0" presStyleCnt="3"/>
      <dgm:spPr/>
      <dgm:t>
        <a:bodyPr/>
        <a:lstStyle/>
        <a:p>
          <a:endParaRPr lang="en-US"/>
        </a:p>
      </dgm:t>
    </dgm:pt>
    <dgm:pt modelId="{5B2905EB-0C33-4814-8F10-E3DDE48C1FA7}" type="pres">
      <dgm:prSet presAssocID="{3974E1D6-4EE8-4555-861F-EE97285AE4E0}" presName="compChildNode" presStyleCnt="0"/>
      <dgm:spPr/>
    </dgm:pt>
    <dgm:pt modelId="{B8B93D2A-A4F3-4122-BB9A-1D0E37CE6ABF}" type="pres">
      <dgm:prSet presAssocID="{3974E1D6-4EE8-4555-861F-EE97285AE4E0}" presName="theInnerList" presStyleCnt="0"/>
      <dgm:spPr/>
    </dgm:pt>
    <dgm:pt modelId="{E4B50587-4228-4D0C-B30F-9245438F88A5}" type="pres">
      <dgm:prSet presAssocID="{42EA4A92-BA61-4B01-8738-7DE73BF8F3CF}" presName="childNode" presStyleLbl="node1" presStyleIdx="0" presStyleCnt="6" custScaleX="124303" custLinFactNeighborX="5034" custLinFactNeighborY="605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597B18-76E5-475D-904D-729C354EB23E}" type="pres">
      <dgm:prSet presAssocID="{42EA4A92-BA61-4B01-8738-7DE73BF8F3CF}" presName="aSpace2" presStyleCnt="0"/>
      <dgm:spPr/>
    </dgm:pt>
    <dgm:pt modelId="{344E0EC7-FEF2-4910-B796-C0F8392FD33D}" type="pres">
      <dgm:prSet presAssocID="{2672C09F-B5FA-4165-AF0B-50F0547E45E8}" presName="childNode" presStyleLbl="node1" presStyleIdx="1" presStyleCnt="6" custScaleX="119215" custLinFactNeighborX="1518" custLinFactNeighborY="183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16EEAF-5521-413B-B3E9-38DF4CE01459}" type="pres">
      <dgm:prSet presAssocID="{3974E1D6-4EE8-4555-861F-EE97285AE4E0}" presName="aSpace" presStyleCnt="0"/>
      <dgm:spPr/>
    </dgm:pt>
    <dgm:pt modelId="{71580231-3C2C-4BFE-968B-9ED48272DBA0}" type="pres">
      <dgm:prSet presAssocID="{F0E4D461-8B38-42C6-B0DC-0AB834C69969}" presName="compNode" presStyleCnt="0"/>
      <dgm:spPr/>
    </dgm:pt>
    <dgm:pt modelId="{1F39CC98-C7B7-4B82-877E-72C2AF762DDC}" type="pres">
      <dgm:prSet presAssocID="{F0E4D461-8B38-42C6-B0DC-0AB834C69969}" presName="aNode" presStyleLbl="bgShp" presStyleIdx="1" presStyleCnt="3" custLinFactNeighborX="2176" custLinFactNeighborY="-1493"/>
      <dgm:spPr/>
      <dgm:t>
        <a:bodyPr/>
        <a:lstStyle/>
        <a:p>
          <a:endParaRPr lang="en-US"/>
        </a:p>
      </dgm:t>
    </dgm:pt>
    <dgm:pt modelId="{D25C32BC-0352-4387-9746-E359CA774033}" type="pres">
      <dgm:prSet presAssocID="{F0E4D461-8B38-42C6-B0DC-0AB834C69969}" presName="textNode" presStyleLbl="bgShp" presStyleIdx="1" presStyleCnt="3"/>
      <dgm:spPr/>
      <dgm:t>
        <a:bodyPr/>
        <a:lstStyle/>
        <a:p>
          <a:endParaRPr lang="en-US"/>
        </a:p>
      </dgm:t>
    </dgm:pt>
    <dgm:pt modelId="{63E4AFB6-CD67-44C5-9CE3-0A2CE3135BBC}" type="pres">
      <dgm:prSet presAssocID="{F0E4D461-8B38-42C6-B0DC-0AB834C69969}" presName="compChildNode" presStyleCnt="0"/>
      <dgm:spPr/>
    </dgm:pt>
    <dgm:pt modelId="{A01560CA-A9DF-434B-9F0B-8E2075D90A34}" type="pres">
      <dgm:prSet presAssocID="{F0E4D461-8B38-42C6-B0DC-0AB834C69969}" presName="theInnerList" presStyleCnt="0"/>
      <dgm:spPr/>
    </dgm:pt>
    <dgm:pt modelId="{7C28AF2D-6167-4025-AC4E-407F855AE217}" type="pres">
      <dgm:prSet presAssocID="{DE366C55-36D0-45AD-B1A7-D6924F3C7C1F}" presName="childNode" presStyleLbl="node1" presStyleIdx="2" presStyleCnt="6" custScaleX="1133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4CE000-D1DA-46EC-93D4-41635597CBD7}" type="pres">
      <dgm:prSet presAssocID="{DE366C55-36D0-45AD-B1A7-D6924F3C7C1F}" presName="aSpace2" presStyleCnt="0"/>
      <dgm:spPr/>
    </dgm:pt>
    <dgm:pt modelId="{85C6D2E9-7687-4748-98A1-035FE6F669DA}" type="pres">
      <dgm:prSet presAssocID="{43B5AC92-3EF7-494E-8263-D8F1CB1C7367}" presName="childNode" presStyleLbl="node1" presStyleIdx="3" presStyleCnt="6" custScaleX="129106" custScaleY="1893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A3A40C-BF32-46A5-87E8-6DAB71881B7F}" type="pres">
      <dgm:prSet presAssocID="{F0E4D461-8B38-42C6-B0DC-0AB834C69969}" presName="aSpace" presStyleCnt="0"/>
      <dgm:spPr/>
    </dgm:pt>
    <dgm:pt modelId="{65DECFFE-B6E5-4F58-8492-32E2E418E3BB}" type="pres">
      <dgm:prSet presAssocID="{75D550B6-C53A-478C-BE65-2821A8FAFF14}" presName="compNode" presStyleCnt="0"/>
      <dgm:spPr/>
    </dgm:pt>
    <dgm:pt modelId="{C686755B-CA10-404E-BDCD-F53A47EB2656}" type="pres">
      <dgm:prSet presAssocID="{75D550B6-C53A-478C-BE65-2821A8FAFF14}" presName="aNode" presStyleLbl="bgShp" presStyleIdx="2" presStyleCnt="3"/>
      <dgm:spPr/>
      <dgm:t>
        <a:bodyPr/>
        <a:lstStyle/>
        <a:p>
          <a:pPr rtl="1"/>
          <a:endParaRPr lang="ar-EG"/>
        </a:p>
      </dgm:t>
    </dgm:pt>
    <dgm:pt modelId="{84AB8E7C-6C89-4C14-BFD1-12F1444B320F}" type="pres">
      <dgm:prSet presAssocID="{75D550B6-C53A-478C-BE65-2821A8FAFF14}" presName="textNode" presStyleLbl="bgShp" presStyleIdx="2" presStyleCnt="3"/>
      <dgm:spPr/>
      <dgm:t>
        <a:bodyPr/>
        <a:lstStyle/>
        <a:p>
          <a:pPr rtl="1"/>
          <a:endParaRPr lang="ar-EG"/>
        </a:p>
      </dgm:t>
    </dgm:pt>
    <dgm:pt modelId="{45EB24C4-0F5D-4AEA-A9B4-FCB8355E5B91}" type="pres">
      <dgm:prSet presAssocID="{75D550B6-C53A-478C-BE65-2821A8FAFF14}" presName="compChildNode" presStyleCnt="0"/>
      <dgm:spPr/>
    </dgm:pt>
    <dgm:pt modelId="{6B5FD41A-5934-496B-A84E-9D39C595C92C}" type="pres">
      <dgm:prSet presAssocID="{75D550B6-C53A-478C-BE65-2821A8FAFF14}" presName="theInnerList" presStyleCnt="0"/>
      <dgm:spPr/>
    </dgm:pt>
    <dgm:pt modelId="{D9FE258A-36B3-45ED-9C3C-BA112C89724E}" type="pres">
      <dgm:prSet presAssocID="{9F0CBA6A-B95D-46A7-AC82-DE9655CB0E35}" presName="childNode" presStyleLbl="node1" presStyleIdx="4" presStyleCnt="6" custScaleX="113948" custScaleY="12525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0412302C-51A8-4E89-B6DF-DB42E240BB14}" type="pres">
      <dgm:prSet presAssocID="{9F0CBA6A-B95D-46A7-AC82-DE9655CB0E35}" presName="aSpace2" presStyleCnt="0"/>
      <dgm:spPr/>
    </dgm:pt>
    <dgm:pt modelId="{F2535D5E-862D-4592-8322-28465F678BC6}" type="pres">
      <dgm:prSet presAssocID="{08111DA2-FA34-4940-9A52-44A3DE2194AC}" presName="childNode" presStyleLbl="node1" presStyleIdx="5" presStyleCnt="6" custScaleX="113963" custLinFactNeighborX="3537" custLinFactNeighborY="76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99DE41-99CB-4015-9BFB-4AA3F722E518}" type="presOf" srcId="{3974E1D6-4EE8-4555-861F-EE97285AE4E0}" destId="{419FBD19-2C99-4D2E-AA9E-A9C43AB2CBFD}" srcOrd="1" destOrd="0" presId="urn:microsoft.com/office/officeart/2005/8/layout/lProcess2"/>
    <dgm:cxn modelId="{0913168F-A97F-41B8-B8BB-2B655FEA606A}" type="presOf" srcId="{43B5AC92-3EF7-494E-8263-D8F1CB1C7367}" destId="{85C6D2E9-7687-4748-98A1-035FE6F669DA}" srcOrd="0" destOrd="0" presId="urn:microsoft.com/office/officeart/2005/8/layout/lProcess2"/>
    <dgm:cxn modelId="{04C1C555-B26A-4AE4-B360-4A17865CAD60}" type="presOf" srcId="{DE366C55-36D0-45AD-B1A7-D6924F3C7C1F}" destId="{7C28AF2D-6167-4025-AC4E-407F855AE217}" srcOrd="0" destOrd="0" presId="urn:microsoft.com/office/officeart/2005/8/layout/lProcess2"/>
    <dgm:cxn modelId="{452A1EC5-30DE-4FA7-9C6F-F0759FA50F3D}" srcId="{F0E4D461-8B38-42C6-B0DC-0AB834C69969}" destId="{43B5AC92-3EF7-494E-8263-D8F1CB1C7367}" srcOrd="1" destOrd="0" parTransId="{3F3C7A0B-6F43-4206-B10E-21755B1BC3CD}" sibTransId="{664363EF-B075-4536-A688-FC59ED059FEB}"/>
    <dgm:cxn modelId="{6F6AE3DD-E376-46DF-8FD8-C88E1563E6D3}" type="presOf" srcId="{6E21460E-A31C-4C89-87C3-D2D01C95694A}" destId="{B21D834A-3CC0-4551-8C86-8D6A7798FA21}" srcOrd="0" destOrd="0" presId="urn:microsoft.com/office/officeart/2005/8/layout/lProcess2"/>
    <dgm:cxn modelId="{8EE14D91-5BBE-41C0-A406-D2FF1AE67121}" srcId="{6E21460E-A31C-4C89-87C3-D2D01C95694A}" destId="{75D550B6-C53A-478C-BE65-2821A8FAFF14}" srcOrd="2" destOrd="0" parTransId="{E0B8BF42-6C2F-4498-9F99-DD18B48468FF}" sibTransId="{18B523CA-5509-43C1-8A3D-DE582D81BB51}"/>
    <dgm:cxn modelId="{EE4DB98D-C400-4A6B-8620-10901F275C23}" srcId="{3974E1D6-4EE8-4555-861F-EE97285AE4E0}" destId="{42EA4A92-BA61-4B01-8738-7DE73BF8F3CF}" srcOrd="0" destOrd="0" parTransId="{462A371C-EAF9-41D9-8DCA-8CB87742E1FA}" sibTransId="{8EEF1B5A-27C2-4F78-BA0D-78454B47FA4F}"/>
    <dgm:cxn modelId="{44A4E81D-047F-4312-89B3-44C524265A3D}" type="presOf" srcId="{42EA4A92-BA61-4B01-8738-7DE73BF8F3CF}" destId="{E4B50587-4228-4D0C-B30F-9245438F88A5}" srcOrd="0" destOrd="0" presId="urn:microsoft.com/office/officeart/2005/8/layout/lProcess2"/>
    <dgm:cxn modelId="{27C8C0BE-9576-4EC7-BC0C-68BC8866F93D}" srcId="{3974E1D6-4EE8-4555-861F-EE97285AE4E0}" destId="{2672C09F-B5FA-4165-AF0B-50F0547E45E8}" srcOrd="1" destOrd="0" parTransId="{CF14EA31-9CB4-4F5A-8804-38684FDF2F5F}" sibTransId="{4F8BA658-C7F6-4138-9B03-BD8B34EA4821}"/>
    <dgm:cxn modelId="{99ADA61C-75F9-4CBA-A164-1003920F9998}" type="presOf" srcId="{08111DA2-FA34-4940-9A52-44A3DE2194AC}" destId="{F2535D5E-862D-4592-8322-28465F678BC6}" srcOrd="0" destOrd="0" presId="urn:microsoft.com/office/officeart/2005/8/layout/lProcess2"/>
    <dgm:cxn modelId="{55287248-160A-46D6-B9E1-D9FF854B2DE8}" type="presOf" srcId="{2672C09F-B5FA-4165-AF0B-50F0547E45E8}" destId="{344E0EC7-FEF2-4910-B796-C0F8392FD33D}" srcOrd="0" destOrd="0" presId="urn:microsoft.com/office/officeart/2005/8/layout/lProcess2"/>
    <dgm:cxn modelId="{43E5CE17-57C3-4DF4-B2FF-F3B435D9F158}" srcId="{6E21460E-A31C-4C89-87C3-D2D01C95694A}" destId="{3974E1D6-4EE8-4555-861F-EE97285AE4E0}" srcOrd="0" destOrd="0" parTransId="{1054909E-501D-42E4-829B-AE4640966512}" sibTransId="{9E114991-282F-4FD3-B381-7BA14D08A7DA}"/>
    <dgm:cxn modelId="{8C2BE128-5034-4DE0-89C8-4912A0F1CC89}" type="presOf" srcId="{F0E4D461-8B38-42C6-B0DC-0AB834C69969}" destId="{D25C32BC-0352-4387-9746-E359CA774033}" srcOrd="1" destOrd="0" presId="urn:microsoft.com/office/officeart/2005/8/layout/lProcess2"/>
    <dgm:cxn modelId="{1E9E4F6B-AD27-4FD0-95DC-F172D1ADC972}" type="presOf" srcId="{3974E1D6-4EE8-4555-861F-EE97285AE4E0}" destId="{04AF4DB0-F795-4D25-99C8-EDC621AF967A}" srcOrd="0" destOrd="0" presId="urn:microsoft.com/office/officeart/2005/8/layout/lProcess2"/>
    <dgm:cxn modelId="{D16C7441-8806-4539-9080-AAC3D96FAB5A}" type="presOf" srcId="{75D550B6-C53A-478C-BE65-2821A8FAFF14}" destId="{C686755B-CA10-404E-BDCD-F53A47EB2656}" srcOrd="0" destOrd="0" presId="urn:microsoft.com/office/officeart/2005/8/layout/lProcess2"/>
    <dgm:cxn modelId="{EB71ABF5-7F26-40C8-BB6E-C5FE59180B49}" type="presOf" srcId="{9F0CBA6A-B95D-46A7-AC82-DE9655CB0E35}" destId="{D9FE258A-36B3-45ED-9C3C-BA112C89724E}" srcOrd="0" destOrd="0" presId="urn:microsoft.com/office/officeart/2005/8/layout/lProcess2"/>
    <dgm:cxn modelId="{2A12C7FA-7359-4D29-9A2E-4CD54A5020D6}" srcId="{75D550B6-C53A-478C-BE65-2821A8FAFF14}" destId="{9F0CBA6A-B95D-46A7-AC82-DE9655CB0E35}" srcOrd="0" destOrd="0" parTransId="{75D9AA30-4E47-4A99-B5F1-253EE21EA599}" sibTransId="{C1BA0D07-2987-4FCD-9C38-9F62FBBA0613}"/>
    <dgm:cxn modelId="{42D01725-9895-4963-9E1C-F8131AA55485}" srcId="{75D550B6-C53A-478C-BE65-2821A8FAFF14}" destId="{08111DA2-FA34-4940-9A52-44A3DE2194AC}" srcOrd="1" destOrd="0" parTransId="{F2916838-7EAC-4E64-BD1C-00671D6AB3C3}" sibTransId="{4F7F90E7-7EAC-455B-9B28-2419FF7B0AC2}"/>
    <dgm:cxn modelId="{C21D0E89-23CF-49D3-AE62-46D67DA9425D}" type="presOf" srcId="{F0E4D461-8B38-42C6-B0DC-0AB834C69969}" destId="{1F39CC98-C7B7-4B82-877E-72C2AF762DDC}" srcOrd="0" destOrd="0" presId="urn:microsoft.com/office/officeart/2005/8/layout/lProcess2"/>
    <dgm:cxn modelId="{7E1A13FE-95A4-4D6C-906B-856DC9978A56}" srcId="{F0E4D461-8B38-42C6-B0DC-0AB834C69969}" destId="{DE366C55-36D0-45AD-B1A7-D6924F3C7C1F}" srcOrd="0" destOrd="0" parTransId="{1FD30F53-5B31-4E5A-8327-9FE041022E80}" sibTransId="{A5B8B718-3119-4C80-8BE2-94BD9ACDD118}"/>
    <dgm:cxn modelId="{F037FECB-D12F-4492-AC0F-F85EB42E4B42}" srcId="{6E21460E-A31C-4C89-87C3-D2D01C95694A}" destId="{F0E4D461-8B38-42C6-B0DC-0AB834C69969}" srcOrd="1" destOrd="0" parTransId="{1B2BD26A-9818-4B83-A00F-6D41400248E5}" sibTransId="{5AB2D960-3934-48AD-8F3E-0145C7602EF3}"/>
    <dgm:cxn modelId="{6DD7E576-BDB1-4FD4-AB78-3900C82F2722}" type="presOf" srcId="{75D550B6-C53A-478C-BE65-2821A8FAFF14}" destId="{84AB8E7C-6C89-4C14-BFD1-12F1444B320F}" srcOrd="1" destOrd="0" presId="urn:microsoft.com/office/officeart/2005/8/layout/lProcess2"/>
    <dgm:cxn modelId="{BC320EC1-68A0-4A46-BC91-D299E355C750}" type="presParOf" srcId="{B21D834A-3CC0-4551-8C86-8D6A7798FA21}" destId="{E22D8E0C-583E-4224-92F2-363DB472E18F}" srcOrd="0" destOrd="0" presId="urn:microsoft.com/office/officeart/2005/8/layout/lProcess2"/>
    <dgm:cxn modelId="{3D41F76B-7D75-4E2A-A729-70895D8ED6EA}" type="presParOf" srcId="{E22D8E0C-583E-4224-92F2-363DB472E18F}" destId="{04AF4DB0-F795-4D25-99C8-EDC621AF967A}" srcOrd="0" destOrd="0" presId="urn:microsoft.com/office/officeart/2005/8/layout/lProcess2"/>
    <dgm:cxn modelId="{4A60F67E-4B84-4979-9F68-1DE83F0CCB73}" type="presParOf" srcId="{E22D8E0C-583E-4224-92F2-363DB472E18F}" destId="{419FBD19-2C99-4D2E-AA9E-A9C43AB2CBFD}" srcOrd="1" destOrd="0" presId="urn:microsoft.com/office/officeart/2005/8/layout/lProcess2"/>
    <dgm:cxn modelId="{1F356607-9CA0-43FE-9A3D-F99DD1D4B425}" type="presParOf" srcId="{E22D8E0C-583E-4224-92F2-363DB472E18F}" destId="{5B2905EB-0C33-4814-8F10-E3DDE48C1FA7}" srcOrd="2" destOrd="0" presId="urn:microsoft.com/office/officeart/2005/8/layout/lProcess2"/>
    <dgm:cxn modelId="{016107E9-F25B-4EEA-8D0C-71777C54F7A8}" type="presParOf" srcId="{5B2905EB-0C33-4814-8F10-E3DDE48C1FA7}" destId="{B8B93D2A-A4F3-4122-BB9A-1D0E37CE6ABF}" srcOrd="0" destOrd="0" presId="urn:microsoft.com/office/officeart/2005/8/layout/lProcess2"/>
    <dgm:cxn modelId="{22DAF9A9-6378-4C61-B419-EE2354910894}" type="presParOf" srcId="{B8B93D2A-A4F3-4122-BB9A-1D0E37CE6ABF}" destId="{E4B50587-4228-4D0C-B30F-9245438F88A5}" srcOrd="0" destOrd="0" presId="urn:microsoft.com/office/officeart/2005/8/layout/lProcess2"/>
    <dgm:cxn modelId="{0692947D-A9C4-4FEF-9467-81B38F9BFFCE}" type="presParOf" srcId="{B8B93D2A-A4F3-4122-BB9A-1D0E37CE6ABF}" destId="{63597B18-76E5-475D-904D-729C354EB23E}" srcOrd="1" destOrd="0" presId="urn:microsoft.com/office/officeart/2005/8/layout/lProcess2"/>
    <dgm:cxn modelId="{3CB1B129-E0FA-4A9B-A8BF-B9EC1E3B7D30}" type="presParOf" srcId="{B8B93D2A-A4F3-4122-BB9A-1D0E37CE6ABF}" destId="{344E0EC7-FEF2-4910-B796-C0F8392FD33D}" srcOrd="2" destOrd="0" presId="urn:microsoft.com/office/officeart/2005/8/layout/lProcess2"/>
    <dgm:cxn modelId="{58715DFF-264B-44B0-9B2E-07379A01E6FC}" type="presParOf" srcId="{B21D834A-3CC0-4551-8C86-8D6A7798FA21}" destId="{B716EEAF-5521-413B-B3E9-38DF4CE01459}" srcOrd="1" destOrd="0" presId="urn:microsoft.com/office/officeart/2005/8/layout/lProcess2"/>
    <dgm:cxn modelId="{A2141BE9-2AB3-4784-B354-25135860C8BB}" type="presParOf" srcId="{B21D834A-3CC0-4551-8C86-8D6A7798FA21}" destId="{71580231-3C2C-4BFE-968B-9ED48272DBA0}" srcOrd="2" destOrd="0" presId="urn:microsoft.com/office/officeart/2005/8/layout/lProcess2"/>
    <dgm:cxn modelId="{71D667FC-606F-4CDA-9C87-1FA01D75830B}" type="presParOf" srcId="{71580231-3C2C-4BFE-968B-9ED48272DBA0}" destId="{1F39CC98-C7B7-4B82-877E-72C2AF762DDC}" srcOrd="0" destOrd="0" presId="urn:microsoft.com/office/officeart/2005/8/layout/lProcess2"/>
    <dgm:cxn modelId="{FEC7DA57-82A7-476C-B646-F697A588E8F3}" type="presParOf" srcId="{71580231-3C2C-4BFE-968B-9ED48272DBA0}" destId="{D25C32BC-0352-4387-9746-E359CA774033}" srcOrd="1" destOrd="0" presId="urn:microsoft.com/office/officeart/2005/8/layout/lProcess2"/>
    <dgm:cxn modelId="{D40AEDF6-0D30-43C6-AFC8-AE3D4391607B}" type="presParOf" srcId="{71580231-3C2C-4BFE-968B-9ED48272DBA0}" destId="{63E4AFB6-CD67-44C5-9CE3-0A2CE3135BBC}" srcOrd="2" destOrd="0" presId="urn:microsoft.com/office/officeart/2005/8/layout/lProcess2"/>
    <dgm:cxn modelId="{126A7F65-1EAB-42D7-9334-BF8A499ADBBA}" type="presParOf" srcId="{63E4AFB6-CD67-44C5-9CE3-0A2CE3135BBC}" destId="{A01560CA-A9DF-434B-9F0B-8E2075D90A34}" srcOrd="0" destOrd="0" presId="urn:microsoft.com/office/officeart/2005/8/layout/lProcess2"/>
    <dgm:cxn modelId="{2F09E9F0-646E-4197-AE08-74B0CC8352D4}" type="presParOf" srcId="{A01560CA-A9DF-434B-9F0B-8E2075D90A34}" destId="{7C28AF2D-6167-4025-AC4E-407F855AE217}" srcOrd="0" destOrd="0" presId="urn:microsoft.com/office/officeart/2005/8/layout/lProcess2"/>
    <dgm:cxn modelId="{4BEDC142-1601-4E03-9B10-2BE14EB40D9C}" type="presParOf" srcId="{A01560CA-A9DF-434B-9F0B-8E2075D90A34}" destId="{054CE000-D1DA-46EC-93D4-41635597CBD7}" srcOrd="1" destOrd="0" presId="urn:microsoft.com/office/officeart/2005/8/layout/lProcess2"/>
    <dgm:cxn modelId="{CBE01DC9-58CC-43F8-8CF0-CC84E215883F}" type="presParOf" srcId="{A01560CA-A9DF-434B-9F0B-8E2075D90A34}" destId="{85C6D2E9-7687-4748-98A1-035FE6F669DA}" srcOrd="2" destOrd="0" presId="urn:microsoft.com/office/officeart/2005/8/layout/lProcess2"/>
    <dgm:cxn modelId="{7E2F662D-78F5-4949-9B70-760911527393}" type="presParOf" srcId="{B21D834A-3CC0-4551-8C86-8D6A7798FA21}" destId="{44A3A40C-BF32-46A5-87E8-6DAB71881B7F}" srcOrd="3" destOrd="0" presId="urn:microsoft.com/office/officeart/2005/8/layout/lProcess2"/>
    <dgm:cxn modelId="{4F2225D4-9627-4E21-A66A-946B004447EE}" type="presParOf" srcId="{B21D834A-3CC0-4551-8C86-8D6A7798FA21}" destId="{65DECFFE-B6E5-4F58-8492-32E2E418E3BB}" srcOrd="4" destOrd="0" presId="urn:microsoft.com/office/officeart/2005/8/layout/lProcess2"/>
    <dgm:cxn modelId="{449197E5-B8FA-4F0C-A90D-637D17474030}" type="presParOf" srcId="{65DECFFE-B6E5-4F58-8492-32E2E418E3BB}" destId="{C686755B-CA10-404E-BDCD-F53A47EB2656}" srcOrd="0" destOrd="0" presId="urn:microsoft.com/office/officeart/2005/8/layout/lProcess2"/>
    <dgm:cxn modelId="{847F5BF0-E0A4-4588-A823-D0D34EDD83DA}" type="presParOf" srcId="{65DECFFE-B6E5-4F58-8492-32E2E418E3BB}" destId="{84AB8E7C-6C89-4C14-BFD1-12F1444B320F}" srcOrd="1" destOrd="0" presId="urn:microsoft.com/office/officeart/2005/8/layout/lProcess2"/>
    <dgm:cxn modelId="{7B8ED6C0-1566-4D18-8078-D0E2BD628767}" type="presParOf" srcId="{65DECFFE-B6E5-4F58-8492-32E2E418E3BB}" destId="{45EB24C4-0F5D-4AEA-A9B4-FCB8355E5B91}" srcOrd="2" destOrd="0" presId="urn:microsoft.com/office/officeart/2005/8/layout/lProcess2"/>
    <dgm:cxn modelId="{7CD54B69-D771-4779-8AA6-A8E62662B022}" type="presParOf" srcId="{45EB24C4-0F5D-4AEA-A9B4-FCB8355E5B91}" destId="{6B5FD41A-5934-496B-A84E-9D39C595C92C}" srcOrd="0" destOrd="0" presId="urn:microsoft.com/office/officeart/2005/8/layout/lProcess2"/>
    <dgm:cxn modelId="{25E53FF7-1984-4E49-90EB-8AFE3553FF8B}" type="presParOf" srcId="{6B5FD41A-5934-496B-A84E-9D39C595C92C}" destId="{D9FE258A-36B3-45ED-9C3C-BA112C89724E}" srcOrd="0" destOrd="0" presId="urn:microsoft.com/office/officeart/2005/8/layout/lProcess2"/>
    <dgm:cxn modelId="{8E2C9717-F4B2-43B8-A310-02DCE5465B87}" type="presParOf" srcId="{6B5FD41A-5934-496B-A84E-9D39C595C92C}" destId="{0412302C-51A8-4E89-B6DF-DB42E240BB14}" srcOrd="1" destOrd="0" presId="urn:microsoft.com/office/officeart/2005/8/layout/lProcess2"/>
    <dgm:cxn modelId="{0C80A8F7-7A53-42C0-9B21-8C6243842DD1}" type="presParOf" srcId="{6B5FD41A-5934-496B-A84E-9D39C595C92C}" destId="{F2535D5E-862D-4592-8322-28465F678BC6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4AF4DB0-F795-4D25-99C8-EDC621AF967A}">
      <dsp:nvSpPr>
        <dsp:cNvPr id="0" name=""/>
        <dsp:cNvSpPr/>
      </dsp:nvSpPr>
      <dsp:spPr>
        <a:xfrm>
          <a:off x="2790" y="0"/>
          <a:ext cx="2512050" cy="516006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8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;الطرق التي يتحمل فيها التلميذ مُعظم المسئولية:</a:t>
          </a:r>
          <a:endParaRPr lang="ar-EG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90" y="0"/>
        <a:ext cx="2512050" cy="1548019"/>
      </dsp:txXfrm>
    </dsp:sp>
    <dsp:sp modelId="{E4B50587-4228-4D0C-B30F-9245438F88A5}">
      <dsp:nvSpPr>
        <dsp:cNvPr id="0" name=""/>
        <dsp:cNvSpPr/>
      </dsp:nvSpPr>
      <dsp:spPr>
        <a:xfrm>
          <a:off x="110959" y="1694350"/>
          <a:ext cx="2498043" cy="15558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115000"/>
            </a:lnSpc>
            <a:spcBef>
              <a:spcPct val="0"/>
            </a:spcBef>
            <a:spcAft>
              <a:spcPts val="1000"/>
            </a:spcAft>
            <a:tabLst>
              <a:tab pos="233680" algn="l"/>
            </a:tabLst>
          </a:pPr>
          <a:r>
            <a:rPr lang="ar-EG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  <a:ea typeface="Calibri"/>
            </a:rPr>
            <a:t>مثل </a:t>
          </a:r>
          <a:r>
            <a:rPr lang="ar-SA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طريقة الاكتشاف الحر</a:t>
          </a:r>
          <a:endParaRPr lang="ar-EG" sz="24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0959" y="1694350"/>
        <a:ext cx="2498043" cy="1555830"/>
      </dsp:txXfrm>
    </dsp:sp>
    <dsp:sp modelId="{344E0EC7-FEF2-4910-B796-C0F8392FD33D}">
      <dsp:nvSpPr>
        <dsp:cNvPr id="0" name=""/>
        <dsp:cNvSpPr/>
      </dsp:nvSpPr>
      <dsp:spPr>
        <a:xfrm>
          <a:off x="91426" y="3388700"/>
          <a:ext cx="2395792" cy="15558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الحقائب التعليمية.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التعليم البرنامجي والحاسب الآلي.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الطريقة التجريبية.</a:t>
          </a:r>
          <a:endParaRPr lang="ar-EG" sz="2400" kern="1200" dirty="0"/>
        </a:p>
      </dsp:txBody>
      <dsp:txXfrm>
        <a:off x="91426" y="3388700"/>
        <a:ext cx="2395792" cy="1555830"/>
      </dsp:txXfrm>
    </dsp:sp>
    <dsp:sp modelId="{1F39CC98-C7B7-4B82-877E-72C2AF762DDC}">
      <dsp:nvSpPr>
        <dsp:cNvPr id="0" name=""/>
        <dsp:cNvSpPr/>
      </dsp:nvSpPr>
      <dsp:spPr>
        <a:xfrm>
          <a:off x="2799165" y="0"/>
          <a:ext cx="2512050" cy="516006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;الطرق التي يشارك فيها التلميذ مُعَل مه بعض المسؤولية:</a:t>
          </a:r>
          <a:endParaRPr lang="ar-EG" sz="2800" b="1" u="sng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/>
            <a:ea typeface="Calibri"/>
          </a:endParaRPr>
        </a:p>
      </dsp:txBody>
      <dsp:txXfrm>
        <a:off x="2799165" y="0"/>
        <a:ext cx="2512050" cy="1548019"/>
      </dsp:txXfrm>
    </dsp:sp>
    <dsp:sp modelId="{7C28AF2D-6167-4025-AC4E-407F855AE217}">
      <dsp:nvSpPr>
        <dsp:cNvPr id="0" name=""/>
        <dsp:cNvSpPr/>
      </dsp:nvSpPr>
      <dsp:spPr>
        <a:xfrm>
          <a:off x="2861936" y="1548114"/>
          <a:ext cx="2277183" cy="1100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  <a:ea typeface="Calibri"/>
            </a:rPr>
            <a:t>مثل :</a:t>
          </a:r>
          <a:r>
            <a:rPr lang="ar-SA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الطريقة الحوارية (المناقشة).</a:t>
          </a:r>
          <a:endParaRPr lang="ar-EG" sz="24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/>
            <a:ea typeface="Calibri"/>
          </a:endParaRPr>
        </a:p>
      </dsp:txBody>
      <dsp:txXfrm>
        <a:off x="2861936" y="1548114"/>
        <a:ext cx="2277183" cy="1100545"/>
      </dsp:txXfrm>
    </dsp:sp>
    <dsp:sp modelId="{85C6D2E9-7687-4748-98A1-035FE6F669DA}">
      <dsp:nvSpPr>
        <dsp:cNvPr id="0" name=""/>
        <dsp:cNvSpPr/>
      </dsp:nvSpPr>
      <dsp:spPr>
        <a:xfrm>
          <a:off x="2703244" y="2817974"/>
          <a:ext cx="2594566" cy="20839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الطريقة الاستقرائية.</a:t>
          </a:r>
          <a:r>
            <a:rPr lang="ar-EG" sz="1700" kern="1200" dirty="0" smtClean="0">
              <a:latin typeface="Arial Rounded MT Bold"/>
              <a:ea typeface="Calibri"/>
            </a:rPr>
            <a:t> </a:t>
          </a:r>
          <a:r>
            <a:rPr lang="ar-SA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والطريقة الاستنباطية ( القياسية) وطريقة حل المشكلات.و طريقة الاكتشاف الموجه</a:t>
          </a:r>
          <a:endParaRPr lang="ar-EG" sz="2400" b="1" kern="1200" dirty="0" smtClean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/>
          </a:endParaRPr>
        </a:p>
      </dsp:txBody>
      <dsp:txXfrm>
        <a:off x="2703244" y="2817974"/>
        <a:ext cx="2594566" cy="2083992"/>
      </dsp:txXfrm>
    </dsp:sp>
    <dsp:sp modelId="{C686755B-CA10-404E-BDCD-F53A47EB2656}">
      <dsp:nvSpPr>
        <dsp:cNvPr id="0" name=""/>
        <dsp:cNvSpPr/>
      </dsp:nvSpPr>
      <dsp:spPr>
        <a:xfrm>
          <a:off x="5486214" y="0"/>
          <a:ext cx="2512050" cy="516006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;الطرق التي يركز فيها النشاط على جهد المعلم وحده:</a:t>
          </a:r>
          <a:endParaRPr lang="ar-EG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486214" y="0"/>
        <a:ext cx="2512050" cy="1548019"/>
      </dsp:txXfrm>
    </dsp:sp>
    <dsp:sp modelId="{D9FE258A-36B3-45ED-9C3C-BA112C89724E}">
      <dsp:nvSpPr>
        <dsp:cNvPr id="0" name=""/>
        <dsp:cNvSpPr/>
      </dsp:nvSpPr>
      <dsp:spPr>
        <a:xfrm>
          <a:off x="5597267" y="1548155"/>
          <a:ext cx="2289944" cy="17456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  <a:ea typeface="Calibri"/>
            </a:rPr>
            <a:t>مثل :</a:t>
          </a:r>
          <a:r>
            <a:rPr lang="ar-SA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طريقة المحاضرة أو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الطريقة الإلقائية التقليدية</a:t>
          </a:r>
          <a:endParaRPr lang="ar-EG" sz="2400" b="1" kern="1200" dirty="0" smtClean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EG" sz="1700" kern="1200" dirty="0"/>
        </a:p>
      </dsp:txBody>
      <dsp:txXfrm>
        <a:off x="5597267" y="1548155"/>
        <a:ext cx="2289944" cy="1745660"/>
      </dsp:txXfrm>
    </dsp:sp>
    <dsp:sp modelId="{F2535D5E-862D-4592-8322-28465F678BC6}">
      <dsp:nvSpPr>
        <dsp:cNvPr id="0" name=""/>
        <dsp:cNvSpPr/>
      </dsp:nvSpPr>
      <dsp:spPr>
        <a:xfrm>
          <a:off x="5668197" y="3524717"/>
          <a:ext cx="2290246" cy="13936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rPr>
            <a:t>طرق تركز على نقل المعلومات وشرحها وتبسيطها وتفسيرها</a:t>
          </a:r>
          <a:endParaRPr lang="ar-EG" sz="24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/>
            <a:ea typeface="Calibri"/>
          </a:endParaRPr>
        </a:p>
      </dsp:txBody>
      <dsp:txXfrm>
        <a:off x="5668197" y="3524717"/>
        <a:ext cx="2290246" cy="13936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ar-EG"/>
              <a:t>انقر لتحرير نمط العنوان الرئيسي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ar-EG"/>
              <a:t>انقر لتحرير نمط العنوان الثانوي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5B77D-7466-41ED-9B98-4EB3407F3A0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51559-E9C5-4C21-84F9-8C841344A65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21A626-CE2B-44C8-8AF7-034D238F67C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61CAC-57F5-415B-B936-8F3E4975482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4D391-0191-498C-A02C-717D93DF680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0572D-F46D-4E92-BBB2-6F29BCFB5FB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A4CE7-48B6-42FC-A230-DA22FACD182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A0D9E-0E2A-43D0-8E8D-B6FC4B459A4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E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E4549-D7FC-471E-B8C9-F7C6109C657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C26CB-44FA-40DC-B04E-B3A56D256DB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28250-522E-4E64-BB11-89EFE8CD4A5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ثلث قائم الزاوية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>
              <a:defRPr/>
            </a:pPr>
            <a:endParaRPr lang="en-US"/>
          </a:p>
        </p:txBody>
      </p:sp>
      <p:grpSp>
        <p:nvGrpSpPr>
          <p:cNvPr id="5" name="مجموعة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شكل حر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algn="r" rtl="1">
                <a:defRPr/>
              </a:pPr>
              <a:endParaRPr lang="en-US"/>
            </a:p>
          </p:txBody>
        </p:sp>
        <p:sp>
          <p:nvSpPr>
            <p:cNvPr id="7" name="شكل حر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8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rtl="1">
                <a:defRPr/>
              </a:pPr>
              <a:endParaRPr lang="en-US"/>
            </a:p>
          </p:txBody>
        </p:sp>
        <p:cxnSp>
          <p:nvCxnSpPr>
            <p:cNvPr id="10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11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63EEBB5-FC60-4624-BE88-0794D379C2B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7C56D-97A5-4F9C-9486-3726F6F4713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ارة رتبة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rtl="1">
              <a:defRPr/>
            </a:pPr>
            <a:endParaRPr lang="en-US"/>
          </a:p>
        </p:txBody>
      </p:sp>
      <p:sp>
        <p:nvSpPr>
          <p:cNvPr id="5" name="شارة رتبة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rtl="1">
              <a:defRPr/>
            </a:pPr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8EBD582-D9B4-4779-847D-BD040BE2CD8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D926BA1-FAA4-4341-9E01-CC9E55F8F17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C9A8D0-1C42-43CC-A173-31085C927BA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FD60D9-0BBB-43DF-B9A1-5506AFAD84E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4DAC0-1415-4EC4-953C-8B16C76E00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D36DE2-9A31-4C3D-9F98-29A840395E5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كل حر 7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>
              <a:defRPr/>
            </a:pPr>
            <a:endParaRPr lang="en-US"/>
          </a:p>
        </p:txBody>
      </p:sp>
      <p:sp>
        <p:nvSpPr>
          <p:cNvPr id="6" name="شكل حر 8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7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>
              <a:defRPr/>
            </a:pPr>
            <a:endParaRPr lang="en-US"/>
          </a:p>
        </p:txBody>
      </p:sp>
      <p:cxnSp>
        <p:nvCxnSpPr>
          <p:cNvPr id="8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شارة رتبة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rtl="1">
              <a:defRPr/>
            </a:pPr>
            <a:endParaRPr lang="en-US"/>
          </a:p>
        </p:txBody>
      </p:sp>
      <p:sp>
        <p:nvSpPr>
          <p:cNvPr id="10" name="شارة رتبة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rtl="1">
              <a:defRPr/>
            </a:pP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1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6214B14-8DC8-4A20-90F7-AE98A002951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4D1BD-BF78-45A4-BD81-DCE4EB4284C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9843A-4969-402A-8479-7F5F64B014F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انقر لتحرير نمط العنوان الرئيسي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انقر لتحرير أنماط النص الرئيسي</a:t>
            </a:r>
          </a:p>
          <a:p>
            <a:pPr lvl="1"/>
            <a:r>
              <a:rPr lang="ar-EG" smtClean="0"/>
              <a:t>المستوى الثاني</a:t>
            </a:r>
          </a:p>
          <a:p>
            <a:pPr lvl="2"/>
            <a:r>
              <a:rPr lang="ar-EG" smtClean="0"/>
              <a:t>المستوى الثالث</a:t>
            </a:r>
          </a:p>
          <a:p>
            <a:pPr lvl="3"/>
            <a:r>
              <a:rPr lang="ar-EG" smtClean="0"/>
              <a:t>المستوى الرابع</a:t>
            </a:r>
          </a:p>
          <a:p>
            <a:pPr lvl="4"/>
            <a:r>
              <a:rPr lang="ar-EG" smtClean="0"/>
              <a:t>المستوى الخامس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02505B47-2B41-4FA3-A401-EE02C8518CB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82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</p:sldLayoutIdLst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  <p:bldP spid="74755" grpId="0" build="p">
        <p:tmplLst>
          <p:tmpl lvl="1">
            <p:tnLst>
              <p:par>
                <p:cTn presetID="4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7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475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47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47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7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475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47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47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7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475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47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47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7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475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47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47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7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475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47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47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>
              <a:defRPr/>
            </a:pPr>
            <a:endParaRPr lang="en-US"/>
          </a:p>
        </p:txBody>
      </p:sp>
      <p:sp>
        <p:nvSpPr>
          <p:cNvPr id="2051" name="شكل حر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>
              <a:defRPr/>
            </a:pPr>
            <a:endParaRPr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2057" name="عنصر نائب للنص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rtl="1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rtl="1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rtl="1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8C90350-66FC-4249-8869-C8529BA29AA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  <p:sldLayoutId id="2147484078" r:id="rId2"/>
    <p:sldLayoutId id="2147484084" r:id="rId3"/>
    <p:sldLayoutId id="2147484085" r:id="rId4"/>
    <p:sldLayoutId id="2147484086" r:id="rId5"/>
    <p:sldLayoutId id="2147484087" r:id="rId6"/>
    <p:sldLayoutId id="2147484079" r:id="rId7"/>
    <p:sldLayoutId id="2147484088" r:id="rId8"/>
    <p:sldLayoutId id="2147484089" r:id="rId9"/>
    <p:sldLayoutId id="2147484080" r:id="rId10"/>
    <p:sldLayoutId id="2147484081" r:id="rId11"/>
  </p:sldLayoutIdLst>
  <p:transition spd="med">
    <p:newsflash/>
  </p:transition>
  <p:timing>
    <p:tnLst>
      <p:par>
        <p:cTn id="1" dur="indefinite" restart="never" nodeType="tmRoot"/>
      </p:par>
    </p:tnLst>
  </p:timing>
  <p:txStyles>
    <p:titleStyle>
      <a:lvl1pPr algn="l" rtl="1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pitchFamily="34" charset="0"/>
        </a:defRPr>
      </a:lvl9pPr>
      <a:extLst/>
    </p:titleStyle>
    <p:bodyStyle>
      <a:lvl1pPr marL="365125" indent="-255588" algn="r" rtl="1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r" rtl="1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r" rtl="1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hyperlink" Target="../../&#1575;&#1604;&#1580;&#1575;&#1576;&#1585;&#1610;/My%20Documents/&#1583;%20&#1593;&#1591;&#1608;&#1607;/&#1583;%20&#1593;&#1591;&#1608;&#1607;/&#1575;&#1604;&#1578;&#1583;&#1585;&#1610;&#1587;%20&#1575;&#1604;&#1601;&#1593;&#1575;&#1604;.ppt" TargetMode="External"/><Relationship Id="rId4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72066" y="474665"/>
            <a:ext cx="3825872" cy="1382699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EG" sz="32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جامعة </a:t>
            </a:r>
            <a:r>
              <a:rPr lang="ar-EG" sz="3200" dirty="0" err="1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الدمام</a:t>
            </a:r>
            <a:r>
              <a:rPr lang="ar-EG" sz="32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/>
            </a:r>
            <a:br>
              <a:rPr lang="ar-EG" sz="32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aditional Arabic" pitchFamily="18" charset="-78"/>
                <a:cs typeface="Traditional Arabic" pitchFamily="18" charset="-78"/>
              </a:rPr>
            </a:br>
            <a:r>
              <a:rPr lang="ar-EG" sz="32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كلية التربية </a:t>
            </a:r>
            <a:r>
              <a:rPr lang="ar-EG" sz="3200" dirty="0" err="1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بالجبيل</a:t>
            </a:r>
            <a:r>
              <a:rPr lang="ar-EG" sz="32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/>
            </a:r>
            <a:br>
              <a:rPr lang="ar-EG" sz="32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aditional Arabic" pitchFamily="18" charset="-78"/>
                <a:cs typeface="Traditional Arabic" pitchFamily="18" charset="-78"/>
              </a:rPr>
            </a:br>
            <a:endParaRPr lang="en-US" sz="3200" dirty="0" smtClean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0063" y="2357438"/>
            <a:ext cx="7993062" cy="2303462"/>
          </a:xfrm>
        </p:spPr>
        <p:txBody>
          <a:bodyPr>
            <a:normAutofit/>
          </a:bodyPr>
          <a:lstStyle/>
          <a:p>
            <a:pPr marR="0" eaLnBrk="1" hangingPunct="1">
              <a:defRPr/>
            </a:pPr>
            <a:r>
              <a:rPr lang="ar-SA" sz="7200" b="1" smtClean="0">
                <a:solidFill>
                  <a:srgbClr val="227A8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استراتيجيات التدريس</a:t>
            </a:r>
          </a:p>
          <a:p>
            <a:pPr marR="0" algn="ctr" eaLnBrk="1" hangingPunct="1">
              <a:defRPr/>
            </a:pPr>
            <a:r>
              <a:rPr lang="ar-SA" sz="36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(المحاضرة الأولى)</a:t>
            </a:r>
            <a:endParaRPr lang="en-US" sz="3600" b="1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071813" y="4143375"/>
            <a:ext cx="832961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rtl="1">
              <a:spcBef>
                <a:spcPct val="20000"/>
              </a:spcBef>
              <a:defRPr/>
            </a:pPr>
            <a:r>
              <a:rPr lang="ar-EG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د. جيهان أحمد</a:t>
            </a:r>
            <a:r>
              <a:rPr lang="ar-SA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الشافعي</a:t>
            </a:r>
            <a:endParaRPr lang="en-US" sz="40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untitled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14313"/>
            <a:ext cx="321468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138" y="4149725"/>
            <a:ext cx="3214687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85786" y="1000108"/>
            <a:ext cx="7772400" cy="14700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EG" u="sng" dirty="0"/>
              <a:t>مفاهيم عامة</a:t>
            </a:r>
            <a:r>
              <a:rPr lang="en-US" dirty="0"/>
              <a:t/>
            </a:r>
            <a:br>
              <a:rPr lang="en-US" dirty="0"/>
            </a:br>
            <a:endParaRPr lang="ar-EG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41338" y="2249488"/>
            <a:ext cx="8061325" cy="4322762"/>
          </a:xfrm>
        </p:spPr>
        <p:txBody>
          <a:bodyPr/>
          <a:lstStyle/>
          <a:p>
            <a:pPr marR="0" eaLnBrk="1" hangingPunct="1"/>
            <a:r>
              <a:rPr lang="ar-EG" sz="4400" b="1" u="sng" smtClean="0">
                <a:latin typeface="Arial Rounded MT Bold" pitchFamily="34" charset="0"/>
              </a:rPr>
              <a:t>1 – التربية</a:t>
            </a:r>
            <a:r>
              <a:rPr lang="en-US" sz="4400" b="1" u="sng" smtClean="0">
                <a:latin typeface="Arial Rounded MT Bold" pitchFamily="34" charset="0"/>
                <a:cs typeface="Arial" pitchFamily="34" charset="0"/>
              </a:rPr>
              <a:t>Education  </a:t>
            </a:r>
            <a:endParaRPr lang="ar-EG" sz="4400" b="1" u="sng" smtClean="0">
              <a:latin typeface="Arial Rounded MT Bold" pitchFamily="34" charset="0"/>
            </a:endParaRPr>
          </a:p>
          <a:p>
            <a:pPr marR="0" eaLnBrk="1" hangingPunct="1"/>
            <a:endParaRPr lang="en-US" smtClean="0">
              <a:cs typeface="Arial" pitchFamily="34" charset="0"/>
            </a:endParaRPr>
          </a:p>
          <a:p>
            <a:pPr marR="0" eaLnBrk="1" hangingPunct="1"/>
            <a:r>
              <a:rPr lang="ar-EG" sz="3200" b="1" smtClean="0">
                <a:solidFill>
                  <a:srgbClr val="002060"/>
                </a:solidFill>
                <a:latin typeface="Arial Rounded MT Bold" pitchFamily="34" charset="0"/>
              </a:rPr>
              <a:t>هي </a:t>
            </a:r>
            <a:r>
              <a:rPr lang="ar-EG" sz="3200" b="1" u="sng" smtClean="0">
                <a:solidFill>
                  <a:schemeClr val="accent2"/>
                </a:solidFill>
                <a:latin typeface="Arial Rounded MT Bold" pitchFamily="34" charset="0"/>
              </a:rPr>
              <a:t>تهيئة</a:t>
            </a:r>
            <a:r>
              <a:rPr lang="ar-EG" sz="3200" b="1" smtClean="0">
                <a:solidFill>
                  <a:srgbClr val="002060"/>
                </a:solidFill>
                <a:latin typeface="Arial Rounded MT Bold" pitchFamily="34" charset="0"/>
              </a:rPr>
              <a:t> الظروف الملائمة لنمو الفرد </a:t>
            </a:r>
            <a:r>
              <a:rPr lang="ar-EG" sz="3200" b="1" u="sng" smtClean="0">
                <a:solidFill>
                  <a:schemeClr val="accent2"/>
                </a:solidFill>
                <a:latin typeface="Arial Rounded MT Bold" pitchFamily="34" charset="0"/>
              </a:rPr>
              <a:t>نمواً شاملاً متكاملاً </a:t>
            </a:r>
            <a:r>
              <a:rPr lang="ar-EG" sz="3200" b="1" smtClean="0">
                <a:solidFill>
                  <a:srgbClr val="002060"/>
                </a:solidFill>
                <a:latin typeface="Arial Rounded MT Bold" pitchFamily="34" charset="0"/>
              </a:rPr>
              <a:t>من جميع جوانب النمو (معرفياً ،وجدانياً ،جسمياً ،اجتماعياً ،........) .</a:t>
            </a:r>
            <a:endParaRPr lang="en-US" sz="3200" b="1" smtClean="0">
              <a:solidFill>
                <a:srgbClr val="002060"/>
              </a:solidFill>
              <a:cs typeface="Arial" pitchFamily="34" charset="0"/>
            </a:endParaRPr>
          </a:p>
          <a:p>
            <a:pPr marR="0" eaLnBrk="1" hangingPunct="1"/>
            <a:endParaRPr lang="ar-EG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EG" u="sng" dirty="0" smtClean="0"/>
              <a:t>تابع مفاهيم عامة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 3" pitchFamily="18" charset="2"/>
              <a:buNone/>
              <a:defRPr/>
            </a:pPr>
            <a:r>
              <a:rPr lang="ar-EG" b="1" u="sng" smtClean="0">
                <a:latin typeface="Arial Rounded MT Bold" pitchFamily="34" charset="0"/>
              </a:rPr>
              <a:t>2 – التعليم </a:t>
            </a:r>
            <a:r>
              <a:rPr lang="en-US" b="1" u="sng" smtClean="0">
                <a:latin typeface="Arial Rounded MT Bold" pitchFamily="34" charset="0"/>
                <a:cs typeface="Arial" pitchFamily="34" charset="0"/>
              </a:rPr>
              <a:t>Instruction</a:t>
            </a:r>
            <a:r>
              <a:rPr lang="en-US" b="1" u="sng" smtClean="0">
                <a:latin typeface="Arial" pitchFamily="34" charset="0"/>
                <a:cs typeface="Arial" pitchFamily="34" charset="0"/>
              </a:rPr>
              <a:t> </a:t>
            </a:r>
            <a:endParaRPr lang="ar-EG" b="1" u="sng" smtClean="0">
              <a:latin typeface="Arial" pitchFamily="34" charset="0"/>
            </a:endParaRPr>
          </a:p>
          <a:p>
            <a:pPr eaLnBrk="1" hangingPunct="1">
              <a:buFont typeface="Wingdings 3" pitchFamily="18" charset="2"/>
              <a:buNone/>
              <a:defRPr/>
            </a:pPr>
            <a:endParaRPr lang="en-US" smtClean="0">
              <a:cs typeface="Arial" pitchFamily="34" charset="0"/>
            </a:endParaRPr>
          </a:p>
          <a:p>
            <a:pPr eaLnBrk="1" hangingPunct="1">
              <a:defRPr/>
            </a:pPr>
            <a:r>
              <a:rPr lang="ar-EG" sz="3200" b="1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هو عملية </a:t>
            </a:r>
            <a:r>
              <a:rPr lang="ar-EG" sz="3200" b="1" u="sng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مقصودة</a:t>
            </a:r>
            <a:r>
              <a:rPr lang="ar-EG" sz="3200" b="1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 أو </a:t>
            </a:r>
            <a:r>
              <a:rPr lang="ar-EG" sz="3200" b="1" u="sng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غير مقصودة </a:t>
            </a:r>
            <a:r>
              <a:rPr lang="ar-EG" sz="3200" b="1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يقوم بها أي </a:t>
            </a:r>
            <a:r>
              <a:rPr lang="ar-EG" sz="3200" b="1" u="sng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فرد</a:t>
            </a:r>
            <a:r>
              <a:rPr lang="ar-EG" sz="3200" b="1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 سواء كان المعلم أو غيره ،وتتم داخل حدود المدرسة أو خارجها ، وقد تكون محددة بأهداف أو غير محددة بأهداف.</a:t>
            </a:r>
            <a:endParaRPr lang="en-US" sz="3200" b="1" smtClean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eaLnBrk="1" hangingPunct="1">
              <a:defRPr/>
            </a:pPr>
            <a:endParaRPr lang="ar-EG" b="1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88" y="857250"/>
            <a:ext cx="8229600" cy="5500688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ar-EG" sz="2500" b="1" u="sng" smtClean="0">
                <a:latin typeface="Arial Rounded MT Bold" pitchFamily="34" charset="0"/>
              </a:rPr>
              <a:t>3- التدريس  </a:t>
            </a:r>
            <a:r>
              <a:rPr lang="en-US" sz="2500" b="1" u="sng" smtClean="0">
                <a:latin typeface="Arial Rounded MT Bold" pitchFamily="34" charset="0"/>
                <a:cs typeface="Arial" pitchFamily="34" charset="0"/>
              </a:rPr>
              <a:t>Teaching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500" smtClean="0">
              <a:cs typeface="Arial" pitchFamily="34" charset="0"/>
            </a:endParaRPr>
          </a:p>
          <a:p>
            <a:pPr eaLnBrk="1" hangingPunct="1">
              <a:lnSpc>
                <a:spcPct val="95000"/>
              </a:lnSpc>
              <a:spcAft>
                <a:spcPts val="1000"/>
              </a:spcAft>
              <a:defRPr/>
            </a:pPr>
            <a:r>
              <a:rPr lang="ar-EG" sz="33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" عملية أو نشاط </a:t>
            </a:r>
            <a:r>
              <a:rPr lang="ar-EG" sz="3300" b="1" u="sng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دينامي</a:t>
            </a:r>
            <a:r>
              <a:rPr lang="ar-EG" sz="33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 ذو ثلاثة عناصر هي: المعلم ،والمتعلم ،و المادة المتعلمة " ويطلق على هذه النظرة "</a:t>
            </a:r>
            <a:r>
              <a:rPr lang="ar-EG" sz="3300" b="1" u="sng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النظرة الثلاثية </a:t>
            </a:r>
            <a:r>
              <a:rPr lang="ar-EG" sz="33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، أو </a:t>
            </a:r>
            <a:r>
              <a:rPr lang="ar-EG" sz="3300" b="1" u="sng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الدينامية للتدريس </a:t>
            </a:r>
            <a:r>
              <a:rPr lang="ar-EG" sz="33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”</a:t>
            </a:r>
          </a:p>
          <a:p>
            <a:pPr eaLnBrk="1" hangingPunct="1">
              <a:lnSpc>
                <a:spcPct val="95000"/>
              </a:lnSpc>
              <a:spcAft>
                <a:spcPts val="1000"/>
              </a:spcAft>
              <a:defRPr/>
            </a:pPr>
            <a:endParaRPr lang="en-US" sz="3300" b="1" smtClean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  <a:cs typeface="Arial" pitchFamily="34" charset="0"/>
            </a:endParaRPr>
          </a:p>
          <a:p>
            <a:pPr eaLnBrk="1" hangingPunct="1">
              <a:lnSpc>
                <a:spcPct val="95000"/>
              </a:lnSpc>
              <a:spcAft>
                <a:spcPts val="1000"/>
              </a:spcAft>
              <a:defRPr/>
            </a:pPr>
            <a:r>
              <a:rPr lang="ar-EG" sz="3300" b="1" u="sng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والدينامية</a:t>
            </a:r>
            <a:r>
              <a:rPr lang="ar-EG" sz="33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 تعني أنها متغيرة من حين إلى آخر وفقاً لمقتضيات </a:t>
            </a:r>
            <a:r>
              <a:rPr lang="ar-EG" sz="3300" b="1" u="sng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الموقف التعليمي </a:t>
            </a:r>
            <a:r>
              <a:rPr lang="ar-EG" sz="33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،كما أن تفاعل أي عنصرين من الثلاثة عناصر يؤثر ،ويتوقف على العنصر الثالث. (وضح بمثال)</a:t>
            </a:r>
            <a:endParaRPr lang="en-US" sz="3300" b="1" smtClean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  <a:cs typeface="Arial" pitchFamily="34" charset="0"/>
            </a:endParaRPr>
          </a:p>
          <a:p>
            <a:pPr eaLnBrk="1" hangingPunct="1">
              <a:lnSpc>
                <a:spcPct val="95000"/>
              </a:lnSpc>
              <a:spcAft>
                <a:spcPts val="1000"/>
              </a:spcAft>
              <a:defRPr/>
            </a:pPr>
            <a:endParaRPr lang="en-US" sz="2500" b="1" smtClean="0">
              <a:solidFill>
                <a:srgbClr val="FFFF00"/>
              </a:solidFill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ar-EG" sz="2500" smtClean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46928"/>
          </a:xfrm>
        </p:spPr>
        <p:txBody>
          <a:bodyPr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EG" u="sng" dirty="0" smtClean="0"/>
              <a:t>تابع مفاهيم عامة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11775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ar-EG" b="1" u="sng" smtClean="0">
                <a:latin typeface="Arial Rounded MT Bold" pitchFamily="34" charset="0"/>
              </a:rPr>
              <a:t>تابع:  التدريس  </a:t>
            </a:r>
            <a:r>
              <a:rPr lang="en-US" b="1" u="sng" smtClean="0">
                <a:latin typeface="Arial Rounded MT Bold" pitchFamily="34" charset="0"/>
                <a:cs typeface="Arial" pitchFamily="34" charset="0"/>
              </a:rPr>
              <a:t>Teaching</a:t>
            </a: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endParaRPr lang="ar-EG" b="1" smtClean="0">
              <a:latin typeface="Arial Rounded MT Bold" pitchFamily="34" charset="0"/>
            </a:endParaRPr>
          </a:p>
          <a:p>
            <a:pPr algn="ctr" eaLnBrk="1" hangingPunct="1">
              <a:lnSpc>
                <a:spcPct val="115000"/>
              </a:lnSpc>
              <a:spcAft>
                <a:spcPts val="1000"/>
              </a:spcAft>
              <a:buFont typeface="Wingdings 3" pitchFamily="18" charset="2"/>
              <a:buNone/>
              <a:defRPr/>
            </a:pPr>
            <a:r>
              <a:rPr lang="ar-EG" b="1" smtClean="0">
                <a:latin typeface="Arial Rounded MT Bold" pitchFamily="34" charset="0"/>
              </a:rPr>
              <a:t>معلم</a:t>
            </a:r>
            <a:endParaRPr lang="en-US" smtClean="0">
              <a:cs typeface="Arial" pitchFamily="34" charset="0"/>
            </a:endParaRPr>
          </a:p>
          <a:p>
            <a:pPr algn="ctr" eaLnBrk="1" hangingPunct="1">
              <a:lnSpc>
                <a:spcPct val="115000"/>
              </a:lnSpc>
              <a:spcAft>
                <a:spcPts val="1000"/>
              </a:spcAft>
              <a:buFont typeface="Wingdings 3" pitchFamily="18" charset="2"/>
              <a:buNone/>
              <a:defRPr/>
            </a:pPr>
            <a:r>
              <a:rPr lang="ar-EG" b="1" smtClean="0">
                <a:latin typeface="Arial Rounded MT Bold" pitchFamily="34" charset="0"/>
              </a:rPr>
              <a:t>متعلم                                 مادة التعلم</a:t>
            </a:r>
            <a:endParaRPr lang="en-US" smtClean="0">
              <a:cs typeface="Arial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buFont typeface="Wingdings 3" pitchFamily="18" charset="2"/>
              <a:buNone/>
              <a:defRPr/>
            </a:pPr>
            <a:endParaRPr lang="en-US" smtClean="0">
              <a:cs typeface="Arial" pitchFamily="34" charset="0"/>
            </a:endParaRPr>
          </a:p>
          <a:p>
            <a:pPr eaLnBrk="1" hangingPunct="1">
              <a:defRPr/>
            </a:pPr>
            <a:r>
              <a:rPr lang="ar-EG" sz="28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وبذلك يمكن تعريف التدريس على أنه " هو عملية تهيئة بيئة التعلم وتشكيلها وتنظيمها بطريقة متعمدة "مقصودة" لتيسير عملية التعلم وتحقيق الأهداف المرجوة، شريطة أن يحدث تغيير في سلوك المتعلم نحو الأفضل.</a:t>
            </a:r>
            <a:endParaRPr lang="en-US" sz="2800" b="1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eaLnBrk="1" hangingPunct="1">
              <a:defRPr/>
            </a:pPr>
            <a:endParaRPr lang="ar-EG" smtClean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895600" y="2422525"/>
            <a:ext cx="3714750" cy="1071563"/>
            <a:chOff x="4410" y="11745"/>
            <a:chExt cx="3270" cy="810"/>
          </a:xfrm>
        </p:grpSpPr>
        <p:cxnSp>
          <p:nvCxnSpPr>
            <p:cNvPr id="4099" name="AutoShape 3"/>
            <p:cNvCxnSpPr>
              <a:cxnSpLocks noChangeShapeType="1"/>
            </p:cNvCxnSpPr>
            <p:nvPr/>
          </p:nvCxnSpPr>
          <p:spPr bwMode="auto">
            <a:xfrm>
              <a:off x="6241" y="11745"/>
              <a:ext cx="1199" cy="57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100" name="AutoShape 4"/>
            <p:cNvCxnSpPr>
              <a:cxnSpLocks noChangeShapeType="1"/>
            </p:cNvCxnSpPr>
            <p:nvPr/>
          </p:nvCxnSpPr>
          <p:spPr bwMode="auto">
            <a:xfrm flipH="1">
              <a:off x="4410" y="11835"/>
              <a:ext cx="1260" cy="406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101" name="AutoShape 5"/>
            <p:cNvCxnSpPr>
              <a:cxnSpLocks noChangeShapeType="1"/>
            </p:cNvCxnSpPr>
            <p:nvPr/>
          </p:nvCxnSpPr>
          <p:spPr bwMode="auto">
            <a:xfrm>
              <a:off x="4546" y="12555"/>
              <a:ext cx="3134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8" name="عنوان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18366"/>
          </a:xfrm>
        </p:spPr>
        <p:txBody>
          <a:bodyPr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EG" u="sng" dirty="0" smtClean="0"/>
              <a:t>تابع مفاهيم عامة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0825" y="1125538"/>
            <a:ext cx="8518525" cy="5732462"/>
          </a:xfrm>
        </p:spPr>
        <p:txBody>
          <a:bodyPr/>
          <a:lstStyle/>
          <a:p>
            <a:pPr eaLnBrk="1" hangingPunct="1">
              <a:defRPr/>
            </a:pPr>
            <a:r>
              <a:rPr lang="ar-SA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4</a:t>
            </a:r>
            <a:r>
              <a:rPr lang="ar-EG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– طريقة التدريس</a:t>
            </a:r>
            <a:r>
              <a:rPr lang="en-US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Arial" pitchFamily="34" charset="0"/>
              </a:rPr>
              <a:t> Teaching Method  </a:t>
            </a:r>
            <a:endParaRPr lang="en-US" dirty="0" smtClean="0">
              <a:cs typeface="Arial" pitchFamily="34" charset="0"/>
            </a:endParaRPr>
          </a:p>
          <a:p>
            <a:pPr>
              <a:defRPr/>
            </a:pPr>
            <a:r>
              <a:rPr lang="ar-SA" sz="3200" dirty="0" smtClean="0"/>
              <a:t>-</a:t>
            </a:r>
            <a:r>
              <a:rPr lang="ar-SA" sz="3200" b="1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ar-SA" sz="3200" b="1" dirty="0">
                <a:solidFill>
                  <a:srgbClr val="002060"/>
                </a:solidFill>
                <a:latin typeface="Arial Rounded MT Bold" pitchFamily="34" charset="0"/>
              </a:rPr>
              <a:t>عبارة عن مجموعة من </a:t>
            </a:r>
            <a:r>
              <a:rPr lang="ar-SA" sz="3200" b="1" dirty="0">
                <a:solidFill>
                  <a:srgbClr val="FF0000"/>
                </a:solidFill>
                <a:latin typeface="Arial Rounded MT Bold" pitchFamily="34" charset="0"/>
              </a:rPr>
              <a:t>الخطط الشاملة </a:t>
            </a:r>
            <a:r>
              <a:rPr lang="ar-SA" sz="3200" b="1" dirty="0">
                <a:solidFill>
                  <a:srgbClr val="002060"/>
                </a:solidFill>
                <a:latin typeface="Arial Rounded MT Bold" pitchFamily="34" charset="0"/>
              </a:rPr>
              <a:t>التي يستعان بها في تحقيق الهدف التربوي </a:t>
            </a:r>
            <a:r>
              <a:rPr lang="ar-SA" sz="3200" b="1" dirty="0" smtClean="0">
                <a:solidFill>
                  <a:srgbClr val="002060"/>
                </a:solidFill>
                <a:latin typeface="Arial Rounded MT Bold" pitchFamily="34" charset="0"/>
              </a:rPr>
              <a:t>المنشود.</a:t>
            </a:r>
          </a:p>
          <a:p>
            <a:pPr>
              <a:defRPr/>
            </a:pPr>
            <a:r>
              <a:rPr lang="ar-SA" sz="3200" dirty="0" smtClean="0"/>
              <a:t>-</a:t>
            </a:r>
            <a:r>
              <a:rPr lang="ar-SA" sz="3200" b="1" dirty="0" smtClean="0">
                <a:solidFill>
                  <a:srgbClr val="002060"/>
                </a:solidFill>
                <a:latin typeface="Arial Rounded MT Bold" pitchFamily="34" charset="0"/>
              </a:rPr>
              <a:t>ما </a:t>
            </a:r>
            <a:r>
              <a:rPr lang="ar-SA" sz="3200" b="1" dirty="0">
                <a:solidFill>
                  <a:srgbClr val="002060"/>
                </a:solidFill>
                <a:latin typeface="Arial Rounded MT Bold" pitchFamily="34" charset="0"/>
              </a:rPr>
              <a:t>يتبعه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المعلم</a:t>
            </a:r>
            <a:r>
              <a:rPr lang="ar-SA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ar-SA" sz="3200" b="1" dirty="0">
                <a:solidFill>
                  <a:srgbClr val="002060"/>
                </a:solidFill>
                <a:latin typeface="Arial Rounded MT Bold" pitchFamily="34" charset="0"/>
              </a:rPr>
              <a:t>من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خطوات متسلسلة </a:t>
            </a:r>
            <a:r>
              <a:rPr lang="ar-SA" sz="3200" b="1" dirty="0">
                <a:solidFill>
                  <a:srgbClr val="002060"/>
                </a:solidFill>
                <a:latin typeface="Arial Rounded MT Bold" pitchFamily="34" charset="0"/>
              </a:rPr>
              <a:t>ومتتالية ومترابطة لتحقيق هدف، أو مجموعة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أهداف تعليمية</a:t>
            </a:r>
          </a:p>
          <a:p>
            <a:pPr marL="109537" indent="0" eaLnBrk="1" hangingPunct="1">
              <a:buFont typeface="Wingdings 3" pitchFamily="18" charset="2"/>
              <a:buNone/>
              <a:defRPr/>
            </a:pPr>
            <a:endParaRPr lang="ar-SA" dirty="0" smtClean="0"/>
          </a:p>
          <a:p>
            <a:pPr eaLnBrk="1" hangingPunct="1">
              <a:defRPr/>
            </a:pPr>
            <a:r>
              <a:rPr lang="ar-EG" sz="2400" b="1" dirty="0">
                <a:solidFill>
                  <a:srgbClr val="00B050"/>
                </a:solidFill>
                <a:latin typeface="Arial Rounded MT Bold" pitchFamily="34" charset="0"/>
              </a:rPr>
              <a:t>هي كل ما يقوم به </a:t>
            </a:r>
            <a:r>
              <a:rPr lang="ar-EG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المعلم و المتعلم </a:t>
            </a:r>
            <a:r>
              <a:rPr lang="ar-EG" sz="2400" b="1" dirty="0">
                <a:solidFill>
                  <a:srgbClr val="00B050"/>
                </a:solidFill>
                <a:latin typeface="Arial Rounded MT Bold" pitchFamily="34" charset="0"/>
              </a:rPr>
              <a:t>من انشطة وإجراءات وخطوات تعليمية في </a:t>
            </a:r>
            <a:r>
              <a:rPr lang="ar-EG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مواقف التعليم والتعلم </a:t>
            </a:r>
            <a:r>
              <a:rPr lang="ar-EG" sz="2400" b="1" dirty="0">
                <a:solidFill>
                  <a:srgbClr val="00B050"/>
                </a:solidFill>
                <a:latin typeface="Arial Rounded MT Bold" pitchFamily="34" charset="0"/>
              </a:rPr>
              <a:t>بهدف إحداث </a:t>
            </a:r>
            <a:r>
              <a:rPr lang="ar-EG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تعلم</a:t>
            </a:r>
            <a:r>
              <a:rPr lang="ar-EG" sz="2400" b="1" dirty="0">
                <a:solidFill>
                  <a:srgbClr val="00B050"/>
                </a:solidFill>
                <a:latin typeface="Arial Rounded MT Bold" pitchFamily="34" charset="0"/>
              </a:rPr>
              <a:t>.</a:t>
            </a:r>
            <a:endParaRPr lang="ar-SA" sz="2400" b="1" dirty="0">
              <a:solidFill>
                <a:srgbClr val="00B050"/>
              </a:solidFill>
              <a:latin typeface="Arial Rounded MT Bold" pitchFamily="34" charset="0"/>
            </a:endParaRPr>
          </a:p>
          <a:p>
            <a:pPr eaLnBrk="1" hangingPunct="1">
              <a:defRPr/>
            </a:pPr>
            <a:endParaRPr lang="ar-EG" dirty="0" smtClean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850106"/>
          </a:xfrm>
        </p:spPr>
        <p:txBody>
          <a:bodyPr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EG" u="sng" dirty="0" smtClean="0"/>
              <a:t>تابع مفاهيم عامة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0825" y="1125538"/>
            <a:ext cx="8518525" cy="5732462"/>
          </a:xfrm>
        </p:spPr>
        <p:txBody>
          <a:bodyPr/>
          <a:lstStyle/>
          <a:p>
            <a:pPr eaLnBrk="1" hangingPunct="1">
              <a:defRPr/>
            </a:pPr>
            <a:r>
              <a:rPr lang="ar-SA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5</a:t>
            </a:r>
            <a:r>
              <a:rPr lang="ar-EG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–</a:t>
            </a:r>
            <a:r>
              <a:rPr lang="ar-SA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 أسلوب </a:t>
            </a:r>
            <a:r>
              <a:rPr lang="ar-SA" sz="3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التدريس</a:t>
            </a:r>
            <a:r>
              <a:rPr lang="en-US" sz="3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Teaching </a:t>
            </a:r>
            <a:r>
              <a:rPr lang="en-US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style</a:t>
            </a:r>
            <a:endParaRPr lang="en-US" sz="3600" b="1" u="sng" dirty="0"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</a:endParaRPr>
          </a:p>
          <a:p>
            <a:pPr>
              <a:defRPr/>
            </a:pPr>
            <a:r>
              <a:rPr lang="ar-SA" sz="3200" dirty="0" smtClean="0"/>
              <a:t>-</a:t>
            </a:r>
            <a:r>
              <a:rPr lang="ar-SA" sz="3200" b="1" dirty="0" smtClean="0"/>
              <a:t>هومجموعة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الأنماط التدريسية </a:t>
            </a:r>
            <a:r>
              <a:rPr lang="ar-SA" sz="3200" b="1" dirty="0"/>
              <a:t>الخاصة بالمعلم والمفضلة لديه. </a:t>
            </a:r>
            <a:endParaRPr lang="ar-SA" sz="3200" b="1" dirty="0" smtClean="0"/>
          </a:p>
          <a:p>
            <a:pPr>
              <a:defRPr/>
            </a:pPr>
            <a:r>
              <a:rPr lang="ar-SA" sz="3200" b="1" dirty="0" smtClean="0"/>
              <a:t>ومعنى هذا ان أسلوب </a:t>
            </a:r>
            <a:r>
              <a:rPr lang="ar-SA" sz="3200" b="1" dirty="0"/>
              <a:t>التدريس لدى معلم معين قد يختلف عنه لدى معلم آخر، رغم أن طريقة </a:t>
            </a:r>
            <a:r>
              <a:rPr lang="ar-SA" sz="3200" b="1" dirty="0" smtClean="0"/>
              <a:t>التدريس المتبعة </a:t>
            </a:r>
            <a:r>
              <a:rPr lang="ar-SA" sz="3200" b="1" dirty="0"/>
              <a:t>قد تكون واحدة. </a:t>
            </a:r>
            <a:endParaRPr lang="ar-SA" sz="3200" b="1" dirty="0" smtClean="0"/>
          </a:p>
          <a:p>
            <a:pPr>
              <a:defRPr/>
            </a:pPr>
            <a:endParaRPr lang="ar-SA" sz="3200" b="1" dirty="0"/>
          </a:p>
          <a:p>
            <a:pPr>
              <a:defRPr/>
            </a:pPr>
            <a:r>
              <a:rPr lang="ar-SA" sz="3200" b="1" dirty="0" smtClean="0"/>
              <a:t>أي </a:t>
            </a:r>
            <a:r>
              <a:rPr lang="ar-SA" sz="3200" b="1" dirty="0"/>
              <a:t>أن أسلوب التدريس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يرتبط</a:t>
            </a: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b="1" dirty="0"/>
              <a:t>ارتباطاً وثيقاً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بالخصائص الشخصية للمعلم .</a:t>
            </a:r>
            <a:endParaRPr lang="ar-EG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850106"/>
          </a:xfrm>
        </p:spPr>
        <p:txBody>
          <a:bodyPr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EG" u="sng" dirty="0" smtClean="0"/>
              <a:t>تابع مفاهيم عامة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0825" y="1125538"/>
            <a:ext cx="8518525" cy="5732462"/>
          </a:xfrm>
        </p:spPr>
        <p:txBody>
          <a:bodyPr/>
          <a:lstStyle/>
          <a:p>
            <a:pPr eaLnBrk="1" hangingPunct="1">
              <a:defRPr/>
            </a:pPr>
            <a:r>
              <a:rPr lang="ar-SA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6</a:t>
            </a:r>
            <a:r>
              <a:rPr lang="ar-EG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 –</a:t>
            </a:r>
            <a:r>
              <a:rPr lang="ar-SA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 أسلوب </a:t>
            </a:r>
            <a:r>
              <a:rPr lang="ar-SA" sz="3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التدريس</a:t>
            </a:r>
            <a:r>
              <a:rPr lang="en-US" sz="3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Teaching </a:t>
            </a:r>
            <a:r>
              <a:rPr lang="en-US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style</a:t>
            </a:r>
            <a:endParaRPr lang="en-US" sz="3600" b="1" u="sng" dirty="0"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</a:endParaRPr>
          </a:p>
          <a:p>
            <a:pPr>
              <a:defRPr/>
            </a:pPr>
            <a:endParaRPr lang="ar-SA" sz="3200" dirty="0" smtClean="0"/>
          </a:p>
          <a:p>
            <a:pPr>
              <a:defRPr/>
            </a:pPr>
            <a:r>
              <a:rPr lang="ar-SA" sz="3200" dirty="0" smtClean="0"/>
              <a:t>-</a:t>
            </a:r>
            <a:r>
              <a:rPr lang="ar-SA" sz="3200" b="1" dirty="0" smtClean="0"/>
              <a:t>وهنالك </a:t>
            </a:r>
            <a:r>
              <a:rPr lang="ar-SA" sz="3200" b="1" dirty="0"/>
              <a:t>عدة أساليب منها</a:t>
            </a:r>
            <a:r>
              <a:rPr lang="ar-SA" sz="3200" b="1" dirty="0" smtClean="0"/>
              <a:t>:</a:t>
            </a:r>
          </a:p>
          <a:p>
            <a:pPr>
              <a:defRPr/>
            </a:pPr>
            <a:endParaRPr lang="ar-SA" sz="3200" b="1" dirty="0"/>
          </a:p>
          <a:p>
            <a:pPr>
              <a:defRPr/>
            </a:pPr>
            <a:r>
              <a:rPr lang="ar-SA" sz="3200" b="1" dirty="0" smtClean="0"/>
              <a:t>أولًا</a:t>
            </a:r>
            <a:r>
              <a:rPr lang="ar-SA" sz="3200" b="1" dirty="0"/>
              <a:t>: أسلوب التدريس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المباشر</a:t>
            </a: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b="1" dirty="0"/>
              <a:t>وغير المباشر.</a:t>
            </a:r>
          </a:p>
          <a:p>
            <a:pPr>
              <a:defRPr/>
            </a:pPr>
            <a:r>
              <a:rPr lang="ar-SA" sz="3200" b="1" dirty="0" smtClean="0"/>
              <a:t>ثانيا: </a:t>
            </a:r>
            <a:r>
              <a:rPr lang="ar-SA" sz="3200" b="1" dirty="0"/>
              <a:t>أسلوب التدريس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القائم</a:t>
            </a: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b="1" dirty="0"/>
              <a:t>على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المدح</a:t>
            </a: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b="1" dirty="0"/>
              <a:t>أو النقد.</a:t>
            </a:r>
          </a:p>
          <a:p>
            <a:pPr>
              <a:defRPr/>
            </a:pPr>
            <a:r>
              <a:rPr lang="ar-SA" sz="3200" b="1" dirty="0" smtClean="0"/>
              <a:t>ثالثاً: </a:t>
            </a:r>
            <a:r>
              <a:rPr lang="ar-SA" sz="3200" b="1" dirty="0"/>
              <a:t>أسلوب التدريس القائم على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التغذية 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الراجعة</a:t>
            </a:r>
            <a:r>
              <a:rPr lang="ar-SA" sz="3200" b="1" dirty="0"/>
              <a:t>.</a:t>
            </a:r>
          </a:p>
          <a:p>
            <a:pPr>
              <a:defRPr/>
            </a:pPr>
            <a:r>
              <a:rPr lang="ar-SA" sz="3200" b="1" dirty="0" smtClean="0"/>
              <a:t>رابعا: أسلوب </a:t>
            </a:r>
            <a:r>
              <a:rPr lang="ar-SA" sz="3200" b="1" dirty="0"/>
              <a:t>التدريس القائم على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استعمال أفكار </a:t>
            </a:r>
            <a:r>
              <a:rPr lang="ar-SA" sz="3200" b="1" dirty="0"/>
              <a:t>التلميذ</a:t>
            </a:r>
            <a:r>
              <a:rPr lang="ar-SA" sz="3200" b="1" dirty="0" smtClean="0"/>
              <a:t>.</a:t>
            </a:r>
          </a:p>
          <a:p>
            <a:pPr>
              <a:defRPr/>
            </a:pPr>
            <a:endParaRPr lang="ar-SA" sz="3200" b="1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850106"/>
          </a:xfrm>
        </p:spPr>
        <p:txBody>
          <a:bodyPr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EG" u="sng" dirty="0" smtClean="0"/>
              <a:t>تابع </a:t>
            </a:r>
            <a:r>
              <a:rPr lang="ar-SA" u="sng" dirty="0" smtClean="0"/>
              <a:t>أسلوب التدريس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25538"/>
            <a:ext cx="8964613" cy="5732462"/>
          </a:xfrm>
        </p:spPr>
        <p:txBody>
          <a:bodyPr/>
          <a:lstStyle/>
          <a:p>
            <a:pPr eaLnBrk="1" hangingPunct="1">
              <a:defRPr/>
            </a:pPr>
            <a:r>
              <a:rPr lang="ar-SA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6</a:t>
            </a:r>
            <a:r>
              <a:rPr lang="ar-EG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 –</a:t>
            </a:r>
            <a:r>
              <a:rPr lang="ar-SA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 أسلوب </a:t>
            </a:r>
            <a:r>
              <a:rPr lang="ar-SA" sz="3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التدريس</a:t>
            </a:r>
            <a:r>
              <a:rPr lang="en-US" sz="3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Teaching </a:t>
            </a:r>
            <a:r>
              <a:rPr lang="en-US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style</a:t>
            </a:r>
            <a:endParaRPr lang="en-US" sz="3600" b="1" u="sng" dirty="0"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</a:endParaRPr>
          </a:p>
          <a:p>
            <a:pPr marL="109537" indent="0">
              <a:buFont typeface="Wingdings 3" pitchFamily="18" charset="2"/>
              <a:buNone/>
              <a:defRPr/>
            </a:pPr>
            <a:endParaRPr lang="ar-SA" sz="3200" b="1" dirty="0"/>
          </a:p>
          <a:p>
            <a:pPr>
              <a:defRPr/>
            </a:pPr>
            <a:r>
              <a:rPr lang="ar-SA" sz="3200" b="1" dirty="0" smtClean="0"/>
              <a:t>خامساً: أسلوب التدريس 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القائم</a:t>
            </a:r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b="1" dirty="0" smtClean="0"/>
              <a:t>على 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تنوع وتكرار الأسئلة</a:t>
            </a:r>
            <a:r>
              <a:rPr lang="ar-SA" sz="3200" b="1" dirty="0" smtClean="0"/>
              <a:t>.</a:t>
            </a:r>
          </a:p>
          <a:p>
            <a:pPr>
              <a:defRPr/>
            </a:pPr>
            <a:r>
              <a:rPr lang="ar-SA" sz="3200" b="1" dirty="0" smtClean="0"/>
              <a:t>سادسا: أساليب التدريس القائمة على 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وضوح العرض أو  التقديم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ar-SA" sz="3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SA" sz="3200" b="1" dirty="0" smtClean="0"/>
              <a:t>سابعا: أسلوب التدريس 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الحماسي</a:t>
            </a:r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b="1" dirty="0" smtClean="0"/>
              <a:t>للمعلم.</a:t>
            </a:r>
          </a:p>
          <a:p>
            <a:pPr>
              <a:defRPr/>
            </a:pPr>
            <a:r>
              <a:rPr lang="ar-SA" sz="3200" b="1" dirty="0" smtClean="0"/>
              <a:t>ثامنا: أسلوب التدريس القائم على 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التنافس</a:t>
            </a:r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b="1" dirty="0" smtClean="0"/>
              <a:t>الفردي.</a:t>
            </a:r>
            <a:endParaRPr lang="ar-EG" sz="3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ar-SA" sz="3200" b="1" dirty="0"/>
          </a:p>
          <a:p>
            <a:pPr>
              <a:defRPr/>
            </a:pPr>
            <a:endParaRPr lang="ar-SA" sz="3200" b="1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850106"/>
          </a:xfrm>
        </p:spPr>
        <p:txBody>
          <a:bodyPr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EG" u="sng" dirty="0" smtClean="0"/>
              <a:t>تابع </a:t>
            </a:r>
            <a:r>
              <a:rPr lang="ar-SA" u="sng" dirty="0" smtClean="0"/>
              <a:t>أسلوب التدريس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85875"/>
            <a:ext cx="8401050" cy="5357813"/>
          </a:xfrm>
        </p:spPr>
        <p:txBody>
          <a:bodyPr>
            <a:normAutofit/>
          </a:bodyPr>
          <a:lstStyle/>
          <a:p>
            <a:pPr eaLnBrk="1" hangingPunct="1">
              <a:lnSpc>
                <a:spcPct val="95000"/>
              </a:lnSpc>
              <a:spcAft>
                <a:spcPts val="1000"/>
              </a:spcAft>
              <a:defRPr/>
            </a:pPr>
            <a:r>
              <a:rPr lang="ar-SA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6</a:t>
            </a:r>
            <a:r>
              <a:rPr lang="ar-EG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– </a:t>
            </a:r>
            <a:r>
              <a:rPr lang="ar-EG" sz="3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إستراتيجية التدريس </a:t>
            </a:r>
            <a:r>
              <a:rPr lang="en-US" sz="3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Teaching strategy</a:t>
            </a:r>
            <a:endParaRPr lang="ar-EG" sz="3600" b="1" u="sng" dirty="0"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</a:endParaRPr>
          </a:p>
          <a:p>
            <a:pPr>
              <a:defRPr/>
            </a:pPr>
            <a:endParaRPr lang="ar-SA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</a:endParaRPr>
          </a:p>
          <a:p>
            <a:pPr>
              <a:defRPr/>
            </a:pPr>
            <a:r>
              <a:rPr lang="ar-SA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خطة عامة </a:t>
            </a: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تشمل 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إجراءات </a:t>
            </a: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منظمة يقوم بها </a:t>
            </a:r>
            <a:r>
              <a:rPr lang="ar-SA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المعلم وتلاميذه </a:t>
            </a: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لتحقيق مجموعة من </a:t>
            </a:r>
            <a:r>
              <a:rPr lang="ar-SA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الأهداف التعليمية</a:t>
            </a: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 اللازمة لتنفيذ الموقف التعليمي. وذلك من خلال </a:t>
            </a:r>
            <a:r>
              <a:rPr lang="ar-SA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مجموعة من طرق التدريس </a:t>
            </a: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التي ترتكز فلسفتها إما على دور المعلم أكثر من 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دورالمتعلم</a:t>
            </a: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، أو دور المتعلم أكثر من 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دور المعلم</a:t>
            </a: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، أو دور المتعلم بمفرده.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</a:endParaRPr>
          </a:p>
          <a:p>
            <a:pPr eaLnBrk="1" hangingPunct="1">
              <a:lnSpc>
                <a:spcPct val="95000"/>
              </a:lnSpc>
              <a:spcAft>
                <a:spcPts val="1000"/>
              </a:spcAft>
              <a:defRPr/>
            </a:pPr>
            <a:endParaRPr lang="ar-SA" sz="11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</a:endParaRPr>
          </a:p>
          <a:p>
            <a:pPr eaLnBrk="1" hangingPunct="1">
              <a:lnSpc>
                <a:spcPct val="95000"/>
              </a:lnSpc>
              <a:spcAft>
                <a:spcPts val="1000"/>
              </a:spcAft>
              <a:defRPr/>
            </a:pPr>
            <a:r>
              <a:rPr lang="ar-S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و</a:t>
            </a:r>
            <a:r>
              <a:rPr lang="ar-EG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هي خطة عامة لمجموعة الإجراءات والممارسات التعليمية التي يقوم بها المعلم</a:t>
            </a:r>
            <a:r>
              <a:rPr lang="ar-S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 وتلاميذه </a:t>
            </a:r>
            <a:r>
              <a:rPr lang="ar-SA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سواء </a:t>
            </a:r>
            <a:r>
              <a:rPr lang="ar-EG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 داخل الفصل أو خارجه</a:t>
            </a:r>
            <a:r>
              <a:rPr lang="ar-S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.</a:t>
            </a:r>
            <a:endParaRPr lang="ar-EG" sz="2500" dirty="0" smtClean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EG" u="sng" dirty="0" smtClean="0"/>
              <a:t>تابع مفاهيم عامة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85875"/>
            <a:ext cx="8401050" cy="5357813"/>
          </a:xfrm>
        </p:spPr>
        <p:txBody>
          <a:bodyPr>
            <a:normAutofit/>
          </a:bodyPr>
          <a:lstStyle/>
          <a:p>
            <a:pPr eaLnBrk="1" hangingPunct="1">
              <a:lnSpc>
                <a:spcPct val="95000"/>
              </a:lnSpc>
              <a:spcAft>
                <a:spcPts val="1000"/>
              </a:spcAft>
              <a:defRPr/>
            </a:pPr>
            <a:r>
              <a:rPr lang="ar-SA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7</a:t>
            </a:r>
            <a:r>
              <a:rPr lang="ar-EG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 </a:t>
            </a:r>
            <a:r>
              <a:rPr lang="ar-EG" sz="3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– إستراتيجية التدريس </a:t>
            </a:r>
            <a:r>
              <a:rPr lang="en-US" sz="3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Teaching strategy</a:t>
            </a:r>
            <a:endParaRPr lang="ar-EG" sz="3600" b="1" u="sng" dirty="0"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</a:endParaRPr>
          </a:p>
          <a:p>
            <a:pPr>
              <a:defRPr/>
            </a:pPr>
            <a:r>
              <a:rPr lang="ar-S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و</a:t>
            </a:r>
            <a:r>
              <a:rPr lang="ar-EG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تشتمل هذه الخطة</a:t>
            </a:r>
            <a:r>
              <a:rPr lang="ar-S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 (استراتيجية التدريس) </a:t>
            </a:r>
            <a:r>
              <a:rPr lang="ar-EG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 على </a:t>
            </a:r>
            <a:r>
              <a:rPr lang="ar-EG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المكونات التالية </a:t>
            </a:r>
            <a:r>
              <a:rPr lang="ar-EG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:</a:t>
            </a:r>
            <a:endParaRPr lang="ar-SA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</a:endParaRPr>
          </a:p>
          <a:p>
            <a:pPr>
              <a:defRPr/>
            </a:pPr>
            <a:endParaRPr lang="en-US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eaLnBrk="1" hangingPunct="1">
              <a:lnSpc>
                <a:spcPct val="95000"/>
              </a:lnSpc>
              <a:spcAft>
                <a:spcPts val="1000"/>
              </a:spcAft>
              <a:buFont typeface="Symbol" pitchFamily="18" charset="2"/>
              <a:buChar char=""/>
              <a:defRPr/>
            </a:pPr>
            <a:r>
              <a:rPr lang="ar-EG" sz="3200" b="1" dirty="0" smtClean="0">
                <a:latin typeface="Arial Rounded MT Bold" pitchFamily="34" charset="0"/>
              </a:rPr>
              <a:t>الأنشطة التعليمية.</a:t>
            </a:r>
            <a:endParaRPr lang="en-US" sz="3200" b="1" dirty="0" smtClean="0">
              <a:cs typeface="Arial" pitchFamily="34" charset="0"/>
            </a:endParaRPr>
          </a:p>
          <a:p>
            <a:pPr eaLnBrk="1" hangingPunct="1">
              <a:lnSpc>
                <a:spcPct val="95000"/>
              </a:lnSpc>
              <a:spcAft>
                <a:spcPts val="1000"/>
              </a:spcAft>
              <a:buFont typeface="Symbol" pitchFamily="18" charset="2"/>
              <a:buChar char=""/>
              <a:defRPr/>
            </a:pPr>
            <a:r>
              <a:rPr lang="ar-EG" sz="3200" b="1" dirty="0" smtClean="0">
                <a:latin typeface="Arial Rounded MT Bold" pitchFamily="34" charset="0"/>
              </a:rPr>
              <a:t>طرق عرض المحتوى.</a:t>
            </a:r>
            <a:endParaRPr lang="en-US" sz="3200" b="1" dirty="0" smtClean="0">
              <a:cs typeface="Arial" pitchFamily="34" charset="0"/>
            </a:endParaRPr>
          </a:p>
          <a:p>
            <a:pPr eaLnBrk="1" hangingPunct="1">
              <a:lnSpc>
                <a:spcPct val="95000"/>
              </a:lnSpc>
              <a:spcAft>
                <a:spcPts val="1000"/>
              </a:spcAft>
              <a:buFont typeface="Symbol" pitchFamily="18" charset="2"/>
              <a:buChar char=""/>
              <a:defRPr/>
            </a:pPr>
            <a:r>
              <a:rPr lang="ar-EG" sz="3200" b="1" dirty="0" smtClean="0">
                <a:latin typeface="Arial Rounded MT Bold" pitchFamily="34" charset="0"/>
              </a:rPr>
              <a:t>أوجه مشاركة الطلاب.</a:t>
            </a:r>
            <a:endParaRPr lang="en-US" sz="3200" b="1" dirty="0" smtClean="0">
              <a:cs typeface="Arial" pitchFamily="34" charset="0"/>
            </a:endParaRPr>
          </a:p>
          <a:p>
            <a:pPr eaLnBrk="1" hangingPunct="1">
              <a:lnSpc>
                <a:spcPct val="95000"/>
              </a:lnSpc>
              <a:spcAft>
                <a:spcPts val="1000"/>
              </a:spcAft>
              <a:buFont typeface="Symbol" pitchFamily="18" charset="2"/>
              <a:buChar char=""/>
              <a:defRPr/>
            </a:pPr>
            <a:r>
              <a:rPr lang="ar-EG" sz="3200" b="1" dirty="0" smtClean="0">
                <a:latin typeface="Arial Rounded MT Bold" pitchFamily="34" charset="0"/>
              </a:rPr>
              <a:t>الاختبارات.</a:t>
            </a:r>
            <a:endParaRPr lang="en-US" sz="3200" b="1" dirty="0" smtClean="0">
              <a:cs typeface="Arial" pitchFamily="34" charset="0"/>
            </a:endParaRPr>
          </a:p>
          <a:p>
            <a:pPr eaLnBrk="1" hangingPunct="1">
              <a:lnSpc>
                <a:spcPct val="95000"/>
              </a:lnSpc>
              <a:spcAft>
                <a:spcPts val="1000"/>
              </a:spcAft>
              <a:buFont typeface="Symbol" pitchFamily="18" charset="2"/>
              <a:buChar char=""/>
              <a:defRPr/>
            </a:pPr>
            <a:r>
              <a:rPr lang="ar-EG" sz="3200" b="1" dirty="0" smtClean="0">
                <a:latin typeface="Arial Rounded MT Bold" pitchFamily="34" charset="0"/>
              </a:rPr>
              <a:t>أنشطة المتابعة .</a:t>
            </a:r>
            <a:endParaRPr lang="en-US" sz="3200" b="1" dirty="0" smtClean="0"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ar-EG" sz="2500" dirty="0" smtClean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EG" u="sng" dirty="0" smtClean="0"/>
              <a:t>تابع مفاهيم عامة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ar-SA" sz="4100" b="1" u="sng" dirty="0" smtClean="0">
                <a:latin typeface="Arial Rounded MT Bold"/>
                <a:ea typeface="Calibri"/>
              </a:rPr>
              <a:t>تصنيف استراتيجيات و طرق التدريس</a:t>
            </a:r>
            <a:endParaRPr lang="en-US" sz="4100" dirty="0">
              <a:ea typeface="Calibri"/>
              <a:cs typeface="Arial"/>
            </a:endParaRP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buFont typeface="Wingdings 3" pitchFamily="18" charset="2"/>
              <a:buNone/>
              <a:defRPr/>
            </a:pPr>
            <a:r>
              <a:rPr lang="ar-SA" b="1" dirty="0"/>
              <a:t>١ - (</a:t>
            </a:r>
            <a:r>
              <a:rPr lang="ar-SA" b="1" dirty="0" smtClean="0"/>
              <a:t>طرق </a:t>
            </a:r>
            <a:r>
              <a:rPr lang="ar-SA" b="1" dirty="0"/>
              <a:t>التدريس المباشر )</a:t>
            </a:r>
            <a:r>
              <a:rPr lang="ar-SA" b="1" dirty="0" smtClean="0"/>
              <a:t>التقليدية:</a:t>
            </a:r>
            <a:endParaRPr lang="en-US" b="1" dirty="0">
              <a:solidFill>
                <a:srgbClr val="FFFF00"/>
              </a:solidFill>
              <a:ea typeface="Calibri"/>
              <a:cs typeface="Arial"/>
            </a:endParaRPr>
          </a:p>
          <a:p>
            <a:pPr marL="109537" indent="0" eaLnBrk="1" hangingPunct="1">
              <a:lnSpc>
                <a:spcPct val="115000"/>
              </a:lnSpc>
              <a:spcAft>
                <a:spcPts val="1000"/>
              </a:spcAft>
              <a:buFont typeface="Wingdings 3" pitchFamily="18" charset="2"/>
              <a:buNone/>
              <a:defRPr/>
            </a:pPr>
            <a:r>
              <a:rPr lang="ar-SA" b="1" dirty="0"/>
              <a:t>2</a:t>
            </a:r>
            <a:r>
              <a:rPr lang="ar-SA" b="1" dirty="0" smtClean="0"/>
              <a:t>- </a:t>
            </a:r>
            <a:r>
              <a:rPr lang="ar-SA" b="1" dirty="0"/>
              <a:t>طرق التدريس الموجه</a:t>
            </a:r>
          </a:p>
          <a:p>
            <a:pPr marL="109537" indent="0" eaLnBrk="1" hangingPunct="1">
              <a:lnSpc>
                <a:spcPct val="115000"/>
              </a:lnSpc>
              <a:spcAft>
                <a:spcPts val="1000"/>
              </a:spcAft>
              <a:buFont typeface="Wingdings 3" pitchFamily="18" charset="2"/>
              <a:buNone/>
              <a:defRPr/>
            </a:pPr>
            <a:r>
              <a:rPr lang="ar-SA" b="1" dirty="0"/>
              <a:t>3</a:t>
            </a:r>
            <a:r>
              <a:rPr lang="ar-SA" b="1" dirty="0" smtClean="0"/>
              <a:t> </a:t>
            </a:r>
            <a:r>
              <a:rPr lang="ar-SA" b="1" dirty="0"/>
              <a:t>- طرق </a:t>
            </a:r>
            <a:r>
              <a:rPr lang="ar-SA" b="1" dirty="0" smtClean="0"/>
              <a:t>التدريس غير </a:t>
            </a:r>
            <a:r>
              <a:rPr lang="ar-SA" b="1" dirty="0"/>
              <a:t>المباشر :</a:t>
            </a:r>
            <a:endParaRPr lang="ar-EG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ar-EG" u="sng" dirty="0" smtClean="0"/>
              <a:t>تابع مفاهيم عامة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611188" y="-31750"/>
            <a:ext cx="8229600" cy="1143000"/>
          </a:xfrm>
        </p:spPr>
        <p:txBody>
          <a:bodyPr/>
          <a:lstStyle/>
          <a:p>
            <a:pPr algn="r" eaLnBrk="1" hangingPunct="1">
              <a:defRPr/>
            </a:pPr>
            <a:r>
              <a:rPr lang="ar-EG" u="sng" dirty="0" smtClean="0"/>
              <a:t>أنواع </a:t>
            </a:r>
            <a:r>
              <a:rPr lang="ar-SA" u="sng" dirty="0" smtClean="0"/>
              <a:t>طرق</a:t>
            </a:r>
            <a:r>
              <a:rPr lang="ar-EG" u="sng" dirty="0" smtClean="0"/>
              <a:t> التدريس</a:t>
            </a:r>
            <a:endParaRPr lang="ar-EG" dirty="0"/>
          </a:p>
        </p:txBody>
      </p:sp>
      <p:graphicFrame>
        <p:nvGraphicFramePr>
          <p:cNvPr id="6" name="رسم تخطيطي 5"/>
          <p:cNvGraphicFramePr/>
          <p:nvPr/>
        </p:nvGraphicFramePr>
        <p:xfrm>
          <a:off x="539552" y="1124744"/>
          <a:ext cx="8001056" cy="5160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8313" y="1052513"/>
            <a:ext cx="8229600" cy="5376862"/>
          </a:xfrm>
        </p:spPr>
        <p:txBody>
          <a:bodyPr/>
          <a:lstStyle/>
          <a:p>
            <a:pPr>
              <a:defRPr/>
            </a:pPr>
            <a:r>
              <a:rPr lang="ar-SA" sz="3200" b="1" dirty="0" smtClean="0"/>
              <a:t>مواصفات طريقة التدريس الجيدة: </a:t>
            </a:r>
            <a:r>
              <a:rPr lang="ar-SA" sz="3200" dirty="0" smtClean="0"/>
              <a:t>-</a:t>
            </a:r>
          </a:p>
          <a:p>
            <a:pPr>
              <a:defRPr/>
            </a:pPr>
            <a:r>
              <a:rPr lang="ar-SA" sz="3200" b="1" dirty="0" smtClean="0"/>
              <a:t>1- </a:t>
            </a:r>
            <a:r>
              <a:rPr lang="ar-SA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الشمول</a:t>
            </a:r>
            <a:r>
              <a:rPr lang="ar-SA" sz="3200" dirty="0" smtClean="0"/>
              <a:t>، بحيث تتضمن جميع المواقف والاحتمالات المتوقعة في الموقف التعليمي. </a:t>
            </a:r>
          </a:p>
          <a:p>
            <a:pPr>
              <a:defRPr/>
            </a:pPr>
            <a:r>
              <a:rPr lang="ar-SA" sz="3200" dirty="0" smtClean="0"/>
              <a:t>2- </a:t>
            </a:r>
            <a:r>
              <a:rPr lang="ar-SA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المرونة</a:t>
            </a: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dirty="0" smtClean="0"/>
              <a:t>والقابلية للتطوير، بحيث يمكن استخدامها من صف لآخر. -</a:t>
            </a:r>
          </a:p>
          <a:p>
            <a:pPr>
              <a:defRPr/>
            </a:pPr>
            <a:r>
              <a:rPr lang="ar-SA" sz="3200" dirty="0" smtClean="0"/>
              <a:t>3 -أن ترتبط </a:t>
            </a:r>
            <a:r>
              <a:rPr lang="ar-SA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بأهداف</a:t>
            </a: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dirty="0" smtClean="0"/>
              <a:t>تدريس الموضوع الأساسية. -</a:t>
            </a:r>
          </a:p>
          <a:p>
            <a:pPr>
              <a:defRPr/>
            </a:pPr>
            <a:r>
              <a:rPr lang="ar-SA" sz="3200" dirty="0" smtClean="0"/>
              <a:t>4 أن تعالج </a:t>
            </a:r>
            <a:r>
              <a:rPr lang="ar-SA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الفروق</a:t>
            </a: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dirty="0" smtClean="0"/>
              <a:t>الفردية بين الطلاب. -</a:t>
            </a:r>
          </a:p>
          <a:p>
            <a:pPr>
              <a:defRPr/>
            </a:pPr>
            <a:r>
              <a:rPr lang="ar-SA" sz="3200" dirty="0" smtClean="0"/>
              <a:t>5- أن </a:t>
            </a:r>
            <a:r>
              <a:rPr lang="ar-SA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تراعي</a:t>
            </a: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dirty="0" smtClean="0"/>
              <a:t>نمط التدريس ونوعه )فردي، جماعي(. -</a:t>
            </a:r>
          </a:p>
          <a:p>
            <a:pPr>
              <a:defRPr/>
            </a:pPr>
            <a:r>
              <a:rPr lang="ar-SA" sz="3200" dirty="0" smtClean="0"/>
              <a:t>6 أن تراعي </a:t>
            </a:r>
            <a:r>
              <a:rPr lang="ar-SA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الامكانات</a:t>
            </a: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dirty="0" smtClean="0"/>
              <a:t>المتاحة بالمؤسسة التعليمية. -</a:t>
            </a:r>
          </a:p>
          <a:p>
            <a:pPr marL="109537" indent="0">
              <a:buFont typeface="Wingdings 3" pitchFamily="18" charset="2"/>
              <a:buNone/>
              <a:defRPr/>
            </a:pPr>
            <a:endParaRPr lang="ar-EG" dirty="0" smtClean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EG" u="sng" dirty="0" smtClean="0"/>
              <a:t>تابع مفاهيم عامة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7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77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7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77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7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77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ar-SA" u="sng" dirty="0" smtClean="0">
                <a:latin typeface="Arial Rounded MT Bold"/>
                <a:ea typeface="Calibri"/>
              </a:rPr>
              <a:t>مفاهيم متداخلة</a:t>
            </a:r>
            <a:endParaRPr lang="ar-E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15000"/>
              </a:lnSpc>
              <a:spcAft>
                <a:spcPts val="1000"/>
              </a:spcAft>
              <a:tabLst>
                <a:tab pos="233363" algn="l"/>
              </a:tabLst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المنهج الرسمي والخفي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Official Curriculum and Hidden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tabLst>
                <a:tab pos="233363" algn="l"/>
              </a:tabLst>
              <a:defRPr/>
            </a:pPr>
            <a:endParaRPr lang="ar-SA" sz="1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tabLst>
                <a:tab pos="233363" algn="l"/>
              </a:tabLst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المقرر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tabLst>
                <a:tab pos="233363" algn="l"/>
              </a:tabLst>
              <a:defRPr/>
            </a:pPr>
            <a:endParaRPr lang="ar-SA" sz="1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tabLst>
                <a:tab pos="233363" algn="l"/>
              </a:tabLst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 المحتوى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tabLst>
                <a:tab pos="233363" algn="l"/>
              </a:tabLst>
              <a:defRPr/>
            </a:pPr>
            <a:endParaRPr lang="ar-SA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tabLst>
                <a:tab pos="233363" algn="l"/>
              </a:tabLst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 الكتاب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Book :</a:t>
            </a:r>
            <a:endParaRPr lang="ar-EG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7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77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423863" y="1527175"/>
            <a:ext cx="3346450" cy="5022850"/>
            <a:chOff x="267" y="962"/>
            <a:chExt cx="2108" cy="3164"/>
          </a:xfrm>
        </p:grpSpPr>
        <p:sp>
          <p:nvSpPr>
            <p:cNvPr id="76803" name="Text Box 3"/>
            <p:cNvSpPr txBox="1">
              <a:spLocks noChangeArrowheads="1"/>
            </p:cNvSpPr>
            <p:nvPr/>
          </p:nvSpPr>
          <p:spPr bwMode="auto">
            <a:xfrm rot="20689568">
              <a:off x="267" y="962"/>
              <a:ext cx="1905" cy="128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rtl="1">
                <a:spcBef>
                  <a:spcPct val="50000"/>
                </a:spcBef>
                <a:defRPr/>
              </a:pPr>
              <a:r>
                <a:rPr lang="ar-SA" sz="36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Sultan Medium" pitchFamily="2" charset="-78"/>
                </a:rPr>
                <a:t>أرجو أن تكن قد استمتعتن</a:t>
              </a:r>
              <a:endParaRPr lang="ar-EG" sz="36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Sultan Medium" pitchFamily="2" charset="-78"/>
              </a:endParaRPr>
            </a:p>
            <a:p>
              <a:pPr algn="ctr" rtl="1">
                <a:spcBef>
                  <a:spcPct val="50000"/>
                </a:spcBef>
                <a:defRPr/>
              </a:pPr>
              <a:r>
                <a:rPr lang="ar-SA" sz="36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Sultan Medium" pitchFamily="2" charset="-78"/>
                </a:rPr>
                <a:t>معنا في هذ</a:t>
              </a:r>
              <a:r>
                <a:rPr lang="ar-EG" sz="36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Sultan Medium" pitchFamily="2" charset="-78"/>
                </a:rPr>
                <a:t>ا </a:t>
              </a:r>
              <a:r>
                <a:rPr lang="ar-EG" sz="36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Sultan Medium" pitchFamily="2" charset="-78"/>
                </a:rPr>
                <a:t>ا</a:t>
              </a:r>
              <a:r>
                <a:rPr lang="ar-EG" sz="36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Sultan Medium" pitchFamily="2" charset="-78"/>
                </a:rPr>
                <a:t>للقاء </a:t>
              </a:r>
              <a:r>
                <a:rPr lang="ar-SA" sz="36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Sultan Medium" pitchFamily="2" charset="-78"/>
                </a:rPr>
                <a:t>.. وإلى لقاء آخر إن شاء الله </a:t>
              </a:r>
              <a:endParaRPr lang="en-US" sz="36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Sultan Medium" pitchFamily="2" charset="-78"/>
              </a:endParaRPr>
            </a:p>
          </p:txBody>
        </p:sp>
        <p:sp>
          <p:nvSpPr>
            <p:cNvPr id="76804" name="Text Box 4"/>
            <p:cNvSpPr txBox="1">
              <a:spLocks noChangeArrowheads="1"/>
            </p:cNvSpPr>
            <p:nvPr/>
          </p:nvSpPr>
          <p:spPr bwMode="auto">
            <a:xfrm rot="20900150">
              <a:off x="587" y="2810"/>
              <a:ext cx="1788" cy="2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rtl="1">
                <a:lnSpc>
                  <a:spcPct val="70000"/>
                </a:lnSpc>
                <a:spcBef>
                  <a:spcPct val="30000"/>
                </a:spcBef>
                <a:defRPr/>
              </a:pPr>
              <a:r>
                <a:rPr lang="ar-SA" sz="3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ahoma" pitchFamily="34" charset="0"/>
                  <a:cs typeface="Sultan Medium" pitchFamily="2" charset="-78"/>
                </a:rPr>
                <a:t>مع تحياتي</a:t>
              </a:r>
            </a:p>
          </p:txBody>
        </p:sp>
        <p:grpSp>
          <p:nvGrpSpPr>
            <p:cNvPr id="26634" name="Group 5"/>
            <p:cNvGrpSpPr>
              <a:grpSpLocks/>
            </p:cNvGrpSpPr>
            <p:nvPr/>
          </p:nvGrpSpPr>
          <p:grpSpPr bwMode="auto">
            <a:xfrm rot="-691326">
              <a:off x="1202" y="3430"/>
              <a:ext cx="1104" cy="696"/>
              <a:chOff x="570" y="3138"/>
              <a:chExt cx="816" cy="420"/>
            </a:xfrm>
          </p:grpSpPr>
          <p:pic>
            <p:nvPicPr>
              <p:cNvPr id="26635" name="Picture 6" descr="W_r_hand"/>
              <p:cNvPicPr>
                <a:picLocks noChangeAspect="1" noChangeArrowheads="1" noCrop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70" y="3138"/>
                <a:ext cx="420" cy="4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636" name="Picture 7" descr="W_l_hand"/>
              <p:cNvPicPr>
                <a:picLocks noChangeAspect="1" noChangeArrowheads="1" noCrop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966" y="3138"/>
                <a:ext cx="420" cy="4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26627" name="Picture 10" descr="f6">
            <a:hlinkClick r:id="rId5" action="ppaction://hlinkpres?slideindex=1&amp;slidetitle=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59600" y="304800"/>
            <a:ext cx="1071563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7" descr="f6">
            <a:hlinkClick r:id="rId5" action="ppaction://hlinkpres?slideindex=1&amp;slidetitle=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40400" y="304800"/>
            <a:ext cx="1108075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9" descr="f6">
            <a:hlinkClick r:id="rId5" action="ppaction://hlinkpres?slideindex=1&amp;slidetitle=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3600" y="762000"/>
            <a:ext cx="12573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13" descr="f6">
            <a:hlinkClick r:id="rId5" action="ppaction://hlinkpres?slideindex=1&amp;slidetitle=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78800" y="381000"/>
            <a:ext cx="8572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16" descr="f6">
            <a:hlinkClick r:id="rId5" action="ppaction://hlinkpres?slideindex=1&amp;slidetitle=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30600" y="685800"/>
            <a:ext cx="12573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ملتقى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ملتقى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ملتقى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ملتقى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Abstract4</Template>
  <TotalTime>2544</TotalTime>
  <Words>753</Words>
  <Application>Microsoft Office PowerPoint</Application>
  <PresentationFormat>عرض على الشاشة (3:4)‏</PresentationFormat>
  <Paragraphs>105</Paragraphs>
  <Slides>16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12</vt:i4>
      </vt:variant>
      <vt:variant>
        <vt:lpstr>سمة</vt:lpstr>
      </vt:variant>
      <vt:variant>
        <vt:i4>2</vt:i4>
      </vt:variant>
      <vt:variant>
        <vt:lpstr>عناوين الشرائح</vt:lpstr>
      </vt:variant>
      <vt:variant>
        <vt:i4>16</vt:i4>
      </vt:variant>
    </vt:vector>
  </HeadingPairs>
  <TitlesOfParts>
    <vt:vector size="30" baseType="lpstr">
      <vt:lpstr>Arial</vt:lpstr>
      <vt:lpstr>Tahoma</vt:lpstr>
      <vt:lpstr>Wingdings</vt:lpstr>
      <vt:lpstr>Calibri</vt:lpstr>
      <vt:lpstr>Lucida Sans Unicode</vt:lpstr>
      <vt:lpstr>Wingdings 3</vt:lpstr>
      <vt:lpstr>Verdana</vt:lpstr>
      <vt:lpstr>Wingdings 2</vt:lpstr>
      <vt:lpstr>Times New Roman</vt:lpstr>
      <vt:lpstr>Arial Rounded MT Bold</vt:lpstr>
      <vt:lpstr>Symbol</vt:lpstr>
      <vt:lpstr>Sultan Medium</vt:lpstr>
      <vt:lpstr>Textured</vt:lpstr>
      <vt:lpstr>ملتقى</vt:lpstr>
      <vt:lpstr>جامعة الدمام كلية التربية بالجبيل </vt:lpstr>
      <vt:lpstr>مفاهيم عامة </vt:lpstr>
      <vt:lpstr>تابع مفاهيم عامة </vt:lpstr>
      <vt:lpstr>تابع مفاهيم عامة </vt:lpstr>
      <vt:lpstr>تابع مفاهيم عامة </vt:lpstr>
      <vt:lpstr>تابع مفاهيم عامة </vt:lpstr>
      <vt:lpstr>تابع مفاهيم عامة </vt:lpstr>
      <vt:lpstr>تابع أسلوب التدريس </vt:lpstr>
      <vt:lpstr>تابع أسلوب التدريس </vt:lpstr>
      <vt:lpstr>تابع مفاهيم عامة </vt:lpstr>
      <vt:lpstr>تابع مفاهيم عامة </vt:lpstr>
      <vt:lpstr>تابع مفاهيم عامة </vt:lpstr>
      <vt:lpstr>أنواع طرق التدريس</vt:lpstr>
      <vt:lpstr>تابع مفاهيم عامة </vt:lpstr>
      <vt:lpstr>مفاهيم متداخلة</vt:lpstr>
      <vt:lpstr>الشريحة 16</vt:lpstr>
    </vt:vector>
  </TitlesOfParts>
  <Company>FOE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المملكة العربية السعودية وزارة التعليم العالي جامعة طيبة كلية التربية للبنات - ينبع</dc:title>
  <dc:creator>Dr. Saleh</dc:creator>
  <cp:lastModifiedBy>manal</cp:lastModifiedBy>
  <cp:revision>419</cp:revision>
  <dcterms:created xsi:type="dcterms:W3CDTF">2008-10-23T20:36:54Z</dcterms:created>
  <dcterms:modified xsi:type="dcterms:W3CDTF">2013-12-24T22:03:41Z</dcterms:modified>
</cp:coreProperties>
</file>