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3F936-368D-4755-A9C3-7E50BD5D49EE}" type="datetimeFigureOut">
              <a:rPr lang="ar-SA" smtClean="0"/>
              <a:pPr/>
              <a:t>24/12/31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7846E-3E4D-477B-A574-D56A690C783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1000108"/>
            <a:ext cx="6984000" cy="444436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500306"/>
            <a:ext cx="7786742" cy="1928826"/>
          </a:xfrm>
        </p:spPr>
        <p:txBody>
          <a:bodyPr>
            <a:noAutofit/>
          </a:bodyPr>
          <a:lstStyle/>
          <a:p>
            <a:pPr algn="r"/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1- بناء خلايا جديدة للجسم وخاصة أثناء مرحلة النمو وتعويض الأنسجة </a:t>
            </a:r>
            <a:r>
              <a:rPr lang="ar-SA" sz="2400" b="1" dirty="0" smtClean="0"/>
              <a:t>التالفة بسبب </a:t>
            </a:r>
            <a:r>
              <a:rPr lang="ar-SA" sz="2400" b="1" dirty="0" smtClean="0"/>
              <a:t>المرض أو الإصابة .</a:t>
            </a:r>
            <a:br>
              <a:rPr lang="ar-SA" sz="2400" b="1" dirty="0" smtClean="0"/>
            </a:br>
            <a:r>
              <a:rPr lang="ar-SA" sz="2400" b="1" dirty="0" smtClean="0"/>
              <a:t>2- إمداد الجسم بالطاقة اللازمة لكي يستطيع تأدية العمل على أكمل وجه .</a:t>
            </a:r>
            <a:br>
              <a:rPr lang="ar-SA" sz="2400" b="1" dirty="0" smtClean="0"/>
            </a:br>
            <a:r>
              <a:rPr lang="ar-SA" sz="2400" b="1" dirty="0" smtClean="0"/>
              <a:t>3- تكوين هيكل الجسم من العظام وكذلك الأسنان .</a:t>
            </a:r>
            <a:br>
              <a:rPr lang="ar-SA" sz="2400" b="1" dirty="0" smtClean="0"/>
            </a:br>
            <a:r>
              <a:rPr lang="ar-SA" sz="2400" b="1" dirty="0" smtClean="0"/>
              <a:t>4- تنظيم العمليات الحيوية المختلفة داخل الجسم .</a:t>
            </a:r>
            <a:endParaRPr lang="ar-SA" sz="2400" b="1" dirty="0"/>
          </a:p>
        </p:txBody>
      </p:sp>
      <p:pic>
        <p:nvPicPr>
          <p:cNvPr id="5" name="صورة 4" descr="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0"/>
            <a:ext cx="6318000" cy="2010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0"/>
            <a:ext cx="702027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420888"/>
            <a:ext cx="8229600" cy="4437112"/>
          </a:xfrm>
        </p:spPr>
        <p:txBody>
          <a:bodyPr>
            <a:noAutofit/>
          </a:bodyPr>
          <a:lstStyle/>
          <a:p>
            <a:pPr>
              <a:buNone/>
            </a:pPr>
            <a:endParaRPr lang="ar-SA" sz="2200" b="1" dirty="0" smtClean="0"/>
          </a:p>
          <a:p>
            <a:pPr>
              <a:buNone/>
            </a:pPr>
            <a:r>
              <a:rPr lang="ar-SA" sz="2200" b="1" dirty="0" smtClean="0"/>
              <a:t>يعتبر الغذاء الكامل هو الغذاء الذي يحتوي على جميع العناصر الغذائية الأساسية </a:t>
            </a:r>
          </a:p>
          <a:p>
            <a:pPr>
              <a:buNone/>
            </a:pPr>
            <a:r>
              <a:rPr lang="ar-SA" sz="2200" b="1" dirty="0" smtClean="0"/>
              <a:t>واللازمة لنمو الفرد والمحافظة على حياته، </a:t>
            </a:r>
            <a:r>
              <a:rPr lang="ar-SA" sz="2200" b="1" dirty="0" err="1" smtClean="0"/>
              <a:t>و</a:t>
            </a:r>
            <a:r>
              <a:rPr lang="ar-SA" sz="2200" b="1" dirty="0" smtClean="0"/>
              <a:t> من أهم الشروط الواجب توافرها</a:t>
            </a:r>
          </a:p>
          <a:p>
            <a:pPr>
              <a:buNone/>
            </a:pPr>
            <a:r>
              <a:rPr lang="ar-SA" sz="2200" b="1" dirty="0" smtClean="0"/>
              <a:t>في الغذاء السليم أو المتوازن أو الكامل هي : </a:t>
            </a:r>
          </a:p>
          <a:p>
            <a:pPr>
              <a:buNone/>
            </a:pPr>
            <a:r>
              <a:rPr lang="ar-SA" sz="2200" b="1" dirty="0" smtClean="0"/>
              <a:t>1- احتواء الغذاء المتوازن على المواد </a:t>
            </a:r>
            <a:r>
              <a:rPr lang="ar-SA" sz="2200" b="1" dirty="0" err="1" smtClean="0"/>
              <a:t>البروتينية</a:t>
            </a:r>
            <a:r>
              <a:rPr lang="ar-SA" sz="2200" b="1" dirty="0" smtClean="0"/>
              <a:t> اللازمة لنمو الخلايا والأنسجة بالجسم .</a:t>
            </a:r>
          </a:p>
          <a:p>
            <a:pPr>
              <a:buNone/>
            </a:pPr>
            <a:r>
              <a:rPr lang="ar-SA" sz="2200" b="1" dirty="0" smtClean="0"/>
              <a:t>2- احتواء الغذاء السليم على المواد الكربوهيدراتية </a:t>
            </a:r>
            <a:r>
              <a:rPr lang="ar-SA" sz="2200" b="1" dirty="0" err="1" smtClean="0"/>
              <a:t>والدهنية</a:t>
            </a:r>
            <a:r>
              <a:rPr lang="ar-SA" sz="2200" b="1" dirty="0" smtClean="0"/>
              <a:t> اللازمة لإطلاق الطاقة التي يحتاج إليها الجسم لتأدية وظائفه الفسيولوجية .</a:t>
            </a:r>
          </a:p>
          <a:p>
            <a:pPr>
              <a:buNone/>
            </a:pPr>
            <a:r>
              <a:rPr lang="ar-SA" sz="2200" b="1" dirty="0" smtClean="0"/>
              <a:t>3- احتواء الغذاء الكامل على الفيتامينات التي تدخل في تركيب العديد من إنزيمات</a:t>
            </a:r>
          </a:p>
          <a:p>
            <a:pPr>
              <a:buNone/>
            </a:pPr>
            <a:r>
              <a:rPr lang="ar-SA" sz="2200" b="1" dirty="0" smtClean="0"/>
              <a:t>الجسم الهامة .</a:t>
            </a:r>
          </a:p>
          <a:p>
            <a:pPr>
              <a:buNone/>
            </a:pPr>
            <a:r>
              <a:rPr lang="ar-SA" sz="2200" b="1" dirty="0" smtClean="0"/>
              <a:t>4- احتواء المواد الغذائية على الأملاح المعدنية في صورة أيونات سالبة أو موجبة في </a:t>
            </a:r>
          </a:p>
          <a:p>
            <a:pPr>
              <a:buNone/>
            </a:pPr>
            <a:r>
              <a:rPr lang="ar-SA" sz="2200" b="1" dirty="0" smtClean="0"/>
              <a:t>سوائل الجسم الموجودة بين الخلايا .</a:t>
            </a:r>
          </a:p>
          <a:p>
            <a:pPr>
              <a:buNone/>
            </a:pPr>
            <a:endParaRPr lang="ar-SA" sz="2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4000" y="0"/>
            <a:ext cx="6480000" cy="2839418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8229600" cy="40719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sz="2000" b="1" dirty="0" smtClean="0"/>
              <a:t>5</a:t>
            </a:r>
            <a:r>
              <a:rPr lang="ar-SA" sz="2200" b="1" dirty="0" smtClean="0"/>
              <a:t>- احتواء الغذاء على الماء فهو المذيب الوحيد للمواد الكيميائية في الجسم </a:t>
            </a:r>
          </a:p>
          <a:p>
            <a:pPr>
              <a:buNone/>
            </a:pPr>
            <a:r>
              <a:rPr lang="ar-SA" sz="2200" b="1" dirty="0" smtClean="0"/>
              <a:t>ويعتبر المكون الأساسي لسوائل الجسم .</a:t>
            </a:r>
          </a:p>
          <a:p>
            <a:pPr>
              <a:buNone/>
            </a:pPr>
            <a:r>
              <a:rPr lang="ar-SA" sz="2200" b="1" dirty="0" smtClean="0"/>
              <a:t>6- احتواء الغذاء على المواد الغذائية بالألياف النباتية المكونة من مادة السليلوز لتنظيم</a:t>
            </a:r>
          </a:p>
          <a:p>
            <a:pPr>
              <a:buNone/>
            </a:pPr>
            <a:r>
              <a:rPr lang="ar-SA" sz="2200" b="1" dirty="0" smtClean="0"/>
              <a:t>حركة الأمعاء الدودية </a:t>
            </a:r>
            <a:r>
              <a:rPr lang="ar-SA" sz="2200" b="1" dirty="0" err="1" smtClean="0"/>
              <a:t>و</a:t>
            </a:r>
            <a:r>
              <a:rPr lang="ar-SA" sz="2200" b="1" dirty="0" smtClean="0"/>
              <a:t> وقايته من بعض الأمراض كالإصابة بالإمساك .</a:t>
            </a:r>
          </a:p>
          <a:p>
            <a:pPr>
              <a:buNone/>
            </a:pPr>
            <a:r>
              <a:rPr lang="ar-SA" sz="2200" b="1" dirty="0" smtClean="0"/>
              <a:t>7- عدم توازن الغذاء يؤدي إلى العديد من أمراض سوء التغذية  والنحافة أو قد يؤدي</a:t>
            </a:r>
          </a:p>
          <a:p>
            <a:pPr>
              <a:buNone/>
            </a:pPr>
            <a:r>
              <a:rPr lang="ar-SA" sz="2200" b="1" dirty="0" smtClean="0"/>
              <a:t>إلى السمنة والبدانة الزائدة .</a:t>
            </a:r>
          </a:p>
          <a:p>
            <a:pPr>
              <a:buNone/>
            </a:pPr>
            <a:r>
              <a:rPr lang="ar-SA" sz="2200" b="1" dirty="0" smtClean="0"/>
              <a:t>8- يجب غسل المواد الغذائية وطهيها جيداً قبل تناولها حتى لا يصاب الإنسان بالطفيليات</a:t>
            </a:r>
          </a:p>
          <a:p>
            <a:pPr>
              <a:buNone/>
            </a:pPr>
            <a:r>
              <a:rPr lang="ar-SA" sz="2200" b="1" dirty="0" smtClean="0"/>
              <a:t>التي تسلبه الغذاء المتوازن الذي يحصل عليه .</a:t>
            </a:r>
          </a:p>
          <a:p>
            <a:pPr>
              <a:buNone/>
            </a:pPr>
            <a:endParaRPr lang="ar-SA" sz="2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5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Untitled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524250"/>
            <a:ext cx="5238750" cy="3333750"/>
          </a:xfrm>
        </p:spPr>
      </p:pic>
      <p:pic>
        <p:nvPicPr>
          <p:cNvPr id="5" name="صورة 4" descr="ث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0"/>
            <a:ext cx="7272808" cy="4123636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714480" y="1500174"/>
            <a:ext cx="70723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/>
              <a:t>أهم مكونات المواد الغذائية التي يحتاجها جسم الإنسان لتأدية وظائفه المختلفة هي :</a:t>
            </a:r>
          </a:p>
          <a:p>
            <a:r>
              <a:rPr lang="ar-SA" sz="2200" b="1" dirty="0" smtClean="0"/>
              <a:t>المواد الكربوهيدراتية والدهنية والبروتينية والفيتامينات والأملاح المعدنية </a:t>
            </a:r>
            <a:endParaRPr lang="ar-SA" sz="2200" b="1" dirty="0" smtClean="0"/>
          </a:p>
          <a:p>
            <a:r>
              <a:rPr lang="ar-SA" sz="2200" b="1" dirty="0" smtClean="0"/>
              <a:t>أو </a:t>
            </a:r>
            <a:r>
              <a:rPr lang="ar-SA" sz="2200" b="1" dirty="0" smtClean="0"/>
              <a:t>غير العضوية والماء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9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أولاً : المواد الكربوهيدراتية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هي مركبات تتكون من الكربون والهيدروجين والأكسجين </a:t>
            </a: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C-H-O </a:t>
            </a:r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ونسبة الأكسجين </a:t>
            </a:r>
          </a:p>
          <a:p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إلى الهيدروجين كنسبة وجودها في الماء أي 2:1</a:t>
            </a:r>
          </a:p>
          <a:p>
            <a:endParaRPr lang="ar-SA" sz="2200" b="1" dirty="0" smtClean="0"/>
          </a:p>
          <a:p>
            <a:r>
              <a:rPr lang="ar-SA" sz="2200" b="1" dirty="0" smtClean="0"/>
              <a:t> المصدر الغذائي للمواد </a:t>
            </a:r>
            <a:r>
              <a:rPr lang="ar-SA" sz="2200" b="1" dirty="0" err="1" smtClean="0"/>
              <a:t>الكربوهيدراتية</a:t>
            </a:r>
            <a:r>
              <a:rPr lang="ar-SA" sz="2200" b="1" dirty="0" smtClean="0"/>
              <a:t>:</a:t>
            </a:r>
          </a:p>
          <a:p>
            <a:r>
              <a:rPr lang="ar-SA" sz="2200" b="1" dirty="0" smtClean="0">
                <a:solidFill>
                  <a:srgbClr val="FFC000"/>
                </a:solidFill>
              </a:rPr>
              <a:t>1- المصدر النباتي: </a:t>
            </a:r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مثل </a:t>
            </a:r>
            <a:r>
              <a:rPr lang="ar-SA" sz="2200" b="1" dirty="0" err="1" smtClean="0">
                <a:solidFill>
                  <a:schemeClr val="accent2">
                    <a:lumMod val="75000"/>
                  </a:schemeClr>
                </a:solidFill>
              </a:rPr>
              <a:t>البقوليات</a:t>
            </a:r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 .</a:t>
            </a:r>
          </a:p>
          <a:p>
            <a:r>
              <a:rPr lang="ar-SA" sz="2200" b="1" dirty="0" smtClean="0">
                <a:solidFill>
                  <a:srgbClr val="FFC000"/>
                </a:solidFill>
              </a:rPr>
              <a:t>2- المصدر الحيواني: </a:t>
            </a:r>
            <a:r>
              <a:rPr lang="ar-SA" sz="2200" b="1" dirty="0" smtClean="0">
                <a:solidFill>
                  <a:schemeClr val="accent2">
                    <a:lumMod val="75000"/>
                  </a:schemeClr>
                </a:solidFill>
              </a:rPr>
              <a:t>مثل النشا الحيواني .</a:t>
            </a:r>
          </a:p>
          <a:p>
            <a:endParaRPr lang="ar-SA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sz="2000" dirty="0"/>
          </a:p>
        </p:txBody>
      </p:sp>
      <p:pic>
        <p:nvPicPr>
          <p:cNvPr id="4" name="صورة 3" descr="ist2_4414731-sliced-bre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7" y="4005064"/>
            <a:ext cx="3284243" cy="2557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67.jpg"/>
          <p:cNvPicPr>
            <a:picLocks noChangeAspect="1"/>
          </p:cNvPicPr>
          <p:nvPr/>
        </p:nvPicPr>
        <p:blipFill>
          <a:blip r:embed="rId2" cstate="print">
            <a:lum bright="83000" contrast="-93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عنصر نائب للمحتوى 3" descr="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74922">
            <a:off x="349458" y="3560739"/>
            <a:ext cx="2895608" cy="2937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مستطيل 5"/>
          <p:cNvSpPr/>
          <p:nvPr/>
        </p:nvSpPr>
        <p:spPr>
          <a:xfrm>
            <a:off x="2786050" y="1785926"/>
            <a:ext cx="58579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 تنقسم الكربوهيدراتية إلى الأقسام الثلاثة التالية : 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1- السكريات الأحادية أو البسيطة </a:t>
            </a:r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: وتتكون من وحدة سكرية واحدة .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2- السكريات الثنائية أو المزدوجة : </a:t>
            </a:r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وتتكون باتحاد جزيئين من السكريات البسيطة .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3- السكريات عديدات التسكر أو المعقدة : </a:t>
            </a:r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وتتكون من جزيئات عديدة من السكريات البسيطة .</a:t>
            </a:r>
            <a:endParaRPr lang="ar-SA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صورة 7" descr="Untitled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642918"/>
            <a:ext cx="4680000" cy="860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56" presetClass="entr" presetSubtype="0" fill="hold" grpId="1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67.jpg"/>
          <p:cNvPicPr>
            <a:picLocks noChangeAspect="1"/>
          </p:cNvPicPr>
          <p:nvPr/>
        </p:nvPicPr>
        <p:blipFill>
          <a:blip r:embed="rId2" cstate="print">
            <a:lum bright="83000" contrast="-93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عنصر نائب للمحتوى 3" descr="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74922">
            <a:off x="349458" y="3560739"/>
            <a:ext cx="2895608" cy="2937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مستطيل 5"/>
          <p:cNvSpPr/>
          <p:nvPr/>
        </p:nvSpPr>
        <p:spPr>
          <a:xfrm>
            <a:off x="2786050" y="785794"/>
            <a:ext cx="58579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أهمية المواد الكربوهيدراتية لجسم الإنسان :</a:t>
            </a:r>
            <a:endParaRPr lang="ar-SA" sz="24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1- إمداد الجسم بالطاقة اللازمة .</a:t>
            </a:r>
          </a:p>
          <a:p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2- تدور الكربوهيدرات مع الدم كسكريات في الدم يقوم بتوزيعها على جميع أجزاء الجسم .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3- يتم تخزينها على هيئة جليكوجين في الكبد والعضلات لاستخدامها عند الضرورة .</a:t>
            </a:r>
          </a:p>
          <a:p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4- المواد الزائدة منها يمكن تحويلها إلى مواد دهنية يتم تخزينها في الأنسجة الدهنية .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5- يساعد السليلوز على امتصاص الماء وتنظيم حركة الأمعاء والتخلص من الفضلات ويمنع الإصابة</a:t>
            </a:r>
          </a:p>
          <a:p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بالإمساك .</a:t>
            </a:r>
          </a:p>
          <a:p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6- بعض الكربوهيدرات تدخل في تركيب الأنسجة</a:t>
            </a:r>
          </a:p>
          <a:p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 الضامة والغضاريف وتساعد على توازن الحموضة</a:t>
            </a:r>
          </a:p>
          <a:p>
            <a:r>
              <a:rPr lang="ar-SA" sz="2400" b="1" dirty="0" smtClean="0">
                <a:solidFill>
                  <a:schemeClr val="bg1">
                    <a:lumMod val="65000"/>
                  </a:schemeClr>
                </a:solidFill>
              </a:rPr>
              <a:t> في الجسم .</a:t>
            </a:r>
            <a:endParaRPr lang="ar-SA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تالانتا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صورة 6" descr="جدد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4000" y="0"/>
            <a:ext cx="6480000" cy="4123636"/>
          </a:xfrm>
          <a:prstGeom prst="rect">
            <a:avLst/>
          </a:prstGeom>
        </p:spPr>
      </p:pic>
      <p:sp>
        <p:nvSpPr>
          <p:cNvPr id="8" name="مستطيل 7"/>
          <p:cNvSpPr/>
          <p:nvPr/>
        </p:nvSpPr>
        <p:spPr>
          <a:xfrm>
            <a:off x="428596" y="1166843"/>
            <a:ext cx="85011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هي مركبات تتكون من الكربون والهيدروجين والأكسجين ولكن نسبة الأكسجين إلى الهيدروجين فيها أقل من النسبة الموجودة في الكربوهيدرات .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- المصدر الغذائي للمواد الدهنية :</a:t>
            </a:r>
          </a:p>
          <a:p>
            <a:r>
              <a:rPr lang="ar-SA" sz="2000" b="1" dirty="0" smtClean="0"/>
              <a:t>1- المصدر النباتي </a:t>
            </a:r>
            <a:r>
              <a:rPr lang="ar-SA" sz="2000" b="1" dirty="0" smtClean="0">
                <a:solidFill>
                  <a:srgbClr val="C00000"/>
                </a:solidFill>
              </a:rPr>
              <a:t>: مثل الزيوت النباتية .</a:t>
            </a:r>
          </a:p>
          <a:p>
            <a:r>
              <a:rPr lang="ar-SA" sz="2000" b="1" dirty="0" smtClean="0"/>
              <a:t>2- المصدر الحيواني: </a:t>
            </a:r>
            <a:r>
              <a:rPr lang="ar-SA" sz="2000" b="1" dirty="0" smtClean="0">
                <a:solidFill>
                  <a:srgbClr val="C00000"/>
                </a:solidFill>
              </a:rPr>
              <a:t>مثل مشتقات اللبن .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- تقسم المواد الدهنية : </a:t>
            </a:r>
          </a:p>
          <a:p>
            <a:r>
              <a:rPr lang="ar-SA" sz="2000" b="1" dirty="0" smtClean="0"/>
              <a:t>1- المواد الدهنية البسيطة : </a:t>
            </a:r>
            <a:r>
              <a:rPr lang="ar-SA" sz="2000" b="1" dirty="0" smtClean="0">
                <a:solidFill>
                  <a:srgbClr val="C00000"/>
                </a:solidFill>
              </a:rPr>
              <a:t>وتشمل الدهون والزيوت والشموع .</a:t>
            </a:r>
          </a:p>
          <a:p>
            <a:r>
              <a:rPr lang="ar-SA" sz="2000" b="1" dirty="0" smtClean="0"/>
              <a:t>2- المواد الدهنية المركبة : </a:t>
            </a:r>
            <a:r>
              <a:rPr lang="ar-SA" sz="2000" b="1" dirty="0" smtClean="0">
                <a:solidFill>
                  <a:srgbClr val="C00000"/>
                </a:solidFill>
              </a:rPr>
              <a:t>وتشمل الدهون الفسفورية والسكرية والبروتينية .</a:t>
            </a:r>
          </a:p>
          <a:p>
            <a:r>
              <a:rPr lang="ar-SA" sz="2000" b="1" dirty="0" smtClean="0"/>
              <a:t>3- المواد الدهنية المشتقة : </a:t>
            </a:r>
            <a:r>
              <a:rPr lang="ar-SA" sz="2000" b="1" dirty="0" smtClean="0">
                <a:solidFill>
                  <a:srgbClr val="C00000"/>
                </a:solidFill>
              </a:rPr>
              <a:t>وتشمل الكولسترول والجلسرين والكاروتين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والفيتامينات التي تذوب في الدهون .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- أهمية المواد الدهنية لجسم الإنسان :</a:t>
            </a:r>
          </a:p>
          <a:p>
            <a:r>
              <a:rPr lang="ar-SA" sz="2000" b="1" dirty="0" smtClean="0"/>
              <a:t>1- تعتبر الدهون مصدراً هاماً للطاقة .</a:t>
            </a:r>
          </a:p>
          <a:p>
            <a:r>
              <a:rPr lang="ar-SA" sz="2000" b="1" dirty="0" smtClean="0"/>
              <a:t>2- تكون طبقة عازلة تحت الجلد تمنع فقد حرارة الجسم في الظروف البيئية الباردة .</a:t>
            </a:r>
          </a:p>
          <a:p>
            <a:r>
              <a:rPr lang="ar-SA" sz="2000" b="1" dirty="0" smtClean="0"/>
              <a:t>3- تعتبر مصدراً هاماً لبعض الفيتامينات .</a:t>
            </a:r>
          </a:p>
          <a:p>
            <a:r>
              <a:rPr lang="ar-SA" sz="2000" b="1" dirty="0" smtClean="0"/>
              <a:t>4- تدخل في تركيب بعض الهرمونات والتراكيب الخلوية والنسيجية .</a:t>
            </a:r>
          </a:p>
          <a:p>
            <a:r>
              <a:rPr lang="ar-SA" sz="2000" b="1" dirty="0" smtClean="0"/>
              <a:t>5- تناول الأغذية الدهنية يجعل الإنسان يحس بالشبع المؤقت لأنها تقلل من إفرازات المعدة .</a:t>
            </a:r>
          </a:p>
          <a:p>
            <a:r>
              <a:rPr lang="ar-SA" sz="2000" b="1" dirty="0" smtClean="0"/>
              <a:t>6- تمثل المواد الدهنية معظم المواد المخزونة في الجسم .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4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صورة 5" descr="ئ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4000" y="214290"/>
            <a:ext cx="6480000" cy="4123636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0" y="1000108"/>
            <a:ext cx="7215206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100" b="1" dirty="0" smtClean="0">
                <a:solidFill>
                  <a:schemeClr val="accent6">
                    <a:lumMod val="50000"/>
                  </a:schemeClr>
                </a:solidFill>
              </a:rPr>
              <a:t>هي مركبات تتكون من الكربون والهيدروجين والأكسجين بالإضافة إلى عنصر النيتروجين ويحتوي بعضها على عناصر أخرى .</a:t>
            </a:r>
          </a:p>
          <a:p>
            <a:r>
              <a:rPr lang="ar-SA" sz="2100" b="1" dirty="0" smtClean="0"/>
              <a:t>- المصدر الغذائي للمواد البروتينية :</a:t>
            </a:r>
          </a:p>
          <a:p>
            <a:r>
              <a:rPr lang="ar-SA" sz="2100" b="1" dirty="0" smtClean="0"/>
              <a:t>1-</a:t>
            </a:r>
            <a:r>
              <a:rPr lang="ar-SA" sz="2100" b="1" dirty="0" smtClean="0">
                <a:solidFill>
                  <a:schemeClr val="bg2">
                    <a:lumMod val="50000"/>
                  </a:schemeClr>
                </a:solidFill>
              </a:rPr>
              <a:t> المصدر النباتي : مثل البقوليات والحبوب .</a:t>
            </a:r>
          </a:p>
          <a:p>
            <a:r>
              <a:rPr lang="ar-SA" sz="2100" b="1" dirty="0" smtClean="0"/>
              <a:t>2- </a:t>
            </a:r>
            <a:r>
              <a:rPr lang="ar-SA" sz="2100" b="1" dirty="0" smtClean="0">
                <a:solidFill>
                  <a:schemeClr val="bg2">
                    <a:lumMod val="50000"/>
                  </a:schemeClr>
                </a:solidFill>
              </a:rPr>
              <a:t>المصدر الحيواني : مثل اللحوم والأسماك والبيض واللبن والطيور .</a:t>
            </a:r>
          </a:p>
          <a:p>
            <a:r>
              <a:rPr lang="ar-SA" sz="2100" b="1" dirty="0" smtClean="0"/>
              <a:t>تقسيم المواد البروتينية :</a:t>
            </a:r>
          </a:p>
          <a:p>
            <a:r>
              <a:rPr lang="ar-SA" sz="2100" b="1" dirty="0" smtClean="0">
                <a:solidFill>
                  <a:srgbClr val="C00000"/>
                </a:solidFill>
              </a:rPr>
              <a:t>1/ البروتينات البسيطة : تتركب من أحماض أمينيه فقط .</a:t>
            </a:r>
          </a:p>
          <a:p>
            <a:r>
              <a:rPr lang="ar-SA" sz="2100" b="1" dirty="0" smtClean="0">
                <a:solidFill>
                  <a:srgbClr val="C00000"/>
                </a:solidFill>
              </a:rPr>
              <a:t>2/ البروتينات المرتبطة : تتركب من أحماض أمينيه مرتبطة مع مواد غير عضوية أو عناصر معدنية مثل :</a:t>
            </a:r>
          </a:p>
          <a:p>
            <a:r>
              <a:rPr lang="ar-SA" sz="2100" b="1" dirty="0" smtClean="0"/>
              <a:t>1- البروتينات الفسفورية .            2- البروتينات السكرية .</a:t>
            </a:r>
          </a:p>
          <a:p>
            <a:r>
              <a:rPr lang="ar-SA" sz="2100" b="1" dirty="0" smtClean="0"/>
              <a:t>3- البروتينات الملونة .                 3- البروتينات الدهنية .  </a:t>
            </a:r>
          </a:p>
          <a:p>
            <a:r>
              <a:rPr lang="ar-SA" sz="2100" b="1" dirty="0" smtClean="0"/>
              <a:t>                        4- البروتينات النووية .</a:t>
            </a:r>
          </a:p>
          <a:p>
            <a:r>
              <a:rPr lang="ar-SA" sz="2100" b="1" dirty="0" smtClean="0">
                <a:solidFill>
                  <a:srgbClr val="C00000"/>
                </a:solidFill>
              </a:rPr>
              <a:t>3/ البروتينات المشتقة .</a:t>
            </a:r>
          </a:p>
          <a:p>
            <a:r>
              <a:rPr lang="ar-SA" sz="2100" b="1" dirty="0" smtClean="0"/>
              <a:t>أهمية المواد البروتينية لجسم الإنسان :</a:t>
            </a:r>
          </a:p>
          <a:p>
            <a:r>
              <a:rPr lang="ar-SA" sz="2100" b="1" dirty="0" smtClean="0"/>
              <a:t>1- </a:t>
            </a:r>
            <a:r>
              <a:rPr lang="ar-SA" sz="2100" b="1" dirty="0" smtClean="0">
                <a:solidFill>
                  <a:schemeClr val="bg2">
                    <a:lumMod val="50000"/>
                  </a:schemeClr>
                </a:solidFill>
              </a:rPr>
              <a:t>بناء الخلايا والأنسجة الجديدة اللازمة للنمو </a:t>
            </a:r>
            <a:r>
              <a:rPr lang="ar-SA" sz="2100" b="1" dirty="0" smtClean="0"/>
              <a:t>.</a:t>
            </a:r>
          </a:p>
          <a:p>
            <a:r>
              <a:rPr lang="ar-SA" sz="2100" b="1" dirty="0" smtClean="0"/>
              <a:t>2- </a:t>
            </a:r>
            <a:r>
              <a:rPr lang="ar-SA" sz="2100" b="1" dirty="0" smtClean="0">
                <a:solidFill>
                  <a:schemeClr val="bg2">
                    <a:lumMod val="50000"/>
                  </a:schemeClr>
                </a:solidFill>
              </a:rPr>
              <a:t>تعمل البروتينات كإنزيمات </a:t>
            </a:r>
            <a:r>
              <a:rPr lang="ar-SA" sz="2100" b="1" dirty="0" smtClean="0"/>
              <a:t>.</a:t>
            </a:r>
          </a:p>
          <a:p>
            <a:r>
              <a:rPr lang="ar-SA" sz="2100" b="1" dirty="0" smtClean="0"/>
              <a:t>3- </a:t>
            </a:r>
            <a:r>
              <a:rPr lang="ar-SA" sz="2100" b="1" dirty="0" smtClean="0">
                <a:solidFill>
                  <a:schemeClr val="bg2">
                    <a:lumMod val="50000"/>
                  </a:schemeClr>
                </a:solidFill>
              </a:rPr>
              <a:t>يمكن للبروتينات أن تتحول وتصبح مصدراً للطاقة</a:t>
            </a:r>
            <a:r>
              <a:rPr lang="ar-SA" sz="2100" b="1" dirty="0" smtClean="0"/>
              <a:t> .</a:t>
            </a:r>
            <a:endParaRPr lang="ar-SA" sz="21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vi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صورة 4" descr="vit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0"/>
            <a:ext cx="6480000" cy="4123636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0" y="1714488"/>
            <a:ext cx="65722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>
                <a:solidFill>
                  <a:schemeClr val="bg2">
                    <a:lumMod val="25000"/>
                  </a:schemeClr>
                </a:solidFill>
              </a:rPr>
              <a:t>هي عبارة عن مركبات عضوية بسيطة يحتاجها الجسم بكميات صغيرة جداً في الوجبات الغذائية من أجل تنظيم عملية التحول الغذائي حيث تعمل كإنزيمات </a:t>
            </a:r>
            <a:r>
              <a:rPr lang="ar-SA" sz="2200" b="1" dirty="0" smtClean="0">
                <a:solidFill>
                  <a:schemeClr val="bg2">
                    <a:lumMod val="25000"/>
                  </a:schemeClr>
                </a:solidFill>
              </a:rPr>
              <a:t>مساعدة </a:t>
            </a:r>
            <a:r>
              <a:rPr lang="ar-SA" sz="2200" b="1" dirty="0" smtClean="0">
                <a:solidFill>
                  <a:schemeClr val="bg2">
                    <a:lumMod val="25000"/>
                  </a:schemeClr>
                </a:solidFill>
              </a:rPr>
              <a:t>وللمحافظة على سلامة الجسم واستمرار أدائه للوظائف الحيوية بصورة طبيعية .</a:t>
            </a:r>
          </a:p>
          <a:p>
            <a:endParaRPr lang="ar-SA" sz="2200" b="1" dirty="0" smtClean="0"/>
          </a:p>
          <a:p>
            <a:r>
              <a:rPr lang="ar-SA" sz="2200" b="1" dirty="0" smtClean="0">
                <a:solidFill>
                  <a:srgbClr val="C00000"/>
                </a:solidFill>
              </a:rPr>
              <a:t>أنواع الفيتامينات :</a:t>
            </a:r>
          </a:p>
          <a:p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الفيتامينات الذائبة في الدهون :</a:t>
            </a:r>
          </a:p>
          <a:p>
            <a:r>
              <a:rPr lang="ar-SA" sz="2200" b="1" dirty="0" smtClean="0">
                <a:solidFill>
                  <a:srgbClr val="7030A0"/>
                </a:solidFill>
              </a:rPr>
              <a:t>وهي التي تذوب في مذيبات الدهون مثل الإيثر .</a:t>
            </a:r>
          </a:p>
          <a:p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 الفيتامينات الذائبة في الماء :</a:t>
            </a:r>
          </a:p>
          <a:p>
            <a:r>
              <a:rPr lang="ar-SA" sz="2200" b="1" dirty="0" smtClean="0">
                <a:solidFill>
                  <a:srgbClr val="7030A0"/>
                </a:solidFill>
              </a:rPr>
              <a:t>وهي التي تذوب في الماء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Untitled-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2885" y="0"/>
            <a:ext cx="9071115" cy="6858000"/>
          </a:xfrm>
        </p:spPr>
      </p:pic>
      <p:pic>
        <p:nvPicPr>
          <p:cNvPr id="6" name="صورة 5" descr="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4000" y="357166"/>
            <a:ext cx="6480000" cy="4123636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571604" y="1357298"/>
            <a:ext cx="69294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</a:rPr>
              <a:t>من العناصر الأساسية التي توجد داخل جسم الإنسان وتكون ذائبة في سوائل الجسم المختلفة على هيئة أيونات أو متأينة .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أهمية الأملاح المعدنية لجسم الإنسان : 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1- تكوين العظام والأسنان .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2- تكوين الأنسجة الرخوة .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3- تكوين الفيتامينات والهرمونات والإنزيمات .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4- تعمل على سلامة الجهاز العصبي وانقباض العضلات .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5- تعمل على التوازن المائي بين داخل وخارج جميع خلايا الجسم .</a:t>
            </a:r>
          </a:p>
          <a:p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6- حفظ درجة الحموضة أو  القلوية عند الدرجة المناسبة .</a:t>
            </a:r>
            <a:endParaRPr lang="ar-S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water-footpr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0" y="1714488"/>
            <a:ext cx="9144000" cy="2457466"/>
          </a:xfrm>
          <a:effectLst/>
        </p:spPr>
        <p:txBody>
          <a:bodyPr>
            <a:normAutofit/>
          </a:bodyPr>
          <a:lstStyle/>
          <a:p>
            <a:r>
              <a:rPr lang="ar-SA" sz="3600" b="1" dirty="0" smtClean="0"/>
              <a:t>بسم الله الرحمن الرحيم ( </a:t>
            </a:r>
            <a:r>
              <a:rPr lang="ar-SA" sz="3600" b="1" dirty="0" smtClean="0">
                <a:solidFill>
                  <a:srgbClr val="008000"/>
                </a:solidFill>
              </a:rPr>
              <a:t>وجعلنا من الماء كل شي حي</a:t>
            </a:r>
            <a:r>
              <a:rPr lang="ar-SA" sz="3600" b="1" dirty="0" smtClean="0"/>
              <a:t> ) </a:t>
            </a:r>
            <a:endParaRPr lang="ar-SA" sz="3600" b="1" dirty="0"/>
          </a:p>
        </p:txBody>
      </p:sp>
      <p:pic>
        <p:nvPicPr>
          <p:cNvPr id="8" name="صورة 7" descr="Untitled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785794"/>
            <a:ext cx="2184211" cy="1155600"/>
          </a:xfrm>
          <a:prstGeom prst="rect">
            <a:avLst/>
          </a:prstGeom>
        </p:spPr>
      </p:pic>
      <p:sp>
        <p:nvSpPr>
          <p:cNvPr id="9" name="مستطيل 8"/>
          <p:cNvSpPr/>
          <p:nvPr/>
        </p:nvSpPr>
        <p:spPr>
          <a:xfrm>
            <a:off x="928662" y="3571876"/>
            <a:ext cx="7358114" cy="138499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70C0"/>
                </a:solidFill>
              </a:rPr>
              <a:t>فبدون الماء يعجز الكائن الحي عن أداء وظائفه الحيوية وتعجز الخلايا وتعجز الحياة على الأرض ، فيعتبر الماء من ضمن أصناف المواد الغذائية .</a:t>
            </a:r>
            <a:endParaRPr lang="ar-SA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save-water-save-lif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643702" cy="6858000"/>
          </a:xfrm>
          <a:prstGeom prst="rect">
            <a:avLst/>
          </a:prstGeom>
        </p:spPr>
      </p:pic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714348" y="1928802"/>
            <a:ext cx="8229600" cy="1143000"/>
          </a:xfrm>
        </p:spPr>
        <p:txBody>
          <a:bodyPr>
            <a:normAutofit fontScale="90000"/>
          </a:bodyPr>
          <a:lstStyle/>
          <a:p>
            <a:pPr marL="457200" indent="-457200" algn="r"/>
            <a:r>
              <a:rPr lang="ar-SA" sz="2400" b="1" dirty="0" smtClean="0"/>
              <a:t>1-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يمثل الماء حوالي 70% من وزن جسم الإنسان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ويدخل في تركيب كل أجزاء الجسم .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endParaRPr lang="ar-SA" sz="2400" b="1" dirty="0"/>
          </a:p>
        </p:txBody>
      </p:sp>
      <p:pic>
        <p:nvPicPr>
          <p:cNvPr id="4" name="عنصر نائب للمحتوى 3" descr="الماء2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357422" y="428604"/>
            <a:ext cx="5803900" cy="1333500"/>
          </a:xfrm>
        </p:spPr>
      </p:pic>
      <p:sp>
        <p:nvSpPr>
          <p:cNvPr id="7" name="مستطيل 6"/>
          <p:cNvSpPr/>
          <p:nvPr/>
        </p:nvSpPr>
        <p:spPr>
          <a:xfrm>
            <a:off x="4286248" y="2857496"/>
            <a:ext cx="47149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/>
              <a:t>2- 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</a:rPr>
              <a:t>له قدره فائقة على امتصاص درجة الحرارة .</a:t>
            </a:r>
            <a:endParaRPr lang="ar-SA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643306" y="3357562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/>
              <a:t>3- 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</a:rPr>
              <a:t>لا تتم الوظائف الفسيولوجية داخل الجسم مثل الهضم والإفراز والإخراج إلا في وسط مائي .</a:t>
            </a:r>
            <a:endParaRPr lang="ar-SA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928926" y="4286256"/>
            <a:ext cx="60722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/>
              <a:t>4- 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</a:rPr>
              <a:t>تعويض ما يفقده الجسم من إفرازات مثل العرق والبول، ويحتاج الشخص البالغ حوالي 2 لتر من الماء يوميً </a:t>
            </a:r>
          </a:p>
          <a:p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</a:rPr>
              <a:t>في شرابه وغذائه .</a:t>
            </a:r>
            <a:endParaRPr lang="ar-SA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 C 0.001 0.04529  0.011 0.08659  0.028 0.11323  C 0.028 0.11456  0.055 0.15053  0.055 0.1492  C 0.07 0.16918  0.079 0.19715  0.079 0.22646  C 0.079 0.28507  0.044 0.33169  0 0.33302  C -0.044 0.33169  -0.079 0.28507  -0.079 0.22646  C -0.079 0.19715  -0.07 0.16918  -0.055 0.1492  C -0.055 0.15053  -0.028 0.11456  -0.028 0.11323  C -0.011 0.08659  -0.001 0.04529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فوائد+الغ..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فوائد+الغ..</Template>
  <TotalTime>37</TotalTime>
  <Words>909</Words>
  <Application>Microsoft Office PowerPoint</Application>
  <PresentationFormat>عرض على الشاشة (3:4)‏</PresentationFormat>
  <Paragraphs>101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فوائد+الغ..</vt:lpstr>
      <vt:lpstr>الشريحة 1</vt:lpstr>
      <vt:lpstr> 1- بناء خلايا جديدة للجسم وخاصة أثناء مرحلة النمو وتعويض الأنسجة التالفة بسبب المرض أو الإصابة . 2- إمداد الجسم بالطاقة اللازمة لكي يستطيع تأدية العمل على أكمل وجه . 3- تكوين هيكل الجسم من العظام وكذلك الأسنان . 4- تنظيم العمليات الحيوية المختلفة داخل الجسم .</vt:lpstr>
      <vt:lpstr>الشريحة 3</vt:lpstr>
      <vt:lpstr>الشريحة 4</vt:lpstr>
      <vt:lpstr>الشريحة 5</vt:lpstr>
      <vt:lpstr>أولاً : المواد الكربوهيدراتية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بسم الله الرحمن الرحيم ( وجعلنا من الماء كل شي حي ) </vt:lpstr>
      <vt:lpstr>1- يمثل الماء حوالي 70% من وزن جسم الإنسان ويدخل في تركيب كل أجزاء الجسم .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7</cp:revision>
  <dcterms:created xsi:type="dcterms:W3CDTF">2010-11-29T05:21:57Z</dcterms:created>
  <dcterms:modified xsi:type="dcterms:W3CDTF">2010-11-30T00:14:18Z</dcterms:modified>
</cp:coreProperties>
</file>