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FE7F0CE-738F-4377-9A8F-6E2E7DE82A28}" type="datetimeFigureOut">
              <a:rPr lang="ar-SA" smtClean="0"/>
              <a:t>20/10/32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3F706FF0-CFD9-436F-ADEA-AD06E51D26CB}" type="slidenum">
              <a:rPr lang="ar-SA" smtClean="0"/>
              <a:t>‹#›</a:t>
            </a:fld>
            <a:endParaRPr lang="ar-SA"/>
          </a:p>
        </p:txBody>
      </p:sp>
    </p:spTree>
    <p:extLst>
      <p:ext uri="{BB962C8B-B14F-4D97-AF65-F5344CB8AC3E}">
        <p14:creationId xmlns:p14="http://schemas.microsoft.com/office/powerpoint/2010/main" val="316377389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ar-SA" smtClean="0"/>
          </a:p>
        </p:txBody>
      </p:sp>
      <p:sp>
        <p:nvSpPr>
          <p:cNvPr id="52228"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50B74C-0FB2-4C22-9BD4-AD17541809B5}" type="slidenum">
              <a:rPr lang="ar-SA"/>
              <a:pPr fontAlgn="base">
                <a:spcBef>
                  <a:spcPct val="0"/>
                </a:spcBef>
                <a:spcAft>
                  <a:spcPct val="0"/>
                </a:spcAft>
                <a:defRPr/>
              </a:pPr>
              <a:t>1</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ar-SA" smtClean="0"/>
          </a:p>
        </p:txBody>
      </p:sp>
      <p:sp>
        <p:nvSpPr>
          <p:cNvPr id="53252"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438835E-1D2E-45CA-AD67-1BFF4F05B24A}" type="slidenum">
              <a:rPr lang="ar-SA"/>
              <a:pPr fontAlgn="base">
                <a:spcBef>
                  <a:spcPct val="0"/>
                </a:spcBef>
                <a:spcAft>
                  <a:spcPct val="0"/>
                </a:spcAft>
                <a:defRPr/>
              </a:pPr>
              <a:t>2</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ar-SA" smtClean="0"/>
          </a:p>
        </p:txBody>
      </p:sp>
      <p:sp>
        <p:nvSpPr>
          <p:cNvPr id="54276"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799CDA3-3FE3-4D1F-A7B2-947C2D0187F3}" type="slidenum">
              <a:rPr lang="ar-SA"/>
              <a:pPr fontAlgn="base">
                <a:spcBef>
                  <a:spcPct val="0"/>
                </a:spcBef>
                <a:spcAft>
                  <a:spcPct val="0"/>
                </a:spcAft>
                <a:defRPr/>
              </a:pPr>
              <a:t>3</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ar-SA" smtClean="0"/>
          </a:p>
        </p:txBody>
      </p:sp>
      <p:sp>
        <p:nvSpPr>
          <p:cNvPr id="5530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FE97AA5-57D9-4095-B093-9C5FF27DAD57}" type="slidenum">
              <a:rPr lang="ar-SA"/>
              <a:pPr fontAlgn="base">
                <a:spcBef>
                  <a:spcPct val="0"/>
                </a:spcBef>
                <a:spcAft>
                  <a:spcPct val="0"/>
                </a:spcAft>
                <a:defRPr/>
              </a:pPr>
              <a:t>4</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ar-SA" smtClean="0"/>
          </a:p>
        </p:txBody>
      </p:sp>
      <p:sp>
        <p:nvSpPr>
          <p:cNvPr id="5632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1576A02-63F8-4EF7-B767-0E7520424DA3}" type="slidenum">
              <a:rPr lang="ar-SA"/>
              <a:pPr fontAlgn="base">
                <a:spcBef>
                  <a:spcPct val="0"/>
                </a:spcBef>
                <a:spcAft>
                  <a:spcPct val="0"/>
                </a:spcAft>
                <a:defRPr/>
              </a:pPr>
              <a:t>5</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ar-SA" smtClean="0"/>
          </a:p>
        </p:txBody>
      </p:sp>
      <p:sp>
        <p:nvSpPr>
          <p:cNvPr id="57348"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53D87D2-4E8C-47BF-9815-FA4E13133280}" type="slidenum">
              <a:rPr lang="ar-SA"/>
              <a:pPr fontAlgn="base">
                <a:spcBef>
                  <a:spcPct val="0"/>
                </a:spcBef>
                <a:spcAft>
                  <a:spcPct val="0"/>
                </a:spcAft>
                <a:defRPr/>
              </a:pPr>
              <a:t>6</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ar-SA" smtClean="0"/>
          </a:p>
        </p:txBody>
      </p:sp>
      <p:sp>
        <p:nvSpPr>
          <p:cNvPr id="58372"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792CF00-F6A2-46F6-B496-13C0DC69E643}" type="slidenum">
              <a:rPr lang="ar-SA"/>
              <a:pPr fontAlgn="base">
                <a:spcBef>
                  <a:spcPct val="0"/>
                </a:spcBef>
                <a:spcAft>
                  <a:spcPct val="0"/>
                </a:spcAft>
                <a:defRPr/>
              </a:pPr>
              <a:t>7</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ar-SA" smtClean="0"/>
          </a:p>
        </p:txBody>
      </p:sp>
      <p:sp>
        <p:nvSpPr>
          <p:cNvPr id="59396"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98BCB2-FA63-44F7-AE22-96A023B3FD59}" type="slidenum">
              <a:rPr lang="ar-SA"/>
              <a:pPr fontAlgn="base">
                <a:spcBef>
                  <a:spcPct val="0"/>
                </a:spcBef>
                <a:spcAft>
                  <a:spcPct val="0"/>
                </a:spcAft>
                <a:defRPr/>
              </a:pPr>
              <a:t>8</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ar-SA" smtClean="0"/>
          </a:p>
        </p:txBody>
      </p:sp>
      <p:sp>
        <p:nvSpPr>
          <p:cNvPr id="614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F6E05DF-1FC1-4D6B-AA6A-DD082836CABB}" type="slidenum">
              <a:rPr lang="ar-SA"/>
              <a:pPr fontAlgn="base">
                <a:spcBef>
                  <a:spcPct val="0"/>
                </a:spcBef>
                <a:spcAft>
                  <a:spcPct val="0"/>
                </a:spcAft>
                <a:defRPr/>
              </a:pPr>
              <a:t>9</a:t>
            </a:fld>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ar-SA" smtClean="0"/>
          </a:p>
        </p:txBody>
      </p:sp>
      <p:sp>
        <p:nvSpPr>
          <p:cNvPr id="62468"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17A342D-FA8C-448B-8148-9A0845ECC269}" type="slidenum">
              <a:rPr lang="ar-SA"/>
              <a:pPr fontAlgn="base">
                <a:spcBef>
                  <a:spcPct val="0"/>
                </a:spcBef>
                <a:spcAft>
                  <a:spcPct val="0"/>
                </a:spcAft>
                <a:defRPr/>
              </a:pPr>
              <a:t>10</a:t>
            </a:fld>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ar-SA" smtClean="0"/>
          </a:p>
        </p:txBody>
      </p:sp>
      <p:sp>
        <p:nvSpPr>
          <p:cNvPr id="118788" name="عنصر نائب لرقم الشريحة 3"/>
          <p:cNvSpPr txBox="1">
            <a:spLocks noGrp="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eaLnBrk="1" hangingPunct="1"/>
            <a:fld id="{6C2222D1-0E4E-4EAC-8B56-66709EA2F3F6}" type="slidenum">
              <a:rPr lang="ar-SA" sz="1200">
                <a:latin typeface="Calibri" pitchFamily="34" charset="0"/>
              </a:rPr>
              <a:pPr algn="l" rtl="0" eaLnBrk="1" hangingPunct="1"/>
              <a:t>16</a:t>
            </a:fld>
            <a:endParaRPr lang="ar-SA" sz="120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ar-SA" smtClean="0"/>
          </a:p>
        </p:txBody>
      </p:sp>
      <p:sp>
        <p:nvSpPr>
          <p:cNvPr id="119812" name="عنصر نائب لرقم الشريحة 3"/>
          <p:cNvSpPr txBox="1">
            <a:spLocks noGrp="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eaLnBrk="1" hangingPunct="1"/>
            <a:fld id="{15EAA3EC-C32D-41BB-B692-4BDC2C592C4F}" type="slidenum">
              <a:rPr lang="ar-SA" sz="1200">
                <a:latin typeface="Calibri" pitchFamily="34" charset="0"/>
              </a:rPr>
              <a:pPr algn="l" rtl="0" eaLnBrk="1" hangingPunct="1"/>
              <a:t>17</a:t>
            </a:fld>
            <a:endParaRPr lang="ar-SA" sz="120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ar-SA" smtClean="0"/>
          </a:p>
        </p:txBody>
      </p:sp>
      <p:sp>
        <p:nvSpPr>
          <p:cNvPr id="120836" name="عنصر نائب لرقم الشريحة 3"/>
          <p:cNvSpPr txBox="1">
            <a:spLocks noGrp="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eaLnBrk="1" hangingPunct="1"/>
            <a:fld id="{60446CCF-EF0D-47A1-9CF8-510F66F67136}" type="slidenum">
              <a:rPr lang="ar-SA" sz="1200">
                <a:latin typeface="Calibri" pitchFamily="34" charset="0"/>
              </a:rPr>
              <a:pPr algn="l" rtl="0" eaLnBrk="1" hangingPunct="1"/>
              <a:t>18</a:t>
            </a:fld>
            <a:endParaRPr lang="ar-SA" sz="120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90C07012-28C3-4F06-84B0-1BD5EB74CF76}" type="datetimeFigureOut">
              <a:rPr lang="ar-SA" smtClean="0"/>
              <a:t>20/10/32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2BFE313-C8D6-4EF9-B676-A60036BD012F}" type="slidenum">
              <a:rPr lang="ar-SA" smtClean="0"/>
              <a:t>‹#›</a:t>
            </a:fld>
            <a:endParaRPr lang="ar-SA"/>
          </a:p>
        </p:txBody>
      </p:sp>
    </p:spTree>
    <p:extLst>
      <p:ext uri="{BB962C8B-B14F-4D97-AF65-F5344CB8AC3E}">
        <p14:creationId xmlns:p14="http://schemas.microsoft.com/office/powerpoint/2010/main" val="1768944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90C07012-28C3-4F06-84B0-1BD5EB74CF76}" type="datetimeFigureOut">
              <a:rPr lang="ar-SA" smtClean="0"/>
              <a:t>20/10/32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2BFE313-C8D6-4EF9-B676-A60036BD012F}" type="slidenum">
              <a:rPr lang="ar-SA" smtClean="0"/>
              <a:t>‹#›</a:t>
            </a:fld>
            <a:endParaRPr lang="ar-SA"/>
          </a:p>
        </p:txBody>
      </p:sp>
    </p:spTree>
    <p:extLst>
      <p:ext uri="{BB962C8B-B14F-4D97-AF65-F5344CB8AC3E}">
        <p14:creationId xmlns:p14="http://schemas.microsoft.com/office/powerpoint/2010/main" val="1766499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90C07012-28C3-4F06-84B0-1BD5EB74CF76}" type="datetimeFigureOut">
              <a:rPr lang="ar-SA" smtClean="0"/>
              <a:t>20/10/32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2BFE313-C8D6-4EF9-B676-A60036BD012F}" type="slidenum">
              <a:rPr lang="ar-SA" smtClean="0"/>
              <a:t>‹#›</a:t>
            </a:fld>
            <a:endParaRPr lang="ar-SA"/>
          </a:p>
        </p:txBody>
      </p:sp>
    </p:spTree>
    <p:extLst>
      <p:ext uri="{BB962C8B-B14F-4D97-AF65-F5344CB8AC3E}">
        <p14:creationId xmlns:p14="http://schemas.microsoft.com/office/powerpoint/2010/main" val="1074726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90C07012-28C3-4F06-84B0-1BD5EB74CF76}" type="datetimeFigureOut">
              <a:rPr lang="ar-SA" smtClean="0"/>
              <a:t>20/10/32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2BFE313-C8D6-4EF9-B676-A60036BD012F}" type="slidenum">
              <a:rPr lang="ar-SA" smtClean="0"/>
              <a:t>‹#›</a:t>
            </a:fld>
            <a:endParaRPr lang="ar-SA"/>
          </a:p>
        </p:txBody>
      </p:sp>
    </p:spTree>
    <p:extLst>
      <p:ext uri="{BB962C8B-B14F-4D97-AF65-F5344CB8AC3E}">
        <p14:creationId xmlns:p14="http://schemas.microsoft.com/office/powerpoint/2010/main" val="1186387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90C07012-28C3-4F06-84B0-1BD5EB74CF76}" type="datetimeFigureOut">
              <a:rPr lang="ar-SA" smtClean="0"/>
              <a:t>20/10/32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D2BFE313-C8D6-4EF9-B676-A60036BD012F}" type="slidenum">
              <a:rPr lang="ar-SA" smtClean="0"/>
              <a:t>‹#›</a:t>
            </a:fld>
            <a:endParaRPr lang="ar-SA"/>
          </a:p>
        </p:txBody>
      </p:sp>
    </p:spTree>
    <p:extLst>
      <p:ext uri="{BB962C8B-B14F-4D97-AF65-F5344CB8AC3E}">
        <p14:creationId xmlns:p14="http://schemas.microsoft.com/office/powerpoint/2010/main" val="2243237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90C07012-28C3-4F06-84B0-1BD5EB74CF76}" type="datetimeFigureOut">
              <a:rPr lang="ar-SA" smtClean="0"/>
              <a:t>20/10/32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D2BFE313-C8D6-4EF9-B676-A60036BD012F}" type="slidenum">
              <a:rPr lang="ar-SA" smtClean="0"/>
              <a:t>‹#›</a:t>
            </a:fld>
            <a:endParaRPr lang="ar-SA"/>
          </a:p>
        </p:txBody>
      </p:sp>
    </p:spTree>
    <p:extLst>
      <p:ext uri="{BB962C8B-B14F-4D97-AF65-F5344CB8AC3E}">
        <p14:creationId xmlns:p14="http://schemas.microsoft.com/office/powerpoint/2010/main" val="218114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0C07012-28C3-4F06-84B0-1BD5EB74CF76}" type="datetimeFigureOut">
              <a:rPr lang="ar-SA" smtClean="0"/>
              <a:t>20/10/32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D2BFE313-C8D6-4EF9-B676-A60036BD012F}" type="slidenum">
              <a:rPr lang="ar-SA" smtClean="0"/>
              <a:t>‹#›</a:t>
            </a:fld>
            <a:endParaRPr lang="ar-SA"/>
          </a:p>
        </p:txBody>
      </p:sp>
    </p:spTree>
    <p:extLst>
      <p:ext uri="{BB962C8B-B14F-4D97-AF65-F5344CB8AC3E}">
        <p14:creationId xmlns:p14="http://schemas.microsoft.com/office/powerpoint/2010/main" val="1847844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90C07012-28C3-4F06-84B0-1BD5EB74CF76}" type="datetimeFigureOut">
              <a:rPr lang="ar-SA" smtClean="0"/>
              <a:t>20/10/32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2BFE313-C8D6-4EF9-B676-A60036BD012F}" type="slidenum">
              <a:rPr lang="ar-SA" smtClean="0"/>
              <a:t>‹#›</a:t>
            </a:fld>
            <a:endParaRPr lang="ar-SA"/>
          </a:p>
        </p:txBody>
      </p:sp>
    </p:spTree>
    <p:extLst>
      <p:ext uri="{BB962C8B-B14F-4D97-AF65-F5344CB8AC3E}">
        <p14:creationId xmlns:p14="http://schemas.microsoft.com/office/powerpoint/2010/main" val="1642683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90C07012-28C3-4F06-84B0-1BD5EB74CF76}" type="datetimeFigureOut">
              <a:rPr lang="ar-SA" smtClean="0"/>
              <a:t>20/10/32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2BFE313-C8D6-4EF9-B676-A60036BD012F}" type="slidenum">
              <a:rPr lang="ar-SA" smtClean="0"/>
              <a:t>‹#›</a:t>
            </a:fld>
            <a:endParaRPr lang="ar-SA"/>
          </a:p>
        </p:txBody>
      </p:sp>
    </p:spTree>
    <p:extLst>
      <p:ext uri="{BB962C8B-B14F-4D97-AF65-F5344CB8AC3E}">
        <p14:creationId xmlns:p14="http://schemas.microsoft.com/office/powerpoint/2010/main" val="2409848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90C07012-28C3-4F06-84B0-1BD5EB74CF76}" type="datetimeFigureOut">
              <a:rPr lang="ar-SA" smtClean="0"/>
              <a:t>20/10/32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2BFE313-C8D6-4EF9-B676-A60036BD012F}" type="slidenum">
              <a:rPr lang="ar-SA" smtClean="0"/>
              <a:t>‹#›</a:t>
            </a:fld>
            <a:endParaRPr lang="ar-SA"/>
          </a:p>
        </p:txBody>
      </p:sp>
    </p:spTree>
    <p:extLst>
      <p:ext uri="{BB962C8B-B14F-4D97-AF65-F5344CB8AC3E}">
        <p14:creationId xmlns:p14="http://schemas.microsoft.com/office/powerpoint/2010/main" val="1109807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90C07012-28C3-4F06-84B0-1BD5EB74CF76}" type="datetimeFigureOut">
              <a:rPr lang="ar-SA" smtClean="0"/>
              <a:t>20/10/32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2BFE313-C8D6-4EF9-B676-A60036BD012F}" type="slidenum">
              <a:rPr lang="ar-SA" smtClean="0"/>
              <a:t>‹#›</a:t>
            </a:fld>
            <a:endParaRPr lang="ar-SA"/>
          </a:p>
        </p:txBody>
      </p:sp>
    </p:spTree>
    <p:extLst>
      <p:ext uri="{BB962C8B-B14F-4D97-AF65-F5344CB8AC3E}">
        <p14:creationId xmlns:p14="http://schemas.microsoft.com/office/powerpoint/2010/main" val="3820894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0C07012-28C3-4F06-84B0-1BD5EB74CF76}" type="datetimeFigureOut">
              <a:rPr lang="ar-SA" smtClean="0"/>
              <a:t>20/10/32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2BFE313-C8D6-4EF9-B676-A60036BD012F}" type="slidenum">
              <a:rPr lang="ar-SA" smtClean="0"/>
              <a:t>‹#›</a:t>
            </a:fld>
            <a:endParaRPr lang="ar-SA"/>
          </a:p>
        </p:txBody>
      </p:sp>
    </p:spTree>
    <p:extLst>
      <p:ext uri="{BB962C8B-B14F-4D97-AF65-F5344CB8AC3E}">
        <p14:creationId xmlns:p14="http://schemas.microsoft.com/office/powerpoint/2010/main" val="1516226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images.google.com.sa/imgres?imgurl=http://www.nooor.com/thumbs/dcd371e63ff9.jpg&amp;imgrefurl=http://www.nooor.com/search/%D9%82%D8%B8/&amp;usg=__NsZNd7HB_PM_PBZ89X_jb1z8E4c=&amp;h=90&amp;w=120&amp;sz=3&amp;hl=ar&amp;start=27&amp;tbnid=SQw0HdWKBzCuqM:&amp;tbnh=66&amp;tbnw=88&amp;prev=/images?q=%D9%81%D8%AA%D8%A7%D8%A9+%D9%86%D8%A7%D8%A6%D9%85%D8%A9+%D8%B9%D9%84%D9%89+%D8%B3%D8%B1%D9%8A%D8%B1&amp;gbv=2&amp;ndsp=20&amp;hl=ar&amp;safe=active&amp;sa=N&amp;start=20" TargetMode="External"/><Relationship Id="rId5" Type="http://schemas.openxmlformats.org/officeDocument/2006/relationships/image" Target="../media/image4.jpeg"/><Relationship Id="rId4" Type="http://schemas.openxmlformats.org/officeDocument/2006/relationships/hyperlink" Target="http://images.google.com.sa/imgres?imgurl=http://www.pdsrv.com/Album2/images/Sun%20Face%20Shades_m.jpg&amp;imgrefurl=http://www.imanway.com/akhawat/showthread.php?t=24058&amp;usg=__Qm2vC6eZVXd31V0zFNDIRHuYQRA=&amp;h=426&amp;w=426&amp;sz=25&amp;hl=ar&amp;start=4&amp;tbnid=QazjpVcuD5v7vM:&amp;tbnh=126&amp;tbnw=126&amp;prev=/images?q=%D8%B4%D8%B1%D9%88%D9%82+%D8%B4%D9%85%D8%B3&amp;gbv=2&amp;hl=ar&amp;safe=activ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6.jpeg"/><Relationship Id="rId4" Type="http://schemas.openxmlformats.org/officeDocument/2006/relationships/hyperlink" Target="http://images.google.com.sa/imgres?imgurl=http://www.sunna.info/souwar/data/media/19/Quran.jpg&amp;imgrefurl=http://www.sunna.info/souwar/img2720.htm&amp;usg=__B-bRIlWTUFEg2V23VWDH0gFoZnw=&amp;h=354&amp;w=481&amp;sz=117&amp;hl=ar&amp;start=2&amp;tbnid=FZExB5mUVDHoMM:&amp;tbnh=95&amp;tbnw=129&amp;prev=/images?q=%D9%82%D8%B1%D8%A7%D9%86&amp;gbv=2&amp;hl=ar&amp;safe=activ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images.google.com.sa/imgres?imgurl=http://faculty.mwsu.edu/west/maryann.coe/coe/math/math.gif&amp;imgrefurl=http://faculty.mwsu.edu/west/maryann.coe/coe/math/math.htm&amp;usg=__OKGKxjW3x1SsKC616GD83CRwSto=&amp;h=362&amp;w=352&amp;sz=11&amp;hl=ar&amp;start=12&amp;itbs=1&amp;tbnid=EcQW67rzc1vPhM:&amp;tbnh=121&amp;tbnw=118&amp;prev=/images?q=math&amp;gbv=2&amp;hl=ar&amp;safe=active&amp;sa=G" TargetMode="External"/><Relationship Id="rId5" Type="http://schemas.openxmlformats.org/officeDocument/2006/relationships/image" Target="../media/image8.pn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hyperlink" Target="http://images.google.com.sa/imgres?imgurl=http://www.ebamooz.com/jml16/images/stories/jarir-bookstore.jpg&amp;imgrefurl=http://www.ebamooz.com/jml16/index.php?option=com_content&amp;view=article&amp;id=237:jarir-book-store-resorting-to-cheat-methods&amp;catid=90:public-say&amp;Itemid=346&amp;usg=__R8AfOaUZTtjPqqMkbjR_0JBw_YA=&amp;h=300&amp;w=400&amp;sz=22&amp;hl=ar&amp;start=18&amp;itbs=1&amp;tbnid=xu0qMJZg0Fir5M:&amp;tbnh=93&amp;tbnw=124&amp;prev=/images?q=jarir&amp;gbv=2&amp;hl=ar&amp;safe=active&amp;sa=X" TargetMode="Externa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7.jpeg"/><Relationship Id="rId1" Type="http://schemas.openxmlformats.org/officeDocument/2006/relationships/slideLayout" Target="../slideLayouts/slideLayout6.xm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7.jpeg"/><Relationship Id="rId1" Type="http://schemas.openxmlformats.org/officeDocument/2006/relationships/slideLayout" Target="../slideLayouts/slideLayout6.xml"/><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hyperlink" Target="http://images.google.com.sa/imgres?imgurl=http://www.ebamooz.com/jml16/images/stories/jarir-bookstore.jpg&amp;imgrefurl=http://www.ebamooz.com/jml16/index.php?option=com_content&amp;view=article&amp;id=237:jarir-book-store-resorting-to-cheat-methods&amp;catid=90:public-say&amp;Itemid=346&amp;usg=__R8AfOaUZTtjPqqMkbjR_0JBw_YA=&amp;h=300&amp;w=400&amp;sz=22&amp;hl=ar&amp;start=18&amp;itbs=1&amp;tbnid=xu0qMJZg0Fir5M:&amp;tbnh=93&amp;tbnw=124&amp;prev=/images?q=jarir&amp;gbv=2&amp;hl=ar&amp;safe=active&amp;sa=X"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3.jpeg"/><Relationship Id="rId7" Type="http://schemas.openxmlformats.org/officeDocument/2006/relationships/image" Target="../media/image22.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14.jpeg"/><Relationship Id="rId4" Type="http://schemas.openxmlformats.org/officeDocument/2006/relationships/image" Target="../media/image20.wmf"/><Relationship Id="rId9"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5" descr="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0018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عنوان 1"/>
          <p:cNvSpPr txBox="1">
            <a:spLocks/>
          </p:cNvSpPr>
          <p:nvPr/>
        </p:nvSpPr>
        <p:spPr>
          <a:xfrm>
            <a:off x="1857375" y="0"/>
            <a:ext cx="5429250" cy="1214438"/>
          </a:xfrm>
          <a:prstGeom prst="rect">
            <a:avLst/>
          </a:prstGeom>
          <a:solidFill>
            <a:schemeClr val="lt1"/>
          </a:solidFill>
        </p:spPr>
        <p:txBody>
          <a:bodyPr rtlCol="1" anchor="ctr">
            <a:normAutofit fontScale="92500" lnSpcReduction="20000"/>
          </a:bodyPr>
          <a:lstStyle/>
          <a:p>
            <a:pPr algn="ctr" fontAlgn="auto">
              <a:spcAft>
                <a:spcPts val="0"/>
              </a:spcAft>
              <a:defRPr/>
            </a:pPr>
            <a:r>
              <a:rPr lang="ar-SA" sz="4400" dirty="0">
                <a:solidFill>
                  <a:schemeClr val="bg2">
                    <a:lumMod val="75000"/>
                  </a:schemeClr>
                </a:solidFill>
                <a:latin typeface="+mj-lt"/>
                <a:ea typeface="+mj-ea"/>
                <a:cs typeface="+mj-cs"/>
              </a:rPr>
              <a:t/>
            </a:r>
            <a:br>
              <a:rPr lang="ar-SA" sz="4400" dirty="0">
                <a:solidFill>
                  <a:schemeClr val="bg2">
                    <a:lumMod val="75000"/>
                  </a:schemeClr>
                </a:solidFill>
                <a:latin typeface="+mj-lt"/>
                <a:ea typeface="+mj-ea"/>
                <a:cs typeface="+mj-cs"/>
              </a:rPr>
            </a:br>
            <a:r>
              <a:rPr lang="ar-SA" sz="4400" dirty="0">
                <a:solidFill>
                  <a:schemeClr val="bg2">
                    <a:lumMod val="75000"/>
                  </a:schemeClr>
                </a:solidFill>
                <a:latin typeface="+mj-lt"/>
                <a:ea typeface="+mj-ea"/>
                <a:cs typeface="+mj-cs"/>
              </a:rPr>
              <a:t>2- أسباب الفشل في إدارة الوقت</a:t>
            </a:r>
          </a:p>
        </p:txBody>
      </p:sp>
      <p:sp>
        <p:nvSpPr>
          <p:cNvPr id="8" name="مربع نص 7"/>
          <p:cNvSpPr txBox="1"/>
          <p:nvPr/>
        </p:nvSpPr>
        <p:spPr>
          <a:xfrm>
            <a:off x="357158" y="1785926"/>
            <a:ext cx="4429156" cy="3970318"/>
          </a:xfrm>
          <a:prstGeom prst="rect">
            <a:avLst/>
          </a:prstGeom>
          <a:noFill/>
        </p:spPr>
        <p:txBody>
          <a:bodyPr rtlCol="1">
            <a:spAutoFit/>
          </a:bodyPr>
          <a:lstStyle/>
          <a:p>
            <a:pPr algn="ctr" rtl="0" fontAlgn="auto">
              <a:spcBef>
                <a:spcPts val="0"/>
              </a:spcBef>
              <a:spcAft>
                <a:spcPts val="0"/>
              </a:spcAft>
              <a:defRPr/>
            </a:pP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rPr>
              <a:t>سعيدة فتاة جامعية ولكنها غير سعيدة </a:t>
            </a:r>
          </a:p>
          <a:p>
            <a:pPr algn="ctr" rtl="0" fontAlgn="auto">
              <a:spcBef>
                <a:spcPts val="0"/>
              </a:spcBef>
              <a:spcAft>
                <a:spcPts val="0"/>
              </a:spcAft>
              <a:defRPr/>
            </a:pP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rPr>
              <a:t>فهي تجد مصاعب كثيرة في إدارة وقتها </a:t>
            </a:r>
          </a:p>
          <a:p>
            <a:pPr algn="ctr" rtl="0" fontAlgn="auto">
              <a:spcBef>
                <a:spcPts val="0"/>
              </a:spcBef>
              <a:spcAft>
                <a:spcPts val="0"/>
              </a:spcAft>
              <a:defRPr/>
            </a:pPr>
            <a:r>
              <a:rPr lang="ar-SA" sz="36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mn-lt"/>
                <a:cs typeface="+mn-cs"/>
              </a:rPr>
              <a:t>بالرغم من أن لديها مهارات تحديد الأهداف وكتابتها وترتيب الأولويات</a:t>
            </a:r>
          </a:p>
        </p:txBody>
      </p:sp>
      <p:pic>
        <p:nvPicPr>
          <p:cNvPr id="58373" name="Picture 2" descr="DO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7750" y="1928813"/>
            <a:ext cx="3643313" cy="265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4" name="صورة 8" descr="CAKZERZ1CA7GHUZBCAX7GSCBCAAH5P9XCA9MAM8QCADEUFZFCAO5HLTBCANXW0D3CA831UPICAL8BKCHCAZC4JWNCAD2DYT4CAOBQV8RCAYDBH6LCAG4CYEDCALGDWHPCAKWHEOQCADDXLJ6CAMV5I9TCAV21Y1L.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58063" y="0"/>
            <a:ext cx="1785937"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03066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5" descr="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0018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مربع نص 7"/>
          <p:cNvSpPr txBox="1"/>
          <p:nvPr/>
        </p:nvSpPr>
        <p:spPr>
          <a:xfrm>
            <a:off x="785786" y="1714488"/>
            <a:ext cx="3643338" cy="4154984"/>
          </a:xfrm>
          <a:prstGeom prst="rect">
            <a:avLst/>
          </a:prstGeom>
          <a:noFill/>
        </p:spPr>
        <p:txBody>
          <a:bodyPr rtlCol="1">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rtl="0" fontAlgn="auto">
              <a:spcBef>
                <a:spcPts val="0"/>
              </a:spcBef>
              <a:spcAft>
                <a:spcPts val="0"/>
              </a:spcAft>
              <a:defRPr/>
            </a:pPr>
            <a:r>
              <a:rPr lang="ar-SA"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rPr>
              <a:t>في صباح الثلاثاء الباكر استيقظت سعيدة وقد خطر ببالها سلسلة من المهمات ستنجزها في يومها ..</a:t>
            </a:r>
            <a:endParaRPr lang="ar-SA" sz="4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cs typeface="+mn-cs"/>
            </a:endParaRPr>
          </a:p>
        </p:txBody>
      </p:sp>
      <p:pic>
        <p:nvPicPr>
          <p:cNvPr id="59396" name="Picture 2" descr="http://t3.gstatic.com/images?q=tbn:QazjpVcuD5v7vM:http://www.pdsrv.com/Album2/images/Sun%2520Face%2520Shades_m.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15063" y="1285875"/>
            <a:ext cx="2128837" cy="250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عنوان 1"/>
          <p:cNvSpPr txBox="1">
            <a:spLocks/>
          </p:cNvSpPr>
          <p:nvPr/>
        </p:nvSpPr>
        <p:spPr>
          <a:xfrm>
            <a:off x="1857375" y="0"/>
            <a:ext cx="6757988" cy="1214438"/>
          </a:xfrm>
          <a:prstGeom prst="rect">
            <a:avLst/>
          </a:prstGeom>
          <a:solidFill>
            <a:schemeClr val="lt1"/>
          </a:solidFill>
        </p:spPr>
        <p:txBody>
          <a:bodyPr rtlCol="1" anchor="ctr">
            <a:normAutofit fontScale="92500" lnSpcReduction="20000"/>
          </a:bodyPr>
          <a:lstStyle/>
          <a:p>
            <a:pPr algn="ctr" fontAlgn="auto">
              <a:spcAft>
                <a:spcPts val="0"/>
              </a:spcAft>
              <a:defRPr/>
            </a:pPr>
            <a:r>
              <a:rPr lang="ar-SA" sz="4400" dirty="0">
                <a:latin typeface="+mj-lt"/>
                <a:ea typeface="+mj-ea"/>
                <a:cs typeface="+mj-cs"/>
              </a:rPr>
              <a:t/>
            </a:r>
            <a:br>
              <a:rPr lang="ar-SA" sz="4400" dirty="0">
                <a:latin typeface="+mj-lt"/>
                <a:ea typeface="+mj-ea"/>
                <a:cs typeface="+mj-cs"/>
              </a:rPr>
            </a:br>
            <a:r>
              <a:rPr lang="ar-SA" sz="4400" dirty="0">
                <a:solidFill>
                  <a:schemeClr val="bg2">
                    <a:lumMod val="75000"/>
                  </a:schemeClr>
                </a:solidFill>
                <a:latin typeface="+mj-lt"/>
                <a:ea typeface="+mj-ea"/>
                <a:cs typeface="+mj-cs"/>
              </a:rPr>
              <a:t>2- أسباب الفشل في إدارة الوقت</a:t>
            </a:r>
          </a:p>
        </p:txBody>
      </p:sp>
      <p:pic>
        <p:nvPicPr>
          <p:cNvPr id="59398" name="Picture 2" descr="http://t0.gstatic.com/images?q=tbn:SQw0HdWKBzCuqM:http://www.nooor.com/thumbs/dcd371e63ff9.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57813" y="4143375"/>
            <a:ext cx="2981325" cy="192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25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5" descr="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0018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مربع نص 7"/>
          <p:cNvSpPr txBox="1"/>
          <p:nvPr/>
        </p:nvSpPr>
        <p:spPr>
          <a:xfrm>
            <a:off x="0" y="1857364"/>
            <a:ext cx="4500562" cy="1077218"/>
          </a:xfrm>
          <a:prstGeom prst="rect">
            <a:avLst/>
          </a:prstGeom>
          <a:noFill/>
        </p:spPr>
        <p:txBody>
          <a:bodyPr rtlCol="1">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rtl="0" fontAlgn="auto">
              <a:spcBef>
                <a:spcPts val="0"/>
              </a:spcBef>
              <a:spcAft>
                <a:spcPts val="0"/>
              </a:spcAft>
              <a:defRPr/>
            </a:pP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rPr>
              <a:t>فهي تود أن تقرأ وردها اليومي في الحافلة</a:t>
            </a:r>
            <a:endPar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cs typeface="+mn-cs"/>
            </a:endParaRPr>
          </a:p>
        </p:txBody>
      </p:sp>
      <p:pic>
        <p:nvPicPr>
          <p:cNvPr id="60420" name="Picture 2" descr="http://t1.gstatic.com/images?q=tbn:FZExB5mUVDHoMM:http://www.sunna.info/souwar/data/media/19/Quran.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9125" y="1500188"/>
            <a:ext cx="2071688" cy="207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عنوان 1"/>
          <p:cNvSpPr txBox="1">
            <a:spLocks/>
          </p:cNvSpPr>
          <p:nvPr/>
        </p:nvSpPr>
        <p:spPr>
          <a:xfrm>
            <a:off x="1428750" y="0"/>
            <a:ext cx="5500688" cy="1214438"/>
          </a:xfrm>
          <a:prstGeom prst="rect">
            <a:avLst/>
          </a:prstGeom>
          <a:solidFill>
            <a:schemeClr val="lt1"/>
          </a:solidFill>
        </p:spPr>
        <p:txBody>
          <a:bodyPr rtlCol="1" anchor="ctr">
            <a:normAutofit fontScale="92500" lnSpcReduction="20000"/>
          </a:bodyPr>
          <a:lstStyle/>
          <a:p>
            <a:pPr algn="ctr" fontAlgn="auto">
              <a:spcAft>
                <a:spcPts val="0"/>
              </a:spcAft>
              <a:defRPr/>
            </a:pPr>
            <a:r>
              <a:rPr lang="ar-SA" sz="4400" dirty="0">
                <a:latin typeface="+mj-lt"/>
                <a:ea typeface="+mj-ea"/>
                <a:cs typeface="+mj-cs"/>
              </a:rPr>
              <a:t/>
            </a:r>
            <a:br>
              <a:rPr lang="ar-SA" sz="4400" dirty="0">
                <a:latin typeface="+mj-lt"/>
                <a:ea typeface="+mj-ea"/>
                <a:cs typeface="+mj-cs"/>
              </a:rPr>
            </a:br>
            <a:r>
              <a:rPr lang="ar-SA" sz="4400" dirty="0">
                <a:solidFill>
                  <a:schemeClr val="bg2">
                    <a:lumMod val="75000"/>
                  </a:schemeClr>
                </a:solidFill>
                <a:latin typeface="+mj-lt"/>
                <a:ea typeface="+mj-ea"/>
                <a:cs typeface="+mj-cs"/>
              </a:rPr>
              <a:t>2- أسباب الفشل في إدارة الوقت</a:t>
            </a:r>
          </a:p>
        </p:txBody>
      </p:sp>
      <p:pic>
        <p:nvPicPr>
          <p:cNvPr id="60422" name="صورة 12" descr="CAKZERZ1CA7GHUZBCAX7GSCBCAAH5P9XCA9MAM8QCADEUFZFCAO5HLTBCANXW0D3CA831UPICAL8BKCHCAZC4JWNCAD2DYT4CAOBQV8RCAYDBH6LCAG4CYEDCALGDWHPCAKWHEOQCADDXLJ6CAMV5I9TCAV21Y1L.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929438" y="0"/>
            <a:ext cx="2214562"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3" name="Picture 2" descr="http://www.fotosearch.ae/thumb/IMZ/IMZ002/ubr0007.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16463" y="4149725"/>
            <a:ext cx="1928812"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مربع نص 10"/>
          <p:cNvSpPr txBox="1"/>
          <p:nvPr/>
        </p:nvSpPr>
        <p:spPr>
          <a:xfrm>
            <a:off x="285720" y="4071942"/>
            <a:ext cx="4500562" cy="2062103"/>
          </a:xfrm>
          <a:prstGeom prst="rect">
            <a:avLst/>
          </a:prstGeom>
          <a:noFill/>
        </p:spPr>
        <p:txBody>
          <a:bodyPr rtlCol="1">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rtl="0" fontAlgn="auto">
              <a:spcBef>
                <a:spcPts val="0"/>
              </a:spcBef>
              <a:spcAft>
                <a:spcPts val="0"/>
              </a:spcAft>
              <a:defRPr/>
            </a:pP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rPr>
              <a:t>وتود أن تقابل أستاذة الرياضيات في ساعتها المكتبية فور وصولها للجامعة</a:t>
            </a:r>
          </a:p>
          <a:p>
            <a:pPr algn="ctr" rtl="0" fontAlgn="auto">
              <a:spcBef>
                <a:spcPts val="0"/>
              </a:spcBef>
              <a:spcAft>
                <a:spcPts val="0"/>
              </a:spcAft>
              <a:defRPr/>
            </a:pP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rPr>
              <a:t> </a:t>
            </a:r>
            <a:endParaRPr lang="ar-SA"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cs typeface="+mn-cs"/>
            </a:endParaRPr>
          </a:p>
        </p:txBody>
      </p:sp>
    </p:spTree>
    <p:extLst>
      <p:ext uri="{BB962C8B-B14F-4D97-AF65-F5344CB8AC3E}">
        <p14:creationId xmlns:p14="http://schemas.microsoft.com/office/powerpoint/2010/main" val="36571672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5" descr="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0018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مستطيل 6"/>
          <p:cNvSpPr/>
          <p:nvPr/>
        </p:nvSpPr>
        <p:spPr>
          <a:xfrm>
            <a:off x="357158" y="2000240"/>
            <a:ext cx="4572000" cy="1323439"/>
          </a:xfrm>
          <a:prstGeom prst="rect">
            <a:avLst/>
          </a:prstGeom>
        </p:spPr>
        <p:txBody>
          <a:bodyPr>
            <a:spAutoFit/>
          </a:bodyPr>
          <a:lstStyle/>
          <a:p>
            <a:pPr algn="ctr" rtl="0" fontAlgn="auto">
              <a:spcBef>
                <a:spcPts val="0"/>
              </a:spcBef>
              <a:spcAft>
                <a:spcPts val="0"/>
              </a:spcAft>
              <a:defRPr/>
            </a:pP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rPr>
              <a:t>ثم الاستعداد لاختبار الكيمياء</a:t>
            </a:r>
            <a:endParaRPr lang="ar-SA" sz="4000" dirty="0">
              <a:latin typeface="+mn-lt"/>
              <a:cs typeface="+mn-cs"/>
            </a:endParaRPr>
          </a:p>
        </p:txBody>
      </p:sp>
      <p:sp>
        <p:nvSpPr>
          <p:cNvPr id="8" name="عنوان 1"/>
          <p:cNvSpPr txBox="1">
            <a:spLocks/>
          </p:cNvSpPr>
          <p:nvPr/>
        </p:nvSpPr>
        <p:spPr>
          <a:xfrm>
            <a:off x="1428750" y="0"/>
            <a:ext cx="5500688" cy="1214438"/>
          </a:xfrm>
          <a:prstGeom prst="rect">
            <a:avLst/>
          </a:prstGeom>
          <a:solidFill>
            <a:schemeClr val="lt1"/>
          </a:solidFill>
        </p:spPr>
        <p:txBody>
          <a:bodyPr rtlCol="1" anchor="ctr">
            <a:normAutofit fontScale="92500" lnSpcReduction="20000"/>
          </a:bodyPr>
          <a:lstStyle/>
          <a:p>
            <a:pPr algn="ctr" fontAlgn="auto">
              <a:spcAft>
                <a:spcPts val="0"/>
              </a:spcAft>
              <a:defRPr/>
            </a:pPr>
            <a:r>
              <a:rPr lang="ar-SA" sz="4400" dirty="0">
                <a:latin typeface="+mj-lt"/>
                <a:ea typeface="+mj-ea"/>
                <a:cs typeface="+mj-cs"/>
              </a:rPr>
              <a:t/>
            </a:r>
            <a:br>
              <a:rPr lang="ar-SA" sz="4400" dirty="0">
                <a:latin typeface="+mj-lt"/>
                <a:ea typeface="+mj-ea"/>
                <a:cs typeface="+mj-cs"/>
              </a:rPr>
            </a:br>
            <a:r>
              <a:rPr lang="ar-SA" sz="4400" dirty="0">
                <a:solidFill>
                  <a:schemeClr val="bg2">
                    <a:lumMod val="75000"/>
                  </a:schemeClr>
                </a:solidFill>
                <a:latin typeface="+mj-lt"/>
                <a:ea typeface="+mj-ea"/>
                <a:cs typeface="+mj-cs"/>
              </a:rPr>
              <a:t>2- أسباب الفشل في إدارة الوقت</a:t>
            </a:r>
          </a:p>
        </p:txBody>
      </p:sp>
      <p:pic>
        <p:nvPicPr>
          <p:cNvPr id="61445" name="صورة 8" descr="CAKZERZ1CA7GHUZBCAX7GSCBCAAH5P9XCA9MAM8QCADEUFZFCAO5HLTBCANXW0D3CA831UPICAL8BKCHCAZC4JWNCAD2DYT4CAOBQV8RCAYDBH6LCAG4CYEDCALGDWHPCAKWHEOQCADDXLJ6CAMV5I9TCAV21Y1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29438" y="0"/>
            <a:ext cx="2214562"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مستطيل 8"/>
          <p:cNvSpPr/>
          <p:nvPr/>
        </p:nvSpPr>
        <p:spPr>
          <a:xfrm>
            <a:off x="214282" y="4429132"/>
            <a:ext cx="4572000" cy="1323439"/>
          </a:xfrm>
          <a:prstGeom prst="rect">
            <a:avLst/>
          </a:prstGeom>
        </p:spPr>
        <p:txBody>
          <a:bodyPr>
            <a:spAutoFit/>
          </a:bodyPr>
          <a:lstStyle/>
          <a:p>
            <a:pPr algn="ctr" rtl="0" fontAlgn="auto">
              <a:spcBef>
                <a:spcPts val="0"/>
              </a:spcBef>
              <a:spcAft>
                <a:spcPts val="0"/>
              </a:spcAft>
              <a:defRPr/>
            </a:pP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rPr>
              <a:t>تريد أن تذاكر لاختبار </a:t>
            </a:r>
            <a:r>
              <a:rPr lang="en-US"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rPr>
              <a:t> </a:t>
            </a: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rPr>
              <a:t>  الرياضيات السبت</a:t>
            </a:r>
            <a:endParaRPr lang="ar-SA" sz="4000" dirty="0">
              <a:latin typeface="+mn-lt"/>
              <a:cs typeface="+mn-cs"/>
            </a:endParaRPr>
          </a:p>
        </p:txBody>
      </p:sp>
      <p:pic>
        <p:nvPicPr>
          <p:cNvPr id="6144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0625" y="1214438"/>
            <a:ext cx="3662363"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8" name="Picture 8" descr="http://t2.gstatic.com/images?q=tbn:EcQW67rzc1vPhM:http://faculty.mwsu.edu/west/maryann.coe/coe/math/math.gif">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00688" y="3929063"/>
            <a:ext cx="2214562"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69651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5" descr="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0018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مستطيل 6"/>
          <p:cNvSpPr>
            <a:spLocks noChangeArrowheads="1"/>
          </p:cNvSpPr>
          <p:nvPr/>
        </p:nvSpPr>
        <p:spPr bwMode="auto">
          <a:xfrm>
            <a:off x="714375" y="1428750"/>
            <a:ext cx="4572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ar-SA" sz="4000" b="1">
                <a:solidFill>
                  <a:srgbClr val="7030A0"/>
                </a:solidFill>
                <a:latin typeface="Calibri" pitchFamily="34" charset="0"/>
              </a:rPr>
              <a:t>كما أن عليها الذهاب للمكتبة لشراء بعض مستلزمات الكمبيوتر</a:t>
            </a:r>
          </a:p>
        </p:txBody>
      </p:sp>
      <p:sp>
        <p:nvSpPr>
          <p:cNvPr id="8" name="عنوان 1"/>
          <p:cNvSpPr txBox="1">
            <a:spLocks/>
          </p:cNvSpPr>
          <p:nvPr/>
        </p:nvSpPr>
        <p:spPr>
          <a:xfrm>
            <a:off x="1428750" y="0"/>
            <a:ext cx="5500688" cy="1214438"/>
          </a:xfrm>
          <a:prstGeom prst="rect">
            <a:avLst/>
          </a:prstGeom>
          <a:solidFill>
            <a:schemeClr val="lt1"/>
          </a:solidFill>
        </p:spPr>
        <p:txBody>
          <a:bodyPr rtlCol="1" anchor="ctr">
            <a:normAutofit fontScale="92500" lnSpcReduction="20000"/>
          </a:bodyPr>
          <a:lstStyle/>
          <a:p>
            <a:pPr algn="ctr" fontAlgn="auto">
              <a:spcAft>
                <a:spcPts val="0"/>
              </a:spcAft>
              <a:defRPr/>
            </a:pPr>
            <a:r>
              <a:rPr lang="ar-SA" sz="4400" dirty="0">
                <a:latin typeface="+mj-lt"/>
                <a:ea typeface="+mj-ea"/>
                <a:cs typeface="+mj-cs"/>
              </a:rPr>
              <a:t/>
            </a:r>
            <a:br>
              <a:rPr lang="ar-SA" sz="4400" dirty="0">
                <a:latin typeface="+mj-lt"/>
                <a:ea typeface="+mj-ea"/>
                <a:cs typeface="+mj-cs"/>
              </a:rPr>
            </a:br>
            <a:r>
              <a:rPr lang="ar-SA" sz="4400" dirty="0">
                <a:solidFill>
                  <a:schemeClr val="bg2">
                    <a:lumMod val="75000"/>
                  </a:schemeClr>
                </a:solidFill>
                <a:latin typeface="+mj-lt"/>
                <a:ea typeface="+mj-ea"/>
                <a:cs typeface="+mj-cs"/>
              </a:rPr>
              <a:t>2- أسباب الفشل في إدارة الوقت</a:t>
            </a:r>
          </a:p>
        </p:txBody>
      </p:sp>
      <p:pic>
        <p:nvPicPr>
          <p:cNvPr id="62469" name="صورة 8" descr="CAKZERZ1CA7GHUZBCAX7GSCBCAAH5P9XCA9MAM8QCADEUFZFCAO5HLTBCANXW0D3CA831UPICAL8BKCHCAZC4JWNCAD2DYT4CAOBQV8RCAYDBH6LCAG4CYEDCALGDWHPCAKWHEOQCADDXLJ6CAMV5I9TCAV21Y1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29438" y="0"/>
            <a:ext cx="2214562"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0" name="مستطيل 6"/>
          <p:cNvSpPr>
            <a:spLocks noChangeArrowheads="1"/>
          </p:cNvSpPr>
          <p:nvPr/>
        </p:nvSpPr>
        <p:spPr bwMode="auto">
          <a:xfrm>
            <a:off x="357188" y="4143375"/>
            <a:ext cx="4572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ar-SA" sz="4000" b="1">
                <a:solidFill>
                  <a:srgbClr val="7030A0"/>
                </a:solidFill>
                <a:latin typeface="Calibri" pitchFamily="34" charset="0"/>
              </a:rPr>
              <a:t> عمل بحث مادة اللغة    العربية يجب أن تسلمه السبت أيضاً</a:t>
            </a:r>
          </a:p>
        </p:txBody>
      </p:sp>
      <p:pic>
        <p:nvPicPr>
          <p:cNvPr id="62471" name="Picture 2" descr="http://t2.gstatic.com/images?q=tbn:xu0qMJZg0Fir5M:http://www.ebamooz.com/jml16/images/stories/jarir-bookstore.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6375" y="1571625"/>
            <a:ext cx="2786063"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2" name="Picture 4" descr="http://wassimnet.files.wordpress.com/2009/12/learn-arabic.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43500" y="4214813"/>
            <a:ext cx="3135313" cy="177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53693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5" descr="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0018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مربع نص 7"/>
          <p:cNvSpPr txBox="1"/>
          <p:nvPr/>
        </p:nvSpPr>
        <p:spPr>
          <a:xfrm>
            <a:off x="785786" y="1597304"/>
            <a:ext cx="3643338" cy="4832092"/>
          </a:xfrm>
          <a:prstGeom prst="rect">
            <a:avLst/>
          </a:prstGeom>
          <a:noFill/>
        </p:spPr>
        <p:txBody>
          <a:bodyPr rtlCol="1">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rtl="0" fontAlgn="auto">
              <a:spcBef>
                <a:spcPts val="0"/>
              </a:spcBef>
              <a:spcAft>
                <a:spcPts val="0"/>
              </a:spcAft>
              <a:defRPr/>
            </a:pPr>
            <a:r>
              <a:rPr lang="ar-SA"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rPr>
              <a:t>استيقظت سعيدة من نومها متأخرة ..فلم تستطع قراء الورد من القرآن فهي على عجالة كي </a:t>
            </a:r>
            <a:r>
              <a:rPr lang="ar-SA" sz="44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rPr>
              <a:t>لاتفوتها</a:t>
            </a:r>
            <a:r>
              <a:rPr lang="ar-SA"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rPr>
              <a:t> الحافلة..</a:t>
            </a:r>
            <a:endParaRPr lang="ar-SA" sz="4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cs typeface="+mn-cs"/>
            </a:endParaRPr>
          </a:p>
        </p:txBody>
      </p:sp>
      <p:sp>
        <p:nvSpPr>
          <p:cNvPr id="7" name="عنوان 1"/>
          <p:cNvSpPr txBox="1">
            <a:spLocks/>
          </p:cNvSpPr>
          <p:nvPr/>
        </p:nvSpPr>
        <p:spPr>
          <a:xfrm>
            <a:off x="1500188" y="0"/>
            <a:ext cx="5857875" cy="1214438"/>
          </a:xfrm>
          <a:prstGeom prst="rect">
            <a:avLst/>
          </a:prstGeom>
          <a:solidFill>
            <a:schemeClr val="lt1"/>
          </a:solidFill>
        </p:spPr>
        <p:txBody>
          <a:bodyPr rtlCol="1" anchor="ctr">
            <a:normAutofit fontScale="92500" lnSpcReduction="20000"/>
          </a:bodyPr>
          <a:lstStyle/>
          <a:p>
            <a:pPr algn="ctr" fontAlgn="auto">
              <a:spcAft>
                <a:spcPts val="0"/>
              </a:spcAft>
              <a:defRPr/>
            </a:pPr>
            <a:r>
              <a:rPr lang="ar-SA" sz="4400" dirty="0">
                <a:latin typeface="+mj-lt"/>
                <a:ea typeface="+mj-ea"/>
                <a:cs typeface="+mj-cs"/>
              </a:rPr>
              <a:t/>
            </a:r>
            <a:br>
              <a:rPr lang="ar-SA" sz="4400" dirty="0">
                <a:latin typeface="+mj-lt"/>
                <a:ea typeface="+mj-ea"/>
                <a:cs typeface="+mj-cs"/>
              </a:rPr>
            </a:br>
            <a:r>
              <a:rPr lang="ar-SA" sz="4400" b="1" dirty="0">
                <a:solidFill>
                  <a:schemeClr val="bg2">
                    <a:lumMod val="75000"/>
                  </a:schemeClr>
                </a:solidFill>
                <a:latin typeface="+mj-lt"/>
                <a:ea typeface="+mj-ea"/>
                <a:cs typeface="+mj-cs"/>
              </a:rPr>
              <a:t>2- أسباب الفشل في إدارة الوقت</a:t>
            </a:r>
          </a:p>
        </p:txBody>
      </p:sp>
      <p:pic>
        <p:nvPicPr>
          <p:cNvPr id="63493" name="صورة 8" descr="CAKZERZ1CA7GHUZBCAX7GSCBCAAH5P9XCA9MAM8QCADEUFZFCAO5HLTBCANXW0D3CA831UPICAL8BKCHCAZC4JWNCAD2DYT4CAOBQV8RCAYDBH6LCAG4CYEDCALGDWHPCAKWHEOQCADDXLJ6CAMV5I9TCAV21Y1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58063" y="0"/>
            <a:ext cx="1785937"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4" name="Picture 6" descr="http://www.fotosearch.ae/thumb/IMZ/IMZ002/ubr000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29188" y="1785938"/>
            <a:ext cx="2071687" cy="192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5" name="Picture 4" descr="http://www.fotosearch.com/bthumb/UNN/UNN283/u3085904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72225" y="4005263"/>
            <a:ext cx="1833563"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93261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5" descr="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0018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عنوان 1"/>
          <p:cNvSpPr txBox="1">
            <a:spLocks/>
          </p:cNvSpPr>
          <p:nvPr/>
        </p:nvSpPr>
        <p:spPr>
          <a:xfrm>
            <a:off x="1571625" y="0"/>
            <a:ext cx="5643563" cy="1214438"/>
          </a:xfrm>
          <a:prstGeom prst="rect">
            <a:avLst/>
          </a:prstGeom>
          <a:solidFill>
            <a:schemeClr val="lt1"/>
          </a:solidFill>
        </p:spPr>
        <p:txBody>
          <a:bodyPr rtlCol="1" anchor="ctr">
            <a:normAutofit fontScale="92500" lnSpcReduction="20000"/>
          </a:bodyPr>
          <a:lstStyle/>
          <a:p>
            <a:pPr algn="ctr" fontAlgn="auto">
              <a:spcAft>
                <a:spcPts val="0"/>
              </a:spcAft>
              <a:defRPr/>
            </a:pPr>
            <a:r>
              <a:rPr lang="ar-SA" sz="4400" dirty="0">
                <a:latin typeface="+mj-lt"/>
                <a:ea typeface="+mj-ea"/>
                <a:cs typeface="+mj-cs"/>
              </a:rPr>
              <a:t/>
            </a:r>
            <a:br>
              <a:rPr lang="ar-SA" sz="4400" dirty="0">
                <a:latin typeface="+mj-lt"/>
                <a:ea typeface="+mj-ea"/>
                <a:cs typeface="+mj-cs"/>
              </a:rPr>
            </a:br>
            <a:r>
              <a:rPr lang="ar-SA" sz="4400" dirty="0">
                <a:solidFill>
                  <a:schemeClr val="bg2">
                    <a:lumMod val="75000"/>
                  </a:schemeClr>
                </a:solidFill>
                <a:latin typeface="+mj-lt"/>
                <a:ea typeface="+mj-ea"/>
                <a:cs typeface="+mj-cs"/>
              </a:rPr>
              <a:t>2- أسباب الفشل في إدارة الوقت</a:t>
            </a:r>
          </a:p>
        </p:txBody>
      </p:sp>
      <p:sp>
        <p:nvSpPr>
          <p:cNvPr id="13" name="مربع نص 12"/>
          <p:cNvSpPr txBox="1"/>
          <p:nvPr/>
        </p:nvSpPr>
        <p:spPr>
          <a:xfrm>
            <a:off x="1071538" y="1857364"/>
            <a:ext cx="3143272" cy="1938992"/>
          </a:xfrm>
          <a:prstGeom prst="rect">
            <a:avLst/>
          </a:prstGeom>
          <a:noFill/>
        </p:spPr>
        <p:txBody>
          <a:bodyPr rtlCol="1">
            <a:spAutoFit/>
          </a:bodyPr>
          <a:lstStyle/>
          <a:p>
            <a:pPr algn="ctr" rtl="0" fontAlgn="auto">
              <a:spcBef>
                <a:spcPts val="0"/>
              </a:spcBef>
              <a:spcAft>
                <a:spcPts val="0"/>
              </a:spcAft>
              <a:defRPr/>
            </a:pP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rPr>
              <a:t>ركبت الحافلة وغطت في سبات عميق </a:t>
            </a:r>
          </a:p>
        </p:txBody>
      </p:sp>
      <p:sp>
        <p:nvSpPr>
          <p:cNvPr id="14" name="مربع نص 13"/>
          <p:cNvSpPr txBox="1"/>
          <p:nvPr/>
        </p:nvSpPr>
        <p:spPr>
          <a:xfrm>
            <a:off x="714348" y="4143380"/>
            <a:ext cx="4868640" cy="646331"/>
          </a:xfrm>
          <a:prstGeom prst="rect">
            <a:avLst/>
          </a:prstGeom>
          <a:noFill/>
        </p:spPr>
        <p:txBody>
          <a:bodyPr wrap="none"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l" rtl="0" fontAlgn="auto">
              <a:spcBef>
                <a:spcPts val="0"/>
              </a:spcBef>
              <a:spcAft>
                <a:spcPts val="0"/>
              </a:spcAft>
              <a:defRPr/>
            </a:pPr>
            <a:r>
              <a:rPr lang="ar-SA"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ما الخطأ الذي ارتكبته سعيدة ؟</a:t>
            </a:r>
          </a:p>
        </p:txBody>
      </p:sp>
      <p:pic>
        <p:nvPicPr>
          <p:cNvPr id="64518" name="صورة 7" descr="CAKZERZ1CA7GHUZBCAX7GSCBCAAH5P9XCA9MAM8QCADEUFZFCAO5HLTBCANXW0D3CA831UPICAL8BKCHCAZC4JWNCAD2DYT4CAOBQV8RCAYDBH6LCAG4CYEDCALGDWHPCAKWHEOQCADDXLJ6CAMV5I9TCAV21Y1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15188" y="0"/>
            <a:ext cx="1928812"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9" name="Picture 6" descr="http://www.fotosearch.ae/thumb/IMZ/IMZ002/ubr000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29188" y="1785938"/>
            <a:ext cx="2071687" cy="192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85267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5" descr="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0018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عنوان 1"/>
          <p:cNvSpPr txBox="1">
            <a:spLocks/>
          </p:cNvSpPr>
          <p:nvPr/>
        </p:nvSpPr>
        <p:spPr>
          <a:xfrm>
            <a:off x="1500188" y="0"/>
            <a:ext cx="5715000" cy="1214438"/>
          </a:xfrm>
          <a:prstGeom prst="rect">
            <a:avLst/>
          </a:prstGeom>
          <a:solidFill>
            <a:schemeClr val="lt1"/>
          </a:solidFill>
        </p:spPr>
        <p:txBody>
          <a:bodyPr rtlCol="1" anchor="ctr">
            <a:normAutofit fontScale="92500" lnSpcReduction="20000"/>
          </a:bodyPr>
          <a:lstStyle/>
          <a:p>
            <a:pPr algn="ctr" fontAlgn="auto">
              <a:spcAft>
                <a:spcPts val="0"/>
              </a:spcAft>
              <a:defRPr/>
            </a:pPr>
            <a:r>
              <a:rPr lang="ar-SA" sz="4400" dirty="0">
                <a:latin typeface="+mj-lt"/>
                <a:ea typeface="+mj-ea"/>
                <a:cs typeface="+mj-cs"/>
              </a:rPr>
              <a:t/>
            </a:r>
            <a:br>
              <a:rPr lang="ar-SA" sz="4400" dirty="0">
                <a:latin typeface="+mj-lt"/>
                <a:ea typeface="+mj-ea"/>
                <a:cs typeface="+mj-cs"/>
              </a:rPr>
            </a:br>
            <a:r>
              <a:rPr lang="ar-SA" sz="4400" dirty="0">
                <a:solidFill>
                  <a:schemeClr val="bg2">
                    <a:lumMod val="75000"/>
                  </a:schemeClr>
                </a:solidFill>
                <a:latin typeface="+mj-lt"/>
                <a:ea typeface="+mj-ea"/>
                <a:cs typeface="+mj-cs"/>
              </a:rPr>
              <a:t>2- أسباب الفشل في إدارة الوقت</a:t>
            </a:r>
          </a:p>
        </p:txBody>
      </p:sp>
      <p:sp>
        <p:nvSpPr>
          <p:cNvPr id="13" name="مربع نص 12"/>
          <p:cNvSpPr txBox="1"/>
          <p:nvPr/>
        </p:nvSpPr>
        <p:spPr>
          <a:xfrm>
            <a:off x="785786" y="2857496"/>
            <a:ext cx="3143272" cy="1323439"/>
          </a:xfrm>
          <a:prstGeom prst="rect">
            <a:avLst/>
          </a:prstGeom>
          <a:noFill/>
        </p:spPr>
        <p:txBody>
          <a:bodyPr rtlCol="1">
            <a:spAutoFit/>
          </a:bodyPr>
          <a:lstStyle/>
          <a:p>
            <a:pPr algn="ctr" rtl="0" fontAlgn="auto">
              <a:spcBef>
                <a:spcPts val="0"/>
              </a:spcBef>
              <a:spcAft>
                <a:spcPts val="0"/>
              </a:spcAft>
              <a:defRPr/>
            </a:pP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rPr>
              <a:t>لم تنظم وقت النوم والاستيقاظ. </a:t>
            </a:r>
          </a:p>
        </p:txBody>
      </p:sp>
      <p:pic>
        <p:nvPicPr>
          <p:cNvPr id="65541" name="صورة 7" descr="CAKZERZ1CA7GHUZBCAX7GSCBCAAH5P9XCA9MAM8QCADEUFZFCAO5HLTBCANXW0D3CA831UPICAL8BKCHCAZC4JWNCAD2DYT4CAOBQV8RCAYDBH6LCAG4CYEDCALGDWHPCAKWHEOQCADDXLJ6CAMV5I9TCAV21Y1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15188" y="0"/>
            <a:ext cx="1928812"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2" name="Picture 2" descr="http://www.fotosearch.com/bthumb/ILW/ILW507/alleya0048c.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8750" y="2143125"/>
            <a:ext cx="2914650" cy="364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63093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5" descr="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0018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مربع نص 6"/>
          <p:cNvSpPr txBox="1"/>
          <p:nvPr/>
        </p:nvSpPr>
        <p:spPr>
          <a:xfrm>
            <a:off x="1285852" y="1348800"/>
            <a:ext cx="3929090" cy="5016758"/>
          </a:xfrm>
          <a:prstGeom prst="rect">
            <a:avLst/>
          </a:prstGeom>
          <a:noFill/>
        </p:spPr>
        <p:txBody>
          <a:bodyPr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0" fontAlgn="auto">
              <a:spcBef>
                <a:spcPts val="0"/>
              </a:spcBef>
              <a:spcAft>
                <a:spcPts val="0"/>
              </a:spcAft>
              <a:defRPr/>
            </a:pP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rPr>
              <a:t>وصلت الجامعة فقابلت إحدى الصديقات لم ترها منذ شهر وأخذا يتجاذبان أطراف الحديث نظرت في الساعة فإذا بها الثامنة والنصف ذهبت لحضور المحاضرة لكن للأسف </a:t>
            </a: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nstantia"/>
                <a:cs typeface="+mn-cs"/>
              </a:rPr>
              <a:t>!! </a:t>
            </a:r>
            <a:r>
              <a:rPr lang="ar-SA"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rPr>
              <a:t>طردت من المحاضرة</a:t>
            </a:r>
          </a:p>
          <a:p>
            <a:pPr algn="ctr" rtl="0" fontAlgn="auto">
              <a:spcBef>
                <a:spcPts val="0"/>
              </a:spcBef>
              <a:spcAft>
                <a:spcPts val="0"/>
              </a:spcAft>
              <a:defRPr/>
            </a:pPr>
            <a:r>
              <a:rPr lang="ar-SA"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ماالخطأ الذي ارتكبته سعيدة؟  </a:t>
            </a:r>
          </a:p>
        </p:txBody>
      </p:sp>
      <p:sp>
        <p:nvSpPr>
          <p:cNvPr id="8" name="عنوان 1"/>
          <p:cNvSpPr txBox="1">
            <a:spLocks/>
          </p:cNvSpPr>
          <p:nvPr/>
        </p:nvSpPr>
        <p:spPr>
          <a:xfrm>
            <a:off x="1500188" y="0"/>
            <a:ext cx="5715000" cy="1214438"/>
          </a:xfrm>
          <a:prstGeom prst="rect">
            <a:avLst/>
          </a:prstGeom>
          <a:solidFill>
            <a:schemeClr val="lt1"/>
          </a:solidFill>
        </p:spPr>
        <p:txBody>
          <a:bodyPr rtlCol="1" anchor="ctr">
            <a:normAutofit fontScale="92500" lnSpcReduction="20000"/>
          </a:bodyPr>
          <a:lstStyle/>
          <a:p>
            <a:pPr algn="ctr" fontAlgn="auto">
              <a:spcAft>
                <a:spcPts val="0"/>
              </a:spcAft>
              <a:defRPr/>
            </a:pPr>
            <a:r>
              <a:rPr lang="ar-SA" sz="4400" dirty="0">
                <a:latin typeface="+mj-lt"/>
                <a:ea typeface="+mj-ea"/>
                <a:cs typeface="+mj-cs"/>
              </a:rPr>
              <a:t/>
            </a:r>
            <a:br>
              <a:rPr lang="ar-SA" sz="4400" dirty="0">
                <a:latin typeface="+mj-lt"/>
                <a:ea typeface="+mj-ea"/>
                <a:cs typeface="+mj-cs"/>
              </a:rPr>
            </a:br>
            <a:r>
              <a:rPr lang="ar-SA" sz="4400" dirty="0">
                <a:latin typeface="+mj-lt"/>
                <a:ea typeface="+mj-ea"/>
                <a:cs typeface="+mj-cs"/>
              </a:rPr>
              <a:t>2- أسباب الفشل في إدارة الوقت</a:t>
            </a:r>
          </a:p>
        </p:txBody>
      </p:sp>
      <p:pic>
        <p:nvPicPr>
          <p:cNvPr id="66565" name="صورة 8" descr="CAKZERZ1CA7GHUZBCAX7GSCBCAAH5P9XCA9MAM8QCADEUFZFCAO5HLTBCANXW0D3CA831UPICAL8BKCHCAZC4JWNCAD2DYT4CAOBQV8RCAYDBH6LCAG4CYEDCALGDWHPCAKWHEOQCADDXLJ6CAMV5I9TCAV21Y1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15188" y="0"/>
            <a:ext cx="1928812"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6" name="Picture 2" descr="http://school.discoveryeducation.com/clipart/images/friends4.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9375" y="2286000"/>
            <a:ext cx="2714625"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7" name="Picture 4" descr="http://technabob.com/blog/wp-content/uploads/2009/04/dali-clock.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72125" y="0"/>
            <a:ext cx="3571875" cy="221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50571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5" descr="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0018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مربع نص 6"/>
          <p:cNvSpPr txBox="1"/>
          <p:nvPr/>
        </p:nvSpPr>
        <p:spPr>
          <a:xfrm>
            <a:off x="1428728" y="2714620"/>
            <a:ext cx="3429024" cy="1569660"/>
          </a:xfrm>
          <a:prstGeom prst="rect">
            <a:avLst/>
          </a:prstGeom>
          <a:noFill/>
        </p:spPr>
        <p:txBody>
          <a:bodyPr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0" fontAlgn="auto">
              <a:spcBef>
                <a:spcPts val="0"/>
              </a:spcBef>
              <a:spcAft>
                <a:spcPts val="0"/>
              </a:spcAft>
              <a:defRPr/>
            </a:pPr>
            <a:r>
              <a:rPr lang="ar-SA" sz="36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mn-lt"/>
                <a:cs typeface="+mn-cs"/>
              </a:rPr>
              <a:t>عدم احترامها للمواعيد </a:t>
            </a:r>
          </a:p>
          <a:p>
            <a:pPr algn="ctr" rtl="0" fontAlgn="auto">
              <a:spcBef>
                <a:spcPts val="0"/>
              </a:spcBef>
              <a:spcAft>
                <a:spcPts val="0"/>
              </a:spcAft>
              <a:defRPr/>
            </a:pPr>
            <a:endParaRPr lang="ar-SA"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endParaRPr>
          </a:p>
        </p:txBody>
      </p:sp>
      <p:sp>
        <p:nvSpPr>
          <p:cNvPr id="8" name="عنوان 1"/>
          <p:cNvSpPr txBox="1">
            <a:spLocks/>
          </p:cNvSpPr>
          <p:nvPr/>
        </p:nvSpPr>
        <p:spPr>
          <a:xfrm>
            <a:off x="1571625" y="0"/>
            <a:ext cx="5572125" cy="1214438"/>
          </a:xfrm>
          <a:prstGeom prst="rect">
            <a:avLst/>
          </a:prstGeom>
          <a:solidFill>
            <a:schemeClr val="lt1"/>
          </a:solidFill>
        </p:spPr>
        <p:txBody>
          <a:bodyPr rtlCol="1" anchor="ctr">
            <a:normAutofit fontScale="92500" lnSpcReduction="20000"/>
          </a:bodyPr>
          <a:lstStyle/>
          <a:p>
            <a:pPr algn="ctr" fontAlgn="auto">
              <a:spcAft>
                <a:spcPts val="0"/>
              </a:spcAft>
              <a:defRPr/>
            </a:pPr>
            <a:r>
              <a:rPr lang="ar-SA" sz="4400" dirty="0">
                <a:solidFill>
                  <a:schemeClr val="bg2">
                    <a:lumMod val="75000"/>
                  </a:schemeClr>
                </a:solidFill>
                <a:latin typeface="+mj-lt"/>
                <a:ea typeface="+mj-ea"/>
                <a:cs typeface="+mj-cs"/>
              </a:rPr>
              <a:t/>
            </a:r>
            <a:br>
              <a:rPr lang="ar-SA" sz="4400" dirty="0">
                <a:solidFill>
                  <a:schemeClr val="bg2">
                    <a:lumMod val="75000"/>
                  </a:schemeClr>
                </a:solidFill>
                <a:latin typeface="+mj-lt"/>
                <a:ea typeface="+mj-ea"/>
                <a:cs typeface="+mj-cs"/>
              </a:rPr>
            </a:br>
            <a:r>
              <a:rPr lang="ar-SA" sz="4400" dirty="0">
                <a:solidFill>
                  <a:schemeClr val="bg2">
                    <a:lumMod val="75000"/>
                  </a:schemeClr>
                </a:solidFill>
                <a:latin typeface="+mj-lt"/>
                <a:ea typeface="+mj-ea"/>
                <a:cs typeface="+mj-cs"/>
              </a:rPr>
              <a:t>2- أسباب الفشل في إدارة الوقت</a:t>
            </a:r>
          </a:p>
        </p:txBody>
      </p:sp>
      <p:pic>
        <p:nvPicPr>
          <p:cNvPr id="67589" name="صورة 8" descr="CAKZERZ1CA7GHUZBCAX7GSCBCAAH5P9XCA9MAM8QCADEUFZFCAO5HLTBCANXW0D3CA831UPICAL8BKCHCAZC4JWNCAD2DYT4CAOBQV8RCAYDBH6LCAG4CYEDCALGDWHPCAKWHEOQCADDXLJ6CAMV5I9TCAV21Y1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750" y="0"/>
            <a:ext cx="2000250"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0" name="Picture 4" descr="http://technabob.com/blog/wp-content/uploads/2009/04/dali-clock.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6375" y="1857375"/>
            <a:ext cx="3571875"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03419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g04196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9313" y="1785938"/>
            <a:ext cx="2428875"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1214438" y="1928813"/>
            <a:ext cx="3214687" cy="33575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r>
              <a:rPr lang="ar-SA" sz="3200" b="1" dirty="0">
                <a:solidFill>
                  <a:srgbClr val="002060"/>
                </a:solidFill>
              </a:rPr>
              <a:t>اختبأت سعيدة بالمظلة لأن بالقرب منها تالا وهي ستقيم حفلة الأسبوع القادم ولا تستطيع سعيدة أن تعتذر منها لأن لديها اختبار الرياضيات يوم السبت</a:t>
            </a:r>
            <a:endParaRPr lang="en-US" sz="3200" b="1" dirty="0">
              <a:solidFill>
                <a:srgbClr val="002060"/>
              </a:solidFill>
            </a:endParaRPr>
          </a:p>
        </p:txBody>
      </p:sp>
      <p:sp>
        <p:nvSpPr>
          <p:cNvPr id="6" name="عنوان 1"/>
          <p:cNvSpPr txBox="1">
            <a:spLocks/>
          </p:cNvSpPr>
          <p:nvPr/>
        </p:nvSpPr>
        <p:spPr>
          <a:xfrm>
            <a:off x="1500188" y="0"/>
            <a:ext cx="5786437" cy="1214438"/>
          </a:xfrm>
          <a:prstGeom prst="rect">
            <a:avLst/>
          </a:prstGeom>
          <a:solidFill>
            <a:schemeClr val="lt1"/>
          </a:solidFill>
        </p:spPr>
        <p:txBody>
          <a:bodyPr rtlCol="1" anchor="ctr">
            <a:normAutofit fontScale="92500" lnSpcReduction="20000"/>
          </a:bodyPr>
          <a:lstStyle/>
          <a:p>
            <a:pPr algn="ctr" fontAlgn="auto">
              <a:spcAft>
                <a:spcPts val="0"/>
              </a:spcAft>
              <a:defRPr/>
            </a:pPr>
            <a:r>
              <a:rPr lang="ar-SA" sz="4400" dirty="0">
                <a:latin typeface="+mj-lt"/>
                <a:ea typeface="+mj-ea"/>
                <a:cs typeface="+mj-cs"/>
              </a:rPr>
              <a:t/>
            </a:r>
            <a:br>
              <a:rPr lang="ar-SA" sz="4400" dirty="0">
                <a:latin typeface="+mj-lt"/>
                <a:ea typeface="+mj-ea"/>
                <a:cs typeface="+mj-cs"/>
              </a:rPr>
            </a:br>
            <a:r>
              <a:rPr lang="ar-SA" sz="4400" b="1" dirty="0">
                <a:solidFill>
                  <a:schemeClr val="bg2">
                    <a:lumMod val="50000"/>
                  </a:schemeClr>
                </a:solidFill>
                <a:latin typeface="+mj-lt"/>
                <a:ea typeface="+mj-ea"/>
                <a:cs typeface="+mj-cs"/>
              </a:rPr>
              <a:t>2- أسباب الفشل في إدارة الوقت</a:t>
            </a:r>
          </a:p>
        </p:txBody>
      </p:sp>
      <p:pic>
        <p:nvPicPr>
          <p:cNvPr id="68613" name="صورة 6" descr="CAKZERZ1CA7GHUZBCAX7GSCBCAAH5P9XCA9MAM8QCADEUFZFCAO5HLTBCANXW0D3CA831UPICAL8BKCHCAZC4JWNCAD2DYT4CAOBQV8RCAYDBH6LCAG4CYEDCALGDWHPCAKWHEOQCADDXLJ6CAMV5I9TCAV21Y1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86625" y="0"/>
            <a:ext cx="185737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4" name="Picture 5" descr="ti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50018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مربع نص 11"/>
          <p:cNvSpPr txBox="1"/>
          <p:nvPr/>
        </p:nvSpPr>
        <p:spPr>
          <a:xfrm>
            <a:off x="714348" y="5643578"/>
            <a:ext cx="5857916" cy="523220"/>
          </a:xfrm>
          <a:prstGeom prst="rect">
            <a:avLst/>
          </a:prstGeom>
          <a:noFill/>
        </p:spPr>
        <p:txBody>
          <a:bodyPr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0" fontAlgn="auto">
              <a:spcBef>
                <a:spcPts val="0"/>
              </a:spcBef>
              <a:spcAft>
                <a:spcPts val="0"/>
              </a:spcAft>
              <a:defRPr/>
            </a:pPr>
            <a:r>
              <a:rPr lang="ar-SA"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ماالخطأ الذي ارتكبته سعيدة؟؟</a:t>
            </a:r>
          </a:p>
        </p:txBody>
      </p:sp>
    </p:spTree>
    <p:extLst>
      <p:ext uri="{BB962C8B-B14F-4D97-AF65-F5344CB8AC3E}">
        <p14:creationId xmlns:p14="http://schemas.microsoft.com/office/powerpoint/2010/main" val="35102559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g04196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9313" y="1785938"/>
            <a:ext cx="2428875"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عنوان 1"/>
          <p:cNvSpPr txBox="1">
            <a:spLocks/>
          </p:cNvSpPr>
          <p:nvPr/>
        </p:nvSpPr>
        <p:spPr>
          <a:xfrm>
            <a:off x="1500188" y="0"/>
            <a:ext cx="5786437" cy="1214438"/>
          </a:xfrm>
          <a:prstGeom prst="rect">
            <a:avLst/>
          </a:prstGeom>
          <a:solidFill>
            <a:schemeClr val="tx1"/>
          </a:solidFill>
          <a:ln>
            <a:solidFill>
              <a:schemeClr val="bg2">
                <a:lumMod val="75000"/>
              </a:schemeClr>
            </a:solidFill>
          </a:ln>
        </p:spPr>
        <p:txBody>
          <a:bodyPr rtlCol="1" anchor="ctr">
            <a:normAutofit fontScale="92500" lnSpcReduction="20000"/>
          </a:bodyPr>
          <a:lstStyle/>
          <a:p>
            <a:pPr algn="ctr" fontAlgn="auto">
              <a:spcAft>
                <a:spcPts val="0"/>
              </a:spcAft>
              <a:defRPr/>
            </a:pPr>
            <a:r>
              <a:rPr lang="ar-SA" sz="4400" dirty="0">
                <a:latin typeface="+mj-lt"/>
                <a:ea typeface="+mj-ea"/>
                <a:cs typeface="+mj-cs"/>
              </a:rPr>
              <a:t/>
            </a:r>
            <a:br>
              <a:rPr lang="ar-SA" sz="4400" dirty="0">
                <a:latin typeface="+mj-lt"/>
                <a:ea typeface="+mj-ea"/>
                <a:cs typeface="+mj-cs"/>
              </a:rPr>
            </a:br>
            <a:r>
              <a:rPr lang="ar-SA" sz="4400" b="1" dirty="0">
                <a:solidFill>
                  <a:schemeClr val="bg2">
                    <a:lumMod val="50000"/>
                  </a:schemeClr>
                </a:solidFill>
                <a:latin typeface="+mj-lt"/>
                <a:ea typeface="+mj-ea"/>
                <a:cs typeface="+mj-cs"/>
              </a:rPr>
              <a:t>2- أسباب الفشل في إدارة الوقت</a:t>
            </a:r>
          </a:p>
        </p:txBody>
      </p:sp>
      <p:pic>
        <p:nvPicPr>
          <p:cNvPr id="69636" name="صورة 6" descr="CAKZERZ1CA7GHUZBCAX7GSCBCAAH5P9XCA9MAM8QCADEUFZFCAO5HLTBCANXW0D3CA831UPICAL8BKCHCAZC4JWNCAD2DYT4CAOBQV8RCAYDBH6LCAG4CYEDCALGDWHPCAKWHEOQCADDXLJ6CAMV5I9TCAV21Y1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86625" y="0"/>
            <a:ext cx="185737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7" name="Picture 5" descr="ti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50018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8" name="مربع نص 7"/>
          <p:cNvSpPr txBox="1">
            <a:spLocks noChangeArrowheads="1"/>
          </p:cNvSpPr>
          <p:nvPr/>
        </p:nvSpPr>
        <p:spPr bwMode="auto">
          <a:xfrm>
            <a:off x="357188" y="1928813"/>
            <a:ext cx="3429000"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r>
              <a:rPr lang="ar-SA" sz="4000" b="1">
                <a:solidFill>
                  <a:srgbClr val="002060"/>
                </a:solidFill>
                <a:latin typeface="Calibri" pitchFamily="34" charset="0"/>
              </a:rPr>
              <a:t>إنها لا تستطيع أن تقول كلمة لا للآخرين </a:t>
            </a:r>
            <a:r>
              <a:rPr lang="ar-SA" sz="4000" b="1" u="sng">
                <a:solidFill>
                  <a:srgbClr val="FF0000"/>
                </a:solidFill>
                <a:latin typeface="Calibri" pitchFamily="34" charset="0"/>
              </a:rPr>
              <a:t>بطريقة مهذبة</a:t>
            </a:r>
            <a:r>
              <a:rPr lang="ar-SA" sz="4000" b="1">
                <a:solidFill>
                  <a:srgbClr val="002060"/>
                </a:solidFill>
                <a:latin typeface="Calibri" pitchFamily="34" charset="0"/>
              </a:rPr>
              <a:t> عند  الضرورة.</a:t>
            </a:r>
            <a:r>
              <a:rPr lang="en-US" sz="4000" b="1">
                <a:solidFill>
                  <a:srgbClr val="002060"/>
                </a:solidFill>
                <a:latin typeface="Calibri" pitchFamily="34" charset="0"/>
              </a:rPr>
              <a:t> </a:t>
            </a:r>
            <a:endParaRPr lang="ar-SA" sz="4000" b="1">
              <a:solidFill>
                <a:srgbClr val="002060"/>
              </a:solidFill>
              <a:latin typeface="Calibri" pitchFamily="34" charset="0"/>
            </a:endParaRPr>
          </a:p>
        </p:txBody>
      </p:sp>
    </p:spTree>
    <p:extLst>
      <p:ext uri="{BB962C8B-B14F-4D97-AF65-F5344CB8AC3E}">
        <p14:creationId xmlns:p14="http://schemas.microsoft.com/office/powerpoint/2010/main" val="12208027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1"/>
          <p:cNvSpPr txBox="1">
            <a:spLocks/>
          </p:cNvSpPr>
          <p:nvPr/>
        </p:nvSpPr>
        <p:spPr>
          <a:xfrm>
            <a:off x="1500188" y="0"/>
            <a:ext cx="5786437" cy="1214438"/>
          </a:xfrm>
          <a:prstGeom prst="rect">
            <a:avLst/>
          </a:prstGeom>
          <a:solidFill>
            <a:schemeClr val="lt1"/>
          </a:solidFill>
        </p:spPr>
        <p:txBody>
          <a:bodyPr rtlCol="1" anchor="ctr">
            <a:normAutofit fontScale="92500" lnSpcReduction="20000"/>
          </a:bodyPr>
          <a:lstStyle/>
          <a:p>
            <a:pPr algn="ctr" fontAlgn="auto">
              <a:spcAft>
                <a:spcPts val="0"/>
              </a:spcAft>
              <a:defRPr/>
            </a:pPr>
            <a:r>
              <a:rPr lang="ar-SA" sz="4400" b="1" dirty="0">
                <a:solidFill>
                  <a:schemeClr val="bg2">
                    <a:lumMod val="75000"/>
                  </a:schemeClr>
                </a:solidFill>
                <a:latin typeface="+mj-lt"/>
                <a:ea typeface="+mj-ea"/>
                <a:cs typeface="+mj-cs"/>
              </a:rPr>
              <a:t/>
            </a:r>
            <a:br>
              <a:rPr lang="ar-SA" sz="4400" b="1" dirty="0">
                <a:solidFill>
                  <a:schemeClr val="bg2">
                    <a:lumMod val="75000"/>
                  </a:schemeClr>
                </a:solidFill>
                <a:latin typeface="+mj-lt"/>
                <a:ea typeface="+mj-ea"/>
                <a:cs typeface="+mj-cs"/>
              </a:rPr>
            </a:br>
            <a:r>
              <a:rPr lang="ar-SA" sz="4400" b="1" dirty="0">
                <a:solidFill>
                  <a:schemeClr val="bg2">
                    <a:lumMod val="75000"/>
                  </a:schemeClr>
                </a:solidFill>
                <a:latin typeface="+mj-lt"/>
                <a:ea typeface="+mj-ea"/>
                <a:cs typeface="+mj-cs"/>
              </a:rPr>
              <a:t>2- أسباب الفشل في إدارة الوقت</a:t>
            </a:r>
          </a:p>
        </p:txBody>
      </p:sp>
      <p:pic>
        <p:nvPicPr>
          <p:cNvPr id="70659" name="صورة 6" descr="CAKZERZ1CA7GHUZBCAX7GSCBCAAH5P9XCA9MAM8QCADEUFZFCAO5HLTBCANXW0D3CA831UPICAL8BKCHCAZC4JWNCAD2DYT4CAOBQV8RCAYDBH6LCAG4CYEDCALGDWHPCAKWHEOQCADDXLJ6CAMV5I9TCAV21Y1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86625" y="0"/>
            <a:ext cx="185737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5" descr="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0018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1" name="مربع نص 8"/>
          <p:cNvSpPr txBox="1">
            <a:spLocks noChangeArrowheads="1"/>
          </p:cNvSpPr>
          <p:nvPr/>
        </p:nvSpPr>
        <p:spPr bwMode="auto">
          <a:xfrm>
            <a:off x="5000625" y="1643063"/>
            <a:ext cx="2928938"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rtl="0" eaLnBrk="1" hangingPunct="1"/>
            <a:r>
              <a:rPr lang="ar-SA" b="1">
                <a:latin typeface="Calibri" pitchFamily="34" charset="0"/>
              </a:rPr>
              <a:t> </a:t>
            </a:r>
            <a:r>
              <a:rPr lang="ar-SA" sz="3200" b="1">
                <a:solidFill>
                  <a:srgbClr val="7030A0"/>
                </a:solidFill>
                <a:latin typeface="Calibri" pitchFamily="34" charset="0"/>
              </a:rPr>
              <a:t>أردات والدة سعيدة أن تذهب إلى المكتبة للتبضع وتذكرت سعيدة أن عليها الذهاب للمكتبة لشراء مستلزمات البحث وليس لديها الوقت الكافي لعمل كل هذه الأمور</a:t>
            </a:r>
          </a:p>
        </p:txBody>
      </p:sp>
      <p:sp>
        <p:nvSpPr>
          <p:cNvPr id="12" name="مربع نص 11"/>
          <p:cNvSpPr txBox="1"/>
          <p:nvPr/>
        </p:nvSpPr>
        <p:spPr>
          <a:xfrm>
            <a:off x="1000100" y="2786058"/>
            <a:ext cx="2857520" cy="954107"/>
          </a:xfrm>
          <a:prstGeom prst="rect">
            <a:avLst/>
          </a:prstGeom>
          <a:noFill/>
        </p:spPr>
        <p:txBody>
          <a:bodyPr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0" fontAlgn="auto">
              <a:spcBef>
                <a:spcPts val="0"/>
              </a:spcBef>
              <a:spcAft>
                <a:spcPts val="0"/>
              </a:spcAft>
              <a:defRPr/>
            </a:pPr>
            <a:r>
              <a:rPr lang="ar-SA"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ماذا على سعيدة القيام </a:t>
            </a:r>
            <a:r>
              <a:rPr lang="ar-SA" sz="28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به</a:t>
            </a:r>
            <a:r>
              <a:rPr lang="ar-SA"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a:t>
            </a:r>
          </a:p>
        </p:txBody>
      </p:sp>
      <p:sp>
        <p:nvSpPr>
          <p:cNvPr id="13" name="سهم إلى اليسار 12"/>
          <p:cNvSpPr/>
          <p:nvPr/>
        </p:nvSpPr>
        <p:spPr>
          <a:xfrm>
            <a:off x="3929063" y="3143250"/>
            <a:ext cx="1500187" cy="5715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fontAlgn="auto">
              <a:spcBef>
                <a:spcPts val="0"/>
              </a:spcBef>
              <a:spcAft>
                <a:spcPts val="0"/>
              </a:spcAft>
              <a:defRPr/>
            </a:pPr>
            <a:endParaRPr lang="ar-SA"/>
          </a:p>
        </p:txBody>
      </p:sp>
      <p:pic>
        <p:nvPicPr>
          <p:cNvPr id="70664" name="Picture 2" descr="http://t2.gstatic.com/images?q=tbn:xu0qMJZg0Fir5M:http://www.ebamooz.com/jml16/images/stories/jarir-bookstore.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5813" y="3857625"/>
            <a:ext cx="2786062"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71464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1"/>
          <p:cNvSpPr txBox="1">
            <a:spLocks/>
          </p:cNvSpPr>
          <p:nvPr/>
        </p:nvSpPr>
        <p:spPr>
          <a:xfrm>
            <a:off x="1500188" y="0"/>
            <a:ext cx="5786437" cy="1214438"/>
          </a:xfrm>
          <a:prstGeom prst="rect">
            <a:avLst/>
          </a:prstGeom>
          <a:solidFill>
            <a:schemeClr val="lt1"/>
          </a:solidFill>
        </p:spPr>
        <p:txBody>
          <a:bodyPr rtlCol="1" anchor="ctr">
            <a:normAutofit fontScale="92500" lnSpcReduction="20000"/>
          </a:bodyPr>
          <a:lstStyle/>
          <a:p>
            <a:pPr algn="ctr" fontAlgn="auto">
              <a:spcAft>
                <a:spcPts val="0"/>
              </a:spcAft>
              <a:defRPr/>
            </a:pPr>
            <a:r>
              <a:rPr lang="ar-SA" sz="4400" dirty="0">
                <a:latin typeface="+mj-lt"/>
                <a:ea typeface="+mj-ea"/>
                <a:cs typeface="+mj-cs"/>
              </a:rPr>
              <a:t/>
            </a:r>
            <a:br>
              <a:rPr lang="ar-SA" sz="4400" dirty="0">
                <a:latin typeface="+mj-lt"/>
                <a:ea typeface="+mj-ea"/>
                <a:cs typeface="+mj-cs"/>
              </a:rPr>
            </a:br>
            <a:r>
              <a:rPr lang="ar-SA" sz="4400" b="1" dirty="0">
                <a:solidFill>
                  <a:schemeClr val="bg2">
                    <a:lumMod val="75000"/>
                  </a:schemeClr>
                </a:solidFill>
                <a:latin typeface="+mj-lt"/>
                <a:ea typeface="+mj-ea"/>
                <a:cs typeface="+mj-cs"/>
              </a:rPr>
              <a:t>2- أسباب الفشل في إدارة الوقت</a:t>
            </a:r>
          </a:p>
        </p:txBody>
      </p:sp>
      <p:pic>
        <p:nvPicPr>
          <p:cNvPr id="71683" name="صورة 6" descr="CAKZERZ1CA7GHUZBCAX7GSCBCAAH5P9XCA9MAM8QCADEUFZFCAO5HLTBCANXW0D3CA831UPICAL8BKCHCAZC4JWNCAD2DYT4CAOBQV8RCAYDBH6LCAG4CYEDCALGDWHPCAKWHEOQCADDXLJ6CAMV5I9TCAV21Y1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86625" y="0"/>
            <a:ext cx="185737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4" name="Picture 5" descr="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0018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مربع نص 11"/>
          <p:cNvSpPr txBox="1"/>
          <p:nvPr/>
        </p:nvSpPr>
        <p:spPr>
          <a:xfrm>
            <a:off x="3929058" y="2357430"/>
            <a:ext cx="4929222" cy="2554545"/>
          </a:xfrm>
          <a:prstGeom prst="rect">
            <a:avLst/>
          </a:prstGeom>
          <a:noFill/>
        </p:spPr>
        <p:txBody>
          <a:bodyPr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0" fontAlgn="auto">
              <a:spcBef>
                <a:spcPts val="0"/>
              </a:spcBef>
              <a:spcAft>
                <a:spcPts val="0"/>
              </a:spcAft>
              <a:defRPr/>
            </a:pPr>
            <a:r>
              <a:rPr lang="ar-SA" sz="4000" b="1" spc="50" dirty="0">
                <a:ln w="11430"/>
                <a:solidFill>
                  <a:srgbClr val="7030A0"/>
                </a:solidFill>
                <a:effectLst>
                  <a:outerShdw blurRad="76200" dist="50800" dir="5400000" algn="tl" rotWithShape="0">
                    <a:srgbClr val="000000">
                      <a:alpha val="65000"/>
                    </a:srgbClr>
                  </a:outerShdw>
                </a:effectLst>
                <a:latin typeface="+mn-lt"/>
                <a:cs typeface="+mn-cs"/>
              </a:rPr>
              <a:t>كان باستطاعتها أن تفوض والدتها لشراء مستلزماتها بدلاً من تضييع وقتها في المكتبة</a:t>
            </a:r>
          </a:p>
        </p:txBody>
      </p:sp>
      <p:pic>
        <p:nvPicPr>
          <p:cNvPr id="71686" name="Picture 6" descr="كاريكاتير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75" y="2214563"/>
            <a:ext cx="3643313" cy="294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5780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1"/>
          <p:cNvSpPr txBox="1">
            <a:spLocks/>
          </p:cNvSpPr>
          <p:nvPr/>
        </p:nvSpPr>
        <p:spPr>
          <a:xfrm>
            <a:off x="1500188" y="0"/>
            <a:ext cx="5786437" cy="1214438"/>
          </a:xfrm>
          <a:prstGeom prst="rect">
            <a:avLst/>
          </a:prstGeom>
          <a:solidFill>
            <a:schemeClr val="lt1"/>
          </a:solidFill>
        </p:spPr>
        <p:txBody>
          <a:bodyPr rtlCol="1" anchor="ctr">
            <a:normAutofit fontScale="92500" lnSpcReduction="20000"/>
          </a:bodyPr>
          <a:lstStyle/>
          <a:p>
            <a:pPr algn="ctr" fontAlgn="auto">
              <a:spcAft>
                <a:spcPts val="0"/>
              </a:spcAft>
              <a:defRPr/>
            </a:pPr>
            <a:r>
              <a:rPr lang="ar-SA" sz="4400" dirty="0">
                <a:solidFill>
                  <a:schemeClr val="bg2">
                    <a:lumMod val="75000"/>
                  </a:schemeClr>
                </a:solidFill>
                <a:latin typeface="+mj-lt"/>
                <a:ea typeface="+mj-ea"/>
                <a:cs typeface="+mj-cs"/>
              </a:rPr>
              <a:t/>
            </a:r>
            <a:br>
              <a:rPr lang="ar-SA" sz="4400" dirty="0">
                <a:solidFill>
                  <a:schemeClr val="bg2">
                    <a:lumMod val="75000"/>
                  </a:schemeClr>
                </a:solidFill>
                <a:latin typeface="+mj-lt"/>
                <a:ea typeface="+mj-ea"/>
                <a:cs typeface="+mj-cs"/>
              </a:rPr>
            </a:br>
            <a:r>
              <a:rPr lang="ar-SA" sz="4400" b="1" dirty="0">
                <a:solidFill>
                  <a:schemeClr val="bg2">
                    <a:lumMod val="75000"/>
                  </a:schemeClr>
                </a:solidFill>
                <a:latin typeface="+mj-lt"/>
                <a:ea typeface="+mj-ea"/>
                <a:cs typeface="+mj-cs"/>
              </a:rPr>
              <a:t>2- أسباب الفشل في إدارة الوقت</a:t>
            </a:r>
          </a:p>
        </p:txBody>
      </p:sp>
      <p:pic>
        <p:nvPicPr>
          <p:cNvPr id="72707" name="صورة 6" descr="CAKZERZ1CA7GHUZBCAX7GSCBCAAH5P9XCA9MAM8QCADEUFZFCAO5HLTBCANXW0D3CA831UPICAL8BKCHCAZC4JWNCAD2DYT4CAOBQV8RCAYDBH6LCAG4CYEDCALGDWHPCAKWHEOQCADDXLJ6CAMV5I9TCAV21Y1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86625" y="0"/>
            <a:ext cx="185737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8" name="Picture 5" descr="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0018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مربع نص 11"/>
          <p:cNvSpPr txBox="1"/>
          <p:nvPr/>
        </p:nvSpPr>
        <p:spPr>
          <a:xfrm>
            <a:off x="3929058" y="3143248"/>
            <a:ext cx="4929222" cy="1938992"/>
          </a:xfrm>
          <a:prstGeom prst="rect">
            <a:avLst/>
          </a:prstGeom>
          <a:noFill/>
        </p:spPr>
        <p:txBody>
          <a:bodyPr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0" fontAlgn="auto">
              <a:spcBef>
                <a:spcPts val="0"/>
              </a:spcBef>
              <a:spcAft>
                <a:spcPts val="0"/>
              </a:spcAft>
              <a:defRPr/>
            </a:pPr>
            <a:r>
              <a:rPr lang="ar-SA" sz="4000" b="1" spc="50" dirty="0">
                <a:ln w="11430"/>
                <a:solidFill>
                  <a:srgbClr val="7030A0"/>
                </a:solidFill>
                <a:effectLst>
                  <a:outerShdw blurRad="76200" dist="50800" dir="5400000" algn="tl" rotWithShape="0">
                    <a:srgbClr val="000000">
                      <a:alpha val="65000"/>
                    </a:srgbClr>
                  </a:outerShdw>
                </a:effectLst>
                <a:latin typeface="+mn-lt"/>
                <a:cs typeface="+mn-cs"/>
              </a:rPr>
              <a:t>فوض ما يمكنك من المهام </a:t>
            </a:r>
          </a:p>
          <a:p>
            <a:pPr algn="ctr" rtl="0" fontAlgn="auto">
              <a:spcBef>
                <a:spcPts val="0"/>
              </a:spcBef>
              <a:spcAft>
                <a:spcPts val="0"/>
              </a:spcAft>
              <a:defRPr/>
            </a:pPr>
            <a:r>
              <a:rPr lang="ar-SA" sz="4000" b="1" spc="50" dirty="0">
                <a:ln w="11430"/>
                <a:solidFill>
                  <a:srgbClr val="7030A0"/>
                </a:solidFill>
                <a:effectLst>
                  <a:outerShdw blurRad="76200" dist="50800" dir="5400000" algn="tl" rotWithShape="0">
                    <a:srgbClr val="000000">
                      <a:alpha val="65000"/>
                    </a:srgbClr>
                  </a:outerShdw>
                </a:effectLst>
                <a:latin typeface="+mn-lt"/>
                <a:cs typeface="+mn-cs"/>
              </a:rPr>
              <a:t>للآخرين.</a:t>
            </a:r>
          </a:p>
          <a:p>
            <a:pPr algn="ctr" rtl="0" fontAlgn="auto">
              <a:spcBef>
                <a:spcPts val="0"/>
              </a:spcBef>
              <a:spcAft>
                <a:spcPts val="0"/>
              </a:spcAft>
              <a:defRPr/>
            </a:pPr>
            <a:endParaRPr lang="ar-SA" sz="4000" b="1" spc="50" dirty="0">
              <a:ln w="11430"/>
              <a:solidFill>
                <a:srgbClr val="7030A0"/>
              </a:solidFill>
              <a:effectLst>
                <a:outerShdw blurRad="76200" dist="50800" dir="5400000" algn="tl" rotWithShape="0">
                  <a:srgbClr val="000000">
                    <a:alpha val="65000"/>
                  </a:srgbClr>
                </a:outerShdw>
              </a:effectLst>
              <a:latin typeface="+mn-lt"/>
              <a:cs typeface="+mn-cs"/>
            </a:endParaRPr>
          </a:p>
        </p:txBody>
      </p:sp>
      <p:pic>
        <p:nvPicPr>
          <p:cNvPr id="72710" name="Picture 6" descr="كاريكاتير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75" y="2214563"/>
            <a:ext cx="3643313" cy="294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56892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5" descr="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0018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عنوان 1"/>
          <p:cNvSpPr txBox="1">
            <a:spLocks/>
          </p:cNvSpPr>
          <p:nvPr/>
        </p:nvSpPr>
        <p:spPr>
          <a:xfrm>
            <a:off x="1500188" y="0"/>
            <a:ext cx="5786437" cy="1214438"/>
          </a:xfrm>
          <a:prstGeom prst="rect">
            <a:avLst/>
          </a:prstGeom>
          <a:solidFill>
            <a:schemeClr val="lt1"/>
          </a:solidFill>
        </p:spPr>
        <p:txBody>
          <a:bodyPr rtlCol="1" anchor="ctr">
            <a:normAutofit fontScale="92500" lnSpcReduction="20000"/>
          </a:bodyPr>
          <a:lstStyle/>
          <a:p>
            <a:pPr algn="ctr" fontAlgn="auto">
              <a:spcAft>
                <a:spcPts val="0"/>
              </a:spcAft>
              <a:defRPr/>
            </a:pPr>
            <a:r>
              <a:rPr lang="ar-SA" sz="4400" dirty="0">
                <a:latin typeface="+mj-lt"/>
                <a:ea typeface="+mj-ea"/>
                <a:cs typeface="+mj-cs"/>
              </a:rPr>
              <a:t/>
            </a:r>
            <a:br>
              <a:rPr lang="ar-SA" sz="4400" dirty="0">
                <a:latin typeface="+mj-lt"/>
                <a:ea typeface="+mj-ea"/>
                <a:cs typeface="+mj-cs"/>
              </a:rPr>
            </a:br>
            <a:r>
              <a:rPr lang="ar-SA" sz="4400" b="1" dirty="0">
                <a:solidFill>
                  <a:schemeClr val="bg2">
                    <a:lumMod val="75000"/>
                  </a:schemeClr>
                </a:solidFill>
                <a:latin typeface="+mj-lt"/>
                <a:ea typeface="+mj-ea"/>
                <a:cs typeface="+mj-cs"/>
              </a:rPr>
              <a:t>2- أسباب الفشل في إدارة الوقت</a:t>
            </a:r>
          </a:p>
        </p:txBody>
      </p:sp>
      <p:pic>
        <p:nvPicPr>
          <p:cNvPr id="73732" name="صورة 12" descr="CAKZERZ1CA7GHUZBCAX7GSCBCAAH5P9XCA9MAM8QCADEUFZFCAO5HLTBCANXW0D3CA831UPICAL8BKCHCAZC4JWNCAD2DYT4CAOBQV8RCAYDBH6LCAG4CYEDCALGDWHPCAKWHEOQCADDXLJ6CAMV5I9TCAV21Y1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86625" y="0"/>
            <a:ext cx="185737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3" name="Text Box 8"/>
          <p:cNvSpPr txBox="1">
            <a:spLocks noChangeArrowheads="1"/>
          </p:cNvSpPr>
          <p:nvPr/>
        </p:nvSpPr>
        <p:spPr bwMode="auto">
          <a:xfrm>
            <a:off x="2051050" y="1557338"/>
            <a:ext cx="39608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endParaRPr lang="ar-SA"/>
          </a:p>
        </p:txBody>
      </p:sp>
      <p:sp>
        <p:nvSpPr>
          <p:cNvPr id="73734" name="Text Box 9"/>
          <p:cNvSpPr txBox="1">
            <a:spLocks noChangeArrowheads="1"/>
          </p:cNvSpPr>
          <p:nvPr/>
        </p:nvSpPr>
        <p:spPr bwMode="auto">
          <a:xfrm>
            <a:off x="2051050" y="2420938"/>
            <a:ext cx="40338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ar-SA"/>
              <a:t>  </a:t>
            </a:r>
            <a:endParaRPr lang="en-US"/>
          </a:p>
        </p:txBody>
      </p:sp>
      <p:sp>
        <p:nvSpPr>
          <p:cNvPr id="73735" name="Text Box 10"/>
          <p:cNvSpPr txBox="1">
            <a:spLocks noChangeArrowheads="1"/>
          </p:cNvSpPr>
          <p:nvPr/>
        </p:nvSpPr>
        <p:spPr bwMode="auto">
          <a:xfrm>
            <a:off x="3643313" y="1714500"/>
            <a:ext cx="5014912" cy="418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rgbClr val="002060"/>
                </a:solidFill>
              </a:rPr>
              <a:t>كان عليها البدء في كتابة بحث اللغة العربية يوم الأربعاء،لكنها شعرت أن هناك وقتاً كبيراً فأجلت كتابة البحث لليل،ثم سوفت البدء لصباح الخميس حتى تكون في كامل نشاطها، ثم أخرت كتابة البحث لبعد صلاة الظهر،ثم سوفت كتابة البحث لبعد مسلسلها اليومي وهكذا.....</a:t>
            </a:r>
          </a:p>
          <a:p>
            <a:pPr algn="ctr" eaLnBrk="1" hangingPunct="1">
              <a:spcBef>
                <a:spcPct val="50000"/>
              </a:spcBef>
            </a:pPr>
            <a:r>
              <a:rPr lang="ar-SA" sz="2800" b="1">
                <a:solidFill>
                  <a:srgbClr val="002060"/>
                </a:solidFill>
              </a:rPr>
              <a:t>حتى جاء يوم الجمعة مساء ولم تكتب البحث.</a:t>
            </a:r>
            <a:endParaRPr lang="en-US" sz="3200"/>
          </a:p>
        </p:txBody>
      </p:sp>
      <p:sp>
        <p:nvSpPr>
          <p:cNvPr id="11" name="مستطيل 10"/>
          <p:cNvSpPr/>
          <p:nvPr/>
        </p:nvSpPr>
        <p:spPr>
          <a:xfrm>
            <a:off x="-1214478" y="4500570"/>
            <a:ext cx="6143668" cy="1323439"/>
          </a:xfrm>
          <a:prstGeom prst="rect">
            <a:avLst/>
          </a:prstGeom>
        </p:spPr>
        <p:txBody>
          <a:bodyPr>
            <a:spAutoFit/>
          </a:bodyPr>
          <a:lstStyle/>
          <a:p>
            <a:pPr algn="ctr" rtl="0" fontAlgn="auto">
              <a:spcBef>
                <a:spcPts val="0"/>
              </a:spcBef>
              <a:spcAft>
                <a:spcPts val="0"/>
              </a:spcAft>
              <a:defRPr/>
            </a:pPr>
            <a:r>
              <a:rPr lang="ar-SA"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ما الخطأ الذي </a:t>
            </a:r>
          </a:p>
          <a:p>
            <a:pPr algn="ctr" rtl="0" fontAlgn="auto">
              <a:spcBef>
                <a:spcPts val="0"/>
              </a:spcBef>
              <a:spcAft>
                <a:spcPts val="0"/>
              </a:spcAft>
              <a:defRPr/>
            </a:pPr>
            <a:r>
              <a:rPr lang="ar-SA"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ارتكبته سعيدة؟</a:t>
            </a:r>
          </a:p>
        </p:txBody>
      </p:sp>
      <p:pic>
        <p:nvPicPr>
          <p:cNvPr id="73737" name="Picture 4" descr="http://wassimnet.files.wordpress.com/2009/12/learn-arabic.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50" y="2500313"/>
            <a:ext cx="3135313" cy="177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55218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5" descr="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0018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عنوان 1"/>
          <p:cNvSpPr txBox="1">
            <a:spLocks/>
          </p:cNvSpPr>
          <p:nvPr/>
        </p:nvSpPr>
        <p:spPr>
          <a:xfrm>
            <a:off x="1500188" y="0"/>
            <a:ext cx="5786437" cy="1214438"/>
          </a:xfrm>
          <a:prstGeom prst="rect">
            <a:avLst/>
          </a:prstGeom>
          <a:solidFill>
            <a:schemeClr val="lt1"/>
          </a:solidFill>
        </p:spPr>
        <p:txBody>
          <a:bodyPr rtlCol="1" anchor="ctr">
            <a:normAutofit fontScale="92500" lnSpcReduction="20000"/>
          </a:bodyPr>
          <a:lstStyle/>
          <a:p>
            <a:pPr algn="ctr" fontAlgn="auto">
              <a:spcAft>
                <a:spcPts val="0"/>
              </a:spcAft>
              <a:defRPr/>
            </a:pPr>
            <a:r>
              <a:rPr lang="ar-SA" sz="4400" dirty="0">
                <a:latin typeface="+mj-lt"/>
                <a:ea typeface="+mj-ea"/>
                <a:cs typeface="+mj-cs"/>
              </a:rPr>
              <a:t/>
            </a:r>
            <a:br>
              <a:rPr lang="ar-SA" sz="4400" dirty="0">
                <a:latin typeface="+mj-lt"/>
                <a:ea typeface="+mj-ea"/>
                <a:cs typeface="+mj-cs"/>
              </a:rPr>
            </a:br>
            <a:r>
              <a:rPr lang="ar-SA" sz="4400" b="1" dirty="0">
                <a:solidFill>
                  <a:schemeClr val="bg2">
                    <a:lumMod val="75000"/>
                  </a:schemeClr>
                </a:solidFill>
                <a:latin typeface="+mj-lt"/>
                <a:ea typeface="+mj-ea"/>
                <a:cs typeface="+mj-cs"/>
              </a:rPr>
              <a:t>2- أسباب الفشل في إدارة الوقت</a:t>
            </a:r>
          </a:p>
        </p:txBody>
      </p:sp>
      <p:pic>
        <p:nvPicPr>
          <p:cNvPr id="74756" name="صورة 12" descr="CAKZERZ1CA7GHUZBCAX7GSCBCAAH5P9XCA9MAM8QCADEUFZFCAO5HLTBCANXW0D3CA831UPICAL8BKCHCAZC4JWNCAD2DYT4CAOBQV8RCAYDBH6LCAG4CYEDCALGDWHPCAKWHEOQCADDXLJ6CAMV5I9TCAV21Y1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86625" y="0"/>
            <a:ext cx="185737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7" name="Text Box 10"/>
          <p:cNvSpPr txBox="1">
            <a:spLocks noChangeArrowheads="1"/>
          </p:cNvSpPr>
          <p:nvPr/>
        </p:nvSpPr>
        <p:spPr bwMode="auto">
          <a:xfrm>
            <a:off x="0" y="3000375"/>
            <a:ext cx="41624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4000">
                <a:solidFill>
                  <a:srgbClr val="002060"/>
                </a:solidFill>
              </a:rPr>
              <a:t>أنها سوفت في أمورها</a:t>
            </a:r>
          </a:p>
        </p:txBody>
      </p:sp>
      <p:pic>
        <p:nvPicPr>
          <p:cNvPr id="74758" name="Picture 2" descr="http://incomezombie.com/wp-content/uploads/2009/01/procrastination.jpg"/>
          <p:cNvPicPr>
            <a:picLocks noChangeAspect="1" noChangeArrowheads="1"/>
          </p:cNvPicPr>
          <p:nvPr/>
        </p:nvPicPr>
        <p:blipFill>
          <a:blip r:embed="rId5">
            <a:extLst>
              <a:ext uri="{28A0092B-C50C-407E-A947-70E740481C1C}">
                <a14:useLocalDpi xmlns:a14="http://schemas.microsoft.com/office/drawing/2010/main" val="0"/>
              </a:ext>
            </a:extLst>
          </a:blip>
          <a:srcRect l="8078" t="6314" r="8859" b="22893"/>
          <a:stretch>
            <a:fillRect/>
          </a:stretch>
        </p:blipFill>
        <p:spPr bwMode="auto">
          <a:xfrm>
            <a:off x="4284663" y="1773238"/>
            <a:ext cx="4391025"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88458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5" descr="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0018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عنوان 1"/>
          <p:cNvSpPr txBox="1">
            <a:spLocks/>
          </p:cNvSpPr>
          <p:nvPr/>
        </p:nvSpPr>
        <p:spPr>
          <a:xfrm>
            <a:off x="1500188" y="0"/>
            <a:ext cx="5786437" cy="1214438"/>
          </a:xfrm>
          <a:prstGeom prst="rect">
            <a:avLst/>
          </a:prstGeom>
          <a:solidFill>
            <a:schemeClr val="lt1"/>
          </a:solidFill>
        </p:spPr>
        <p:txBody>
          <a:bodyPr rtlCol="1" anchor="ctr">
            <a:normAutofit fontScale="92500" lnSpcReduction="20000"/>
          </a:bodyPr>
          <a:lstStyle/>
          <a:p>
            <a:pPr algn="ctr" fontAlgn="auto">
              <a:spcAft>
                <a:spcPts val="0"/>
              </a:spcAft>
              <a:defRPr/>
            </a:pPr>
            <a:r>
              <a:rPr lang="ar-SA" sz="4400" dirty="0">
                <a:latin typeface="+mj-lt"/>
                <a:ea typeface="+mj-ea"/>
                <a:cs typeface="+mj-cs"/>
              </a:rPr>
              <a:t/>
            </a:r>
            <a:br>
              <a:rPr lang="ar-SA" sz="4400" dirty="0">
                <a:latin typeface="+mj-lt"/>
                <a:ea typeface="+mj-ea"/>
                <a:cs typeface="+mj-cs"/>
              </a:rPr>
            </a:br>
            <a:r>
              <a:rPr lang="ar-SA" sz="4400" b="1" dirty="0">
                <a:solidFill>
                  <a:schemeClr val="bg2">
                    <a:lumMod val="75000"/>
                  </a:schemeClr>
                </a:solidFill>
                <a:latin typeface="+mj-lt"/>
                <a:ea typeface="+mj-ea"/>
                <a:cs typeface="+mj-cs"/>
              </a:rPr>
              <a:t>2- أسباب الفشل في إدارة الوقت</a:t>
            </a:r>
          </a:p>
        </p:txBody>
      </p:sp>
      <p:pic>
        <p:nvPicPr>
          <p:cNvPr id="75780" name="صورة 12" descr="CAKZERZ1CA7GHUZBCAX7GSCBCAAH5P9XCA9MAM8QCADEUFZFCAO5HLTBCANXW0D3CA831UPICAL8BKCHCAZC4JWNCAD2DYT4CAOBQV8RCAYDBH6LCAG4CYEDCALGDWHPCAKWHEOQCADDXLJ6CAMV5I9TCAV21Y1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86625" y="0"/>
            <a:ext cx="185737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1" name="Text Box 10"/>
          <p:cNvSpPr txBox="1">
            <a:spLocks noChangeArrowheads="1"/>
          </p:cNvSpPr>
          <p:nvPr/>
        </p:nvSpPr>
        <p:spPr bwMode="auto">
          <a:xfrm>
            <a:off x="0" y="3000375"/>
            <a:ext cx="41624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4000">
                <a:solidFill>
                  <a:srgbClr val="002060"/>
                </a:solidFill>
              </a:rPr>
              <a:t> </a:t>
            </a:r>
            <a:r>
              <a:rPr lang="ar-SA" sz="4000" b="1">
                <a:solidFill>
                  <a:srgbClr val="FF0000"/>
                </a:solidFill>
              </a:rPr>
              <a:t>لابد من التخلص من</a:t>
            </a:r>
          </a:p>
          <a:p>
            <a:pPr algn="ctr" eaLnBrk="1" hangingPunct="1">
              <a:spcBef>
                <a:spcPct val="50000"/>
              </a:spcBef>
            </a:pPr>
            <a:r>
              <a:rPr lang="ar-SA" sz="4000" b="1">
                <a:solidFill>
                  <a:srgbClr val="FF0000"/>
                </a:solidFill>
              </a:rPr>
              <a:t>التسويف.</a:t>
            </a:r>
            <a:endParaRPr lang="en-US" sz="4000" b="1">
              <a:solidFill>
                <a:srgbClr val="FF0000"/>
              </a:solidFill>
            </a:endParaRPr>
          </a:p>
        </p:txBody>
      </p:sp>
      <p:pic>
        <p:nvPicPr>
          <p:cNvPr id="75782" name="Picture 2" descr="http://incomezombie.com/wp-content/uploads/2009/01/procrastination.jpg"/>
          <p:cNvPicPr>
            <a:picLocks noChangeAspect="1" noChangeArrowheads="1"/>
          </p:cNvPicPr>
          <p:nvPr/>
        </p:nvPicPr>
        <p:blipFill>
          <a:blip r:embed="rId5">
            <a:extLst>
              <a:ext uri="{28A0092B-C50C-407E-A947-70E740481C1C}">
                <a14:useLocalDpi xmlns:a14="http://schemas.microsoft.com/office/drawing/2010/main" val="0"/>
              </a:ext>
            </a:extLst>
          </a:blip>
          <a:srcRect l="6697" t="4718" r="6126" b="22893"/>
          <a:stretch>
            <a:fillRect/>
          </a:stretch>
        </p:blipFill>
        <p:spPr bwMode="auto">
          <a:xfrm>
            <a:off x="4211638" y="1700213"/>
            <a:ext cx="4608512" cy="331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44445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تذييل 3"/>
          <p:cNvSpPr>
            <a:spLocks noGrp="1"/>
          </p:cNvSpPr>
          <p:nvPr>
            <p:ph type="ftr" sz="quarter" idx="4294967295"/>
          </p:nvPr>
        </p:nvSpPr>
        <p:spPr/>
        <p:txBody>
          <a:bodyPr/>
          <a:lstStyle/>
          <a:p>
            <a:pPr>
              <a:defRPr/>
            </a:pPr>
            <a:r>
              <a:rPr lang="ar-SA"/>
              <a:t>جامعة الملك فيصل-كيف تدير وقتك؟-م.هدى الخالدي-م.فوزيه الهاجري- أ.هند القحطاني</a:t>
            </a:r>
            <a:endParaRPr lang="en-US"/>
          </a:p>
        </p:txBody>
      </p:sp>
      <p:sp>
        <p:nvSpPr>
          <p:cNvPr id="5" name="عنوان 1"/>
          <p:cNvSpPr txBox="1">
            <a:spLocks/>
          </p:cNvSpPr>
          <p:nvPr/>
        </p:nvSpPr>
        <p:spPr>
          <a:xfrm>
            <a:off x="1500188" y="0"/>
            <a:ext cx="5786437" cy="1214438"/>
          </a:xfrm>
          <a:prstGeom prst="rect">
            <a:avLst/>
          </a:prstGeom>
          <a:solidFill>
            <a:schemeClr val="lt1"/>
          </a:solidFill>
        </p:spPr>
        <p:txBody>
          <a:bodyPr rtlCol="1" anchor="ctr">
            <a:normAutofit fontScale="92500" lnSpcReduction="20000"/>
          </a:bodyPr>
          <a:lstStyle/>
          <a:p>
            <a:pPr algn="ctr" fontAlgn="auto">
              <a:spcAft>
                <a:spcPts val="0"/>
              </a:spcAft>
              <a:defRPr/>
            </a:pPr>
            <a:r>
              <a:rPr lang="ar-SA" sz="4400" dirty="0">
                <a:latin typeface="+mj-lt"/>
                <a:ea typeface="+mj-ea"/>
                <a:cs typeface="+mj-cs"/>
              </a:rPr>
              <a:t/>
            </a:r>
            <a:br>
              <a:rPr lang="ar-SA" sz="4400" dirty="0">
                <a:latin typeface="+mj-lt"/>
                <a:ea typeface="+mj-ea"/>
                <a:cs typeface="+mj-cs"/>
              </a:rPr>
            </a:br>
            <a:r>
              <a:rPr lang="ar-SA" sz="4400" dirty="0">
                <a:solidFill>
                  <a:schemeClr val="bg2">
                    <a:lumMod val="75000"/>
                  </a:schemeClr>
                </a:solidFill>
                <a:latin typeface="+mj-lt"/>
                <a:ea typeface="+mj-ea"/>
                <a:cs typeface="+mj-cs"/>
              </a:rPr>
              <a:t>2- أسباب الفشل في إدارة الوقت</a:t>
            </a:r>
          </a:p>
        </p:txBody>
      </p:sp>
      <p:pic>
        <p:nvPicPr>
          <p:cNvPr id="76804" name="Picture 5" descr="ti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50018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5" name="صورة 6" descr="CAKZERZ1CA7GHUZBCAX7GSCBCAAH5P9XCA9MAM8QCADEUFZFCAO5HLTBCANXW0D3CA831UPICAL8BKCHCAZC4JWNCAD2DYT4CAOBQV8RCAYDBH6LCAG4CYEDCALGDWHPCAKWHEOQCADDXLJ6CAMV5I9TCAV21Y1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86625" y="0"/>
            <a:ext cx="185737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6" name="Picture 4" descr="CTOFF12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25850" y="1141413"/>
            <a:ext cx="5429250"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9" name="مربع نص 12"/>
          <p:cNvSpPr txBox="1">
            <a:spLocks noChangeArrowheads="1"/>
          </p:cNvSpPr>
          <p:nvPr/>
        </p:nvSpPr>
        <p:spPr bwMode="auto">
          <a:xfrm>
            <a:off x="6429375" y="1560513"/>
            <a:ext cx="1785938" cy="1200150"/>
          </a:xfrm>
          <a:prstGeom prst="rect">
            <a:avLst/>
          </a:prstGeom>
          <a:noFill/>
          <a:ln w="9525">
            <a:noFill/>
            <a:miter lim="800000"/>
            <a:headEnd/>
            <a:tailEnd/>
          </a:ln>
        </p:spPr>
        <p:txBody>
          <a:bodyPr>
            <a:spAutoFit/>
          </a:bodyPr>
          <a:lstStyle/>
          <a:p>
            <a:pPr rtl="0">
              <a:defRPr/>
            </a:pPr>
            <a:r>
              <a:rPr lang="ar-SA" sz="2400" b="1" dirty="0">
                <a:solidFill>
                  <a:schemeClr val="bg2">
                    <a:lumMod val="75000"/>
                  </a:schemeClr>
                </a:solidFill>
                <a:latin typeface="Calibri" pitchFamily="34" charset="0"/>
              </a:rPr>
              <a:t>ما هي أهم أخطاء سعيدة في إدارة وقتها؟</a:t>
            </a:r>
          </a:p>
        </p:txBody>
      </p:sp>
      <p:pic>
        <p:nvPicPr>
          <p:cNvPr id="76808" name="Picture 2" descr="http://www.fotosearch.com/bthumb/ILW/ILW507/alleya0048c.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063" y="2071688"/>
            <a:ext cx="1085850" cy="135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9" name="Picture 4" descr="http://technabob.com/blog/wp-content/uploads/2009/04/dali-clock.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57438" y="2000250"/>
            <a:ext cx="121443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10" name="Picture 2" descr="g041964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8625" y="3857625"/>
            <a:ext cx="1000125" cy="171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11" name="Picture 6" descr="كاريكاتير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92275" y="3860800"/>
            <a:ext cx="1928813"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12" name="Picture 2" descr="http://incomezombie.com/wp-content/uploads/2009/01/procrastination.jpg"/>
          <p:cNvPicPr>
            <a:picLocks noChangeAspect="1" noChangeArrowheads="1"/>
          </p:cNvPicPr>
          <p:nvPr/>
        </p:nvPicPr>
        <p:blipFill>
          <a:blip r:embed="rId9">
            <a:extLst>
              <a:ext uri="{28A0092B-C50C-407E-A947-70E740481C1C}">
                <a14:useLocalDpi xmlns:a14="http://schemas.microsoft.com/office/drawing/2010/main" val="0"/>
              </a:ext>
            </a:extLst>
          </a:blip>
          <a:srcRect b="22479"/>
          <a:stretch>
            <a:fillRect/>
          </a:stretch>
        </p:blipFill>
        <p:spPr bwMode="auto">
          <a:xfrm>
            <a:off x="6227763" y="3860800"/>
            <a:ext cx="2144712"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8109799"/>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361</Words>
  <Application>Microsoft Office PowerPoint</Application>
  <PresentationFormat>عرض على الشاشة (3:4)‏</PresentationFormat>
  <Paragraphs>68</Paragraphs>
  <Slides>19</Slides>
  <Notes>13</Notes>
  <HiddenSlides>0</HiddenSlides>
  <MMClips>0</MMClips>
  <ScaleCrop>false</ScaleCrop>
  <HeadingPairs>
    <vt:vector size="4" baseType="variant">
      <vt:variant>
        <vt:lpstr>نسق</vt:lpstr>
      </vt:variant>
      <vt:variant>
        <vt:i4>1</vt:i4>
      </vt:variant>
      <vt:variant>
        <vt:lpstr>عناوين الشرائح</vt:lpstr>
      </vt:variant>
      <vt:variant>
        <vt:i4>19</vt:i4>
      </vt:variant>
    </vt:vector>
  </HeadingPairs>
  <TitlesOfParts>
    <vt:vector size="20" baseType="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Ahmed-Under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DELL</dc:creator>
  <cp:lastModifiedBy>DELL</cp:lastModifiedBy>
  <cp:revision>1</cp:revision>
  <dcterms:created xsi:type="dcterms:W3CDTF">2011-09-18T20:27:00Z</dcterms:created>
  <dcterms:modified xsi:type="dcterms:W3CDTF">2011-09-18T20:27:36Z</dcterms:modified>
</cp:coreProperties>
</file>