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0C75DB4-CD4E-4F69-AFE7-846611002D6E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BAACB75-D31C-4365-9B34-9B032B04A11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8321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DDAE8-3362-4A0A-B8D8-3BACB9B0FA2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3EB-B0F5-418C-90E5-5BF081A73EE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12715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DDAE8-3362-4A0A-B8D8-3BACB9B0FA2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3EB-B0F5-418C-90E5-5BF081A73EE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30769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DDAE8-3362-4A0A-B8D8-3BACB9B0FA2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3EB-B0F5-418C-90E5-5BF081A73EE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5662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DDAE8-3362-4A0A-B8D8-3BACB9B0FA2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3EB-B0F5-418C-90E5-5BF081A73EE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24370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DDAE8-3362-4A0A-B8D8-3BACB9B0FA2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3EB-B0F5-418C-90E5-5BF081A73EE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03493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DDAE8-3362-4A0A-B8D8-3BACB9B0FA2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3EB-B0F5-418C-90E5-5BF081A73EE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5676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DDAE8-3362-4A0A-B8D8-3BACB9B0FA2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3EB-B0F5-418C-90E5-5BF081A73EE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4062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DDAE8-3362-4A0A-B8D8-3BACB9B0FA2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3EB-B0F5-418C-90E5-5BF081A73EE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6982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DDAE8-3362-4A0A-B8D8-3BACB9B0FA2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3EB-B0F5-418C-90E5-5BF081A73EE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70360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DDAE8-3362-4A0A-B8D8-3BACB9B0FA2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3EB-B0F5-418C-90E5-5BF081A73EE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3691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DDAE8-3362-4A0A-B8D8-3BACB9B0FA2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213EB-B0F5-418C-90E5-5BF081A73EE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43596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DDAE8-3362-4A0A-B8D8-3BACB9B0FA2F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213EB-B0F5-418C-90E5-5BF081A73EE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17221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sa/imgres?imgurl=http://www.metu.edu.tr/~margaret/Researcher%20reading%20books%20about%20Biology%20The%20Arts%20M.gif&amp;imgrefurl=http://www.metu.edu.tr/~margaret/new_page_5.htm&amp;usg=__TvZjUHY6D-YlvHtktHOaf7LiYSo=&amp;h=480&amp;w=640&amp;sz=36&amp;hl=ar&amp;start=11&amp;um=1&amp;itbs=1&amp;tbnid=RlrQuvJco7XGCM:&amp;tbnh=103&amp;tbnw=137&amp;prev=/images?q=Researcher&amp;gbv=2&amp;hl=ar&amp;safe=active&amp;sa=G&amp;um=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http://images.google.com.sa/imgres?imgurl=http://adithoughts.files.wordpress.com/2009/07/listen1.jpg&amp;imgrefurl=http://adithoughts.wordpress.com/2009/07/15/listening/&amp;usg=__LyYKAyrEmrpu9E8TNGhs7-1GUSE=&amp;h=812&amp;w=781&amp;sz=84&amp;hl=ar&amp;start=9&amp;um=1&amp;itbs=1&amp;tbnid=1OYomiFy8fIt_M:&amp;tbnh=144&amp;tbnw=139&amp;prev=/images?q=listen&amp;gbv=2&amp;hl=ar&amp;safe=active&amp;sa=X&amp;um=1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://images.google.com.sa/imgres?imgurl=http://www.es.gov.sa/lessons/thumbs/science1-2.jpg&amp;imgrefurl=http://www.sae7.net/showthread.php?t=4187&amp;usg=__UHFVDleWeWHiz1RtUxEBZZ11T4Q=&amp;h=311&amp;w=250&amp;sz=12&amp;hl=ar&amp;start=16&amp;itbs=1&amp;tbnid=muEx3V4LjNZ44M:&amp;tbnh=117&amp;tbnw=94&amp;prev=/images?q=%D9%83%D8%AA%D8%A8+%D9%85%D8%AF%D8%B1%D8%B3%D9%8A%D8%A9+%D8%A7%D9%84%D8%B3%D8%B9%D9%88%D8%AF%D9%8A%D8%A9&amp;gbv=2&amp;hl=ar&amp;safe=active&amp;sa=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hyperlink" Target="http://images.google.com.sa/imgres?imgurl=http://www.school-clipart.com/_small/0511-0710-2410-5314.jpg&amp;imgrefurl=http://www.school-clipart.com/_pages/0511-0710-2410-5314.html&amp;usg=__78FQ6CY9YuUDg9JBSI3MiSktGVI=&amp;h=312&amp;w=350&amp;sz=48&amp;hl=ar&amp;start=3&amp;itbs=1&amp;tbnid=f20gyQG2x3WYZM:&amp;tbnh=107&amp;tbnw=120&amp;prev=/images?q=school+teacher&amp;gbv=2&amp;hl=ar&amp;safe=active&amp;sa=X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841500" y="333375"/>
            <a:ext cx="5410200" cy="1446213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44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عدم معرفتهم للفرق   بين المحاضرة الجامعية والحصة المدرسية</a:t>
            </a:r>
            <a:endParaRPr lang="en-US" sz="44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14339" name="Picture 2" descr="http://www.washingtonacademy.com/WA%20Pictures/Lower-School-class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2428875"/>
            <a:ext cx="3857625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 descr="http://www.moillusions.com/wp-content/uploads/i207.photobucket.com/albums/bb234/vurdlak8/illusions/classpuzzl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500313"/>
            <a:ext cx="4046537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208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214938" y="4857750"/>
            <a:ext cx="3505200" cy="1108075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3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الطالبة في الحصة المدرسية  </a:t>
            </a:r>
          </a:p>
          <a:p>
            <a:pPr algn="ctr">
              <a:defRPr/>
            </a:pPr>
            <a:r>
              <a:rPr lang="ar-SA" sz="2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تلعب دور المتلقي للمعلومات</a:t>
            </a:r>
            <a:endParaRPr lang="en-US" sz="28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28625" y="4929188"/>
            <a:ext cx="4419600" cy="1108075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3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الطالبة في المحاضرة الجامعية</a:t>
            </a:r>
          </a:p>
          <a:p>
            <a:pPr algn="ctr">
              <a:defRPr/>
            </a:pPr>
            <a:r>
              <a:rPr lang="ar-SA" sz="2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تلعب دور الباحث عن المعلومة</a:t>
            </a:r>
            <a:endParaRPr lang="en-US" sz="28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000375" y="4000500"/>
            <a:ext cx="3048000" cy="830263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4800" b="1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دور الطالبة  </a:t>
            </a:r>
            <a:endParaRPr lang="en-US" sz="4800" b="1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15365" name="Picture 2" descr="http://t0.gstatic.com/images?q=tbn:RlrQuvJco7XGCM:http://www.metu.edu.tr/~margaret/Researcher%2520reading%2520books%2520about%2520Biology%2520The%2520Arts%2520M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2286000"/>
            <a:ext cx="22860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4" descr="http://t0.gstatic.com/images?q=tbn:1OYomiFy8fIt_M:http://adithoughts.files.wordpress.com/2009/07/listen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2286000"/>
            <a:ext cx="24288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857375" y="0"/>
            <a:ext cx="5410200" cy="1446213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44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عدم معرفتهم للفرق   بين المحاضرة الجامعية والحصة المدرسية(دور الطالبة)</a:t>
            </a:r>
            <a:endParaRPr lang="en-US" sz="44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236384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143500" y="3500438"/>
            <a:ext cx="3786188" cy="2246312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2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Traditional Arabic" pitchFamily="2" charset="-78"/>
              </a:rPr>
              <a:t>تكتسب الطالب أغلب المعلومات</a:t>
            </a:r>
          </a:p>
          <a:p>
            <a:pPr algn="ctr">
              <a:defRPr/>
            </a:pPr>
            <a:r>
              <a:rPr lang="ar-SA" sz="2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Traditional Arabic" pitchFamily="2" charset="-78"/>
              </a:rPr>
              <a:t> أثناء الحصة الدراسية،</a:t>
            </a:r>
          </a:p>
          <a:p>
            <a:pPr algn="ctr">
              <a:defRPr/>
            </a:pPr>
            <a:r>
              <a:rPr lang="ar-SA" sz="2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Traditional Arabic" pitchFamily="2" charset="-78"/>
              </a:rPr>
              <a:t>ولا تحتاج لجهد خارج الصف</a:t>
            </a:r>
          </a:p>
          <a:p>
            <a:pPr algn="ctr">
              <a:defRPr/>
            </a:pPr>
            <a:r>
              <a:rPr lang="ar-SA" sz="2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Traditional Arabic" pitchFamily="2" charset="-78"/>
              </a:rPr>
              <a:t> لاكتساب معلومات جديدة،</a:t>
            </a:r>
          </a:p>
          <a:p>
            <a:pPr algn="ctr">
              <a:defRPr/>
            </a:pPr>
            <a:r>
              <a:rPr lang="ar-SA" sz="2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Traditional Arabic" pitchFamily="2" charset="-78"/>
              </a:rPr>
              <a:t>جهدها فقط في مراجعة المعلومات</a:t>
            </a:r>
            <a:endParaRPr lang="en-US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Traditional Arabic" pitchFamily="2" charset="-78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3429000"/>
            <a:ext cx="4419600" cy="2246313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2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Traditional Arabic" pitchFamily="2" charset="-78"/>
              </a:rPr>
              <a:t>المعلومات التي تتلقاها الجامعية في المحاضرة تمثل جزءاً يسيراً من المعلومات التي تحتاج أن تتعلمها.</a:t>
            </a:r>
          </a:p>
          <a:p>
            <a:pPr algn="ctr">
              <a:defRPr/>
            </a:pPr>
            <a:r>
              <a:rPr lang="ar-SA" sz="2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Traditional Arabic" pitchFamily="2" charset="-78"/>
              </a:rPr>
              <a:t>حيث تتطلب الدراسة القراءة في العديد من المراجع بالإضافة للمرجع الرئيسي</a:t>
            </a:r>
            <a:endParaRPr lang="en-US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Traditional Arabic" pitchFamily="2" charset="-78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2430463" y="1692275"/>
            <a:ext cx="3976687" cy="1446213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4400" b="1" dirty="0">
                <a:solidFill>
                  <a:srgbClr val="FF0000"/>
                </a:solidFill>
                <a:latin typeface="Arabic Typesetting" pitchFamily="66" charset="-78"/>
                <a:cs typeface="Traditional Arabic" pitchFamily="2" charset="-78"/>
              </a:rPr>
              <a:t>جهد الطالبة خارج الصف</a:t>
            </a:r>
            <a:endParaRPr lang="en-US" sz="4400" b="1" dirty="0">
              <a:solidFill>
                <a:srgbClr val="FF0000"/>
              </a:solidFill>
              <a:latin typeface="Arabic Typesetting" pitchFamily="66" charset="-78"/>
              <a:cs typeface="Traditional Arabic" pitchFamily="2" charset="-78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619250" y="200025"/>
            <a:ext cx="6053138" cy="1323975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40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Traditional Arabic" pitchFamily="2" charset="-78"/>
              </a:rPr>
              <a:t>عدم معرفتهم للفرق   بين المحاضرة الجامعية والحصة المدرسية(دور  الطالبة)</a:t>
            </a:r>
            <a:endParaRPr lang="en-US" sz="40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Traditional Arabic" pitchFamily="2" charset="-78"/>
            </a:endParaRPr>
          </a:p>
        </p:txBody>
      </p:sp>
      <p:pic>
        <p:nvPicPr>
          <p:cNvPr id="8" name="Picture 2" descr="C:\Users\user\Desktop\New Folder\CPCA0MQ8SHCA143QG0CA6M6Y3TCA51ARGOCAPVJZCLCAB2D0U7CAQCHW4UCA6YJV9TCAFE4EDHCAIHA11TCAG5GREDCA2WPXODCAC9BKFZCA8CFY7SCAGFPKV1CAIPFTHKCA6PXZN4CAEAB0KCCA78AVL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2984"/>
            <a:ext cx="1852614" cy="1852614"/>
          </a:xfrm>
          <a:prstGeom prst="roundRect">
            <a:avLst>
              <a:gd name="adj" fmla="val 8594"/>
            </a:avLst>
          </a:prstGeom>
          <a:solidFill>
            <a:schemeClr val="tx1">
              <a:lumMod val="95000"/>
            </a:scheme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391" name="Picture 2" descr="http://t1.gstatic.com/images?q=tbn:muEx3V4LjNZ44M:http://www.es.gov.sa/lessons/thumbs/science1-2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1500188"/>
            <a:ext cx="14700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8675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42938" y="4286250"/>
            <a:ext cx="3857625" cy="1846263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3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في الأغلب يصعب فهم الحاضرة لو لم تذاكر كل الموضوعات السابقة ذات العلاقة،ويحضر المحاضرة التالية.</a:t>
            </a:r>
            <a:endParaRPr lang="en-US" sz="28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214938" y="4071938"/>
            <a:ext cx="3929062" cy="1846262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3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في الأغلب يمكن فهم الدرس حتى إن لم تحضر الدرس الجديد أو تذاكر الدروس السابقة.</a:t>
            </a:r>
            <a:endParaRPr lang="en-US" sz="28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857375" y="0"/>
            <a:ext cx="5410200" cy="1446213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44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عدم معرفتهم للفرق   بين المحاضرة الجامعية والحصة المدرسية(دور الطالبة)</a:t>
            </a:r>
            <a:endParaRPr lang="en-US" sz="44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17413" name="Picture 2" descr="http://www.washingtonacademy.com/WA%20Pictures/Lower-School-class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1500188"/>
            <a:ext cx="3097212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http://www.moillusions.com/wp-content/uploads/i207.photobucket.com/albums/bb234/vurdlak8/illusions/classpuzzl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500188"/>
            <a:ext cx="3348037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785938" y="3286125"/>
            <a:ext cx="5410200" cy="769938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4400" b="1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التحضير المسبق</a:t>
            </a:r>
            <a:endParaRPr lang="en-US" sz="4400" b="1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81504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00625" y="4429125"/>
            <a:ext cx="3857625" cy="1846263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3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في الأغلب لا يتوقع من الطالبة تدوين الكثير من المعلومات أثناء الحصة الدراسية</a:t>
            </a:r>
            <a:endParaRPr lang="en-US" sz="28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00063" y="4500563"/>
            <a:ext cx="3929062" cy="1846262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3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في الأغلب يتوقع من الطالبة تدوين وتسجيل كل ما يرد في المحاضرة الدراسية</a:t>
            </a:r>
            <a:endParaRPr lang="en-US" sz="28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857375" y="0"/>
            <a:ext cx="5410200" cy="1446213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44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عدم معرفتهم للفرق   بين المحاضرة الجامعية والحصة المدرسية(دور الطالبة)</a:t>
            </a:r>
            <a:endParaRPr lang="en-US" sz="44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928813" y="3643313"/>
            <a:ext cx="5410200" cy="769937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44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التدوين</a:t>
            </a:r>
            <a:endParaRPr lang="en-US" sz="44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18438" name="Picture 2" descr="http://api.ning.com/files/1zI-k-b2hjSl*8vc3kCkQhykPmFRSb74DAjuUMgdRk-ZWRMdAcjViUhoFR5ey6EyxT4AtklQ9OtcMwOIORPeAaPXxAb8D9nv/writing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1500188"/>
            <a:ext cx="6343650" cy="177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9718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286375" y="4143375"/>
            <a:ext cx="3857625" cy="1262063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3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المدرس يقوم بشرح كل التفاصيل وكل المعلومات.</a:t>
            </a:r>
            <a:endParaRPr lang="en-US" sz="28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14313" y="3857625"/>
            <a:ext cx="4929187" cy="1846263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3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الأستاذ الجامعي يقوم بشرح المحاور الرئيسية ليعطي صورة شاملة،وليس من الضروري أن يخوض في شرح كل معلومة بالتفصيل </a:t>
            </a:r>
            <a:endParaRPr lang="en-US" sz="28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857375" y="0"/>
            <a:ext cx="5410200" cy="1446213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44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عدم معرفتهم للفرق   بين المحاضرة الجامعية والحصة المدرسية(دور الأستاذ)</a:t>
            </a:r>
            <a:endParaRPr lang="en-US" sz="44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857375" y="2857500"/>
            <a:ext cx="5410200" cy="769938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44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دور الأستاذ</a:t>
            </a:r>
            <a:endParaRPr lang="en-US" sz="4400" b="1" dirty="0">
              <a:solidFill>
                <a:schemeClr val="bg2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9" name="Picture 5"/>
          <p:cNvPicPr/>
          <p:nvPr/>
        </p:nvPicPr>
        <p:blipFill>
          <a:blip r:embed="rId3" cstate="print"/>
          <a:srcRect l="17984" t="21346" r="55720" b="16815"/>
          <a:stretch>
            <a:fillRect/>
          </a:stretch>
        </p:blipFill>
        <p:spPr bwMode="auto">
          <a:xfrm>
            <a:off x="357158" y="857232"/>
            <a:ext cx="2000264" cy="2299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463" name="Picture 2" descr="http://t0.gstatic.com/images?q=tbn:f20gyQG2x3WYZM:http://www.school-clipart.com/_small/0511-0710-2410-5314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1143000"/>
            <a:ext cx="2643187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1423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 txBox="1">
            <a:spLocks/>
          </p:cNvSpPr>
          <p:nvPr/>
        </p:nvSpPr>
        <p:spPr>
          <a:xfrm>
            <a:off x="1714480" y="714356"/>
            <a:ext cx="4643470" cy="1828800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defRPr/>
            </a:pPr>
            <a:r>
              <a:rPr lang="ar-SA" sz="9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  <a:hlinkClick r:id="" action="ppaction://noaction"/>
              </a:rPr>
              <a:t>إضاءة</a:t>
            </a:r>
          </a:p>
        </p:txBody>
      </p:sp>
      <p:sp>
        <p:nvSpPr>
          <p:cNvPr id="5" name="عنوان فرعي 4"/>
          <p:cNvSpPr txBox="1">
            <a:spLocks/>
          </p:cNvSpPr>
          <p:nvPr/>
        </p:nvSpPr>
        <p:spPr>
          <a:xfrm>
            <a:off x="503238" y="2708275"/>
            <a:ext cx="785495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48640" indent="-411480" algn="ctr" fontAlgn="auto">
              <a:spcBef>
                <a:spcPts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lang="ar-SA" sz="4800" b="1" dirty="0">
                <a:solidFill>
                  <a:schemeClr val="bg2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المسئولية الكبرى في الحياة الجامعية تقع على عاتق الطالبة الجامعية.</a:t>
            </a:r>
          </a:p>
        </p:txBody>
      </p:sp>
      <p:pic>
        <p:nvPicPr>
          <p:cNvPr id="7" name="Picture 8" descr="C:\Documents and Settings\user\Local Settings\Temporary Internet Files\Content.IE5\DGC9OA8E\MCj0334112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863" y="4119563"/>
            <a:ext cx="1760537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2150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234</Words>
  <Application>Microsoft Office PowerPoint</Application>
  <PresentationFormat>عرض على الشاشة (3:4)‏</PresentationFormat>
  <Paragraphs>30</Paragraphs>
  <Slides>7</Slides>
  <Notes>7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1</cp:revision>
  <dcterms:created xsi:type="dcterms:W3CDTF">2011-09-19T11:34:45Z</dcterms:created>
  <dcterms:modified xsi:type="dcterms:W3CDTF">2011-09-19T11:36:01Z</dcterms:modified>
</cp:coreProperties>
</file>