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9760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2178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83551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15737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1296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1619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707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5886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30984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10133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389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E3370-A3A2-4E9D-92C2-481E1F65E34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0B7B5-8FB1-44F8-B372-F1CA05E017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434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صورة 2" descr="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6" t="8333" r="17200" b="21875"/>
          <a:stretch>
            <a:fillRect/>
          </a:stretch>
        </p:blipFill>
        <p:spPr bwMode="auto">
          <a:xfrm>
            <a:off x="1000125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0" y="214290"/>
            <a:ext cx="5588389" cy="141577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المراجع</a:t>
            </a:r>
          </a:p>
          <a:p>
            <a:pPr algn="ctr">
              <a:defRPr/>
            </a:pPr>
            <a:r>
              <a:rPr lang="ar-S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للرجوع </a:t>
            </a:r>
            <a:r>
              <a:rPr lang="ar-SA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اليها</a:t>
            </a:r>
            <a:r>
              <a:rPr lang="ar-S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كمراجع </a:t>
            </a:r>
            <a:r>
              <a:rPr lang="ar-SA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اضافية</a:t>
            </a:r>
            <a:r>
              <a:rPr lang="ar-S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عند الحاجة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4847631" y="0"/>
            <a:ext cx="4395755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أولا :أكتشفي كتابك</a:t>
            </a:r>
          </a:p>
        </p:txBody>
      </p:sp>
    </p:spTree>
    <p:extLst>
      <p:ext uri="{BB962C8B-B14F-4D97-AF65-F5344CB8AC3E}">
        <p14:creationId xmlns:p14="http://schemas.microsoft.com/office/powerpoint/2010/main" val="216172024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مربع نص 1"/>
          <p:cNvSpPr txBox="1">
            <a:spLocks noChangeArrowheads="1"/>
          </p:cNvSpPr>
          <p:nvPr/>
        </p:nvSpPr>
        <p:spPr bwMode="auto">
          <a:xfrm>
            <a:off x="500063" y="1000125"/>
            <a:ext cx="8215312" cy="42465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600" dirty="0">
                <a:solidFill>
                  <a:srgbClr val="FF0000"/>
                </a:solidFill>
                <a:latin typeface="Constantia" pitchFamily="18" charset="0"/>
              </a:rPr>
              <a:t>ثانيا:حدد هدفك من القراءة</a:t>
            </a:r>
            <a:endParaRPr lang="en-US" sz="3600" dirty="0">
              <a:solidFill>
                <a:srgbClr val="FF0000"/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3600" dirty="0">
                <a:latin typeface="Constantia" pitchFamily="18" charset="0"/>
              </a:rPr>
              <a:t> </a:t>
            </a:r>
          </a:p>
          <a:p>
            <a:pPr>
              <a:defRPr/>
            </a:pPr>
            <a:endParaRPr lang="en-US" sz="3600" dirty="0">
              <a:latin typeface="Constantia" pitchFamily="18" charset="0"/>
            </a:endParaRPr>
          </a:p>
          <a:p>
            <a:pPr>
              <a:defRPr/>
            </a:pPr>
            <a:r>
              <a:rPr lang="ar-SA" sz="3600" dirty="0">
                <a:latin typeface="Constantia" pitchFamily="18" charset="0"/>
              </a:rPr>
              <a:t> </a:t>
            </a:r>
            <a:r>
              <a:rPr lang="ar-SA" sz="3600" dirty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-  تقرئين لتجتازي الامتحان؟؟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3600" dirty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- تقرئين لتحديد الأفكار الأساسية؟؟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3600" dirty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- تقرئين لحل واجب كلفت به؟؟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3600" dirty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-  تقرئين لتحضير درس لم تأخذيه بعد؟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endParaRPr lang="ar-SA" dirty="0">
              <a:latin typeface="Constantia" pitchFamily="18" charset="0"/>
            </a:endParaRPr>
          </a:p>
        </p:txBody>
      </p:sp>
      <p:pic>
        <p:nvPicPr>
          <p:cNvPr id="39939" name="صورة 2" descr="262px-Question_book-new_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8813"/>
            <a:ext cx="306705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1442221" y="857232"/>
            <a:ext cx="6715300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ثانيا: حددي هدفك من القراءة</a:t>
            </a:r>
          </a:p>
        </p:txBody>
      </p:sp>
    </p:spTree>
    <p:extLst>
      <p:ext uri="{BB962C8B-B14F-4D97-AF65-F5344CB8AC3E}">
        <p14:creationId xmlns:p14="http://schemas.microsoft.com/office/powerpoint/2010/main" val="1923728676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مربع نص 1"/>
          <p:cNvSpPr txBox="1">
            <a:spLocks noChangeArrowheads="1"/>
          </p:cNvSpPr>
          <p:nvPr/>
        </p:nvSpPr>
        <p:spPr bwMode="auto">
          <a:xfrm>
            <a:off x="428625" y="1357313"/>
            <a:ext cx="8143875" cy="44323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sym typeface="Wingdings 2" pitchFamily="18" charset="2"/>
              </a:rPr>
              <a:t>(3-أ) القراءة بأسلوب </a:t>
            </a:r>
            <a:r>
              <a:rPr lang="ar-SA" sz="3200" b="1" dirty="0" err="1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sym typeface="Wingdings 2" pitchFamily="18" charset="2"/>
              </a:rPr>
              <a:t>التسائل</a:t>
            </a:r>
            <a:endParaRPr lang="ar-SA" sz="32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sym typeface="Wingdings 2" pitchFamily="18" charset="2"/>
            </a:endParaRPr>
          </a:p>
          <a:p>
            <a:pPr>
              <a:lnSpc>
                <a:spcPct val="150000"/>
              </a:lnSpc>
              <a:defRPr/>
            </a:pPr>
            <a:r>
              <a:rPr lang="ar-SA" sz="3200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sym typeface="Wingdings 2" pitchFamily="18" charset="2"/>
              </a:rPr>
              <a:t></a:t>
            </a:r>
            <a:r>
              <a:rPr lang="ar-SA" sz="2800" b="1" dirty="0">
                <a:solidFill>
                  <a:srgbClr val="FF0000"/>
                </a:solidFill>
                <a:latin typeface="Constantia" pitchFamily="18" charset="0"/>
              </a:rPr>
              <a:t>اسألي نفسك سؤالا قبل كلّ فقرة أو قسم</a:t>
            </a: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،</a:t>
            </a:r>
          </a:p>
          <a:p>
            <a:pPr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 عن طريق وضع العنوان الفرعيّ </a:t>
            </a:r>
          </a:p>
          <a:p>
            <a:pPr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أو الجملة الأولى من الفقرة في شكل</a:t>
            </a:r>
          </a:p>
          <a:p>
            <a:pPr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 سؤال، استعملي "من"، "ماذا"، "متى"،</a:t>
            </a:r>
          </a:p>
          <a:p>
            <a:pPr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 أو "كيف" إذا استلزم الأمر ذلك. 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endParaRPr lang="ar-SA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3" name="صورة 2" descr="كتب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071678"/>
            <a:ext cx="3143272" cy="39243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مستطيل 4"/>
          <p:cNvSpPr/>
          <p:nvPr/>
        </p:nvSpPr>
        <p:spPr>
          <a:xfrm>
            <a:off x="714348" y="285728"/>
            <a:ext cx="8028160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ثالثا:اختاري أسلوباً مناسباً للقراءة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1920609" y="1285860"/>
            <a:ext cx="5641289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(3-أ)القراءة بأسلوب التساؤل</a:t>
            </a:r>
          </a:p>
        </p:txBody>
      </p:sp>
    </p:spTree>
    <p:extLst>
      <p:ext uri="{BB962C8B-B14F-4D97-AF65-F5344CB8AC3E}">
        <p14:creationId xmlns:p14="http://schemas.microsoft.com/office/powerpoint/2010/main" val="2997167543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مربع نص 4"/>
          <p:cNvSpPr txBox="1">
            <a:spLocks noChangeArrowheads="1"/>
          </p:cNvSpPr>
          <p:nvPr/>
        </p:nvSpPr>
        <p:spPr bwMode="auto">
          <a:xfrm>
            <a:off x="928688" y="2000250"/>
            <a:ext cx="7215187" cy="34163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في الأوراق التي أمامك حاولي</a:t>
            </a:r>
          </a:p>
          <a:p>
            <a:pPr>
              <a:lnSpc>
                <a:spcPct val="150000"/>
              </a:lnSpc>
              <a:defRPr/>
            </a:pP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 وضع سؤال مناسب لكل فقرة</a:t>
            </a:r>
          </a:p>
          <a:p>
            <a:pPr>
              <a:lnSpc>
                <a:spcPct val="150000"/>
              </a:lnSpc>
              <a:defRPr/>
            </a:pP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 بحيث تحددين الفكرة الرئيسية </a:t>
            </a:r>
          </a:p>
        </p:txBody>
      </p:sp>
      <p:sp>
        <p:nvSpPr>
          <p:cNvPr id="6" name="نجمة مكونة من 7 نقاط 5"/>
          <p:cNvSpPr/>
          <p:nvPr/>
        </p:nvSpPr>
        <p:spPr>
          <a:xfrm>
            <a:off x="714375" y="214313"/>
            <a:ext cx="7572375" cy="2214562"/>
          </a:xfrm>
          <a:prstGeom prst="star7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8000" b="1" dirty="0">
                <a:solidFill>
                  <a:srgbClr val="3333CC"/>
                </a:solidFill>
                <a:cs typeface="Diwani Letter" pitchFamily="2" charset="-78"/>
              </a:rPr>
              <a:t>ورقة عمل(10)</a:t>
            </a:r>
          </a:p>
        </p:txBody>
      </p:sp>
      <p:pic>
        <p:nvPicPr>
          <p:cNvPr id="7" name="صورة 6" descr="تساؤ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2571744"/>
            <a:ext cx="2143125" cy="3905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7068172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كتب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208" y="1928692"/>
            <a:ext cx="1928826" cy="19288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صورة 2" descr="كتب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887" y="4347776"/>
            <a:ext cx="1524000" cy="14605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9940" name="مربع نص 1"/>
          <p:cNvSpPr txBox="1">
            <a:spLocks noChangeArrowheads="1"/>
          </p:cNvSpPr>
          <p:nvPr/>
        </p:nvSpPr>
        <p:spPr bwMode="auto">
          <a:xfrm>
            <a:off x="1812925" y="2000250"/>
            <a:ext cx="6929438" cy="39703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ar-SA" sz="2800" dirty="0">
                <a:latin typeface="Constantia" pitchFamily="18" charset="0"/>
              </a:rPr>
              <a:t>       </a:t>
            </a:r>
            <a:r>
              <a:rPr lang="ar-SA" sz="3600" dirty="0">
                <a:latin typeface="Constantia" pitchFamily="18" charset="0"/>
                <a:sym typeface="Wingdings 2" pitchFamily="18" charset="2"/>
              </a:rPr>
              <a:t></a:t>
            </a:r>
            <a:r>
              <a:rPr lang="ar-SA" sz="3600" dirty="0">
                <a:latin typeface="Constantia" pitchFamily="18" charset="0"/>
              </a:rPr>
              <a:t>  </a:t>
            </a:r>
            <a:r>
              <a:rPr lang="ar-SA" sz="3600" dirty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يمكنك الاستعانة بالألوان لتسهلي على نفسك القراءة فمثلاً استخدمي القلم </a:t>
            </a:r>
            <a:r>
              <a:rPr lang="ar-SA" sz="3600" b="1" dirty="0">
                <a:solidFill>
                  <a:srgbClr val="00B050"/>
                </a:solidFill>
                <a:latin typeface="Constantia" pitchFamily="18" charset="0"/>
              </a:rPr>
              <a:t>الأخضر</a:t>
            </a:r>
          </a:p>
          <a:p>
            <a:pPr>
              <a:lnSpc>
                <a:spcPct val="200000"/>
              </a:lnSpc>
              <a:defRPr/>
            </a:pPr>
            <a:r>
              <a:rPr lang="ar-SA" sz="3600" dirty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 كل مرة  لتضعي خطاً تحت التعريف و</a:t>
            </a:r>
            <a:r>
              <a:rPr lang="ar-SA" sz="3600" b="1" dirty="0">
                <a:solidFill>
                  <a:srgbClr val="FF0000"/>
                </a:solidFill>
                <a:latin typeface="Constantia" pitchFamily="18" charset="0"/>
              </a:rPr>
              <a:t>الأحمر </a:t>
            </a:r>
            <a:r>
              <a:rPr lang="ar-SA" sz="3600" dirty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أسفل النقاط المهمة والملاحظات، وهكذا......</a:t>
            </a:r>
            <a:endParaRPr lang="ar-SA" dirty="0">
              <a:latin typeface="Constantia" pitchFamily="18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815339" y="1285860"/>
            <a:ext cx="7851828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(3-ب)القراءة بأسلوب التأشير على الكتاب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714348" y="285728"/>
            <a:ext cx="8028160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ثالثا:اختاري أسلوباً مناسباً للقراءة</a:t>
            </a:r>
          </a:p>
        </p:txBody>
      </p:sp>
    </p:spTree>
    <p:extLst>
      <p:ext uri="{BB962C8B-B14F-4D97-AF65-F5344CB8AC3E}">
        <p14:creationId xmlns:p14="http://schemas.microsoft.com/office/powerpoint/2010/main" val="3430994605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مربع نص 7"/>
          <p:cNvSpPr txBox="1">
            <a:spLocks noChangeArrowheads="1"/>
          </p:cNvSpPr>
          <p:nvPr/>
        </p:nvSpPr>
        <p:spPr bwMode="auto">
          <a:xfrm>
            <a:off x="714375" y="2286000"/>
            <a:ext cx="8143875" cy="37401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ar-SA" sz="4200" dirty="0">
                <a:solidFill>
                  <a:schemeClr val="bg2">
                    <a:lumMod val="50000"/>
                  </a:schemeClr>
                </a:solidFill>
              </a:rPr>
              <a:t>أمامك مجموعة من </a:t>
            </a:r>
            <a:r>
              <a:rPr lang="ar-SA" sz="4200" dirty="0">
                <a:solidFill>
                  <a:srgbClr val="FF0066"/>
                </a:solidFill>
              </a:rPr>
              <a:t>ا</a:t>
            </a:r>
            <a:r>
              <a:rPr lang="ar-SA" sz="4200" dirty="0">
                <a:solidFill>
                  <a:srgbClr val="66FF66"/>
                </a:solidFill>
              </a:rPr>
              <a:t>لأ</a:t>
            </a:r>
            <a:r>
              <a:rPr lang="ar-SA" sz="4200" dirty="0">
                <a:solidFill>
                  <a:srgbClr val="FFC000"/>
                </a:solidFill>
              </a:rPr>
              <a:t>ل</a:t>
            </a:r>
            <a:r>
              <a:rPr lang="ar-SA" sz="4200" dirty="0">
                <a:solidFill>
                  <a:srgbClr val="CC66FF"/>
                </a:solidFill>
              </a:rPr>
              <a:t>و</a:t>
            </a:r>
            <a:r>
              <a:rPr lang="ar-SA" sz="4200" dirty="0">
                <a:solidFill>
                  <a:srgbClr val="FFFF00"/>
                </a:solidFill>
              </a:rPr>
              <a:t>ا</a:t>
            </a:r>
            <a:r>
              <a:rPr lang="ar-SA" sz="4200" dirty="0">
                <a:solidFill>
                  <a:srgbClr val="FF00FF"/>
                </a:solidFill>
              </a:rPr>
              <a:t>ن   </a:t>
            </a:r>
          </a:p>
          <a:p>
            <a:pPr>
              <a:lnSpc>
                <a:spcPct val="150000"/>
              </a:lnSpc>
              <a:defRPr/>
            </a:pPr>
            <a:r>
              <a:rPr lang="ar-SA" sz="3800" dirty="0">
                <a:solidFill>
                  <a:schemeClr val="bg2">
                    <a:lumMod val="50000"/>
                  </a:schemeClr>
                </a:solidFill>
              </a:rPr>
              <a:t>استخدمي</a:t>
            </a:r>
            <a:r>
              <a:rPr lang="ar-SA" sz="3800" b="1" dirty="0">
                <a:solidFill>
                  <a:srgbClr val="FF3300"/>
                </a:solidFill>
              </a:rPr>
              <a:t> الأحمر </a:t>
            </a:r>
            <a:r>
              <a:rPr lang="ar-SA" sz="3800" dirty="0">
                <a:solidFill>
                  <a:schemeClr val="bg2">
                    <a:lumMod val="50000"/>
                  </a:schemeClr>
                </a:solidFill>
              </a:rPr>
              <a:t>لوضع خط أسفل </a:t>
            </a:r>
            <a:r>
              <a:rPr lang="ar-SA" sz="3800" dirty="0" err="1">
                <a:solidFill>
                  <a:schemeClr val="bg2">
                    <a:lumMod val="50000"/>
                  </a:schemeClr>
                </a:solidFill>
              </a:rPr>
              <a:t>التعاريف</a:t>
            </a:r>
            <a:r>
              <a:rPr lang="ar-SA" sz="4000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ar-SA" sz="3800" dirty="0">
                <a:solidFill>
                  <a:schemeClr val="bg2">
                    <a:lumMod val="50000"/>
                  </a:schemeClr>
                </a:solidFill>
              </a:rPr>
              <a:t>استخدمي</a:t>
            </a:r>
            <a:r>
              <a:rPr lang="ar-SA" sz="3800" dirty="0"/>
              <a:t> </a:t>
            </a:r>
            <a:r>
              <a:rPr lang="ar-SA" sz="3800" b="1" dirty="0">
                <a:solidFill>
                  <a:srgbClr val="66FF66"/>
                </a:solidFill>
              </a:rPr>
              <a:t>الأخضر</a:t>
            </a:r>
            <a:r>
              <a:rPr lang="ar-SA" sz="3800" dirty="0"/>
              <a:t> </a:t>
            </a:r>
            <a:r>
              <a:rPr lang="ar-SA" sz="3800" dirty="0">
                <a:solidFill>
                  <a:schemeClr val="bg2">
                    <a:lumMod val="50000"/>
                  </a:schemeClr>
                </a:solidFill>
              </a:rPr>
              <a:t>للملاحظات المهمة </a:t>
            </a:r>
            <a:r>
              <a:rPr lang="ar-SA" sz="3800" dirty="0"/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ar-SA" sz="3800" dirty="0"/>
              <a:t>استخدمي</a:t>
            </a:r>
            <a:r>
              <a:rPr lang="ar-SA" sz="3800" b="1" dirty="0"/>
              <a:t> </a:t>
            </a:r>
            <a:r>
              <a:rPr lang="ar-SA" sz="3800" b="1" dirty="0">
                <a:solidFill>
                  <a:srgbClr val="0000FF"/>
                </a:solidFill>
              </a:rPr>
              <a:t>الأزرق</a:t>
            </a:r>
            <a:r>
              <a:rPr lang="ar-SA" sz="3800" b="1" dirty="0"/>
              <a:t> </a:t>
            </a:r>
            <a:r>
              <a:rPr lang="ar-SA" sz="3800" dirty="0">
                <a:solidFill>
                  <a:schemeClr val="bg2">
                    <a:lumMod val="50000"/>
                  </a:schemeClr>
                </a:solidFill>
              </a:rPr>
              <a:t>للشروط.</a:t>
            </a:r>
          </a:p>
        </p:txBody>
      </p:sp>
      <p:sp>
        <p:nvSpPr>
          <p:cNvPr id="6" name="نجمة مكونة من 7 نقاط 5"/>
          <p:cNvSpPr/>
          <p:nvPr/>
        </p:nvSpPr>
        <p:spPr>
          <a:xfrm>
            <a:off x="714375" y="0"/>
            <a:ext cx="7572375" cy="2214563"/>
          </a:xfrm>
          <a:prstGeom prst="star7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8000" b="1" dirty="0">
                <a:solidFill>
                  <a:srgbClr val="3333CC"/>
                </a:solidFill>
                <a:cs typeface="Diwani Letter" pitchFamily="2" charset="-78"/>
              </a:rPr>
              <a:t>ورقة عمل (11)</a:t>
            </a:r>
          </a:p>
        </p:txBody>
      </p:sp>
      <p:pic>
        <p:nvPicPr>
          <p:cNvPr id="9" name="صورة 8" descr="أقلام تلوين.jpg"/>
          <p:cNvPicPr>
            <a:picLocks noChangeAspect="1"/>
          </p:cNvPicPr>
          <p:nvPr/>
        </p:nvPicPr>
        <p:blipFill>
          <a:blip r:embed="rId3" cstate="print"/>
          <a:srcRect b="9375"/>
          <a:stretch>
            <a:fillRect/>
          </a:stretch>
        </p:blipFill>
        <p:spPr>
          <a:xfrm>
            <a:off x="214282" y="1500174"/>
            <a:ext cx="1357322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صورة 11" descr="قلم أزرق.jpg"/>
          <p:cNvPicPr>
            <a:picLocks noChangeAspect="1"/>
          </p:cNvPicPr>
          <p:nvPr/>
        </p:nvPicPr>
        <p:blipFill>
          <a:blip r:embed="rId4" cstate="print"/>
          <a:srcRect b="6967"/>
          <a:stretch>
            <a:fillRect/>
          </a:stretch>
        </p:blipFill>
        <p:spPr>
          <a:xfrm>
            <a:off x="2928926" y="5286388"/>
            <a:ext cx="1535744" cy="11620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صورة 10" descr="قلم أخضر.jpg"/>
          <p:cNvPicPr>
            <a:picLocks noChangeAspect="1"/>
          </p:cNvPicPr>
          <p:nvPr/>
        </p:nvPicPr>
        <p:blipFill>
          <a:blip r:embed="rId5" cstate="print"/>
          <a:srcRect l="-2500" b="6593"/>
          <a:stretch>
            <a:fillRect/>
          </a:stretch>
        </p:blipFill>
        <p:spPr>
          <a:xfrm>
            <a:off x="1571604" y="4643446"/>
            <a:ext cx="1378328" cy="11430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صورة 9" descr="قلم أحمر.jpg"/>
          <p:cNvPicPr>
            <a:picLocks noChangeAspect="1"/>
          </p:cNvPicPr>
          <p:nvPr/>
        </p:nvPicPr>
        <p:blipFill>
          <a:blip r:embed="rId6" cstate="print"/>
          <a:srcRect l="22708" b="9699"/>
          <a:stretch>
            <a:fillRect/>
          </a:stretch>
        </p:blipFill>
        <p:spPr>
          <a:xfrm>
            <a:off x="214282" y="3429000"/>
            <a:ext cx="170201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4040" name="صورة 12" descr="شعار جامعة الدمام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0"/>
            <a:ext cx="1428750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4044680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صورة 11" descr="مخطط هيكلي.jpg"/>
          <p:cNvPicPr>
            <a:picLocks noChangeAspect="1"/>
          </p:cNvPicPr>
          <p:nvPr/>
        </p:nvPicPr>
        <p:blipFill>
          <a:blip r:embed="rId2" cstate="print"/>
          <a:srcRect b="6731"/>
          <a:stretch>
            <a:fillRect/>
          </a:stretch>
        </p:blipFill>
        <p:spPr>
          <a:xfrm>
            <a:off x="285720" y="923330"/>
            <a:ext cx="2571780" cy="23791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صورة 23" descr="رسم هيكلي 2.jpg"/>
          <p:cNvPicPr>
            <a:picLocks noChangeAspect="1"/>
          </p:cNvPicPr>
          <p:nvPr/>
        </p:nvPicPr>
        <p:blipFill>
          <a:blip r:embed="rId3" cstate="print"/>
          <a:srcRect b="7226"/>
          <a:stretch>
            <a:fillRect/>
          </a:stretch>
        </p:blipFill>
        <p:spPr>
          <a:xfrm>
            <a:off x="3428992" y="4643446"/>
            <a:ext cx="2286006" cy="16430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5" name="صورة 24" descr="رسم هيكلي3.jpg"/>
          <p:cNvPicPr>
            <a:picLocks noChangeAspect="1"/>
          </p:cNvPicPr>
          <p:nvPr/>
        </p:nvPicPr>
        <p:blipFill>
          <a:blip r:embed="rId4" cstate="print"/>
          <a:srcRect b="4545"/>
          <a:stretch>
            <a:fillRect/>
          </a:stretch>
        </p:blipFill>
        <p:spPr>
          <a:xfrm>
            <a:off x="285720" y="4000504"/>
            <a:ext cx="2000264" cy="20002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مستطيل 7"/>
          <p:cNvSpPr/>
          <p:nvPr/>
        </p:nvSpPr>
        <p:spPr>
          <a:xfrm>
            <a:off x="714348" y="0"/>
            <a:ext cx="8028160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ثالثا:اختاري أسلوباً مناسباً للقراءة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1403648" y="3527968"/>
            <a:ext cx="7144906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(3-ج)القراءة بأسلوب خارطة المفاهيم</a:t>
            </a:r>
          </a:p>
        </p:txBody>
      </p:sp>
    </p:spTree>
    <p:extLst>
      <p:ext uri="{BB962C8B-B14F-4D97-AF65-F5344CB8AC3E}">
        <p14:creationId xmlns:p14="http://schemas.microsoft.com/office/powerpoint/2010/main" val="373898902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مربع نص 4"/>
          <p:cNvSpPr txBox="1">
            <a:spLocks noChangeArrowheads="1"/>
          </p:cNvSpPr>
          <p:nvPr/>
        </p:nvSpPr>
        <p:spPr bwMode="auto">
          <a:xfrm>
            <a:off x="928688" y="2000250"/>
            <a:ext cx="7215187" cy="34163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في الأوراق التي أمامك حاولي</a:t>
            </a:r>
          </a:p>
          <a:p>
            <a:pPr>
              <a:lnSpc>
                <a:spcPct val="150000"/>
              </a:lnSpc>
              <a:defRPr/>
            </a:pP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 إكمال خارطة المفاهيم التي</a:t>
            </a:r>
          </a:p>
          <a:p>
            <a:pPr>
              <a:lnSpc>
                <a:spcPct val="150000"/>
              </a:lnSpc>
              <a:defRPr/>
            </a:pP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 أمامك </a:t>
            </a:r>
            <a:r>
              <a:rPr lang="ar-SA" sz="4400" dirty="0"/>
              <a:t>في كل فقرة.</a:t>
            </a:r>
          </a:p>
        </p:txBody>
      </p:sp>
      <p:sp>
        <p:nvSpPr>
          <p:cNvPr id="6" name="نجمة مكونة من 7 نقاط 5"/>
          <p:cNvSpPr/>
          <p:nvPr/>
        </p:nvSpPr>
        <p:spPr>
          <a:xfrm>
            <a:off x="714375" y="214313"/>
            <a:ext cx="7572375" cy="2214562"/>
          </a:xfrm>
          <a:prstGeom prst="star7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8000" b="1" dirty="0">
                <a:solidFill>
                  <a:srgbClr val="3333CC"/>
                </a:solidFill>
                <a:cs typeface="Diwani Letter" pitchFamily="2" charset="-78"/>
              </a:rPr>
              <a:t>ورقة عمل(12) </a:t>
            </a:r>
          </a:p>
        </p:txBody>
      </p:sp>
      <p:pic>
        <p:nvPicPr>
          <p:cNvPr id="46084" name="صورة 7" descr="شعار جامعة الدمام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0"/>
            <a:ext cx="1357312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صورة 6" descr="تساؤل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2571744"/>
            <a:ext cx="2143125" cy="3905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2000896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88913"/>
            <a:ext cx="8810625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777901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Oval 56"/>
          <p:cNvSpPr>
            <a:spLocks noChangeArrowheads="1"/>
          </p:cNvSpPr>
          <p:nvPr/>
        </p:nvSpPr>
        <p:spPr bwMode="auto">
          <a:xfrm>
            <a:off x="2905125" y="152400"/>
            <a:ext cx="2781300" cy="685800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92CDDC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103" name="Text Box 55"/>
          <p:cNvSpPr txBox="1">
            <a:spLocks noChangeArrowheads="1"/>
          </p:cNvSpPr>
          <p:nvPr/>
        </p:nvSpPr>
        <p:spPr bwMode="auto">
          <a:xfrm>
            <a:off x="3219450" y="171450"/>
            <a:ext cx="2066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ar-SA" sz="22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صعوبات التعلم</a:t>
            </a: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8132" name="AutoShape 54"/>
          <p:cNvCxnSpPr>
            <a:cxnSpLocks noChangeShapeType="1"/>
          </p:cNvCxnSpPr>
          <p:nvPr/>
        </p:nvCxnSpPr>
        <p:spPr bwMode="auto">
          <a:xfrm>
            <a:off x="5162550" y="647700"/>
            <a:ext cx="2247900" cy="37147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33" name="AutoShape 53"/>
          <p:cNvCxnSpPr>
            <a:cxnSpLocks noChangeShapeType="1"/>
          </p:cNvCxnSpPr>
          <p:nvPr/>
        </p:nvCxnSpPr>
        <p:spPr bwMode="auto">
          <a:xfrm flipH="1">
            <a:off x="1536700" y="628650"/>
            <a:ext cx="2066925" cy="4191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34" name="AutoShape 52"/>
          <p:cNvSpPr>
            <a:spLocks noChangeArrowheads="1"/>
          </p:cNvSpPr>
          <p:nvPr/>
        </p:nvSpPr>
        <p:spPr bwMode="auto">
          <a:xfrm>
            <a:off x="6372225" y="1066800"/>
            <a:ext cx="1847850" cy="5334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B8CCE4"/>
              </a:gs>
              <a:gs pos="100000">
                <a:srgbClr val="F2DBDB"/>
              </a:gs>
            </a:gsLst>
            <a:lin ang="2700000" scaled="1"/>
          </a:gra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6372225" y="1152525"/>
            <a:ext cx="18478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ar-SA" sz="16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صعوبات التعلم </a:t>
            </a:r>
            <a:r>
              <a:rPr lang="ar-SA" sz="1600" dirty="0" err="1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النمائية</a:t>
            </a: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8136" name="AutoShape 50"/>
          <p:cNvCxnSpPr>
            <a:cxnSpLocks noChangeShapeType="1"/>
          </p:cNvCxnSpPr>
          <p:nvPr/>
        </p:nvCxnSpPr>
        <p:spPr bwMode="auto">
          <a:xfrm>
            <a:off x="7820025" y="1600200"/>
            <a:ext cx="0" cy="3429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37" name="AutoShape 49"/>
          <p:cNvSpPr>
            <a:spLocks noChangeArrowheads="1"/>
          </p:cNvSpPr>
          <p:nvPr/>
        </p:nvSpPr>
        <p:spPr bwMode="auto">
          <a:xfrm>
            <a:off x="558800" y="1085850"/>
            <a:ext cx="2228850" cy="5619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2DBDB"/>
              </a:gs>
              <a:gs pos="100000">
                <a:srgbClr val="95B3D7"/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698500" y="1200150"/>
            <a:ext cx="18954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ar-SA" sz="16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صعوبات التعلم الأكاديمية</a:t>
            </a: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8139" name="AutoShape 47"/>
          <p:cNvCxnSpPr>
            <a:cxnSpLocks noChangeShapeType="1"/>
          </p:cNvCxnSpPr>
          <p:nvPr/>
        </p:nvCxnSpPr>
        <p:spPr bwMode="auto">
          <a:xfrm flipH="1">
            <a:off x="4533900" y="370522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40" name="AutoShape 46"/>
          <p:cNvSpPr>
            <a:spLocks noChangeArrowheads="1"/>
          </p:cNvSpPr>
          <p:nvPr/>
        </p:nvSpPr>
        <p:spPr bwMode="auto">
          <a:xfrm>
            <a:off x="349250" y="152400"/>
            <a:ext cx="8451850" cy="577691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ar-SA"/>
          </a:p>
        </p:txBody>
      </p:sp>
      <p:cxnSp>
        <p:nvCxnSpPr>
          <p:cNvPr id="48141" name="AutoShape 44"/>
          <p:cNvCxnSpPr>
            <a:cxnSpLocks noChangeShapeType="1"/>
          </p:cNvCxnSpPr>
          <p:nvPr/>
        </p:nvCxnSpPr>
        <p:spPr bwMode="auto">
          <a:xfrm flipH="1">
            <a:off x="7820025" y="2343150"/>
            <a:ext cx="9525" cy="28575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42" name="Rectangle 43"/>
          <p:cNvSpPr>
            <a:spLocks noChangeArrowheads="1"/>
          </p:cNvSpPr>
          <p:nvPr/>
        </p:nvSpPr>
        <p:spPr bwMode="auto">
          <a:xfrm>
            <a:off x="5848350" y="2428875"/>
            <a:ext cx="1562100" cy="381000"/>
          </a:xfrm>
          <a:prstGeom prst="rect">
            <a:avLst/>
          </a:prstGeom>
          <a:gradFill rotWithShape="1">
            <a:gsLst>
              <a:gs pos="0">
                <a:srgbClr val="EAF1DD"/>
              </a:gs>
              <a:gs pos="100000">
                <a:srgbClr val="DBE5F1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8143" name="Rectangle 42"/>
          <p:cNvSpPr>
            <a:spLocks noChangeArrowheads="1"/>
          </p:cNvSpPr>
          <p:nvPr/>
        </p:nvSpPr>
        <p:spPr bwMode="auto">
          <a:xfrm>
            <a:off x="5848350" y="3028950"/>
            <a:ext cx="1562100" cy="342900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8144" name="Rectangle 41"/>
          <p:cNvSpPr>
            <a:spLocks noChangeArrowheads="1"/>
          </p:cNvSpPr>
          <p:nvPr/>
        </p:nvSpPr>
        <p:spPr bwMode="auto">
          <a:xfrm>
            <a:off x="5848350" y="4343400"/>
            <a:ext cx="1562100" cy="352425"/>
          </a:xfrm>
          <a:prstGeom prst="rect">
            <a:avLst/>
          </a:prstGeom>
          <a:gradFill rotWithShape="1">
            <a:gsLst>
              <a:gs pos="0">
                <a:srgbClr val="EAF1DD"/>
              </a:gs>
              <a:gs pos="100000">
                <a:srgbClr val="DBE5F1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8145" name="Rectangle 40"/>
          <p:cNvSpPr>
            <a:spLocks noChangeArrowheads="1"/>
          </p:cNvSpPr>
          <p:nvPr/>
        </p:nvSpPr>
        <p:spPr bwMode="auto">
          <a:xfrm>
            <a:off x="5848350" y="3571875"/>
            <a:ext cx="1562100" cy="581025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8146" name="Rectangle 39"/>
          <p:cNvSpPr>
            <a:spLocks noChangeArrowheads="1"/>
          </p:cNvSpPr>
          <p:nvPr/>
        </p:nvSpPr>
        <p:spPr bwMode="auto">
          <a:xfrm>
            <a:off x="5848350" y="4972050"/>
            <a:ext cx="1562100" cy="666750"/>
          </a:xfrm>
          <a:prstGeom prst="rect">
            <a:avLst/>
          </a:prstGeom>
          <a:gradFill rotWithShape="1">
            <a:gsLst>
              <a:gs pos="0">
                <a:srgbClr val="EAF1DD"/>
              </a:gs>
              <a:gs pos="100000">
                <a:srgbClr val="DBE5F1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8147" name="Oval 38"/>
          <p:cNvSpPr>
            <a:spLocks noChangeArrowheads="1"/>
          </p:cNvSpPr>
          <p:nvPr/>
        </p:nvSpPr>
        <p:spPr bwMode="auto">
          <a:xfrm>
            <a:off x="6886575" y="1943100"/>
            <a:ext cx="1724025" cy="400050"/>
          </a:xfrm>
          <a:prstGeom prst="ellipse">
            <a:avLst/>
          </a:prstGeom>
          <a:gradFill rotWithShape="1">
            <a:gsLst>
              <a:gs pos="0">
                <a:srgbClr val="FFFFCC"/>
              </a:gs>
              <a:gs pos="100000">
                <a:srgbClr val="EAF1DD"/>
              </a:gs>
            </a:gsLst>
            <a:lin ang="5400000" scaled="1"/>
          </a:gra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cxnSp>
        <p:nvCxnSpPr>
          <p:cNvPr id="48148" name="AutoShape 37"/>
          <p:cNvCxnSpPr>
            <a:cxnSpLocks noChangeShapeType="1"/>
          </p:cNvCxnSpPr>
          <p:nvPr/>
        </p:nvCxnSpPr>
        <p:spPr bwMode="auto">
          <a:xfrm flipH="1">
            <a:off x="7410450" y="2657475"/>
            <a:ext cx="4191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9" name="AutoShape 36"/>
          <p:cNvCxnSpPr>
            <a:cxnSpLocks noChangeShapeType="1"/>
          </p:cNvCxnSpPr>
          <p:nvPr/>
        </p:nvCxnSpPr>
        <p:spPr bwMode="auto">
          <a:xfrm flipH="1">
            <a:off x="7410450" y="3248025"/>
            <a:ext cx="409575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0" name="AutoShape 35"/>
          <p:cNvCxnSpPr>
            <a:cxnSpLocks noChangeShapeType="1"/>
          </p:cNvCxnSpPr>
          <p:nvPr/>
        </p:nvCxnSpPr>
        <p:spPr bwMode="auto">
          <a:xfrm flipH="1">
            <a:off x="7410450" y="3838575"/>
            <a:ext cx="409575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1" name="AutoShape 34"/>
          <p:cNvCxnSpPr>
            <a:cxnSpLocks noChangeShapeType="1"/>
          </p:cNvCxnSpPr>
          <p:nvPr/>
        </p:nvCxnSpPr>
        <p:spPr bwMode="auto">
          <a:xfrm flipH="1">
            <a:off x="7410450" y="4562475"/>
            <a:ext cx="409575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2" name="AutoShape 33"/>
          <p:cNvCxnSpPr>
            <a:cxnSpLocks noChangeShapeType="1"/>
          </p:cNvCxnSpPr>
          <p:nvPr/>
        </p:nvCxnSpPr>
        <p:spPr bwMode="auto">
          <a:xfrm flipH="1">
            <a:off x="7410450" y="5200650"/>
            <a:ext cx="409575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53" name="Oval 26"/>
          <p:cNvSpPr>
            <a:spLocks noChangeArrowheads="1"/>
          </p:cNvSpPr>
          <p:nvPr/>
        </p:nvSpPr>
        <p:spPr bwMode="auto">
          <a:xfrm>
            <a:off x="3705225" y="2781300"/>
            <a:ext cx="1581150" cy="409575"/>
          </a:xfrm>
          <a:prstGeom prst="ellipse">
            <a:avLst/>
          </a:prstGeom>
          <a:gradFill rotWithShape="1">
            <a:gsLst>
              <a:gs pos="0">
                <a:srgbClr val="E5DFEC"/>
              </a:gs>
              <a:gs pos="100000">
                <a:srgbClr val="FDE9D9"/>
              </a:gs>
            </a:gsLst>
            <a:lin ang="5400000" scaled="1"/>
          </a:gra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cxnSp>
        <p:nvCxnSpPr>
          <p:cNvPr id="48154" name="AutoShape 24"/>
          <p:cNvCxnSpPr>
            <a:cxnSpLocks noChangeShapeType="1"/>
          </p:cNvCxnSpPr>
          <p:nvPr/>
        </p:nvCxnSpPr>
        <p:spPr bwMode="auto">
          <a:xfrm flipH="1">
            <a:off x="4610100" y="2133600"/>
            <a:ext cx="2276475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5" name="AutoShape 23"/>
          <p:cNvCxnSpPr>
            <a:cxnSpLocks noChangeShapeType="1"/>
          </p:cNvCxnSpPr>
          <p:nvPr/>
        </p:nvCxnSpPr>
        <p:spPr bwMode="auto">
          <a:xfrm>
            <a:off x="4610100" y="2133600"/>
            <a:ext cx="0" cy="6477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3219450" y="3514725"/>
            <a:ext cx="1314450" cy="400050"/>
          </a:xfrm>
          <a:prstGeom prst="rect">
            <a:avLst/>
          </a:prstGeom>
          <a:gradFill rotWithShape="1">
            <a:gsLst>
              <a:gs pos="0">
                <a:srgbClr val="EAF1DD"/>
              </a:gs>
              <a:gs pos="100000">
                <a:srgbClr val="DBE5F1"/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3257550" y="4105275"/>
            <a:ext cx="1276350" cy="457200"/>
          </a:xfrm>
          <a:prstGeom prst="rect">
            <a:avLst/>
          </a:prstGeom>
          <a:gradFill rotWithShape="1">
            <a:gsLst>
              <a:gs pos="0">
                <a:srgbClr val="EAF1DD"/>
              </a:gs>
              <a:gs pos="100000">
                <a:srgbClr val="DBE5F1"/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8158" name="AutoShape 20"/>
          <p:cNvCxnSpPr>
            <a:cxnSpLocks noChangeShapeType="1"/>
          </p:cNvCxnSpPr>
          <p:nvPr/>
        </p:nvCxnSpPr>
        <p:spPr bwMode="auto">
          <a:xfrm>
            <a:off x="4991100" y="3133725"/>
            <a:ext cx="0" cy="120967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9" name="AutoShape 19"/>
          <p:cNvCxnSpPr>
            <a:cxnSpLocks noChangeShapeType="1"/>
          </p:cNvCxnSpPr>
          <p:nvPr/>
        </p:nvCxnSpPr>
        <p:spPr bwMode="auto">
          <a:xfrm flipH="1">
            <a:off x="4533900" y="43434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0" name="Rectangle 16"/>
          <p:cNvSpPr>
            <a:spLocks noChangeArrowheads="1"/>
          </p:cNvSpPr>
          <p:nvPr/>
        </p:nvSpPr>
        <p:spPr bwMode="auto">
          <a:xfrm>
            <a:off x="1187450" y="3028950"/>
            <a:ext cx="1352550" cy="400050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8161" name="Rectangle 15"/>
          <p:cNvSpPr>
            <a:spLocks noChangeArrowheads="1"/>
          </p:cNvSpPr>
          <p:nvPr/>
        </p:nvSpPr>
        <p:spPr bwMode="auto">
          <a:xfrm>
            <a:off x="1187450" y="1885950"/>
            <a:ext cx="1333500" cy="476250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8162" name="Rectangle 14"/>
          <p:cNvSpPr>
            <a:spLocks noChangeArrowheads="1"/>
          </p:cNvSpPr>
          <p:nvPr/>
        </p:nvSpPr>
        <p:spPr bwMode="auto">
          <a:xfrm>
            <a:off x="1257300" y="3600450"/>
            <a:ext cx="1333500" cy="476250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8163" name="Rectangle 13"/>
          <p:cNvSpPr>
            <a:spLocks noChangeArrowheads="1"/>
          </p:cNvSpPr>
          <p:nvPr/>
        </p:nvSpPr>
        <p:spPr bwMode="auto">
          <a:xfrm>
            <a:off x="1187450" y="2457450"/>
            <a:ext cx="1257300" cy="428625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cxnSp>
        <p:nvCxnSpPr>
          <p:cNvPr id="48164" name="AutoShape 8"/>
          <p:cNvCxnSpPr>
            <a:cxnSpLocks noChangeShapeType="1"/>
          </p:cNvCxnSpPr>
          <p:nvPr/>
        </p:nvCxnSpPr>
        <p:spPr bwMode="auto">
          <a:xfrm>
            <a:off x="698500" y="1657350"/>
            <a:ext cx="0" cy="218122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5" name="AutoShape 7"/>
          <p:cNvCxnSpPr>
            <a:cxnSpLocks noChangeShapeType="1"/>
          </p:cNvCxnSpPr>
          <p:nvPr/>
        </p:nvCxnSpPr>
        <p:spPr bwMode="auto">
          <a:xfrm>
            <a:off x="698500" y="2114550"/>
            <a:ext cx="5334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6" name="AutoShape 6"/>
          <p:cNvCxnSpPr>
            <a:cxnSpLocks noChangeShapeType="1"/>
          </p:cNvCxnSpPr>
          <p:nvPr/>
        </p:nvCxnSpPr>
        <p:spPr bwMode="auto">
          <a:xfrm>
            <a:off x="698500" y="2686050"/>
            <a:ext cx="5334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7" name="AutoShape 5"/>
          <p:cNvCxnSpPr>
            <a:cxnSpLocks noChangeShapeType="1"/>
          </p:cNvCxnSpPr>
          <p:nvPr/>
        </p:nvCxnSpPr>
        <p:spPr bwMode="auto">
          <a:xfrm>
            <a:off x="698500" y="3257550"/>
            <a:ext cx="48895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8" name="AutoShape 4"/>
          <p:cNvCxnSpPr>
            <a:cxnSpLocks noChangeShapeType="1"/>
          </p:cNvCxnSpPr>
          <p:nvPr/>
        </p:nvCxnSpPr>
        <p:spPr bwMode="auto">
          <a:xfrm>
            <a:off x="698500" y="3829050"/>
            <a:ext cx="5334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9" name="Rectangle 57"/>
          <p:cNvSpPr>
            <a:spLocks noChangeArrowheads="1"/>
          </p:cNvSpPr>
          <p:nvPr/>
        </p:nvSpPr>
        <p:spPr bwMode="auto">
          <a:xfrm>
            <a:off x="0" y="152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48170" name="Rectangle 74"/>
          <p:cNvSpPr>
            <a:spLocks noChangeArrowheads="1"/>
          </p:cNvSpPr>
          <p:nvPr/>
        </p:nvSpPr>
        <p:spPr bwMode="auto">
          <a:xfrm>
            <a:off x="0" y="152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827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Oval 56"/>
          <p:cNvSpPr>
            <a:spLocks noChangeArrowheads="1"/>
          </p:cNvSpPr>
          <p:nvPr/>
        </p:nvSpPr>
        <p:spPr bwMode="auto">
          <a:xfrm>
            <a:off x="2905125" y="152400"/>
            <a:ext cx="2781300" cy="685800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92CDDC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103" name="Text Box 55"/>
          <p:cNvSpPr txBox="1">
            <a:spLocks noChangeArrowheads="1"/>
          </p:cNvSpPr>
          <p:nvPr/>
        </p:nvSpPr>
        <p:spPr bwMode="auto">
          <a:xfrm>
            <a:off x="3219450" y="171450"/>
            <a:ext cx="2066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ar-SA" sz="22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صعوبات التعلم</a:t>
            </a: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9156" name="AutoShape 54"/>
          <p:cNvCxnSpPr>
            <a:cxnSpLocks noChangeShapeType="1"/>
          </p:cNvCxnSpPr>
          <p:nvPr/>
        </p:nvCxnSpPr>
        <p:spPr bwMode="auto">
          <a:xfrm>
            <a:off x="5162550" y="647700"/>
            <a:ext cx="2247900" cy="37147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57" name="AutoShape 53"/>
          <p:cNvCxnSpPr>
            <a:cxnSpLocks noChangeShapeType="1"/>
          </p:cNvCxnSpPr>
          <p:nvPr/>
        </p:nvCxnSpPr>
        <p:spPr bwMode="auto">
          <a:xfrm flipH="1">
            <a:off x="1536700" y="628650"/>
            <a:ext cx="2066925" cy="4191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58" name="AutoShape 52"/>
          <p:cNvSpPr>
            <a:spLocks noChangeArrowheads="1"/>
          </p:cNvSpPr>
          <p:nvPr/>
        </p:nvSpPr>
        <p:spPr bwMode="auto">
          <a:xfrm>
            <a:off x="6372225" y="1066800"/>
            <a:ext cx="1847850" cy="5334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B8CCE4"/>
              </a:gs>
              <a:gs pos="100000">
                <a:srgbClr val="F2DBDB"/>
              </a:gs>
            </a:gsLst>
            <a:lin ang="2700000" scaled="1"/>
          </a:gra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6372225" y="1152525"/>
            <a:ext cx="18478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ar-SA" sz="16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صعوبات التعلم </a:t>
            </a:r>
            <a:r>
              <a:rPr lang="ar-SA" sz="1600" dirty="0" err="1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النمائية</a:t>
            </a: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9160" name="AutoShape 50"/>
          <p:cNvCxnSpPr>
            <a:cxnSpLocks noChangeShapeType="1"/>
          </p:cNvCxnSpPr>
          <p:nvPr/>
        </p:nvCxnSpPr>
        <p:spPr bwMode="auto">
          <a:xfrm>
            <a:off x="7820025" y="1600200"/>
            <a:ext cx="0" cy="3429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61" name="AutoShape 49"/>
          <p:cNvSpPr>
            <a:spLocks noChangeArrowheads="1"/>
          </p:cNvSpPr>
          <p:nvPr/>
        </p:nvSpPr>
        <p:spPr bwMode="auto">
          <a:xfrm>
            <a:off x="558800" y="1085850"/>
            <a:ext cx="2228850" cy="5619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2DBDB"/>
              </a:gs>
              <a:gs pos="100000">
                <a:srgbClr val="95B3D7"/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698500" y="1200150"/>
            <a:ext cx="18954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ar-SA" sz="16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صعوبات التعلم الأكاديمية</a:t>
            </a: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9163" name="AutoShape 47"/>
          <p:cNvCxnSpPr>
            <a:cxnSpLocks noChangeShapeType="1"/>
          </p:cNvCxnSpPr>
          <p:nvPr/>
        </p:nvCxnSpPr>
        <p:spPr bwMode="auto">
          <a:xfrm flipH="1">
            <a:off x="4533900" y="370522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64" name="AutoShape 46"/>
          <p:cNvSpPr>
            <a:spLocks noChangeArrowheads="1"/>
          </p:cNvSpPr>
          <p:nvPr/>
        </p:nvSpPr>
        <p:spPr bwMode="auto">
          <a:xfrm>
            <a:off x="349250" y="152400"/>
            <a:ext cx="8451850" cy="577691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ar-SA"/>
          </a:p>
        </p:txBody>
      </p:sp>
      <p:cxnSp>
        <p:nvCxnSpPr>
          <p:cNvPr id="49165" name="AutoShape 44"/>
          <p:cNvCxnSpPr>
            <a:cxnSpLocks noChangeShapeType="1"/>
          </p:cNvCxnSpPr>
          <p:nvPr/>
        </p:nvCxnSpPr>
        <p:spPr bwMode="auto">
          <a:xfrm flipH="1">
            <a:off x="7820025" y="2343150"/>
            <a:ext cx="9525" cy="28575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66" name="Rectangle 43"/>
          <p:cNvSpPr>
            <a:spLocks noChangeArrowheads="1"/>
          </p:cNvSpPr>
          <p:nvPr/>
        </p:nvSpPr>
        <p:spPr bwMode="auto">
          <a:xfrm>
            <a:off x="5848350" y="2428875"/>
            <a:ext cx="1562100" cy="381000"/>
          </a:xfrm>
          <a:prstGeom prst="rect">
            <a:avLst/>
          </a:prstGeom>
          <a:gradFill rotWithShape="1">
            <a:gsLst>
              <a:gs pos="0">
                <a:srgbClr val="EAF1DD"/>
              </a:gs>
              <a:gs pos="100000">
                <a:srgbClr val="DBE5F1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9167" name="Rectangle 42"/>
          <p:cNvSpPr>
            <a:spLocks noChangeArrowheads="1"/>
          </p:cNvSpPr>
          <p:nvPr/>
        </p:nvSpPr>
        <p:spPr bwMode="auto">
          <a:xfrm>
            <a:off x="5848350" y="3028950"/>
            <a:ext cx="1562100" cy="342900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9168" name="Rectangle 41"/>
          <p:cNvSpPr>
            <a:spLocks noChangeArrowheads="1"/>
          </p:cNvSpPr>
          <p:nvPr/>
        </p:nvSpPr>
        <p:spPr bwMode="auto">
          <a:xfrm>
            <a:off x="5848350" y="4343400"/>
            <a:ext cx="1562100" cy="352425"/>
          </a:xfrm>
          <a:prstGeom prst="rect">
            <a:avLst/>
          </a:prstGeom>
          <a:gradFill rotWithShape="1">
            <a:gsLst>
              <a:gs pos="0">
                <a:srgbClr val="EAF1DD"/>
              </a:gs>
              <a:gs pos="100000">
                <a:srgbClr val="DBE5F1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9169" name="Rectangle 40"/>
          <p:cNvSpPr>
            <a:spLocks noChangeArrowheads="1"/>
          </p:cNvSpPr>
          <p:nvPr/>
        </p:nvSpPr>
        <p:spPr bwMode="auto">
          <a:xfrm>
            <a:off x="5848350" y="3571875"/>
            <a:ext cx="1562100" cy="581025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9170" name="Rectangle 39"/>
          <p:cNvSpPr>
            <a:spLocks noChangeArrowheads="1"/>
          </p:cNvSpPr>
          <p:nvPr/>
        </p:nvSpPr>
        <p:spPr bwMode="auto">
          <a:xfrm>
            <a:off x="5848350" y="4972050"/>
            <a:ext cx="1562100" cy="666750"/>
          </a:xfrm>
          <a:prstGeom prst="rect">
            <a:avLst/>
          </a:prstGeom>
          <a:gradFill rotWithShape="1">
            <a:gsLst>
              <a:gs pos="0">
                <a:srgbClr val="EAF1DD"/>
              </a:gs>
              <a:gs pos="100000">
                <a:srgbClr val="DBE5F1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9171" name="Oval 38"/>
          <p:cNvSpPr>
            <a:spLocks noChangeArrowheads="1"/>
          </p:cNvSpPr>
          <p:nvPr/>
        </p:nvSpPr>
        <p:spPr bwMode="auto">
          <a:xfrm>
            <a:off x="6886575" y="1943100"/>
            <a:ext cx="1724025" cy="400050"/>
          </a:xfrm>
          <a:prstGeom prst="ellipse">
            <a:avLst/>
          </a:prstGeom>
          <a:gradFill rotWithShape="1">
            <a:gsLst>
              <a:gs pos="0">
                <a:srgbClr val="FFFFCC"/>
              </a:gs>
              <a:gs pos="100000">
                <a:srgbClr val="EAF1DD"/>
              </a:gs>
            </a:gsLst>
            <a:lin ang="5400000" scaled="1"/>
          </a:gra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cxnSp>
        <p:nvCxnSpPr>
          <p:cNvPr id="49172" name="AutoShape 37"/>
          <p:cNvCxnSpPr>
            <a:cxnSpLocks noChangeShapeType="1"/>
          </p:cNvCxnSpPr>
          <p:nvPr/>
        </p:nvCxnSpPr>
        <p:spPr bwMode="auto">
          <a:xfrm flipH="1">
            <a:off x="7410450" y="2657475"/>
            <a:ext cx="4191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3" name="AutoShape 36"/>
          <p:cNvCxnSpPr>
            <a:cxnSpLocks noChangeShapeType="1"/>
          </p:cNvCxnSpPr>
          <p:nvPr/>
        </p:nvCxnSpPr>
        <p:spPr bwMode="auto">
          <a:xfrm flipH="1">
            <a:off x="7410450" y="3248025"/>
            <a:ext cx="409575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4" name="AutoShape 35"/>
          <p:cNvCxnSpPr>
            <a:cxnSpLocks noChangeShapeType="1"/>
          </p:cNvCxnSpPr>
          <p:nvPr/>
        </p:nvCxnSpPr>
        <p:spPr bwMode="auto">
          <a:xfrm flipH="1">
            <a:off x="7410450" y="3838575"/>
            <a:ext cx="409575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5" name="AutoShape 34"/>
          <p:cNvCxnSpPr>
            <a:cxnSpLocks noChangeShapeType="1"/>
          </p:cNvCxnSpPr>
          <p:nvPr/>
        </p:nvCxnSpPr>
        <p:spPr bwMode="auto">
          <a:xfrm flipH="1">
            <a:off x="7410450" y="4562475"/>
            <a:ext cx="409575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6" name="AutoShape 33"/>
          <p:cNvCxnSpPr>
            <a:cxnSpLocks noChangeShapeType="1"/>
          </p:cNvCxnSpPr>
          <p:nvPr/>
        </p:nvCxnSpPr>
        <p:spPr bwMode="auto">
          <a:xfrm flipH="1">
            <a:off x="7410450" y="5200650"/>
            <a:ext cx="409575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7086600" y="1943100"/>
            <a:ext cx="12192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ar-SA" sz="1600" b="1" u="sng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صعوبات أولية</a:t>
            </a:r>
            <a:endParaRPr lang="ar-SA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5895975" y="2428875"/>
            <a:ext cx="1438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ar-SA" sz="160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اضطرابات الانتباه</a:t>
            </a:r>
            <a:endParaRPr lang="ar-SA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5848350" y="3009900"/>
            <a:ext cx="15621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ar-SA" sz="160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اضطرابات الإدراك</a:t>
            </a:r>
            <a:endParaRPr lang="ar-SA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5772150" y="3571875"/>
            <a:ext cx="15621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ar-SA" sz="160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اضطرابات الإدراك الحركي</a:t>
            </a:r>
            <a:endParaRPr lang="en-US" sz="900">
              <a:solidFill>
                <a:schemeClr val="bg2">
                  <a:lumMod val="75000"/>
                </a:schemeClr>
              </a:solidFill>
            </a:endParaRPr>
          </a:p>
          <a:p>
            <a:pPr algn="l" rtl="0" eaLnBrk="0" hangingPunct="0">
              <a:defRPr/>
            </a:pPr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5848350" y="4343400"/>
            <a:ext cx="1562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ar-SA" sz="160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اضطرابات الذاكرة</a:t>
            </a:r>
            <a:endParaRPr lang="en-US" sz="900">
              <a:solidFill>
                <a:schemeClr val="bg2">
                  <a:lumMod val="75000"/>
                </a:schemeClr>
              </a:solidFill>
            </a:endParaRPr>
          </a:p>
          <a:p>
            <a:pPr algn="l" rtl="0" eaLnBrk="0" hangingPunct="0">
              <a:defRPr/>
            </a:pPr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5895975" y="4972050"/>
            <a:ext cx="15144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ar-SA" sz="1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اضطرابات التوجه المكاني.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pPr algn="l" rtl="0" eaLnBrk="0" hangingPunct="0">
              <a:defRPr/>
            </a:pP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9183" name="Oval 26"/>
          <p:cNvSpPr>
            <a:spLocks noChangeArrowheads="1"/>
          </p:cNvSpPr>
          <p:nvPr/>
        </p:nvSpPr>
        <p:spPr bwMode="auto">
          <a:xfrm>
            <a:off x="3705225" y="2781300"/>
            <a:ext cx="1581150" cy="409575"/>
          </a:xfrm>
          <a:prstGeom prst="ellipse">
            <a:avLst/>
          </a:prstGeom>
          <a:gradFill rotWithShape="1">
            <a:gsLst>
              <a:gs pos="0">
                <a:srgbClr val="E5DFEC"/>
              </a:gs>
              <a:gs pos="100000">
                <a:srgbClr val="FDE9D9"/>
              </a:gs>
            </a:gsLst>
            <a:lin ang="5400000" scaled="1"/>
          </a:gra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3705225" y="2781300"/>
            <a:ext cx="14573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ar-SA" sz="1600" b="1" u="sng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صعوبات ثانوية</a:t>
            </a:r>
            <a:endParaRPr lang="en-US" sz="900">
              <a:solidFill>
                <a:schemeClr val="bg2">
                  <a:lumMod val="75000"/>
                </a:schemeClr>
              </a:solidFill>
            </a:endParaRPr>
          </a:p>
          <a:p>
            <a:pPr algn="l" rtl="0" eaLnBrk="0" hangingPunct="0">
              <a:defRPr/>
            </a:pPr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9185" name="AutoShape 24"/>
          <p:cNvCxnSpPr>
            <a:cxnSpLocks noChangeShapeType="1"/>
          </p:cNvCxnSpPr>
          <p:nvPr/>
        </p:nvCxnSpPr>
        <p:spPr bwMode="auto">
          <a:xfrm flipH="1">
            <a:off x="4610100" y="2133600"/>
            <a:ext cx="2276475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6" name="AutoShape 23"/>
          <p:cNvCxnSpPr>
            <a:cxnSpLocks noChangeShapeType="1"/>
          </p:cNvCxnSpPr>
          <p:nvPr/>
        </p:nvCxnSpPr>
        <p:spPr bwMode="auto">
          <a:xfrm>
            <a:off x="4610100" y="2133600"/>
            <a:ext cx="0" cy="6477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3219450" y="3514725"/>
            <a:ext cx="1314450" cy="400050"/>
          </a:xfrm>
          <a:prstGeom prst="rect">
            <a:avLst/>
          </a:prstGeom>
          <a:gradFill rotWithShape="1">
            <a:gsLst>
              <a:gs pos="0">
                <a:srgbClr val="EAF1DD"/>
              </a:gs>
              <a:gs pos="100000">
                <a:srgbClr val="DBE5F1"/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3257550" y="4105275"/>
            <a:ext cx="1276350" cy="457200"/>
          </a:xfrm>
          <a:prstGeom prst="rect">
            <a:avLst/>
          </a:prstGeom>
          <a:gradFill rotWithShape="1">
            <a:gsLst>
              <a:gs pos="0">
                <a:srgbClr val="EAF1DD"/>
              </a:gs>
              <a:gs pos="100000">
                <a:srgbClr val="DBE5F1"/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9189" name="AutoShape 20"/>
          <p:cNvCxnSpPr>
            <a:cxnSpLocks noChangeShapeType="1"/>
          </p:cNvCxnSpPr>
          <p:nvPr/>
        </p:nvCxnSpPr>
        <p:spPr bwMode="auto">
          <a:xfrm>
            <a:off x="4991100" y="3133725"/>
            <a:ext cx="0" cy="120967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0" name="AutoShape 19"/>
          <p:cNvCxnSpPr>
            <a:cxnSpLocks noChangeShapeType="1"/>
          </p:cNvCxnSpPr>
          <p:nvPr/>
        </p:nvCxnSpPr>
        <p:spPr bwMode="auto">
          <a:xfrm flipH="1">
            <a:off x="4533900" y="43434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3028950" y="3571875"/>
            <a:ext cx="15049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115888" algn="l"/>
                <a:tab pos="206375" algn="l"/>
              </a:tabLst>
              <a:defRPr/>
            </a:pPr>
            <a:r>
              <a:rPr lang="ar-SA" sz="1400" dirty="0">
                <a:latin typeface="Calibri" pitchFamily="34" charset="0"/>
              </a:rPr>
              <a:t> </a:t>
            </a:r>
            <a:r>
              <a:rPr lang="ar-SA" sz="1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اضطرابات التفكير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pPr algn="l" rtl="0" eaLnBrk="0" hangingPunct="0">
              <a:tabLst>
                <a:tab pos="115888" algn="l"/>
                <a:tab pos="206375" algn="l"/>
              </a:tabLst>
              <a:defRPr/>
            </a:pPr>
            <a:endParaRPr lang="en-US" dirty="0"/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3162300" y="4210050"/>
            <a:ext cx="12954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ar-SA" sz="1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اضطرابات اللغة</a:t>
            </a: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9193" name="Rectangle 16"/>
          <p:cNvSpPr>
            <a:spLocks noChangeArrowheads="1"/>
          </p:cNvSpPr>
          <p:nvPr/>
        </p:nvSpPr>
        <p:spPr bwMode="auto">
          <a:xfrm>
            <a:off x="1187450" y="3028950"/>
            <a:ext cx="1352550" cy="400050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9194" name="Rectangle 15"/>
          <p:cNvSpPr>
            <a:spLocks noChangeArrowheads="1"/>
          </p:cNvSpPr>
          <p:nvPr/>
        </p:nvSpPr>
        <p:spPr bwMode="auto">
          <a:xfrm>
            <a:off x="1187450" y="1885950"/>
            <a:ext cx="1333500" cy="476250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9195" name="Rectangle 14"/>
          <p:cNvSpPr>
            <a:spLocks noChangeArrowheads="1"/>
          </p:cNvSpPr>
          <p:nvPr/>
        </p:nvSpPr>
        <p:spPr bwMode="auto">
          <a:xfrm>
            <a:off x="1257300" y="3600450"/>
            <a:ext cx="1333500" cy="476250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9196" name="Rectangle 13"/>
          <p:cNvSpPr>
            <a:spLocks noChangeArrowheads="1"/>
          </p:cNvSpPr>
          <p:nvPr/>
        </p:nvSpPr>
        <p:spPr bwMode="auto">
          <a:xfrm>
            <a:off x="1187450" y="2457450"/>
            <a:ext cx="1257300" cy="428625"/>
          </a:xfrm>
          <a:prstGeom prst="rect">
            <a:avLst/>
          </a:prstGeom>
          <a:gradFill rotWithShape="1">
            <a:gsLst>
              <a:gs pos="0">
                <a:srgbClr val="DBE5F1"/>
              </a:gs>
              <a:gs pos="100000">
                <a:srgbClr val="EAF1DD"/>
              </a:gs>
            </a:gsLst>
            <a:lin ang="2700000" scaled="1"/>
          </a:gra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047750" y="2000250"/>
            <a:ext cx="1676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ar-SA" sz="16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     صعوبات التهجي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pPr algn="l" rtl="0" eaLnBrk="0" hangingPunct="0">
              <a:defRPr/>
            </a:pPr>
            <a:endParaRPr lang="en-US" dirty="0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117600" y="2571750"/>
            <a:ext cx="13430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ar-SA" sz="16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صعوبات القراءة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pPr algn="l" rtl="0" eaLnBrk="0" hangingPunct="0">
              <a:defRPr/>
            </a:pPr>
            <a:endParaRPr lang="en-US" dirty="0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257300" y="3028950"/>
            <a:ext cx="13335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1600" dirty="0">
                <a:latin typeface="Calibri" pitchFamily="34" charset="0"/>
              </a:rPr>
              <a:t> </a:t>
            </a:r>
            <a:r>
              <a:rPr lang="ar-SA" sz="16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صعوبات الكتابة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pPr algn="l" rtl="0" eaLnBrk="0" hangingPunct="0">
              <a:defRPr/>
            </a:pPr>
            <a:endParaRPr lang="en-US" dirty="0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257300" y="3600450"/>
            <a:ext cx="13335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ar-SA" sz="16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صعوبات الحساب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pPr algn="l" rtl="0" eaLnBrk="0" hangingPunct="0">
              <a:defRPr/>
            </a:pPr>
            <a:endParaRPr lang="en-US" dirty="0"/>
          </a:p>
        </p:txBody>
      </p:sp>
      <p:cxnSp>
        <p:nvCxnSpPr>
          <p:cNvPr id="49201" name="AutoShape 8"/>
          <p:cNvCxnSpPr>
            <a:cxnSpLocks noChangeShapeType="1"/>
          </p:cNvCxnSpPr>
          <p:nvPr/>
        </p:nvCxnSpPr>
        <p:spPr bwMode="auto">
          <a:xfrm>
            <a:off x="698500" y="1657350"/>
            <a:ext cx="0" cy="218122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02" name="AutoShape 7"/>
          <p:cNvCxnSpPr>
            <a:cxnSpLocks noChangeShapeType="1"/>
          </p:cNvCxnSpPr>
          <p:nvPr/>
        </p:nvCxnSpPr>
        <p:spPr bwMode="auto">
          <a:xfrm>
            <a:off x="698500" y="2114550"/>
            <a:ext cx="5334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03" name="AutoShape 6"/>
          <p:cNvCxnSpPr>
            <a:cxnSpLocks noChangeShapeType="1"/>
          </p:cNvCxnSpPr>
          <p:nvPr/>
        </p:nvCxnSpPr>
        <p:spPr bwMode="auto">
          <a:xfrm>
            <a:off x="698500" y="2686050"/>
            <a:ext cx="5334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04" name="AutoShape 5"/>
          <p:cNvCxnSpPr>
            <a:cxnSpLocks noChangeShapeType="1"/>
          </p:cNvCxnSpPr>
          <p:nvPr/>
        </p:nvCxnSpPr>
        <p:spPr bwMode="auto">
          <a:xfrm>
            <a:off x="698500" y="3257550"/>
            <a:ext cx="48895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05" name="AutoShape 4"/>
          <p:cNvCxnSpPr>
            <a:cxnSpLocks noChangeShapeType="1"/>
          </p:cNvCxnSpPr>
          <p:nvPr/>
        </p:nvCxnSpPr>
        <p:spPr bwMode="auto">
          <a:xfrm>
            <a:off x="698500" y="3829050"/>
            <a:ext cx="5334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206" name="Rectangle 57"/>
          <p:cNvSpPr>
            <a:spLocks noChangeArrowheads="1"/>
          </p:cNvSpPr>
          <p:nvPr/>
        </p:nvSpPr>
        <p:spPr bwMode="auto">
          <a:xfrm>
            <a:off x="0" y="152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49207" name="Rectangle 74"/>
          <p:cNvSpPr>
            <a:spLocks noChangeArrowheads="1"/>
          </p:cNvSpPr>
          <p:nvPr/>
        </p:nvSpPr>
        <p:spPr bwMode="auto">
          <a:xfrm>
            <a:off x="0" y="152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0050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65125"/>
            <a:ext cx="8353425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0083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8713787" cy="662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606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8600"/>
            <a:ext cx="8713787" cy="651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9220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8496300" cy="590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9837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b="5939"/>
          <a:stretch>
            <a:fillRect/>
          </a:stretch>
        </p:blipFill>
        <p:spPr bwMode="auto">
          <a:xfrm>
            <a:off x="450850" y="333375"/>
            <a:ext cx="7959725" cy="561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8935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5888"/>
            <a:ext cx="8496300" cy="583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5727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كتب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3651" cy="26670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323" name="صورة 7" descr="شعار جامعة الدمام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450" y="0"/>
            <a:ext cx="10985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مستطيل 7"/>
          <p:cNvSpPr/>
          <p:nvPr/>
        </p:nvSpPr>
        <p:spPr>
          <a:xfrm>
            <a:off x="2953175" y="410174"/>
            <a:ext cx="3414717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رابعا:المراجعة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871930" y="2500306"/>
            <a:ext cx="7348486" cy="34163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  <a:sym typeface="Wingdings 2" pitchFamily="18" charset="2"/>
              </a:rPr>
              <a:t>حاولي 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ربط أفكارك</a:t>
            </a:r>
          </a:p>
          <a:p>
            <a:pPr algn="ctr"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ولا تنهي أي فقرة </a:t>
            </a:r>
            <a:r>
              <a:rPr lang="ar-SA" sz="5400" b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إلا بعد تطبيق</a:t>
            </a:r>
          </a:p>
          <a:p>
            <a:pPr algn="ctr">
              <a:defRPr/>
            </a:pPr>
            <a:r>
              <a:rPr lang="ar-SA" sz="5400" b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وحل الأمثلة الخاصة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ar-SA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بها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قبل</a:t>
            </a:r>
          </a:p>
          <a:p>
            <a:pPr algn="ctr"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أن تنتقل إلى موضوع آخر.   </a:t>
            </a:r>
            <a:endParaRPr lang="ar-SA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597426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ملاحظة3.jpg"/>
          <p:cNvPicPr>
            <a:picLocks noChangeAspect="1"/>
          </p:cNvPicPr>
          <p:nvPr/>
        </p:nvPicPr>
        <p:blipFill>
          <a:blip r:embed="rId2" cstate="print"/>
          <a:srcRect r="5000" b="10526"/>
          <a:stretch>
            <a:fillRect/>
          </a:stretch>
        </p:blipFill>
        <p:spPr>
          <a:xfrm>
            <a:off x="285720" y="1285860"/>
            <a:ext cx="2714634" cy="19431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صورة 6" descr="CHECK.jpg"/>
          <p:cNvPicPr>
            <a:picLocks noChangeAspect="1"/>
          </p:cNvPicPr>
          <p:nvPr/>
        </p:nvPicPr>
        <p:blipFill>
          <a:blip r:embed="rId3" cstate="print"/>
          <a:srcRect l="20000" b="14801"/>
          <a:stretch>
            <a:fillRect/>
          </a:stretch>
        </p:blipFill>
        <p:spPr>
          <a:xfrm>
            <a:off x="500034" y="3786190"/>
            <a:ext cx="1571636" cy="2428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7348" name="صورة 7" descr="شعار جامعة الدمام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450" y="0"/>
            <a:ext cx="10985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مستطيل 7"/>
          <p:cNvSpPr/>
          <p:nvPr/>
        </p:nvSpPr>
        <p:spPr>
          <a:xfrm>
            <a:off x="2931471" y="0"/>
            <a:ext cx="3414717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رابعا:المراجعة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2507327" y="2326502"/>
            <a:ext cx="6609502" cy="317009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بعد إنهاء كل فصل </a:t>
            </a:r>
          </a:p>
          <a:p>
            <a:pPr algn="ctr">
              <a:defRPr/>
            </a:pPr>
            <a:r>
              <a:rPr lang="ar-S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عودي إلى صفحة المحتويات الخاصة </a:t>
            </a:r>
          </a:p>
          <a:p>
            <a:pPr algn="ctr">
              <a:defRPr/>
            </a:pPr>
            <a:r>
              <a:rPr lang="ar-S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بهذه الوحدة</a:t>
            </a:r>
          </a:p>
          <a:p>
            <a:pPr algn="ctr">
              <a:defRPr/>
            </a:pPr>
            <a:r>
              <a:rPr lang="ar-S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واسترجعي أهم الأفكار ويمكن تدوينها</a:t>
            </a:r>
          </a:p>
          <a:p>
            <a:pPr algn="ctr">
              <a:defRPr/>
            </a:pPr>
            <a:r>
              <a:rPr lang="ar-S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ملخصة بجانب كل عنوان.</a:t>
            </a:r>
            <a:endParaRPr lang="ar-SA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228249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318</Words>
  <Application>Microsoft Office PowerPoint</Application>
  <PresentationFormat>عرض على الشاشة (3:4)‏</PresentationFormat>
  <Paragraphs>70</Paragraphs>
  <Slides>19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4</cp:revision>
  <dcterms:created xsi:type="dcterms:W3CDTF">2011-09-19T12:05:21Z</dcterms:created>
  <dcterms:modified xsi:type="dcterms:W3CDTF">2011-09-19T12:11:10Z</dcterms:modified>
</cp:coreProperties>
</file>