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33954C8-79FA-4522-9001-72CC134117E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1B4D3CA-36C2-4419-97E2-3D156238FF8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947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E32688-88F7-48BA-927C-622A5221E306}" type="slidenum">
              <a:rPr lang="ar-SA" smtClean="0"/>
              <a:pPr>
                <a:defRPr/>
              </a:pPr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C66607-CFB2-4212-8F6E-0CF05F7DC228}" type="slidenum">
              <a:rPr lang="ar-SA" smtClean="0"/>
              <a:pPr>
                <a:defRPr/>
              </a:pPr>
              <a:t>21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032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993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256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465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13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541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519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73116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39680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977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1841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0"/>
            <a:endParaRPr lang="ar-SA" noProof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3776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A55D8-CA9B-492C-B607-A34D508EF11E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6062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إعداد/ د. هالة عويدات     م.ع. عهود الدرعان      أ.ديمة المقلا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348663" y="6111875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052EB-9107-4E18-BE44-89B5B53F45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2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1DA71-573A-4453-8F90-FD34E500118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1D8CE-7343-458D-98B3-196A26C4FB3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259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25" y="1571625"/>
            <a:ext cx="7772400" cy="1828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 sz="5400" dirty="0" smtClean="0">
                <a:solidFill>
                  <a:schemeClr val="bg2">
                    <a:lumMod val="50000"/>
                  </a:schemeClr>
                </a:solidFill>
              </a:rPr>
              <a:t>مهارات الحياة الجامعية</a:t>
            </a:r>
            <a:br>
              <a:rPr lang="ar-SA" sz="5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sz="5400" dirty="0" smtClean="0">
                <a:solidFill>
                  <a:schemeClr val="bg2">
                    <a:lumMod val="50000"/>
                  </a:schemeClr>
                </a:solidFill>
              </a:rPr>
              <a:t>تدوين الملاحظات أثناء المحاضرة</a:t>
            </a:r>
            <a:endParaRPr lang="en-US" sz="5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688" y="3714750"/>
            <a:ext cx="7772400" cy="1971675"/>
          </a:xfrm>
        </p:spPr>
        <p:txBody>
          <a:bodyPr>
            <a:noAutofit/>
          </a:bodyPr>
          <a:lstStyle/>
          <a:p>
            <a:pPr marL="36513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إعداد : </a:t>
            </a:r>
          </a:p>
          <a:p>
            <a:pPr marL="36513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د . هاله أحمد كمال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عويدات</a:t>
            </a:r>
            <a:endParaRPr lang="ar-SA" sz="28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6513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م.ع./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ع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هود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ابراهيم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الدرعان</a:t>
            </a:r>
          </a:p>
          <a:p>
            <a:pPr marL="36513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أ.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ديمة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ماجد </a:t>
            </a:r>
            <a:r>
              <a:rPr lang="ar-SA" sz="28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المقلا</a:t>
            </a:r>
            <a:endParaRPr lang="ar-SA" sz="28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6513">
              <a:spcBef>
                <a:spcPct val="0"/>
              </a:spcBef>
              <a:defRPr/>
            </a:pPr>
            <a:endParaRPr lang="ar-SA" sz="2800" b="1" dirty="0" smtClean="0">
              <a:solidFill>
                <a:srgbClr val="79766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6513">
              <a:spcBef>
                <a:spcPct val="0"/>
              </a:spcBef>
              <a:defRPr/>
            </a:pPr>
            <a:endParaRPr lang="en-US" sz="2800" dirty="0" smtClean="0">
              <a:solidFill>
                <a:srgbClr val="79766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38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>
          <a:xfrm>
            <a:off x="533400" y="533400"/>
            <a:ext cx="8183563" cy="1050925"/>
          </a:xfrm>
        </p:spPr>
        <p:txBody>
          <a:bodyPr/>
          <a:lstStyle/>
          <a:p>
            <a:r>
              <a:rPr lang="ar-SA" sz="3200" smtClean="0">
                <a:cs typeface="Arial" pitchFamily="34" charset="0"/>
              </a:rPr>
              <a:t>مرحبا بكم  في محاضرتي عن كيفية تدوين المحاضرات   </a:t>
            </a:r>
            <a:endParaRPr lang="en-US" sz="3200" smtClean="0">
              <a:cs typeface="Arial" pitchFamily="34" charset="0"/>
            </a:endParaRPr>
          </a:p>
        </p:txBody>
      </p:sp>
      <p:pic>
        <p:nvPicPr>
          <p:cNvPr id="59395" name="Picture 4" descr="welcome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080000" cy="381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4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>
          <a:xfrm>
            <a:off x="4357688" y="642938"/>
            <a:ext cx="4254500" cy="785812"/>
          </a:xfrm>
        </p:spPr>
        <p:txBody>
          <a:bodyPr>
            <a:normAutofit fontScale="90000"/>
          </a:bodyPr>
          <a:lstStyle/>
          <a:p>
            <a:pPr algn="r"/>
            <a:r>
              <a:rPr lang="ar-SA" sz="4000" smtClean="0">
                <a:cs typeface="Arial" pitchFamily="34" charset="0"/>
              </a:rPr>
              <a:t/>
            </a:r>
            <a:br>
              <a:rPr lang="ar-SA" sz="4000" smtClean="0">
                <a:cs typeface="Arial" pitchFamily="34" charset="0"/>
              </a:rPr>
            </a:br>
            <a:r>
              <a:rPr lang="ar-SA" sz="4000" smtClean="0">
                <a:cs typeface="Arial" pitchFamily="34" charset="0"/>
              </a:rPr>
              <a:t>دعوني أولا أقدم نفسي :</a:t>
            </a:r>
            <a:br>
              <a:rPr lang="ar-SA" sz="4000" smtClean="0">
                <a:cs typeface="Arial" pitchFamily="34" charset="0"/>
              </a:rPr>
            </a:br>
            <a:endParaRPr lang="en-US" sz="4000" smtClean="0">
              <a:cs typeface="Arial" pitchFamily="34" charset="0"/>
            </a:endParaRPr>
          </a:p>
        </p:txBody>
      </p:sp>
      <p:sp>
        <p:nvSpPr>
          <p:cNvPr id="90115" name="Rectangle 3"/>
          <p:cNvSpPr>
            <a:spLocks noGrp="1"/>
          </p:cNvSpPr>
          <p:nvPr>
            <p:ph type="body" idx="4294967295"/>
          </p:nvPr>
        </p:nvSpPr>
        <p:spPr>
          <a:xfrm>
            <a:off x="500063" y="2000250"/>
            <a:ext cx="8183562" cy="3286125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ar-SA" sz="5400" dirty="0" smtClean="0"/>
              <a:t>أنا ألأستاذة </a:t>
            </a:r>
            <a:r>
              <a:rPr lang="ar-SA" sz="5400" dirty="0" err="1" smtClean="0"/>
              <a:t>فهيمة</a:t>
            </a:r>
            <a:endParaRPr lang="ar-SA" sz="5400" dirty="0" smtClean="0"/>
          </a:p>
          <a:p>
            <a:pPr algn="ctr">
              <a:defRPr/>
            </a:pPr>
            <a:r>
              <a:rPr lang="ar-SA" dirty="0" smtClean="0"/>
              <a:t> </a:t>
            </a:r>
            <a:r>
              <a:rPr lang="ar-SA" sz="4000" dirty="0" smtClean="0"/>
              <a:t>والفتاة التي سترون صورتها هي مس </a:t>
            </a:r>
            <a:r>
              <a:rPr lang="ar-SA" sz="4000" dirty="0" err="1" smtClean="0"/>
              <a:t>ليزي</a:t>
            </a:r>
            <a:r>
              <a:rPr lang="ar-SA" sz="4000" dirty="0" smtClean="0"/>
              <a:t>  وهي طالبه في السنة التحضيرية . لديها بعض الصعوبات هل تعتقدين انه يمكننا مساعدتها</a:t>
            </a:r>
            <a:r>
              <a:rPr lang="ar-SA" dirty="0" smtClean="0"/>
              <a:t> ؟</a:t>
            </a:r>
            <a:endParaRPr lang="en-US" dirty="0" smtClean="0">
              <a:cs typeface="Arial" pitchFamily="34" charset="0"/>
            </a:endParaRPr>
          </a:p>
        </p:txBody>
      </p:sp>
      <p:pic>
        <p:nvPicPr>
          <p:cNvPr id="60420" name="Picture 4" descr="sleepy-students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5072063"/>
            <a:ext cx="2071688" cy="1362075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</p:pic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71500"/>
            <a:ext cx="190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71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571500"/>
            <a:ext cx="8183563" cy="1785938"/>
          </a:xfrm>
        </p:spPr>
        <p:txBody>
          <a:bodyPr/>
          <a:lstStyle/>
          <a:p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شعار ليزي في المحاضرات</a:t>
            </a:r>
            <a:r>
              <a:rPr lang="ar-SA" sz="3200" smtClean="0">
                <a:cs typeface="Arial" pitchFamily="34" charset="0"/>
              </a:rPr>
              <a:t/>
            </a:r>
            <a:br>
              <a:rPr lang="ar-SA" sz="3200" smtClean="0">
                <a:cs typeface="Arial" pitchFamily="34" charset="0"/>
              </a:rPr>
            </a:br>
            <a:r>
              <a:rPr lang="ar-SA" sz="3200" smtClean="0">
                <a:cs typeface="Arial" pitchFamily="34" charset="0"/>
              </a:rPr>
              <a:t>”ماذا ستقول الدكتورة؟؟؟سأكتفي بالكتاب .أحتاج الي الراحة قبل أن أذهب الي السوق بعد الظهر!!!“</a:t>
            </a:r>
            <a:endParaRPr lang="en-US" sz="3200" smtClean="0">
              <a:cs typeface="Arial" pitchFamily="34" charset="0"/>
            </a:endParaRPr>
          </a:p>
        </p:txBody>
      </p:sp>
      <p:pic>
        <p:nvPicPr>
          <p:cNvPr id="61443" name="Picture 4" descr="sleepy-students-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000375"/>
            <a:ext cx="3810000" cy="2505075"/>
          </a:xfrm>
        </p:spPr>
      </p:pic>
    </p:spTree>
    <p:extLst>
      <p:ext uri="{BB962C8B-B14F-4D97-AF65-F5344CB8AC3E}">
        <p14:creationId xmlns:p14="http://schemas.microsoft.com/office/powerpoint/2010/main" val="377826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183563" cy="3813175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  <a:defRPr/>
            </a:pPr>
            <a:r>
              <a:rPr lang="ar-SA" sz="4400" b="1" u="sng" dirty="0" smtClean="0">
                <a:solidFill>
                  <a:srgbClr val="FF0000"/>
                </a:solidFill>
              </a:rPr>
              <a:t>رد الأستاذة </a:t>
            </a:r>
            <a:r>
              <a:rPr lang="ar-SA" sz="4400" b="1" u="sng" dirty="0" err="1" smtClean="0">
                <a:solidFill>
                  <a:srgbClr val="FF0000"/>
                </a:solidFill>
              </a:rPr>
              <a:t>فهيمة</a:t>
            </a:r>
            <a:endParaRPr lang="ar-SA" sz="4400" b="1" u="sng" dirty="0" smtClean="0">
              <a:solidFill>
                <a:srgbClr val="FF0000"/>
              </a:solidFill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ar-SA" sz="4400" b="1" dirty="0" smtClean="0">
                <a:solidFill>
                  <a:srgbClr val="7F7F7F"/>
                </a:solidFill>
              </a:rPr>
              <a:t> سأقول لليزي إنني </a:t>
            </a:r>
            <a:r>
              <a:rPr lang="ar-SA" sz="4400" b="1" u="sng" dirty="0" smtClean="0">
                <a:solidFill>
                  <a:srgbClr val="7F7F7F"/>
                </a:solidFill>
              </a:rPr>
              <a:t>دائما</a:t>
            </a:r>
            <a:r>
              <a:rPr lang="ar-SA" sz="4400" b="1" dirty="0" smtClean="0">
                <a:solidFill>
                  <a:srgbClr val="7F7F7F"/>
                </a:solidFill>
              </a:rPr>
              <a:t> أقول أشياء جديدة ولكن عقل ليزي ليس معي.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ar-SA" sz="4400" b="1" dirty="0" smtClean="0">
                <a:solidFill>
                  <a:srgbClr val="7F7F7F"/>
                </a:solidFill>
              </a:rPr>
              <a:t>فكوني أنت معي وابدئي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ar-SA" sz="4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بتقيّيم نظرتكِ لعملية تدوين الملاحظات</a:t>
            </a:r>
            <a:endParaRPr lang="en-US" sz="48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031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062663" y="6111875"/>
            <a:ext cx="2286000" cy="365125"/>
          </a:xfrm>
        </p:spPr>
        <p:txBody>
          <a:bodyPr/>
          <a:lstStyle/>
          <a:p>
            <a:pPr>
              <a:defRPr/>
            </a:pPr>
            <a:r>
              <a:rPr lang="ar-SA"/>
              <a:t>إعداد/ د. هالة عويدات     م.ع. عهود الدرعان      أ.ديمة المقلا</a:t>
            </a:r>
            <a:endParaRPr lang="en-US"/>
          </a:p>
        </p:txBody>
      </p:sp>
      <p:pic>
        <p:nvPicPr>
          <p:cNvPr id="6349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604250" cy="58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57375"/>
            <a:ext cx="8183563" cy="4143375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ar-SA" u="sng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تحليل المقياس </a:t>
            </a:r>
            <a:r>
              <a:rPr lang="ar-SA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br>
              <a:rPr lang="ar-SA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SA" sz="28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</a:t>
            </a:r>
            <a:r>
              <a:rPr lang="ar-SA" sz="32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إذا أجبتِ بـ (نعم) على 15-13 </a:t>
            </a:r>
            <a:r>
              <a:rPr lang="ar-SA" sz="3200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سؤالآ</a:t>
            </a:r>
            <a:r>
              <a:rPr lang="ar-SA" sz="32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= </a:t>
            </a:r>
            <a:b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أسلوبك في تدوين الملاحظات فعالٌ جدا.</a:t>
            </a:r>
            <a:b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</a:t>
            </a:r>
            <a:r>
              <a:rPr lang="ar-SA" sz="32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إذا أجبتِ بـ (نعم) على 12 -8 سؤالآ  </a:t>
            </a:r>
            <a: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= </a:t>
            </a:r>
            <a:b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أسلوبك في تدوين الملاحظات فعالٌ نوعاٍ ما،حاولي تطوير نفسك في النقاط التي كانت اجابتك فيها بلا.</a:t>
            </a:r>
            <a:b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32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إذا كانت إجاباتكِ </a:t>
            </a:r>
            <a:r>
              <a:rPr lang="ar-SA" sz="3200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بـ</a:t>
            </a:r>
            <a:r>
              <a:rPr lang="ar-SA" sz="32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(نعم) أقل من 7 أسئلة </a:t>
            </a:r>
            <a: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= </a:t>
            </a:r>
            <a:b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أنتِ بحاجة إلى تعزيز استراتيجيات التدوين الفعالة لديكِ.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1222375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  <a:defRPr/>
            </a:pPr>
            <a:r>
              <a:rPr lang="ar-SA" dirty="0" smtClean="0">
                <a:solidFill>
                  <a:srgbClr val="7F7F7F"/>
                </a:solidFill>
              </a:rPr>
              <a:t>ورقة العمل (13) :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ar-SA" sz="4000" u="sng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قيّمي نظرتكِ لعملية تدوين الملاحظات</a:t>
            </a:r>
            <a:endParaRPr lang="en-US" sz="4000" u="sng" dirty="0" smtClean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445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183563" cy="3813175"/>
          </a:xfrm>
        </p:spPr>
        <p:txBody>
          <a:bodyPr/>
          <a:lstStyle/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ar-SA" sz="4400" b="1" dirty="0" smtClean="0">
                <a:solidFill>
                  <a:schemeClr val="bg1">
                    <a:lumMod val="50000"/>
                  </a:schemeClr>
                </a:solidFill>
              </a:rPr>
              <a:t>ثانياً :</a:t>
            </a:r>
          </a:p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ar-SA" sz="4800" b="1" dirty="0" smtClean="0">
                <a:solidFill>
                  <a:srgbClr val="FF66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الاستراتيجيات الناجحة لتدوين الملاحظات</a:t>
            </a:r>
            <a:endParaRPr lang="en-US" sz="4800" b="1" dirty="0">
              <a:solidFill>
                <a:srgbClr val="FF6600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225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183563" cy="1481138"/>
          </a:xfrm>
        </p:spPr>
        <p:txBody>
          <a:bodyPr>
            <a:normAutofit lnSpcReduction="10000"/>
          </a:bodyPr>
          <a:lstStyle/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ar-SA" sz="4400" b="1" dirty="0" smtClean="0">
                <a:solidFill>
                  <a:schemeClr val="bg1">
                    <a:lumMod val="50000"/>
                  </a:schemeClr>
                </a:solidFill>
              </a:rPr>
              <a:t> خلاصة </a:t>
            </a:r>
            <a:r>
              <a:rPr lang="ar-SA" sz="4800" b="1" dirty="0" smtClean="0">
                <a:solidFill>
                  <a:srgbClr val="FF66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الاستراتيجيات الناجحة لتدوين الملاحظات</a:t>
            </a:r>
            <a:endParaRPr lang="en-US" sz="4800" b="1" dirty="0">
              <a:solidFill>
                <a:srgbClr val="FF6600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568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Placeholder 7" descr="19950489_thb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357313"/>
            <a:ext cx="3333750" cy="3333750"/>
          </a:xfrm>
        </p:spPr>
      </p:pic>
      <p:sp>
        <p:nvSpPr>
          <p:cNvPr id="6" name="مستطيل 5"/>
          <p:cNvSpPr/>
          <p:nvPr/>
        </p:nvSpPr>
        <p:spPr>
          <a:xfrm>
            <a:off x="4286248" y="1142984"/>
            <a:ext cx="4429418" cy="5078313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نشاط تعليمي(6)</a:t>
            </a:r>
          </a:p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ما هي الأدوات</a:t>
            </a:r>
          </a:p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التي يمكن أن</a:t>
            </a:r>
          </a:p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تستعين</a:t>
            </a:r>
          </a:p>
          <a:p>
            <a:pPr algn="ctr">
              <a:defRPr/>
            </a:pPr>
            <a:r>
              <a:rPr lang="ar-SA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بها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SA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ليزي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في تدوين</a:t>
            </a:r>
          </a:p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المحاضرات؟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2000232" y="0"/>
            <a:ext cx="684354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أولا:استخدام </a:t>
            </a:r>
            <a:r>
              <a:rPr lang="ar-SA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الادوات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المناسبة</a:t>
            </a:r>
          </a:p>
        </p:txBody>
      </p:sp>
    </p:spTree>
    <p:extLst>
      <p:ext uri="{BB962C8B-B14F-4D97-AF65-F5344CB8AC3E}">
        <p14:creationId xmlns:p14="http://schemas.microsoft.com/office/powerpoint/2010/main" val="309436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Content Placeholder 2"/>
          <p:cNvSpPr>
            <a:spLocks noGrp="1"/>
          </p:cNvSpPr>
          <p:nvPr>
            <p:ph type="body" idx="2"/>
          </p:nvPr>
        </p:nvSpPr>
        <p:spPr bwMode="auto">
          <a:xfrm>
            <a:off x="4857750" y="1214438"/>
            <a:ext cx="3786188" cy="4892675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463">
              <a:spcBef>
                <a:spcPct val="0"/>
              </a:spcBef>
            </a:pPr>
            <a:r>
              <a:rPr lang="ar-SA" sz="2800" b="1" smtClean="0">
                <a:solidFill>
                  <a:srgbClr val="7F7F7F"/>
                </a:solidFill>
                <a:latin typeface="Arial" pitchFamily="34" charset="0"/>
              </a:rPr>
              <a:t>1.قلم حبر جاف لتدوين الملاحظات وقلم رصاص لكتابة المعادلات.</a:t>
            </a:r>
            <a:br>
              <a:rPr lang="ar-SA" sz="2800" b="1" smtClean="0">
                <a:solidFill>
                  <a:srgbClr val="7F7F7F"/>
                </a:solidFill>
                <a:latin typeface="Arial" pitchFamily="34" charset="0"/>
              </a:rPr>
            </a:br>
            <a:r>
              <a:rPr lang="ar-SA" sz="2800" b="1" smtClean="0">
                <a:solidFill>
                  <a:srgbClr val="7F7F7F"/>
                </a:solidFill>
                <a:latin typeface="Arial" pitchFamily="34" charset="0"/>
              </a:rPr>
              <a:t>2. ملف تستطيع إضافة الأوراق له وإعادة ترتيبها وحفظ نسخة منه في المنزل حتى لا تخسر الكثير عند ضياعه.</a:t>
            </a:r>
            <a:br>
              <a:rPr lang="ar-SA" sz="2800" b="1" smtClean="0">
                <a:solidFill>
                  <a:srgbClr val="7F7F7F"/>
                </a:solidFill>
                <a:latin typeface="Arial" pitchFamily="34" charset="0"/>
              </a:rPr>
            </a:br>
            <a:r>
              <a:rPr lang="ar-SA" sz="2800" b="1" smtClean="0">
                <a:solidFill>
                  <a:srgbClr val="7F7F7F"/>
                </a:solidFill>
                <a:latin typeface="Arial" pitchFamily="34" charset="0"/>
              </a:rPr>
              <a:t>3. اوراق تحتوي على هامش مفصول بخط أحمر.</a:t>
            </a:r>
            <a:endParaRPr lang="en-US" sz="2800" b="1" smtClean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17463">
              <a:spcBef>
                <a:spcPct val="0"/>
              </a:spcBef>
            </a:pPr>
            <a:endParaRPr lang="en-US" sz="2000" b="1" smtClean="0">
              <a:solidFill>
                <a:srgbClr val="FF6600"/>
              </a:solidFill>
              <a:cs typeface="Arial" pitchFamily="34" charset="0"/>
            </a:endParaRPr>
          </a:p>
        </p:txBody>
      </p:sp>
      <p:pic>
        <p:nvPicPr>
          <p:cNvPr id="8" name="Picture Placeholder 7" descr="19950489_thb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19364862">
            <a:off x="364736" y="4003535"/>
            <a:ext cx="2067207" cy="1901831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4" name="Picture 3" descr="21263349_th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280600">
            <a:off x="559894" y="1731204"/>
            <a:ext cx="2068503" cy="18321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Picture 4" descr="20132821_th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252261">
            <a:off x="2689977" y="2981247"/>
            <a:ext cx="1828800" cy="18026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مستطيل 6"/>
          <p:cNvSpPr/>
          <p:nvPr/>
        </p:nvSpPr>
        <p:spPr>
          <a:xfrm>
            <a:off x="1904052" y="0"/>
            <a:ext cx="7035901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أولاً: استخدام الأدوات المناسبة</a:t>
            </a:r>
          </a:p>
        </p:txBody>
      </p:sp>
    </p:spTree>
    <p:extLst>
      <p:ext uri="{BB962C8B-B14F-4D97-AF65-F5344CB8AC3E}">
        <p14:creationId xmlns:p14="http://schemas.microsoft.com/office/powerpoint/2010/main" val="22400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83563" cy="1050925"/>
          </a:xfrm>
        </p:spPr>
        <p:txBody>
          <a:bodyPr/>
          <a:lstStyle/>
          <a:p>
            <a:pPr algn="r" eaLnBrk="1" hangingPunct="1">
              <a:defRPr/>
            </a:pPr>
            <a:r>
              <a:rPr lang="ar-SA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ومع العصر التكنولوجي يمكنها الاستعانة </a:t>
            </a:r>
            <a:r>
              <a:rPr lang="ar-SA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بـ</a:t>
            </a:r>
            <a:r>
              <a:rPr lang="ar-SA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:</a:t>
            </a:r>
            <a:endParaRPr lang="en-US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69635" name="Picture 4" descr="j02857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8361">
            <a:off x="5943600" y="22860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4" descr="p_255279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68194">
            <a:off x="1533525" y="2082800"/>
            <a:ext cx="1600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5" descr="Tablet_PC-HP-TC11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852">
            <a:off x="6599238" y="3865563"/>
            <a:ext cx="1168400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6" descr="Digital_Voice_Recorder_sm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023">
            <a:off x="1325563" y="3929063"/>
            <a:ext cx="1600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7" descr="tabletpc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543050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8" descr="imagesCA9DPW8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752600"/>
            <a:ext cx="12096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1" name="Picture 9" descr="imagesCANYND8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6172">
            <a:off x="3276600" y="4800600"/>
            <a:ext cx="10572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2" name="Picture 11" descr="imagesCACE0ZJK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724400"/>
            <a:ext cx="12573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529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2"/>
          </p:nvPr>
        </p:nvSpPr>
        <p:spPr>
          <a:xfrm>
            <a:off x="4714875" y="1214438"/>
            <a:ext cx="3786188" cy="4968875"/>
          </a:xfrm>
          <a:solidFill>
            <a:schemeClr val="tx2"/>
          </a:solidFill>
        </p:spPr>
        <p:txBody>
          <a:bodyPr>
            <a:noAutofit/>
          </a:bodyPr>
          <a:lstStyle/>
          <a:p>
            <a:pPr marL="17463" algn="ctr">
              <a:spcBef>
                <a:spcPct val="0"/>
              </a:spcBef>
              <a:defRPr/>
            </a:pPr>
            <a:r>
              <a:rPr lang="ar-SA" sz="4400" b="1" dirty="0" smtClean="0">
                <a:solidFill>
                  <a:srgbClr val="FF0000"/>
                </a:solidFill>
                <a:latin typeface="Arial" pitchFamily="34" charset="0"/>
              </a:rPr>
              <a:t>نشاط تعليمي(7) </a:t>
            </a: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463" algn="ctr">
              <a:spcBef>
                <a:spcPct val="0"/>
              </a:spcBef>
              <a:defRPr/>
            </a:pPr>
            <a:endParaRPr lang="ar-SA" sz="2800" b="1" dirty="0" smtClean="0">
              <a:latin typeface="Arial" pitchFamily="34" charset="0"/>
            </a:endParaRPr>
          </a:p>
          <a:p>
            <a:pPr marL="17463" algn="ctr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ar-SA" sz="4000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ليزي</a:t>
            </a:r>
            <a:r>
              <a:rPr lang="ar-SA" sz="4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لا تحضر أي كتب معها!!!</a:t>
            </a:r>
          </a:p>
          <a:p>
            <a:pPr marL="17463" algn="ctr">
              <a:spcBef>
                <a:spcPct val="0"/>
              </a:spcBef>
              <a:defRPr/>
            </a:pPr>
            <a:r>
              <a:rPr lang="ar-SA" sz="4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بصفتك طالبة مجتهدة هل من الضروري إحضار الكتاب المقرر معك للمحاضرة؟</a:t>
            </a:r>
            <a:endParaRPr lang="en-US" sz="40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Placeholder 7" descr="19950489_thb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219200"/>
            <a:ext cx="2838450" cy="3333750"/>
          </a:xfrm>
          <a:effectLst>
            <a:outerShdw blurRad="50800" dist="50800" dir="5400000" algn="ctr" rotWithShape="0">
              <a:schemeClr val="tx1">
                <a:lumMod val="95000"/>
                <a:lumOff val="5000"/>
              </a:schemeClr>
            </a:outerShd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</p:pic>
      <p:sp>
        <p:nvSpPr>
          <p:cNvPr id="5" name="مستطيل 4"/>
          <p:cNvSpPr/>
          <p:nvPr/>
        </p:nvSpPr>
        <p:spPr>
          <a:xfrm>
            <a:off x="2000232" y="0"/>
            <a:ext cx="684354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أولا:استخدام </a:t>
            </a:r>
            <a:r>
              <a:rPr lang="ar-SA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الادوات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المناسبة</a:t>
            </a:r>
          </a:p>
        </p:txBody>
      </p:sp>
    </p:spTree>
    <p:extLst>
      <p:ext uri="{BB962C8B-B14F-4D97-AF65-F5344CB8AC3E}">
        <p14:creationId xmlns:p14="http://schemas.microsoft.com/office/powerpoint/2010/main" val="141996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2"/>
          </p:nvPr>
        </p:nvSpPr>
        <p:spPr>
          <a:xfrm>
            <a:off x="4714875" y="1643063"/>
            <a:ext cx="3786188" cy="4206875"/>
          </a:xfrm>
        </p:spPr>
        <p:txBody>
          <a:bodyPr/>
          <a:lstStyle/>
          <a:p>
            <a:pPr marL="17463">
              <a:spcBef>
                <a:spcPct val="0"/>
              </a:spcBef>
              <a:defRPr/>
            </a:pPr>
            <a:endParaRPr lang="ar-SA" sz="2800" b="1" dirty="0" smtClean="0">
              <a:solidFill>
                <a:srgbClr val="7F7F7F"/>
              </a:solidFill>
              <a:latin typeface="Arial" pitchFamily="34" charset="0"/>
            </a:endParaRPr>
          </a:p>
          <a:p>
            <a:pPr marL="17463" algn="ctr">
              <a:spcBef>
                <a:spcPct val="0"/>
              </a:spcBef>
              <a:defRPr/>
            </a:pPr>
            <a:r>
              <a:rPr lang="ar-SA" sz="4000" b="1" u="sng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نعم</a:t>
            </a:r>
          </a:p>
          <a:p>
            <a:pPr marL="17463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Arial" pitchFamily="34" charset="0"/>
              </a:rPr>
              <a:t>ضرورة إحضار الكتاب لمساعدتها في التأشير على الأجزاء الهامة التي لها علاقة بما تشرحه الاستاذة.أو اتباع ارشادات الأستاذة إذا رأت عدم أستخدامه بهدف التركيز علي الشرح فقط.</a:t>
            </a:r>
            <a:endParaRPr lang="en-US" sz="2800" b="1" dirty="0" smtClean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17463" algn="ctr">
              <a:spcBef>
                <a:spcPct val="0"/>
              </a:spcBef>
              <a:defRPr/>
            </a:pPr>
            <a:endParaRPr lang="en-US" sz="6800" b="1" dirty="0" smtClean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Placeholder 7" descr="19950489_thb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47725" y="1676400"/>
            <a:ext cx="3314700" cy="3333750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5" name="مستطيل 4"/>
          <p:cNvSpPr/>
          <p:nvPr/>
        </p:nvSpPr>
        <p:spPr>
          <a:xfrm>
            <a:off x="2000232" y="0"/>
            <a:ext cx="684354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أولا:استخدام </a:t>
            </a:r>
            <a:r>
              <a:rPr lang="ar-SA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الادوات</a:t>
            </a: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المناسبة</a:t>
            </a:r>
          </a:p>
        </p:txBody>
      </p:sp>
    </p:spTree>
    <p:extLst>
      <p:ext uri="{BB962C8B-B14F-4D97-AF65-F5344CB8AC3E}">
        <p14:creationId xmlns:p14="http://schemas.microsoft.com/office/powerpoint/2010/main" val="135354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Placeholder 7" descr="19950489_thb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875"/>
            <a:ext cx="2571750" cy="2571750"/>
          </a:xfrm>
        </p:spPr>
      </p:pic>
      <p:sp>
        <p:nvSpPr>
          <p:cNvPr id="6" name="مستطيل 5"/>
          <p:cNvSpPr/>
          <p:nvPr/>
        </p:nvSpPr>
        <p:spPr>
          <a:xfrm>
            <a:off x="2265194" y="1142984"/>
            <a:ext cx="6878806" cy="489364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نشاط تعليمي(8)</a:t>
            </a:r>
          </a:p>
          <a:p>
            <a:pPr algn="ctr">
              <a:defRPr/>
            </a:pPr>
            <a:r>
              <a:rPr lang="ar-SA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بيني كيف يمكن </a:t>
            </a:r>
            <a:r>
              <a:rPr lang="ar-SA" sz="5400" b="1" dirty="0" err="1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لليزي</a:t>
            </a:r>
            <a:endParaRPr lang="ar-SA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SA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الاستفادة من:</a:t>
            </a:r>
          </a:p>
          <a:p>
            <a:pPr algn="ctr">
              <a:defRPr/>
            </a:pPr>
            <a:r>
              <a:rPr lang="ar-SA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نبرة صوت المحاضر-عروض </a:t>
            </a:r>
            <a:r>
              <a:rPr lang="ar-SA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البوربوينت</a:t>
            </a:r>
            <a:r>
              <a:rPr lang="ar-SA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-ما يكتب </a:t>
            </a:r>
          </a:p>
          <a:p>
            <a:pPr algn="ctr">
              <a:defRPr/>
            </a:pPr>
            <a:r>
              <a:rPr lang="ar-SA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على السبورة-العبارات التي يستخدمها المحاضر</a:t>
            </a:r>
          </a:p>
          <a:p>
            <a:pPr algn="ctr">
              <a:defRPr/>
            </a:pPr>
            <a:r>
              <a:rPr lang="ar-SA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اهتمام الأستاذ وتحمسه لنقطة ما</a:t>
            </a:r>
          </a:p>
          <a:p>
            <a:pPr algn="ctr">
              <a:defRPr/>
            </a:pPr>
            <a:r>
              <a:rPr lang="ar-SA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في تدوين الملاحظات؟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0" y="142852"/>
            <a:ext cx="9150262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ثانيا:الا</a:t>
            </a:r>
            <a:r>
              <a:rPr lang="ar-S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ستماع الانتقائي والاستفادة من مؤشرات </a:t>
            </a: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</a:t>
            </a:r>
          </a:p>
        </p:txBody>
      </p:sp>
    </p:spTree>
    <p:extLst>
      <p:ext uri="{BB962C8B-B14F-4D97-AF65-F5344CB8AC3E}">
        <p14:creationId xmlns:p14="http://schemas.microsoft.com/office/powerpoint/2010/main" val="247717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142852"/>
            <a:ext cx="9150262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ثانيا:الا</a:t>
            </a:r>
            <a:r>
              <a:rPr lang="ar-S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ستماع الانتقائي والاستفادة من مؤشرات </a:t>
            </a: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500034" y="1142984"/>
            <a:ext cx="7858180" cy="1938992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0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عبارات الأستاذ </a:t>
            </a:r>
            <a:r>
              <a:rPr lang="ar-SA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مثل قوله سبب هام أو تعريف هام،لابد من تسجيلها،كما أن </a:t>
            </a:r>
            <a:r>
              <a:rPr lang="ar-SA" sz="40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حماسة الأستاذ </a:t>
            </a:r>
            <a:r>
              <a:rPr lang="ar-SA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واهتمامة بفكرة معينة يدل على أهميتها</a:t>
            </a:r>
            <a:endParaRPr lang="ar-SA" sz="72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3732" name="Picture 8" descr="http://www.responsible-law-of-attraction-living.com/images/Enthusiasm-woman-speak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286125"/>
            <a:ext cx="3000375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85720" y="1785926"/>
            <a:ext cx="8440131" cy="1323439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عروض </a:t>
            </a:r>
            <a:r>
              <a:rPr lang="ar-SA" sz="40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البورينت</a:t>
            </a:r>
            <a:r>
              <a:rPr lang="ar-SA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وملخصات السبورة </a:t>
            </a:r>
            <a:r>
              <a:rPr lang="ar-SA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موضوعات</a:t>
            </a:r>
          </a:p>
          <a:p>
            <a:pPr algn="ctr">
              <a:defRPr/>
            </a:pPr>
            <a:r>
              <a:rPr lang="ar-SA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ذات قيمة هامة وموضوعات للأسئلة في الاختبار.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0" y="142852"/>
            <a:ext cx="9150262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ثانيا:الا</a:t>
            </a:r>
            <a:r>
              <a:rPr lang="ar-S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ستماع الانتقائي والاستفادة من مؤشرات </a:t>
            </a: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</a:t>
            </a:r>
          </a:p>
        </p:txBody>
      </p:sp>
      <p:pic>
        <p:nvPicPr>
          <p:cNvPr id="74756" name="Picture 2" descr="http://www.microsoft.com/uk/atwork/images/office/PowerPoint2007_Smart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500438"/>
            <a:ext cx="2757487" cy="20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2" descr="http://dir.coolclips.com/Education/School/School_Objects_and_Supplies/Chalkboards/black_board_e=mc2_CoolClips_busi09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3286125"/>
            <a:ext cx="35718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142852"/>
            <a:ext cx="9150262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ثانيا:الا</a:t>
            </a:r>
            <a:r>
              <a:rPr lang="ar-S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ستماع الانتقائي والاستفادة من مؤشرات </a:t>
            </a: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785786" y="1571612"/>
            <a:ext cx="7595349" cy="1323439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نبرة صوت المحاضر </a:t>
            </a:r>
            <a:r>
              <a:rPr lang="ar-SA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تدل على أهمية الفكرة،</a:t>
            </a:r>
          </a:p>
          <a:p>
            <a:pPr algn="ctr">
              <a:defRPr/>
            </a:pPr>
            <a:r>
              <a:rPr lang="ar-SA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خاصة إذا قالها </a:t>
            </a:r>
            <a:r>
              <a:rPr lang="ar-SA" sz="4000" b="1" dirty="0" err="1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ببطئ</a:t>
            </a:r>
            <a:r>
              <a:rPr lang="ar-SA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وكتبها على السبورة.</a:t>
            </a:r>
            <a:endParaRPr lang="ar-SA" sz="72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5780" name="Picture 6" descr="http://www.riversideonline.com/source/images/image_popup/r7_cro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3000375"/>
            <a:ext cx="3571875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2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286250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لابد من كتابة موضوع المحاضرة والتاريخ.</a:t>
            </a:r>
          </a:p>
          <a:p>
            <a:pPr>
              <a:defRPr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ترك فراغات بين كل فكرة والتي تليها. </a:t>
            </a:r>
          </a:p>
          <a:p>
            <a:pPr>
              <a:defRPr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الملاحظات واضحة سهلة القراءة.</a:t>
            </a:r>
          </a:p>
          <a:p>
            <a:pPr>
              <a:defRPr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الهوامش توضح الأفكار والملاحظات والأسئلة الهامة.</a:t>
            </a:r>
          </a:p>
          <a:p>
            <a:pPr>
              <a:defRPr/>
            </a:pPr>
            <a:r>
              <a:rPr lang="ar-SA" dirty="0" smtClean="0">
                <a:solidFill>
                  <a:schemeClr val="bg2">
                    <a:lumMod val="50000"/>
                  </a:schemeClr>
                </a:solidFill>
              </a:rPr>
              <a:t> كتابة الأفكار الرئيسية والمعلومات الهامة وليس تسجيل كل كلمة.</a:t>
            </a:r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12813" y="142852"/>
            <a:ext cx="5724644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ثالثا : ترتيب تدوين الملاحظات</a:t>
            </a:r>
          </a:p>
        </p:txBody>
      </p:sp>
    </p:spTree>
    <p:extLst>
      <p:ext uri="{BB962C8B-B14F-4D97-AF65-F5344CB8AC3E}">
        <p14:creationId xmlns:p14="http://schemas.microsoft.com/office/powerpoint/2010/main" val="54626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713788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34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63" y="1928813"/>
            <a:ext cx="8229600" cy="3357562"/>
          </a:xfrm>
        </p:spPr>
        <p:txBody>
          <a:bodyPr/>
          <a:lstStyle/>
          <a:p>
            <a:pPr algn="ctr">
              <a:buFont typeface="Arial" pitchFamily="34" charset="0"/>
              <a:buNone/>
              <a:defRPr/>
            </a:pPr>
            <a:r>
              <a:rPr lang="ar-SA" sz="6000" b="1" dirty="0" smtClean="0">
                <a:solidFill>
                  <a:schemeClr val="bg2">
                    <a:lumMod val="50000"/>
                  </a:schemeClr>
                </a:solidFill>
              </a:rPr>
              <a:t>استخدام الاختصارات في الكتابة واستخدام الأرقام والرموز لتدل على الكلمات.</a:t>
            </a:r>
            <a:endParaRPr lang="ar-SA" sz="6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071358" y="142852"/>
            <a:ext cx="3007555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رابعا : الأختزال</a:t>
            </a:r>
          </a:p>
        </p:txBody>
      </p:sp>
    </p:spTree>
    <p:extLst>
      <p:ext uri="{BB962C8B-B14F-4D97-AF65-F5344CB8AC3E}">
        <p14:creationId xmlns:p14="http://schemas.microsoft.com/office/powerpoint/2010/main" val="247420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/>
          <p:cNvSpPr>
            <a:spLocks/>
          </p:cNvSpPr>
          <p:nvPr/>
        </p:nvSpPr>
        <p:spPr bwMode="auto">
          <a:xfrm>
            <a:off x="457200" y="1981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/>
          <a:lstStyle/>
          <a:p>
            <a:pPr marL="265113" indent="-265113" algn="l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3200">
              <a:latin typeface="Verdana" pitchFamily="34" charset="0"/>
            </a:endParaRPr>
          </a:p>
          <a:p>
            <a:pPr marL="265113" indent="-265113" algn="ctr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ar-SA" sz="3200">
              <a:latin typeface="Verdana" pitchFamily="34" charset="0"/>
            </a:endParaRPr>
          </a:p>
          <a:p>
            <a:pPr marL="265113" indent="-265113" algn="l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endParaRPr lang="ar-SA" sz="3200">
              <a:latin typeface="Verdana" pitchFamily="34" charset="0"/>
            </a:endParaRPr>
          </a:p>
        </p:txBody>
      </p:sp>
      <p:pic>
        <p:nvPicPr>
          <p:cNvPr id="7987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0350"/>
            <a:ext cx="8858250" cy="640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60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60" name="Group 12"/>
          <p:cNvGraphicFramePr>
            <a:graphicFrameLocks noGrp="1"/>
          </p:cNvGraphicFramePr>
          <p:nvPr>
            <p:ph idx="1"/>
          </p:nvPr>
        </p:nvGraphicFramePr>
        <p:xfrm>
          <a:off x="381000" y="2209800"/>
          <a:ext cx="8367713" cy="3695700"/>
        </p:xfrm>
        <a:graphic>
          <a:graphicData uri="http://schemas.openxmlformats.org/drawingml/2006/table">
            <a:tbl>
              <a:tblPr rtl="1"/>
              <a:tblGrid>
                <a:gridCol w="6292025"/>
                <a:gridCol w="2075688"/>
              </a:tblGrid>
              <a:tr h="281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ar-SA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متغيرات عالمنا    1-1-1431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ar-SA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تصويت - تغيير العجائب 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OK</a:t>
                      </a:r>
                      <a:r>
                        <a:rPr kumimoji="0" lang="ar-SA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الهرم الأكبر – سور الصين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ar-SA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kumimoji="0" lang="ar-SA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حدائق بابل- منارة إسكندرية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+mj-cs"/>
                        </a:rPr>
                        <a:t>Internet H.W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+mj-cs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+mj-cs"/>
                        </a:rPr>
                        <a:t>عجائب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+mj-cs"/>
                        </a:rPr>
                        <a:t> قديمة + حديثة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+mj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943600" y="1600200"/>
            <a:ext cx="18716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24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عنوان المحاضرة</a:t>
            </a:r>
            <a:endParaRPr lang="en-US" sz="2400" b="1" u="sng" dirty="0">
              <a:solidFill>
                <a:schemeClr val="tx2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3200" y="1676400"/>
            <a:ext cx="8667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24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التاريخ</a:t>
            </a:r>
            <a:endParaRPr lang="en-US" sz="2400" b="1" u="sng" dirty="0">
              <a:solidFill>
                <a:schemeClr val="tx2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1600200"/>
            <a:ext cx="16383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24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هوامش جانبية</a:t>
            </a:r>
            <a:endParaRPr lang="en-US" sz="2400" b="1" u="sng" dirty="0">
              <a:solidFill>
                <a:schemeClr val="tx2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5181600"/>
            <a:ext cx="39893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SA" sz="24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الرموز البسيطة بدل الكلمات الكاملة</a:t>
            </a:r>
            <a:endParaRPr lang="en-US" sz="2400" b="1" u="sng" dirty="0">
              <a:solidFill>
                <a:schemeClr val="tx2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ight Arrow 18"/>
          <p:cNvSpPr/>
          <p:nvPr/>
        </p:nvSpPr>
        <p:spPr>
          <a:xfrm rot="3224321">
            <a:off x="445294" y="2177257"/>
            <a:ext cx="381000" cy="163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3017461">
            <a:off x="2654300" y="2255838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6403568">
            <a:off x="6796088" y="2033588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8289581">
            <a:off x="2876550" y="4924425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7932042">
            <a:off x="2108994" y="4656932"/>
            <a:ext cx="1038225" cy="46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8891499" flipV="1">
            <a:off x="1921669" y="3779044"/>
            <a:ext cx="1612900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مستطيل 16"/>
          <p:cNvSpPr/>
          <p:nvPr/>
        </p:nvSpPr>
        <p:spPr>
          <a:xfrm>
            <a:off x="3071358" y="142852"/>
            <a:ext cx="3007555" cy="769441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رابعا : الاختزال</a:t>
            </a:r>
          </a:p>
        </p:txBody>
      </p:sp>
    </p:spTree>
    <p:extLst>
      <p:ext uri="{BB962C8B-B14F-4D97-AF65-F5344CB8AC3E}">
        <p14:creationId xmlns:p14="http://schemas.microsoft.com/office/powerpoint/2010/main" val="3422063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427</Words>
  <Application>Microsoft Office PowerPoint</Application>
  <PresentationFormat>عرض على الشاشة (3:4)‏</PresentationFormat>
  <Paragraphs>79</Paragraphs>
  <Slides>23</Slides>
  <Notes>14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نسق Office</vt:lpstr>
      <vt:lpstr>مهارات الحياة الجامعية تدوين الملاحظات أثناء المحاضرة</vt:lpstr>
      <vt:lpstr>مرحبا بكم  في محاضرتي عن كيفية تدوين المحاضرات   </vt:lpstr>
      <vt:lpstr> دعوني أولا أقدم نفسي : </vt:lpstr>
      <vt:lpstr>شعار ليزي في المحاضرات ”ماذا ستقول الدكتورة؟؟؟سأكتفي بالكتاب .أحتاج الي الراحة قبل أن أذهب الي السوق بعد الظهر!!!“</vt:lpstr>
      <vt:lpstr>عرض تقديمي في PowerPoint</vt:lpstr>
      <vt:lpstr>عرض تقديمي في PowerPoint</vt:lpstr>
      <vt:lpstr>تحليل المقياس :  * إذا أجبتِ بـ (نعم) على 15-13 سؤالآ  =  أسلوبك في تدوين الملاحظات فعالٌ جدا.  * إذا أجبتِ بـ (نعم) على 12 -8 سؤالآ  =  أسلوبك في تدوين الملاحظات فعالٌ نوعاٍ ما،حاولي تطوير نفسك في النقاط التي كانت اجابتك فيها بلا. * إذا كانت إجاباتكِ بـ (نعم) أقل من 7 أسئلة =  أنتِ بحاجة إلى تعزيز استراتيجيات التدوين الفعالة لديكِ.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ومع العصر التكنولوجي يمكنها الاستعانة بـ 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مهارات الحياة الجامعية تدوين الملاحظات أثناء المحاضرة</dc:title>
  <dc:creator>DELL</dc:creator>
  <cp:lastModifiedBy>DELL</cp:lastModifiedBy>
  <cp:revision>2</cp:revision>
  <dcterms:created xsi:type="dcterms:W3CDTF">2011-09-19T12:12:23Z</dcterms:created>
  <dcterms:modified xsi:type="dcterms:W3CDTF">2011-09-19T12:17:26Z</dcterms:modified>
</cp:coreProperties>
</file>