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7337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071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770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560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487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495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815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0769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719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1634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167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B6F62-FE30-4F74-95B5-085F1287B446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E02BE-D403-4815-A37E-1F4D7E897D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908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Documents%20and%20Settings\Dell\Desktop\&#1608;&#1585;&#1588;&#1577;%20&#1593;&#1605;&#1604;\&#1575;&#1604;&#1608;&#1585;&#1588;&#1577;1.wmv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C:\Users\بمم\Pictures\My Scans\2010-02 (فبراير)\scan000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3863" y="-38100"/>
            <a:ext cx="9991726" cy="693420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813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2088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14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عنوان 1"/>
          <p:cNvSpPr>
            <a:spLocks/>
          </p:cNvSpPr>
          <p:nvPr/>
        </p:nvSpPr>
        <p:spPr bwMode="auto">
          <a:xfrm>
            <a:off x="611188" y="620713"/>
            <a:ext cx="7772400" cy="1470025"/>
          </a:xfrm>
          <a:prstGeom prst="rect">
            <a:avLst/>
          </a:prstGeom>
          <a:solidFill>
            <a:schemeClr val="tx1"/>
          </a:solidFill>
          <a:ln w="47625">
            <a:solidFill>
              <a:srgbClr val="4AB8D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4400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  <a:t>مهارات الحياة الجامعية</a:t>
            </a:r>
            <a:br>
              <a:rPr lang="ar-SA" sz="4400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440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التفوق في الاختبارات</a:t>
            </a:r>
          </a:p>
        </p:txBody>
      </p:sp>
      <p:sp>
        <p:nvSpPr>
          <p:cNvPr id="59395" name="عنوان فرعي 2"/>
          <p:cNvSpPr>
            <a:spLocks/>
          </p:cNvSpPr>
          <p:nvPr/>
        </p:nvSpPr>
        <p:spPr bwMode="auto">
          <a:xfrm>
            <a:off x="684213" y="2924175"/>
            <a:ext cx="7704137" cy="2520950"/>
          </a:xfrm>
          <a:prstGeom prst="rect">
            <a:avLst/>
          </a:prstGeom>
          <a:solidFill>
            <a:schemeClr val="tx1"/>
          </a:solidFill>
          <a:ln w="41275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chemeClr val="bg2"/>
                </a:solidFill>
                <a:latin typeface="Calibri" pitchFamily="34" charset="0"/>
              </a:rPr>
              <a:t>إعداد: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FF0000"/>
                </a:solidFill>
                <a:latin typeface="Calibri" pitchFamily="34" charset="0"/>
              </a:rPr>
              <a:t>م</a:t>
            </a:r>
            <a:r>
              <a:rPr lang="en-US" sz="320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3200">
                <a:solidFill>
                  <a:schemeClr val="bg2"/>
                </a:solidFill>
                <a:latin typeface="Calibri" pitchFamily="34" charset="0"/>
              </a:rPr>
              <a:t>.</a:t>
            </a:r>
            <a:r>
              <a:rPr lang="ar-SA" sz="3200">
                <a:solidFill>
                  <a:schemeClr val="bg2"/>
                </a:solidFill>
                <a:latin typeface="Calibri" pitchFamily="34" charset="0"/>
              </a:rPr>
              <a:t>امل باعقيل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FF0000"/>
                </a:solidFill>
                <a:latin typeface="Calibri" pitchFamily="34" charset="0"/>
              </a:rPr>
              <a:t>م</a:t>
            </a:r>
            <a:r>
              <a:rPr lang="ar-SA" sz="3200">
                <a:solidFill>
                  <a:schemeClr val="bg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FF0000"/>
                </a:solidFill>
                <a:latin typeface="Calibri" pitchFamily="34" charset="0"/>
              </a:rPr>
              <a:t>ع</a:t>
            </a:r>
            <a:r>
              <a:rPr lang="ar-SA" sz="3200">
                <a:solidFill>
                  <a:schemeClr val="bg2"/>
                </a:solidFill>
                <a:latin typeface="Calibri" pitchFamily="34" charset="0"/>
              </a:rPr>
              <a:t>. شيخه ابو بشيت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FF0000"/>
                </a:solidFill>
                <a:latin typeface="Calibri" pitchFamily="34" charset="0"/>
              </a:rPr>
              <a:t>أ</a:t>
            </a:r>
            <a:r>
              <a:rPr lang="ar-SA" sz="3200">
                <a:solidFill>
                  <a:schemeClr val="bg2"/>
                </a:solidFill>
                <a:latin typeface="Calibri" pitchFamily="34" charset="0"/>
              </a:rPr>
              <a:t>. ياسمين الجوف</a:t>
            </a:r>
          </a:p>
        </p:txBody>
      </p:sp>
    </p:spTree>
    <p:extLst>
      <p:ext uri="{BB962C8B-B14F-4D97-AF65-F5344CB8AC3E}">
        <p14:creationId xmlns:p14="http://schemas.microsoft.com/office/powerpoint/2010/main" val="377267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cap="none" smtClean="0"/>
              <a:t>اولا:</a:t>
            </a:r>
          </a:p>
        </p:txBody>
      </p:sp>
      <p:sp>
        <p:nvSpPr>
          <p:cNvPr id="60419" name="عنوان 1"/>
          <p:cNvSpPr>
            <a:spLocks/>
          </p:cNvSpPr>
          <p:nvPr/>
        </p:nvSpPr>
        <p:spPr bwMode="auto">
          <a:xfrm>
            <a:off x="1692275" y="1557338"/>
            <a:ext cx="5349875" cy="1143000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نظرتك للاختبارات</a:t>
            </a:r>
            <a:br>
              <a:rPr lang="ar-SA" sz="4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60420" name="Picture 9" descr="61428_011713063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3463"/>
            <a:ext cx="2046287" cy="2478087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0421" name="Picture 10" descr="61428_011713063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573463"/>
            <a:ext cx="2046288" cy="2478087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3323" name="الورشة1.wmv">
            <a:hlinkClick r:id="" action="ppaction://media"/>
          </p:cNvPr>
          <p:cNvPicPr>
            <a:picLocks noGrp="1" noRot="1" noChangeAspect="1" noChangeArrowheads="1"/>
          </p:cNvPicPr>
          <p:nvPr>
            <p:ph idx="4294967295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924175"/>
            <a:ext cx="3657600" cy="2743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13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32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1_11803473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28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3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عنوان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728787"/>
          </a:xfrm>
        </p:spPr>
        <p:txBody>
          <a:bodyPr/>
          <a:lstStyle/>
          <a:p>
            <a:pPr eaLnBrk="1" hangingPunct="1"/>
            <a:r>
              <a:rPr lang="ar-SA" sz="4000" b="1" smtClean="0">
                <a:solidFill>
                  <a:srgbClr val="FF0000"/>
                </a:solidFill>
              </a:rPr>
              <a:t> </a:t>
            </a:r>
            <a:br>
              <a:rPr lang="ar-SA" sz="4000" b="1" smtClean="0">
                <a:solidFill>
                  <a:srgbClr val="FF0000"/>
                </a:solidFill>
              </a:rPr>
            </a:br>
            <a:r>
              <a:rPr lang="ar-SA" b="1" smtClean="0"/>
              <a:t>تصحيح نظرة الطالبة للاختبار</a:t>
            </a:r>
            <a:r>
              <a:rPr lang="ar-SA" sz="4000" b="1" smtClean="0"/>
              <a:t> </a:t>
            </a:r>
          </a:p>
        </p:txBody>
      </p:sp>
      <p:sp>
        <p:nvSpPr>
          <p:cNvPr id="62467" name="Text Box 7"/>
          <p:cNvSpPr txBox="1">
            <a:spLocks noChangeArrowheads="1"/>
          </p:cNvSpPr>
          <p:nvPr/>
        </p:nvSpPr>
        <p:spPr bwMode="auto">
          <a:xfrm>
            <a:off x="468313" y="2565400"/>
            <a:ext cx="8532812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>
                <a:solidFill>
                  <a:srgbClr val="FF0000"/>
                </a:solidFill>
              </a:rPr>
              <a:t>1/تصحيح التسمية جزء من تصحيح الموقف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فمسمى الامتحان حين التمعن فيه يزيد العملية شدة وقسوة فعندما يمتحن الشخص فذلك فيه محنه وقسوة 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وبلاء ورهبة لا تنفك عنه، اما مسمى الاختبار ففيه مفهوم ينحى الى تقدير مدى حرص الطالب على التعليم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والاستيعاب والمنافسة بشكل موضوعي ومقبول..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لذا فمن المناسب جدا ان نقول </a:t>
            </a:r>
            <a:r>
              <a:rPr lang="ar-SA" sz="2000">
                <a:solidFill>
                  <a:srgbClr val="FF0000"/>
                </a:solidFill>
              </a:rPr>
              <a:t>( لا للامتحان ونعم للاختبار )</a:t>
            </a:r>
          </a:p>
          <a:p>
            <a:pPr eaLnBrk="1" hangingPunct="1"/>
            <a:endParaRPr 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2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1_11803473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9"/>
          <a:stretch>
            <a:fillRect/>
          </a:stretch>
        </p:blipFill>
        <p:spPr bwMode="auto">
          <a:xfrm>
            <a:off x="0" y="0"/>
            <a:ext cx="9144000" cy="60928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16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عنوان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8229600" cy="1728787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FF0000"/>
                </a:solidFill>
              </a:rPr>
              <a:t> </a:t>
            </a:r>
            <a:br>
              <a:rPr lang="ar-SA" b="1" smtClean="0">
                <a:solidFill>
                  <a:srgbClr val="FF0000"/>
                </a:solidFill>
              </a:rPr>
            </a:br>
            <a:r>
              <a:rPr lang="ar-SA" b="1" smtClean="0"/>
              <a:t>تصحيح نظرة الطالبة للاختبار 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19088" y="2565400"/>
            <a:ext cx="868203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>
                <a:solidFill>
                  <a:srgbClr val="FF0000"/>
                </a:solidFill>
              </a:rPr>
              <a:t>2/ تصحيح النظرة لطبيعة الاختبار: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هنالك مقوله شائعة </a:t>
            </a:r>
            <a:r>
              <a:rPr lang="ar-SA" sz="2000">
                <a:solidFill>
                  <a:srgbClr val="FF0000"/>
                </a:solidFill>
              </a:rPr>
              <a:t>(عند الامتحان يكرم المرء أو يهان)</a:t>
            </a:r>
            <a:r>
              <a:rPr lang="ar-SA" sz="2000">
                <a:solidFill>
                  <a:schemeClr val="bg2"/>
                </a:solidFill>
              </a:rPr>
              <a:t> وهذا مفهوم خاطئ للغرض من الاختبارات، ونظرة 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سلبية حول نتائجه، فالمرء مكرم قبل وأثناء الاختبار وبعده ، وعند الاختبار يحاول المرء ان يجنى ثمرة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 ما حصل، ونتيجة ما اجتهد، لا أن يهان او يذل..</a:t>
            </a:r>
          </a:p>
          <a:p>
            <a:pPr eaLnBrk="1" hangingPunct="1"/>
            <a:r>
              <a:rPr lang="ar-SA" sz="2000">
                <a:solidFill>
                  <a:srgbClr val="FF0000"/>
                </a:solidFill>
              </a:rPr>
              <a:t>( قبل الاختبار وأثناءه وبعده المرء مكرم )</a:t>
            </a:r>
          </a:p>
          <a:p>
            <a:pPr eaLnBrk="1" hangingPunct="1"/>
            <a:endParaRPr 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94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1_11803473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28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63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عنوان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8229600" cy="1728787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FF0000"/>
                </a:solidFill>
              </a:rPr>
              <a:t> </a:t>
            </a:r>
            <a:br>
              <a:rPr lang="ar-SA" b="1" smtClean="0">
                <a:solidFill>
                  <a:srgbClr val="FF0000"/>
                </a:solidFill>
              </a:rPr>
            </a:br>
            <a:r>
              <a:rPr lang="ar-SA" b="1" smtClean="0"/>
              <a:t>تصحيح نظرة الطالبة للاختبار 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-119063" y="2565400"/>
            <a:ext cx="9120188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000">
                <a:solidFill>
                  <a:srgbClr val="FF0000"/>
                </a:solidFill>
              </a:rPr>
              <a:t>3/ تصحيح النظرة للقدرة على الاختبار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إن دخولك لقاعة الاختبار باعتقاد أنك ستواجهين أمراً صعب المنال وأن الوضع الذي ستقدمين عليه عسير، سيثير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 لديك مزيداً من القلق والإحباط السلبي الذي سينعكس تلقائيا على نتيجة الاختبار.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وعلى النقيض من هذا، تصوري أنك دخلت الاختبار بكل ثقة واعتزاز لتتحدي كل ما سيأتي فيه ، بالتأكيد سيكون</a:t>
            </a:r>
          </a:p>
          <a:p>
            <a:pPr eaLnBrk="1" hangingPunct="1"/>
            <a:r>
              <a:rPr lang="ar-SA" sz="2000">
                <a:solidFill>
                  <a:schemeClr val="bg2"/>
                </a:solidFill>
              </a:rPr>
              <a:t>أداؤك مصداقا لهذا الشعور وهذه الروح المعنوية المرتفعة..</a:t>
            </a:r>
          </a:p>
          <a:p>
            <a:pPr eaLnBrk="1" hangingPunct="1"/>
            <a:r>
              <a:rPr lang="ar-SA" sz="2000">
                <a:solidFill>
                  <a:srgbClr val="FF0000"/>
                </a:solidFill>
              </a:rPr>
              <a:t>(إن الاختبارات في الغالب تحتاج الى هذا النوع من التفكير والى مثل هذه النظرة، وليس إلى صراع مع النفس</a:t>
            </a:r>
          </a:p>
          <a:p>
            <a:pPr eaLnBrk="1" hangingPunct="1"/>
            <a:r>
              <a:rPr lang="ar-SA" sz="2000">
                <a:solidFill>
                  <a:srgbClr val="FF0000"/>
                </a:solidFill>
              </a:rPr>
              <a:t>ورهبة من الموقف)</a:t>
            </a:r>
          </a:p>
          <a:p>
            <a:pPr eaLnBrk="1" hangingPunct="1"/>
            <a:endParaRPr lang="ar-SA" sz="2000">
              <a:solidFill>
                <a:srgbClr val="FF0000"/>
              </a:solidFill>
            </a:endParaRPr>
          </a:p>
          <a:p>
            <a:pPr eaLnBrk="1" hangingPunct="1"/>
            <a:endParaRPr lang="ar-SA" sz="2000">
              <a:solidFill>
                <a:schemeClr val="bg2"/>
              </a:solidFill>
            </a:endParaRPr>
          </a:p>
          <a:p>
            <a:pPr eaLnBrk="1" hangingPunct="1"/>
            <a:endParaRPr 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4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عنوان 3"/>
          <p:cNvSpPr>
            <a:spLocks noGrp="1"/>
          </p:cNvSpPr>
          <p:nvPr>
            <p:ph type="title"/>
          </p:nvPr>
        </p:nvSpPr>
        <p:spPr>
          <a:xfrm>
            <a:off x="468313" y="1916113"/>
            <a:ext cx="8204200" cy="1362075"/>
          </a:xfrm>
        </p:spPr>
        <p:txBody>
          <a:bodyPr/>
          <a:lstStyle/>
          <a:p>
            <a:r>
              <a:rPr lang="ar-SA" cap="none" smtClean="0">
                <a:solidFill>
                  <a:srgbClr val="FF0000"/>
                </a:solidFill>
              </a:rPr>
              <a:t>اكتشفي معرفتك باستراتيجيات أداء الاختبارات:</a:t>
            </a:r>
          </a:p>
        </p:txBody>
      </p:sp>
      <p:sp>
        <p:nvSpPr>
          <p:cNvPr id="67587" name="عنوان 1"/>
          <p:cNvSpPr>
            <a:spLocks/>
          </p:cNvSpPr>
          <p:nvPr/>
        </p:nvSpPr>
        <p:spPr bwMode="auto">
          <a:xfrm>
            <a:off x="468313" y="188913"/>
            <a:ext cx="8229600" cy="1584325"/>
          </a:xfrm>
          <a:prstGeom prst="rect">
            <a:avLst/>
          </a:prstGeom>
          <a:solidFill>
            <a:schemeClr val="tx1"/>
          </a:solidFill>
          <a:ln w="50800">
            <a:solidFill>
              <a:srgbClr val="4AB8D2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ar-SA" sz="4000" b="1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  <a:t>ثانيا:الاستعداد للاختبار:</a:t>
            </a:r>
            <a:br>
              <a:rPr lang="ar-SA" sz="4000" b="1">
                <a:solidFill>
                  <a:schemeClr val="bg2"/>
                </a:solidFill>
                <a:latin typeface="Calibri" pitchFamily="34" charset="0"/>
                <a:cs typeface="Times New Roman" pitchFamily="18" charset="0"/>
              </a:rPr>
            </a:br>
            <a:endParaRPr lang="ar-SA" sz="4000" b="1">
              <a:solidFill>
                <a:schemeClr val="bg2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0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253</Words>
  <Application>Microsoft Office PowerPoint</Application>
  <PresentationFormat>عرض على الشاشة (3:4)‏</PresentationFormat>
  <Paragraphs>30</Paragraphs>
  <Slides>11</Slides>
  <Notes>0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نسق Office</vt:lpstr>
      <vt:lpstr>عرض تقديمي في PowerPoint</vt:lpstr>
      <vt:lpstr>عرض تقديمي في PowerPoint</vt:lpstr>
      <vt:lpstr>عرض تقديمي في PowerPoint</vt:lpstr>
      <vt:lpstr>اولا:</vt:lpstr>
      <vt:lpstr>عرض تقديمي في PowerPoint</vt:lpstr>
      <vt:lpstr>  تصحيح نظرة الطالبة للاختبار </vt:lpstr>
      <vt:lpstr>عرض تقديمي في PowerPoint</vt:lpstr>
      <vt:lpstr>  تصحيح نظرة الطالبة للاختبار </vt:lpstr>
      <vt:lpstr>عرض تقديمي في PowerPoint</vt:lpstr>
      <vt:lpstr>  تصحيح نظرة الطالبة للاختبار </vt:lpstr>
      <vt:lpstr>اكتشفي معرفتك باستراتيجيات أداء الاختبارات: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6</cp:revision>
  <dcterms:created xsi:type="dcterms:W3CDTF">2011-09-19T12:41:15Z</dcterms:created>
  <dcterms:modified xsi:type="dcterms:W3CDTF">2011-09-19T12:44:48Z</dcterms:modified>
</cp:coreProperties>
</file>