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F25A4-344C-4C40-8C1C-B955A374978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63128E6-BC3D-469E-892A-FE64B8FFEE11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انواع الاختبارات</a:t>
          </a:r>
          <a:endParaRPr kumimoji="0" lang="en-US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F5E6A3D9-DC39-4D65-8298-FA43DCBF5B73}" type="parTrans" cxnId="{66388C82-288C-454F-8AF3-E234AB27AC6C}">
      <dgm:prSet/>
      <dgm:spPr/>
    </dgm:pt>
    <dgm:pt modelId="{9DE612A5-A1DB-4ABD-AA7E-015AD89CAF83}" type="sibTrans" cxnId="{66388C82-288C-454F-8AF3-E234AB27AC6C}">
      <dgm:prSet/>
      <dgm:spPr/>
    </dgm:pt>
    <dgm:pt modelId="{F16DA595-4323-4D23-95E5-A14F61D0BC10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النهائية</a:t>
          </a:r>
          <a:endParaRPr kumimoji="0" lang="en-US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DF791D57-6D68-481B-801D-F22926715247}" type="parTrans" cxnId="{2D14CFFA-0E12-45BF-88E0-C98DCD05CB85}">
      <dgm:prSet/>
      <dgm:spPr/>
    </dgm:pt>
    <dgm:pt modelId="{D660B901-8D56-4401-BBFE-AD06D315FAB2}" type="sibTrans" cxnId="{2D14CFFA-0E12-45BF-88E0-C98DCD05CB85}">
      <dgm:prSet/>
      <dgm:spPr/>
    </dgm:pt>
    <dgm:pt modelId="{228AADF9-D40A-497B-A481-0A35D81918B4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الشهرية او الدورية </a:t>
          </a:r>
          <a:endParaRPr kumimoji="0" lang="en-US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3459E0CA-4B13-48EE-9084-22A317366E6F}" type="parTrans" cxnId="{CF27340E-DAE2-4EE0-8221-A9D28FE76238}">
      <dgm:prSet/>
      <dgm:spPr/>
    </dgm:pt>
    <dgm:pt modelId="{12F96F4A-8294-45DE-9D4A-469895C72A55}" type="sibTrans" cxnId="{CF27340E-DAE2-4EE0-8221-A9D28FE76238}">
      <dgm:prSet/>
      <dgm:spPr/>
    </dgm:pt>
    <dgm:pt modelId="{567FC2DC-C0DB-41DF-AE93-DEC02AEA87CF}">
      <dgm:prSet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القصيرة</a:t>
          </a:r>
          <a:endParaRPr kumimoji="0" lang="en-US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CD3F8E16-325B-4683-8777-04A2BA1DAFA1}" type="parTrans" cxnId="{2FEEDF10-9616-4DCC-9C35-73DB173995C9}">
      <dgm:prSet/>
      <dgm:spPr/>
    </dgm:pt>
    <dgm:pt modelId="{574ADB0D-533A-44C3-ACF8-92BDEB369C18}" type="sibTrans" cxnId="{2FEEDF10-9616-4DCC-9C35-73DB173995C9}">
      <dgm:prSet/>
      <dgm:spPr/>
    </dgm:pt>
    <dgm:pt modelId="{9516A434-C0B3-4A32-B29B-694AD19D879D}" type="pres">
      <dgm:prSet presAssocID="{6C5F25A4-344C-4C40-8C1C-B955A374978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C24E313-12FA-47A3-8770-5AC20860D4CC}" type="pres">
      <dgm:prSet presAssocID="{E63128E6-BC3D-469E-892A-FE64B8FFEE11}" presName="hierRoot1" presStyleCnt="0">
        <dgm:presLayoutVars>
          <dgm:hierBranch/>
        </dgm:presLayoutVars>
      </dgm:prSet>
      <dgm:spPr/>
    </dgm:pt>
    <dgm:pt modelId="{9C54155C-E761-43D2-AC06-96BA121BE2B4}" type="pres">
      <dgm:prSet presAssocID="{E63128E6-BC3D-469E-892A-FE64B8FFEE11}" presName="rootComposite1" presStyleCnt="0"/>
      <dgm:spPr/>
    </dgm:pt>
    <dgm:pt modelId="{F18B0D60-2D8B-4D17-AA76-A3FEDF833A91}" type="pres">
      <dgm:prSet presAssocID="{E63128E6-BC3D-469E-892A-FE64B8FFEE11}" presName="rootText1" presStyleLbl="node0" presStyleIdx="0" presStyleCnt="1">
        <dgm:presLayoutVars>
          <dgm:chPref val="3"/>
        </dgm:presLayoutVars>
      </dgm:prSet>
      <dgm:spPr/>
    </dgm:pt>
    <dgm:pt modelId="{2CB05F21-8ABF-48A2-A3EC-3D76007228E5}" type="pres">
      <dgm:prSet presAssocID="{E63128E6-BC3D-469E-892A-FE64B8FFEE11}" presName="rootConnector1" presStyleLbl="node1" presStyleIdx="0" presStyleCnt="0"/>
      <dgm:spPr/>
    </dgm:pt>
    <dgm:pt modelId="{1F0E8DC7-7938-49FD-9F2F-7F2602979C52}" type="pres">
      <dgm:prSet presAssocID="{E63128E6-BC3D-469E-892A-FE64B8FFEE11}" presName="hierChild2" presStyleCnt="0"/>
      <dgm:spPr/>
    </dgm:pt>
    <dgm:pt modelId="{FE2A2E9F-2FCC-4DDA-B4AF-D84E6EE0A5C0}" type="pres">
      <dgm:prSet presAssocID="{DF791D57-6D68-481B-801D-F22926715247}" presName="Name35" presStyleLbl="parChTrans1D2" presStyleIdx="0" presStyleCnt="3"/>
      <dgm:spPr/>
    </dgm:pt>
    <dgm:pt modelId="{DAD18C5C-B6E5-41DF-9639-D3EACE2ECD40}" type="pres">
      <dgm:prSet presAssocID="{F16DA595-4323-4D23-95E5-A14F61D0BC10}" presName="hierRoot2" presStyleCnt="0">
        <dgm:presLayoutVars>
          <dgm:hierBranch/>
        </dgm:presLayoutVars>
      </dgm:prSet>
      <dgm:spPr/>
    </dgm:pt>
    <dgm:pt modelId="{66C6F380-ACED-4FB9-92F1-6C4ACC7E2005}" type="pres">
      <dgm:prSet presAssocID="{F16DA595-4323-4D23-95E5-A14F61D0BC10}" presName="rootComposite" presStyleCnt="0"/>
      <dgm:spPr/>
    </dgm:pt>
    <dgm:pt modelId="{49E5FA87-94ED-4FE2-8BF8-739F9E4F04C4}" type="pres">
      <dgm:prSet presAssocID="{F16DA595-4323-4D23-95E5-A14F61D0BC10}" presName="rootText" presStyleLbl="node2" presStyleIdx="0" presStyleCnt="3">
        <dgm:presLayoutVars>
          <dgm:chPref val="3"/>
        </dgm:presLayoutVars>
      </dgm:prSet>
      <dgm:spPr/>
    </dgm:pt>
    <dgm:pt modelId="{0CF6EE93-5AAA-467A-8596-91B561C32E52}" type="pres">
      <dgm:prSet presAssocID="{F16DA595-4323-4D23-95E5-A14F61D0BC10}" presName="rootConnector" presStyleLbl="node2" presStyleIdx="0" presStyleCnt="3"/>
      <dgm:spPr/>
    </dgm:pt>
    <dgm:pt modelId="{3AA30134-4A07-4A60-8B8D-0E96650EE665}" type="pres">
      <dgm:prSet presAssocID="{F16DA595-4323-4D23-95E5-A14F61D0BC10}" presName="hierChild4" presStyleCnt="0"/>
      <dgm:spPr/>
    </dgm:pt>
    <dgm:pt modelId="{BA792BBA-C538-4317-93ED-5DCBC9B3E72C}" type="pres">
      <dgm:prSet presAssocID="{F16DA595-4323-4D23-95E5-A14F61D0BC10}" presName="hierChild5" presStyleCnt="0"/>
      <dgm:spPr/>
    </dgm:pt>
    <dgm:pt modelId="{AAAC6D6D-29AC-45E2-87EA-E4B60FDD5B26}" type="pres">
      <dgm:prSet presAssocID="{3459E0CA-4B13-48EE-9084-22A317366E6F}" presName="Name35" presStyleLbl="parChTrans1D2" presStyleIdx="1" presStyleCnt="3"/>
      <dgm:spPr/>
    </dgm:pt>
    <dgm:pt modelId="{492DBDF2-F2D9-4BBF-9699-F3254E8A14DC}" type="pres">
      <dgm:prSet presAssocID="{228AADF9-D40A-497B-A481-0A35D81918B4}" presName="hierRoot2" presStyleCnt="0">
        <dgm:presLayoutVars>
          <dgm:hierBranch/>
        </dgm:presLayoutVars>
      </dgm:prSet>
      <dgm:spPr/>
    </dgm:pt>
    <dgm:pt modelId="{7DA2C284-4AAA-41B7-9067-C21CC4F8E7D1}" type="pres">
      <dgm:prSet presAssocID="{228AADF9-D40A-497B-A481-0A35D81918B4}" presName="rootComposite" presStyleCnt="0"/>
      <dgm:spPr/>
    </dgm:pt>
    <dgm:pt modelId="{CC895B0A-70B1-4F9D-A017-CEDF15B708FF}" type="pres">
      <dgm:prSet presAssocID="{228AADF9-D40A-497B-A481-0A35D81918B4}" presName="rootText" presStyleLbl="node2" presStyleIdx="1" presStyleCnt="3">
        <dgm:presLayoutVars>
          <dgm:chPref val="3"/>
        </dgm:presLayoutVars>
      </dgm:prSet>
      <dgm:spPr/>
    </dgm:pt>
    <dgm:pt modelId="{2C43A1D9-1B0B-4ABB-B960-D20A566F36AE}" type="pres">
      <dgm:prSet presAssocID="{228AADF9-D40A-497B-A481-0A35D81918B4}" presName="rootConnector" presStyleLbl="node2" presStyleIdx="1" presStyleCnt="3"/>
      <dgm:spPr/>
    </dgm:pt>
    <dgm:pt modelId="{511F35E2-8DC7-45A3-BA18-105A819B926E}" type="pres">
      <dgm:prSet presAssocID="{228AADF9-D40A-497B-A481-0A35D81918B4}" presName="hierChild4" presStyleCnt="0"/>
      <dgm:spPr/>
    </dgm:pt>
    <dgm:pt modelId="{019517A1-E868-442E-91FA-839BC4E6B4BA}" type="pres">
      <dgm:prSet presAssocID="{228AADF9-D40A-497B-A481-0A35D81918B4}" presName="hierChild5" presStyleCnt="0"/>
      <dgm:spPr/>
    </dgm:pt>
    <dgm:pt modelId="{571E97BF-A21E-4BB3-8703-731924C169B6}" type="pres">
      <dgm:prSet presAssocID="{CD3F8E16-325B-4683-8777-04A2BA1DAFA1}" presName="Name35" presStyleLbl="parChTrans1D2" presStyleIdx="2" presStyleCnt="3"/>
      <dgm:spPr/>
    </dgm:pt>
    <dgm:pt modelId="{C5D93D59-C311-49C2-86E9-8F95AEE8049F}" type="pres">
      <dgm:prSet presAssocID="{567FC2DC-C0DB-41DF-AE93-DEC02AEA87CF}" presName="hierRoot2" presStyleCnt="0">
        <dgm:presLayoutVars>
          <dgm:hierBranch/>
        </dgm:presLayoutVars>
      </dgm:prSet>
      <dgm:spPr/>
    </dgm:pt>
    <dgm:pt modelId="{715A8003-DC41-4114-BBB3-BA599BC331E3}" type="pres">
      <dgm:prSet presAssocID="{567FC2DC-C0DB-41DF-AE93-DEC02AEA87CF}" presName="rootComposite" presStyleCnt="0"/>
      <dgm:spPr/>
    </dgm:pt>
    <dgm:pt modelId="{6F9BBA05-D753-449F-B145-3D5F1C4AE35D}" type="pres">
      <dgm:prSet presAssocID="{567FC2DC-C0DB-41DF-AE93-DEC02AEA87CF}" presName="rootText" presStyleLbl="node2" presStyleIdx="2" presStyleCnt="3">
        <dgm:presLayoutVars>
          <dgm:chPref val="3"/>
        </dgm:presLayoutVars>
      </dgm:prSet>
      <dgm:spPr/>
    </dgm:pt>
    <dgm:pt modelId="{3D2BAA4B-B3CF-4301-AFB9-0E745B7411F4}" type="pres">
      <dgm:prSet presAssocID="{567FC2DC-C0DB-41DF-AE93-DEC02AEA87CF}" presName="rootConnector" presStyleLbl="node2" presStyleIdx="2" presStyleCnt="3"/>
      <dgm:spPr/>
    </dgm:pt>
    <dgm:pt modelId="{7CA951BF-B97A-46F9-818E-799EA064A721}" type="pres">
      <dgm:prSet presAssocID="{567FC2DC-C0DB-41DF-AE93-DEC02AEA87CF}" presName="hierChild4" presStyleCnt="0"/>
      <dgm:spPr/>
    </dgm:pt>
    <dgm:pt modelId="{1E573B5B-DC50-40CD-AF47-65D4E7642050}" type="pres">
      <dgm:prSet presAssocID="{567FC2DC-C0DB-41DF-AE93-DEC02AEA87CF}" presName="hierChild5" presStyleCnt="0"/>
      <dgm:spPr/>
    </dgm:pt>
    <dgm:pt modelId="{82508C9F-E31D-4CE1-ABEA-06ECFDC1562B}" type="pres">
      <dgm:prSet presAssocID="{E63128E6-BC3D-469E-892A-FE64B8FFEE11}" presName="hierChild3" presStyleCnt="0"/>
      <dgm:spPr/>
    </dgm:pt>
  </dgm:ptLst>
  <dgm:cxnLst>
    <dgm:cxn modelId="{CF27340E-DAE2-4EE0-8221-A9D28FE76238}" srcId="{E63128E6-BC3D-469E-892A-FE64B8FFEE11}" destId="{228AADF9-D40A-497B-A481-0A35D81918B4}" srcOrd="1" destOrd="0" parTransId="{3459E0CA-4B13-48EE-9084-22A317366E6F}" sibTransId="{12F96F4A-8294-45DE-9D4A-469895C72A55}"/>
    <dgm:cxn modelId="{5D0B3B11-5E6B-4DE0-9B92-524D51EF1BF3}" type="presOf" srcId="{E63128E6-BC3D-469E-892A-FE64B8FFEE11}" destId="{2CB05F21-8ABF-48A2-A3EC-3D76007228E5}" srcOrd="1" destOrd="0" presId="urn:microsoft.com/office/officeart/2005/8/layout/orgChart1"/>
    <dgm:cxn modelId="{2FEEDF10-9616-4DCC-9C35-73DB173995C9}" srcId="{E63128E6-BC3D-469E-892A-FE64B8FFEE11}" destId="{567FC2DC-C0DB-41DF-AE93-DEC02AEA87CF}" srcOrd="2" destOrd="0" parTransId="{CD3F8E16-325B-4683-8777-04A2BA1DAFA1}" sibTransId="{574ADB0D-533A-44C3-ACF8-92BDEB369C18}"/>
    <dgm:cxn modelId="{9EFA5E7D-293A-439A-8BAE-0342DB3EA02A}" type="presOf" srcId="{F16DA595-4323-4D23-95E5-A14F61D0BC10}" destId="{0CF6EE93-5AAA-467A-8596-91B561C32E52}" srcOrd="1" destOrd="0" presId="urn:microsoft.com/office/officeart/2005/8/layout/orgChart1"/>
    <dgm:cxn modelId="{D8A5DE6E-3A59-42A3-834C-9B80A77A08FE}" type="presOf" srcId="{E63128E6-BC3D-469E-892A-FE64B8FFEE11}" destId="{F18B0D60-2D8B-4D17-AA76-A3FEDF833A91}" srcOrd="0" destOrd="0" presId="urn:microsoft.com/office/officeart/2005/8/layout/orgChart1"/>
    <dgm:cxn modelId="{5FAF76BA-D95C-422A-982D-3291AA2DDCC8}" type="presOf" srcId="{567FC2DC-C0DB-41DF-AE93-DEC02AEA87CF}" destId="{6F9BBA05-D753-449F-B145-3D5F1C4AE35D}" srcOrd="0" destOrd="0" presId="urn:microsoft.com/office/officeart/2005/8/layout/orgChart1"/>
    <dgm:cxn modelId="{401064EF-AE41-4354-89D8-09E58EF50F4A}" type="presOf" srcId="{567FC2DC-C0DB-41DF-AE93-DEC02AEA87CF}" destId="{3D2BAA4B-B3CF-4301-AFB9-0E745B7411F4}" srcOrd="1" destOrd="0" presId="urn:microsoft.com/office/officeart/2005/8/layout/orgChart1"/>
    <dgm:cxn modelId="{A3EA3FD8-DECA-4981-9691-49D19248DC97}" type="presOf" srcId="{DF791D57-6D68-481B-801D-F22926715247}" destId="{FE2A2E9F-2FCC-4DDA-B4AF-D84E6EE0A5C0}" srcOrd="0" destOrd="0" presId="urn:microsoft.com/office/officeart/2005/8/layout/orgChart1"/>
    <dgm:cxn modelId="{764ABF42-A0BA-4633-BBFE-400B1D93D7D3}" type="presOf" srcId="{F16DA595-4323-4D23-95E5-A14F61D0BC10}" destId="{49E5FA87-94ED-4FE2-8BF8-739F9E4F04C4}" srcOrd="0" destOrd="0" presId="urn:microsoft.com/office/officeart/2005/8/layout/orgChart1"/>
    <dgm:cxn modelId="{627977DB-3A41-41CC-90EE-812940FBB8CA}" type="presOf" srcId="{228AADF9-D40A-497B-A481-0A35D81918B4}" destId="{2C43A1D9-1B0B-4ABB-B960-D20A566F36AE}" srcOrd="1" destOrd="0" presId="urn:microsoft.com/office/officeart/2005/8/layout/orgChart1"/>
    <dgm:cxn modelId="{2D14CFFA-0E12-45BF-88E0-C98DCD05CB85}" srcId="{E63128E6-BC3D-469E-892A-FE64B8FFEE11}" destId="{F16DA595-4323-4D23-95E5-A14F61D0BC10}" srcOrd="0" destOrd="0" parTransId="{DF791D57-6D68-481B-801D-F22926715247}" sibTransId="{D660B901-8D56-4401-BBFE-AD06D315FAB2}"/>
    <dgm:cxn modelId="{AA810E80-2A8C-46C5-9CE3-660A92FC25DD}" type="presOf" srcId="{3459E0CA-4B13-48EE-9084-22A317366E6F}" destId="{AAAC6D6D-29AC-45E2-87EA-E4B60FDD5B26}" srcOrd="0" destOrd="0" presId="urn:microsoft.com/office/officeart/2005/8/layout/orgChart1"/>
    <dgm:cxn modelId="{66388C82-288C-454F-8AF3-E234AB27AC6C}" srcId="{6C5F25A4-344C-4C40-8C1C-B955A3749785}" destId="{E63128E6-BC3D-469E-892A-FE64B8FFEE11}" srcOrd="0" destOrd="0" parTransId="{F5E6A3D9-DC39-4D65-8298-FA43DCBF5B73}" sibTransId="{9DE612A5-A1DB-4ABD-AA7E-015AD89CAF83}"/>
    <dgm:cxn modelId="{54321DAF-99D9-4B7C-A536-0F1507339478}" type="presOf" srcId="{6C5F25A4-344C-4C40-8C1C-B955A3749785}" destId="{9516A434-C0B3-4A32-B29B-694AD19D879D}" srcOrd="0" destOrd="0" presId="urn:microsoft.com/office/officeart/2005/8/layout/orgChart1"/>
    <dgm:cxn modelId="{4FC02A1E-689F-4C1A-BAB4-A429214E36D1}" type="presOf" srcId="{CD3F8E16-325B-4683-8777-04A2BA1DAFA1}" destId="{571E97BF-A21E-4BB3-8703-731924C169B6}" srcOrd="0" destOrd="0" presId="urn:microsoft.com/office/officeart/2005/8/layout/orgChart1"/>
    <dgm:cxn modelId="{EC58BA90-0AD9-4BDD-AA59-0CDCD361CBF5}" type="presOf" srcId="{228AADF9-D40A-497B-A481-0A35D81918B4}" destId="{CC895B0A-70B1-4F9D-A017-CEDF15B708FF}" srcOrd="0" destOrd="0" presId="urn:microsoft.com/office/officeart/2005/8/layout/orgChart1"/>
    <dgm:cxn modelId="{6AE7894A-054F-4A28-A55A-EEED3F04ECE9}" type="presParOf" srcId="{9516A434-C0B3-4A32-B29B-694AD19D879D}" destId="{3C24E313-12FA-47A3-8770-5AC20860D4CC}" srcOrd="0" destOrd="0" presId="urn:microsoft.com/office/officeart/2005/8/layout/orgChart1"/>
    <dgm:cxn modelId="{BD525D00-4EF0-45B1-A647-C8612C3E1F47}" type="presParOf" srcId="{3C24E313-12FA-47A3-8770-5AC20860D4CC}" destId="{9C54155C-E761-43D2-AC06-96BA121BE2B4}" srcOrd="0" destOrd="0" presId="urn:microsoft.com/office/officeart/2005/8/layout/orgChart1"/>
    <dgm:cxn modelId="{E8050667-B79C-46F4-B7A5-A94475CE733B}" type="presParOf" srcId="{9C54155C-E761-43D2-AC06-96BA121BE2B4}" destId="{F18B0D60-2D8B-4D17-AA76-A3FEDF833A91}" srcOrd="0" destOrd="0" presId="urn:microsoft.com/office/officeart/2005/8/layout/orgChart1"/>
    <dgm:cxn modelId="{4473E514-5DB1-4FF5-8D85-559C20E54547}" type="presParOf" srcId="{9C54155C-E761-43D2-AC06-96BA121BE2B4}" destId="{2CB05F21-8ABF-48A2-A3EC-3D76007228E5}" srcOrd="1" destOrd="0" presId="urn:microsoft.com/office/officeart/2005/8/layout/orgChart1"/>
    <dgm:cxn modelId="{8CCAED04-1114-4EE8-A07B-9B91C707719A}" type="presParOf" srcId="{3C24E313-12FA-47A3-8770-5AC20860D4CC}" destId="{1F0E8DC7-7938-49FD-9F2F-7F2602979C52}" srcOrd="1" destOrd="0" presId="urn:microsoft.com/office/officeart/2005/8/layout/orgChart1"/>
    <dgm:cxn modelId="{E4ADAE35-9FA4-4CB8-8CC5-DD0C74D724AF}" type="presParOf" srcId="{1F0E8DC7-7938-49FD-9F2F-7F2602979C52}" destId="{FE2A2E9F-2FCC-4DDA-B4AF-D84E6EE0A5C0}" srcOrd="0" destOrd="0" presId="urn:microsoft.com/office/officeart/2005/8/layout/orgChart1"/>
    <dgm:cxn modelId="{01EE5EDD-987B-4B24-9C95-167F7C12B7A1}" type="presParOf" srcId="{1F0E8DC7-7938-49FD-9F2F-7F2602979C52}" destId="{DAD18C5C-B6E5-41DF-9639-D3EACE2ECD40}" srcOrd="1" destOrd="0" presId="urn:microsoft.com/office/officeart/2005/8/layout/orgChart1"/>
    <dgm:cxn modelId="{ACD05539-037C-4B60-8BEA-7F99746EE85D}" type="presParOf" srcId="{DAD18C5C-B6E5-41DF-9639-D3EACE2ECD40}" destId="{66C6F380-ACED-4FB9-92F1-6C4ACC7E2005}" srcOrd="0" destOrd="0" presId="urn:microsoft.com/office/officeart/2005/8/layout/orgChart1"/>
    <dgm:cxn modelId="{34119861-F41C-4DFD-9737-D1722A002E1B}" type="presParOf" srcId="{66C6F380-ACED-4FB9-92F1-6C4ACC7E2005}" destId="{49E5FA87-94ED-4FE2-8BF8-739F9E4F04C4}" srcOrd="0" destOrd="0" presId="urn:microsoft.com/office/officeart/2005/8/layout/orgChart1"/>
    <dgm:cxn modelId="{5DB10269-20F9-43E6-AB2A-D8A5C2D27AC4}" type="presParOf" srcId="{66C6F380-ACED-4FB9-92F1-6C4ACC7E2005}" destId="{0CF6EE93-5AAA-467A-8596-91B561C32E52}" srcOrd="1" destOrd="0" presId="urn:microsoft.com/office/officeart/2005/8/layout/orgChart1"/>
    <dgm:cxn modelId="{FEDADD7B-43BA-4C40-8F2C-383BC42ABF0F}" type="presParOf" srcId="{DAD18C5C-B6E5-41DF-9639-D3EACE2ECD40}" destId="{3AA30134-4A07-4A60-8B8D-0E96650EE665}" srcOrd="1" destOrd="0" presId="urn:microsoft.com/office/officeart/2005/8/layout/orgChart1"/>
    <dgm:cxn modelId="{FB2CA1ED-B92B-457D-8273-A9F025862323}" type="presParOf" srcId="{DAD18C5C-B6E5-41DF-9639-D3EACE2ECD40}" destId="{BA792BBA-C538-4317-93ED-5DCBC9B3E72C}" srcOrd="2" destOrd="0" presId="urn:microsoft.com/office/officeart/2005/8/layout/orgChart1"/>
    <dgm:cxn modelId="{C1CC60E9-4685-4DE2-A8FF-13E467F8368C}" type="presParOf" srcId="{1F0E8DC7-7938-49FD-9F2F-7F2602979C52}" destId="{AAAC6D6D-29AC-45E2-87EA-E4B60FDD5B26}" srcOrd="2" destOrd="0" presId="urn:microsoft.com/office/officeart/2005/8/layout/orgChart1"/>
    <dgm:cxn modelId="{A167F22C-DE83-495E-A3B2-8370302DD4A9}" type="presParOf" srcId="{1F0E8DC7-7938-49FD-9F2F-7F2602979C52}" destId="{492DBDF2-F2D9-4BBF-9699-F3254E8A14DC}" srcOrd="3" destOrd="0" presId="urn:microsoft.com/office/officeart/2005/8/layout/orgChart1"/>
    <dgm:cxn modelId="{AEFEAC74-0F39-4BD7-90B3-7D638D26754F}" type="presParOf" srcId="{492DBDF2-F2D9-4BBF-9699-F3254E8A14DC}" destId="{7DA2C284-4AAA-41B7-9067-C21CC4F8E7D1}" srcOrd="0" destOrd="0" presId="urn:microsoft.com/office/officeart/2005/8/layout/orgChart1"/>
    <dgm:cxn modelId="{0627D433-88FC-4631-817A-C3473183753A}" type="presParOf" srcId="{7DA2C284-4AAA-41B7-9067-C21CC4F8E7D1}" destId="{CC895B0A-70B1-4F9D-A017-CEDF15B708FF}" srcOrd="0" destOrd="0" presId="urn:microsoft.com/office/officeart/2005/8/layout/orgChart1"/>
    <dgm:cxn modelId="{D9E61D92-F124-49F3-985F-CBF89C135C5E}" type="presParOf" srcId="{7DA2C284-4AAA-41B7-9067-C21CC4F8E7D1}" destId="{2C43A1D9-1B0B-4ABB-B960-D20A566F36AE}" srcOrd="1" destOrd="0" presId="urn:microsoft.com/office/officeart/2005/8/layout/orgChart1"/>
    <dgm:cxn modelId="{198E8717-0F19-4183-9DCF-E627A5EEF34D}" type="presParOf" srcId="{492DBDF2-F2D9-4BBF-9699-F3254E8A14DC}" destId="{511F35E2-8DC7-45A3-BA18-105A819B926E}" srcOrd="1" destOrd="0" presId="urn:microsoft.com/office/officeart/2005/8/layout/orgChart1"/>
    <dgm:cxn modelId="{BC06520A-7919-4256-B3B1-EACAD8F99B00}" type="presParOf" srcId="{492DBDF2-F2D9-4BBF-9699-F3254E8A14DC}" destId="{019517A1-E868-442E-91FA-839BC4E6B4BA}" srcOrd="2" destOrd="0" presId="urn:microsoft.com/office/officeart/2005/8/layout/orgChart1"/>
    <dgm:cxn modelId="{A43B3C51-3C7C-4415-B0C6-3D2B9C071EB0}" type="presParOf" srcId="{1F0E8DC7-7938-49FD-9F2F-7F2602979C52}" destId="{571E97BF-A21E-4BB3-8703-731924C169B6}" srcOrd="4" destOrd="0" presId="urn:microsoft.com/office/officeart/2005/8/layout/orgChart1"/>
    <dgm:cxn modelId="{1186ACB6-4B7A-4F39-BDDB-3D8C63DFF64A}" type="presParOf" srcId="{1F0E8DC7-7938-49FD-9F2F-7F2602979C52}" destId="{C5D93D59-C311-49C2-86E9-8F95AEE8049F}" srcOrd="5" destOrd="0" presId="urn:microsoft.com/office/officeart/2005/8/layout/orgChart1"/>
    <dgm:cxn modelId="{66DF3054-09DC-4A52-8208-CFD19AC4F8E1}" type="presParOf" srcId="{C5D93D59-C311-49C2-86E9-8F95AEE8049F}" destId="{715A8003-DC41-4114-BBB3-BA599BC331E3}" srcOrd="0" destOrd="0" presId="urn:microsoft.com/office/officeart/2005/8/layout/orgChart1"/>
    <dgm:cxn modelId="{26C9A3E3-17DA-4670-BB9C-6AC0FF7EF026}" type="presParOf" srcId="{715A8003-DC41-4114-BBB3-BA599BC331E3}" destId="{6F9BBA05-D753-449F-B145-3D5F1C4AE35D}" srcOrd="0" destOrd="0" presId="urn:microsoft.com/office/officeart/2005/8/layout/orgChart1"/>
    <dgm:cxn modelId="{7FB46387-C64E-4FC9-A401-648683F67908}" type="presParOf" srcId="{715A8003-DC41-4114-BBB3-BA599BC331E3}" destId="{3D2BAA4B-B3CF-4301-AFB9-0E745B7411F4}" srcOrd="1" destOrd="0" presId="urn:microsoft.com/office/officeart/2005/8/layout/orgChart1"/>
    <dgm:cxn modelId="{99A4F1DD-0577-4C8C-B705-16AA8950F126}" type="presParOf" srcId="{C5D93D59-C311-49C2-86E9-8F95AEE8049F}" destId="{7CA951BF-B97A-46F9-818E-799EA064A721}" srcOrd="1" destOrd="0" presId="urn:microsoft.com/office/officeart/2005/8/layout/orgChart1"/>
    <dgm:cxn modelId="{CCB1C67D-BCB5-4F7E-BAB3-325F88886636}" type="presParOf" srcId="{C5D93D59-C311-49C2-86E9-8F95AEE8049F}" destId="{1E573B5B-DC50-40CD-AF47-65D4E7642050}" srcOrd="2" destOrd="0" presId="urn:microsoft.com/office/officeart/2005/8/layout/orgChart1"/>
    <dgm:cxn modelId="{00B93E0C-CAA3-4A52-8DE1-853052E9254A}" type="presParOf" srcId="{3C24E313-12FA-47A3-8770-5AC20860D4CC}" destId="{82508C9F-E31D-4CE1-ABEA-06ECFDC156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E97BF-A21E-4BB3-8703-731924C169B6}">
      <dsp:nvSpPr>
        <dsp:cNvPr id="0" name=""/>
        <dsp:cNvSpPr/>
      </dsp:nvSpPr>
      <dsp:spPr>
        <a:xfrm>
          <a:off x="4356893" y="1131088"/>
          <a:ext cx="2735025" cy="474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336"/>
              </a:lnTo>
              <a:lnTo>
                <a:pt x="2735025" y="237336"/>
              </a:lnTo>
              <a:lnTo>
                <a:pt x="2735025" y="474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C6D6D-29AC-45E2-87EA-E4B60FDD5B26}">
      <dsp:nvSpPr>
        <dsp:cNvPr id="0" name=""/>
        <dsp:cNvSpPr/>
      </dsp:nvSpPr>
      <dsp:spPr>
        <a:xfrm>
          <a:off x="4311173" y="1131088"/>
          <a:ext cx="91440" cy="4746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4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2A2E9F-2FCC-4DDA-B4AF-D84E6EE0A5C0}">
      <dsp:nvSpPr>
        <dsp:cNvPr id="0" name=""/>
        <dsp:cNvSpPr/>
      </dsp:nvSpPr>
      <dsp:spPr>
        <a:xfrm>
          <a:off x="1621868" y="1131088"/>
          <a:ext cx="2735025" cy="474673"/>
        </a:xfrm>
        <a:custGeom>
          <a:avLst/>
          <a:gdLst/>
          <a:ahLst/>
          <a:cxnLst/>
          <a:rect l="0" t="0" r="0" b="0"/>
          <a:pathLst>
            <a:path>
              <a:moveTo>
                <a:pt x="2735025" y="0"/>
              </a:moveTo>
              <a:lnTo>
                <a:pt x="2735025" y="237336"/>
              </a:lnTo>
              <a:lnTo>
                <a:pt x="0" y="237336"/>
              </a:lnTo>
              <a:lnTo>
                <a:pt x="0" y="474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B0D60-2D8B-4D17-AA76-A3FEDF833A91}">
      <dsp:nvSpPr>
        <dsp:cNvPr id="0" name=""/>
        <dsp:cNvSpPr/>
      </dsp:nvSpPr>
      <dsp:spPr>
        <a:xfrm>
          <a:off x="3226718" y="912"/>
          <a:ext cx="2260351" cy="113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800" b="1" i="0" u="none" strike="noStrike" kern="1200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انواع الاختبارات</a:t>
          </a:r>
          <a:endParaRPr kumimoji="0" lang="en-US" sz="2800" b="1" i="0" u="none" strike="noStrike" kern="1200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3226718" y="912"/>
        <a:ext cx="2260351" cy="1130175"/>
      </dsp:txXfrm>
    </dsp:sp>
    <dsp:sp modelId="{49E5FA87-94ED-4FE2-8BF8-739F9E4F04C4}">
      <dsp:nvSpPr>
        <dsp:cNvPr id="0" name=""/>
        <dsp:cNvSpPr/>
      </dsp:nvSpPr>
      <dsp:spPr>
        <a:xfrm>
          <a:off x="491692" y="1605761"/>
          <a:ext cx="2260351" cy="113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800" b="1" i="0" u="none" strike="noStrike" kern="1200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النهائية</a:t>
          </a:r>
          <a:endParaRPr kumimoji="0" lang="en-US" sz="2800" b="1" i="0" u="none" strike="noStrike" kern="1200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91692" y="1605761"/>
        <a:ext cx="2260351" cy="1130175"/>
      </dsp:txXfrm>
    </dsp:sp>
    <dsp:sp modelId="{CC895B0A-70B1-4F9D-A017-CEDF15B708FF}">
      <dsp:nvSpPr>
        <dsp:cNvPr id="0" name=""/>
        <dsp:cNvSpPr/>
      </dsp:nvSpPr>
      <dsp:spPr>
        <a:xfrm>
          <a:off x="3226718" y="1605761"/>
          <a:ext cx="2260351" cy="113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800" b="1" i="0" u="none" strike="noStrike" kern="1200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الشهرية او الدورية </a:t>
          </a:r>
          <a:endParaRPr kumimoji="0" lang="en-US" sz="2800" b="1" i="0" u="none" strike="noStrike" kern="1200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3226718" y="1605761"/>
        <a:ext cx="2260351" cy="1130175"/>
      </dsp:txXfrm>
    </dsp:sp>
    <dsp:sp modelId="{6F9BBA05-D753-449F-B145-3D5F1C4AE35D}">
      <dsp:nvSpPr>
        <dsp:cNvPr id="0" name=""/>
        <dsp:cNvSpPr/>
      </dsp:nvSpPr>
      <dsp:spPr>
        <a:xfrm>
          <a:off x="5961743" y="1605761"/>
          <a:ext cx="2260351" cy="113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2800" b="1" i="0" u="none" strike="noStrike" kern="1200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الاختبارات القصيرة</a:t>
          </a:r>
          <a:endParaRPr kumimoji="0" lang="en-US" sz="2800" b="1" i="0" u="none" strike="noStrike" kern="1200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5961743" y="1605761"/>
        <a:ext cx="2260351" cy="1130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2DDD8E1-6D11-4CB7-871A-1246AFC9F504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1FEA38-ABD4-48D3-A58A-716EA0C87B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0775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091C2-F165-4FA5-B710-3EC937F283E0}" type="slidenum">
              <a:rPr lang="ar-SA" smtClean="0"/>
              <a:pPr>
                <a:defRPr/>
              </a:pPr>
              <a:t>14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168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099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413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1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118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966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019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611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959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871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615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27E1-F5E5-4ECF-B75F-A9F791D5AE60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30F7D-FDE4-4807-80E6-72C45B726A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264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88913"/>
            <a:ext cx="8715375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12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93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ar-SA" sz="2800" b="1" smtClean="0">
                <a:solidFill>
                  <a:srgbClr val="FF0000"/>
                </a:solidFill>
              </a:rPr>
              <a:t>ورقة العمل الثانية</a:t>
            </a:r>
            <a:br>
              <a:rPr lang="ar-SA" sz="2800" b="1" smtClean="0">
                <a:solidFill>
                  <a:srgbClr val="FF0000"/>
                </a:solidFill>
              </a:rPr>
            </a:br>
            <a:r>
              <a:rPr lang="ar-SA" sz="2800" smtClean="0"/>
              <a:t>اكتشفي معرفتك باستراتيجيات أداء الاختبارات </a:t>
            </a:r>
          </a:p>
        </p:txBody>
      </p:sp>
      <p:sp>
        <p:nvSpPr>
          <p:cNvPr id="69635" name="Text Box 39"/>
          <p:cNvSpPr txBox="1">
            <a:spLocks noChangeArrowheads="1"/>
          </p:cNvSpPr>
          <p:nvPr/>
        </p:nvSpPr>
        <p:spPr bwMode="auto">
          <a:xfrm>
            <a:off x="8367713" y="42402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69636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23950"/>
            <a:ext cx="8856663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25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6"/>
          <p:cNvSpPr txBox="1">
            <a:spLocks noChangeArrowheads="1"/>
          </p:cNvSpPr>
          <p:nvPr/>
        </p:nvSpPr>
        <p:spPr bwMode="auto">
          <a:xfrm>
            <a:off x="4067175" y="3357563"/>
            <a:ext cx="453707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ar-SA"/>
          </a:p>
          <a:p>
            <a:pPr eaLnBrk="1" hangingPunct="1"/>
            <a:endParaRPr lang="ar-SA" sz="4400" b="1">
              <a:solidFill>
                <a:schemeClr val="bg2"/>
              </a:solidFill>
            </a:endParaRPr>
          </a:p>
          <a:p>
            <a:pPr eaLnBrk="1" hangingPunct="1"/>
            <a:endParaRPr lang="ar-SA" sz="4400">
              <a:solidFill>
                <a:schemeClr val="bg2"/>
              </a:solidFill>
            </a:endParaRPr>
          </a:p>
          <a:p>
            <a:pPr eaLnBrk="1" hangingPunct="1"/>
            <a:endParaRPr lang="ar-SA"/>
          </a:p>
          <a:p>
            <a:pPr eaLnBrk="1" hangingPunct="1"/>
            <a:endParaRPr lang="ar-SA"/>
          </a:p>
          <a:p>
            <a:pPr eaLnBrk="1" hangingPunct="1"/>
            <a:endParaRPr lang="en-US"/>
          </a:p>
        </p:txBody>
      </p:sp>
      <p:sp>
        <p:nvSpPr>
          <p:cNvPr id="70659" name="عنوان 1"/>
          <p:cNvSpPr>
            <a:spLocks/>
          </p:cNvSpPr>
          <p:nvPr/>
        </p:nvSpPr>
        <p:spPr bwMode="auto">
          <a:xfrm>
            <a:off x="468313" y="476250"/>
            <a:ext cx="8229600" cy="868363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ar-SA" sz="4000" b="1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ثالثا:</a:t>
            </a:r>
          </a:p>
        </p:txBody>
      </p:sp>
      <p:sp>
        <p:nvSpPr>
          <p:cNvPr id="70660" name="عنوان 1"/>
          <p:cNvSpPr>
            <a:spLocks/>
          </p:cNvSpPr>
          <p:nvPr/>
        </p:nvSpPr>
        <p:spPr bwMode="auto">
          <a:xfrm>
            <a:off x="1692275" y="1557338"/>
            <a:ext cx="5349875" cy="11430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الفرق بين أنواع الاختبارات</a:t>
            </a:r>
            <a:b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15888"/>
            <a:ext cx="8782050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2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683625" cy="659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388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عنوان 1"/>
          <p:cNvSpPr>
            <a:spLocks/>
          </p:cNvSpPr>
          <p:nvPr/>
        </p:nvSpPr>
        <p:spPr bwMode="auto">
          <a:xfrm>
            <a:off x="395288" y="333375"/>
            <a:ext cx="8229600" cy="11430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29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ورقة العمل (19)</a:t>
            </a:r>
            <a:br>
              <a:rPr lang="ar-SA" sz="29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4000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فرقي بين أنواع الاختبارات: </a:t>
            </a:r>
          </a:p>
        </p:txBody>
      </p:sp>
      <p:sp>
        <p:nvSpPr>
          <p:cNvPr id="73731" name="Text Box 5"/>
          <p:cNvSpPr txBox="1">
            <a:spLocks noChangeArrowheads="1"/>
          </p:cNvSpPr>
          <p:nvPr/>
        </p:nvSpPr>
        <p:spPr bwMode="auto">
          <a:xfrm>
            <a:off x="1116013" y="1628775"/>
            <a:ext cx="1600200" cy="10287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12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المستوى: الثالث</a:t>
            </a:r>
            <a:endParaRPr lang="ar-SA" sz="1200" b="1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ar-SA" sz="12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الزمن:-  ساعتان</a:t>
            </a:r>
          </a:p>
          <a:p>
            <a:pPr eaLnBrk="1" hangingPunct="1"/>
            <a:r>
              <a:rPr lang="ar-SA" sz="12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المادة:- التربية الحركية </a:t>
            </a:r>
            <a:endParaRPr lang="ar-SA" sz="1200" b="1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ar-SA" sz="12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القسم:- رياض الأطفال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73732" name="Rectangle 6"/>
          <p:cNvSpPr>
            <a:spLocks noChangeArrowheads="1"/>
          </p:cNvSpPr>
          <p:nvPr/>
        </p:nvSpPr>
        <p:spPr bwMode="auto">
          <a:xfrm>
            <a:off x="4427538" y="2492375"/>
            <a:ext cx="9350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ar-SA" altLang="zh-CN" b="1"/>
              <a:t>نموذج(3)</a:t>
            </a:r>
          </a:p>
        </p:txBody>
      </p:sp>
      <p:sp>
        <p:nvSpPr>
          <p:cNvPr id="73733" name="Rectangle 7"/>
          <p:cNvSpPr>
            <a:spLocks noChangeArrowheads="1"/>
          </p:cNvSpPr>
          <p:nvPr/>
        </p:nvSpPr>
        <p:spPr bwMode="auto">
          <a:xfrm>
            <a:off x="2484438" y="2781300"/>
            <a:ext cx="48244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ar-SA" altLang="zh-CN" b="1">
                <a:solidFill>
                  <a:schemeClr val="hlink"/>
                </a:solidFill>
              </a:rPr>
              <a:t>الاسم:-</a:t>
            </a:r>
            <a:r>
              <a:rPr lang="ar-SA" altLang="zh-CN" b="1"/>
              <a:t>		                   </a:t>
            </a:r>
            <a:r>
              <a:rPr lang="ar-SA" altLang="zh-CN" b="1">
                <a:solidFill>
                  <a:schemeClr val="hlink"/>
                </a:solidFill>
              </a:rPr>
              <a:t>الدرجة:-</a:t>
            </a:r>
            <a:r>
              <a:rPr lang="ar-SA" altLang="zh-CN" b="1">
                <a:solidFill>
                  <a:srgbClr val="FF0000"/>
                </a:solidFill>
              </a:rPr>
              <a:t>50</a:t>
            </a:r>
            <a:r>
              <a:rPr lang="ar-SA" altLang="zh-CN" b="1">
                <a:solidFill>
                  <a:schemeClr val="hlink"/>
                </a:solidFill>
              </a:rPr>
              <a:t> درجات</a:t>
            </a:r>
            <a:r>
              <a:rPr lang="ar-SA" altLang="zh-CN"/>
              <a:t>  </a:t>
            </a:r>
          </a:p>
        </p:txBody>
      </p:sp>
      <p:sp>
        <p:nvSpPr>
          <p:cNvPr id="73734" name="Rectangle 8"/>
          <p:cNvSpPr>
            <a:spLocks noChangeArrowheads="1"/>
          </p:cNvSpPr>
          <p:nvPr/>
        </p:nvSpPr>
        <p:spPr bwMode="auto">
          <a:xfrm>
            <a:off x="7164388" y="3429000"/>
            <a:ext cx="1328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ar-SA" altLang="zh-CN" b="1">
                <a:solidFill>
                  <a:schemeClr val="hlink"/>
                </a:solidFill>
              </a:rPr>
              <a:t>السؤال الأول:-</a:t>
            </a:r>
            <a:r>
              <a:rPr lang="en-US" altLang="zh-CN"/>
              <a:t> </a:t>
            </a:r>
          </a:p>
        </p:txBody>
      </p:sp>
      <p:sp>
        <p:nvSpPr>
          <p:cNvPr id="73735" name="Rectangle 9"/>
          <p:cNvSpPr>
            <a:spLocks noChangeArrowheads="1"/>
          </p:cNvSpPr>
          <p:nvPr/>
        </p:nvSpPr>
        <p:spPr bwMode="auto">
          <a:xfrm>
            <a:off x="7164388" y="5157788"/>
            <a:ext cx="1384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ar-SA" altLang="zh-CN" b="1">
                <a:solidFill>
                  <a:schemeClr val="hlink"/>
                </a:solidFill>
              </a:rPr>
              <a:t>السؤال الثالث:-</a:t>
            </a:r>
            <a:r>
              <a:rPr lang="ar-SA" altLang="zh-CN"/>
              <a:t> </a:t>
            </a:r>
          </a:p>
        </p:txBody>
      </p:sp>
      <p:sp>
        <p:nvSpPr>
          <p:cNvPr id="73736" name="Rectangle 11"/>
          <p:cNvSpPr>
            <a:spLocks noChangeArrowheads="1"/>
          </p:cNvSpPr>
          <p:nvPr/>
        </p:nvSpPr>
        <p:spPr bwMode="auto">
          <a:xfrm>
            <a:off x="7092950" y="4292600"/>
            <a:ext cx="1438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ar-SA" altLang="zh-CN" b="1">
                <a:solidFill>
                  <a:schemeClr val="hlink"/>
                </a:solidFill>
              </a:rPr>
              <a:t>السؤال الثاني :-</a:t>
            </a:r>
            <a:r>
              <a:rPr lang="ar-SA" altLang="zh-CN"/>
              <a:t> </a:t>
            </a:r>
          </a:p>
        </p:txBody>
      </p:sp>
      <p:sp>
        <p:nvSpPr>
          <p:cNvPr id="73737" name="Text Box 13"/>
          <p:cNvSpPr txBox="1">
            <a:spLocks noChangeArrowheads="1"/>
          </p:cNvSpPr>
          <p:nvPr/>
        </p:nvSpPr>
        <p:spPr bwMode="auto">
          <a:xfrm>
            <a:off x="3635375" y="3573463"/>
            <a:ext cx="4946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b="1"/>
              <a:t>...........................................................................</a:t>
            </a:r>
          </a:p>
          <a:p>
            <a:pPr eaLnBrk="1" hangingPunct="1"/>
            <a:r>
              <a:rPr lang="ar-SA" b="1"/>
              <a:t>...........................................................................</a:t>
            </a:r>
            <a:endParaRPr lang="en-US" b="1"/>
          </a:p>
          <a:p>
            <a:pPr eaLnBrk="1" hangingPunct="1"/>
            <a:endParaRPr lang="en-US"/>
          </a:p>
        </p:txBody>
      </p:sp>
      <p:sp>
        <p:nvSpPr>
          <p:cNvPr id="73738" name="Text Box 14"/>
          <p:cNvSpPr txBox="1">
            <a:spLocks noChangeArrowheads="1"/>
          </p:cNvSpPr>
          <p:nvPr/>
        </p:nvSpPr>
        <p:spPr bwMode="auto">
          <a:xfrm>
            <a:off x="3635375" y="4437063"/>
            <a:ext cx="4946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b="1"/>
              <a:t>...........................................................................</a:t>
            </a:r>
          </a:p>
          <a:p>
            <a:pPr eaLnBrk="1" hangingPunct="1"/>
            <a:r>
              <a:rPr lang="ar-SA" b="1"/>
              <a:t>...........................................................................</a:t>
            </a:r>
            <a:endParaRPr lang="en-US" b="1"/>
          </a:p>
          <a:p>
            <a:pPr eaLnBrk="1" hangingPunct="1"/>
            <a:endParaRPr lang="en-US"/>
          </a:p>
        </p:txBody>
      </p:sp>
      <p:sp>
        <p:nvSpPr>
          <p:cNvPr id="73739" name="Text Box 15"/>
          <p:cNvSpPr txBox="1">
            <a:spLocks noChangeArrowheads="1"/>
          </p:cNvSpPr>
          <p:nvPr/>
        </p:nvSpPr>
        <p:spPr bwMode="auto">
          <a:xfrm>
            <a:off x="3708400" y="5300663"/>
            <a:ext cx="4946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b="1"/>
              <a:t>...........................................................................</a:t>
            </a:r>
          </a:p>
          <a:p>
            <a:pPr eaLnBrk="1" hangingPunct="1"/>
            <a:r>
              <a:rPr lang="ar-SA" b="1"/>
              <a:t>...........................................................................</a:t>
            </a:r>
            <a:endParaRPr lang="en-US" b="1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عنوان 1"/>
          <p:cNvSpPr>
            <a:spLocks/>
          </p:cNvSpPr>
          <p:nvPr/>
        </p:nvSpPr>
        <p:spPr bwMode="auto">
          <a:xfrm>
            <a:off x="395288" y="333375"/>
            <a:ext cx="8229600" cy="11430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29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ورقة العمل (19)</a:t>
            </a:r>
            <a:br>
              <a:rPr lang="ar-SA" sz="29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4000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فرقي بين أنواع الاختبارات: </a:t>
            </a:r>
          </a:p>
        </p:txBody>
      </p:sp>
      <p:sp>
        <p:nvSpPr>
          <p:cNvPr id="74755" name="Line 4"/>
          <p:cNvSpPr>
            <a:spLocks noChangeShapeType="1"/>
          </p:cNvSpPr>
          <p:nvPr/>
        </p:nvSpPr>
        <p:spPr bwMode="auto">
          <a:xfrm>
            <a:off x="5940425" y="1484313"/>
            <a:ext cx="0" cy="453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74756" name="Line 6"/>
          <p:cNvSpPr>
            <a:spLocks noChangeShapeType="1"/>
          </p:cNvSpPr>
          <p:nvPr/>
        </p:nvSpPr>
        <p:spPr bwMode="auto">
          <a:xfrm>
            <a:off x="2987675" y="1484313"/>
            <a:ext cx="0" cy="453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74757" name="AutoShape 8"/>
          <p:cNvSpPr>
            <a:spLocks noChangeArrowheads="1"/>
          </p:cNvSpPr>
          <p:nvPr/>
        </p:nvSpPr>
        <p:spPr bwMode="auto">
          <a:xfrm>
            <a:off x="3203575" y="1557338"/>
            <a:ext cx="2447925" cy="144145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gradFill rotWithShape="1">
            <a:gsLst>
              <a:gs pos="0">
                <a:srgbClr val="4AB8D2"/>
              </a:gs>
              <a:gs pos="100000">
                <a:srgbClr val="FF33CC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58" name="AutoShape 9"/>
          <p:cNvSpPr>
            <a:spLocks noChangeArrowheads="1"/>
          </p:cNvSpPr>
          <p:nvPr/>
        </p:nvSpPr>
        <p:spPr bwMode="auto">
          <a:xfrm>
            <a:off x="6084888" y="1557338"/>
            <a:ext cx="2447925" cy="144145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gradFill rotWithShape="1">
            <a:gsLst>
              <a:gs pos="0">
                <a:srgbClr val="FF33CC"/>
              </a:gs>
              <a:gs pos="100000">
                <a:srgbClr val="4AB8D2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4759" name="AutoShape 10"/>
          <p:cNvSpPr>
            <a:spLocks noChangeArrowheads="1"/>
          </p:cNvSpPr>
          <p:nvPr/>
        </p:nvSpPr>
        <p:spPr bwMode="auto">
          <a:xfrm>
            <a:off x="323850" y="1557338"/>
            <a:ext cx="2447925" cy="144145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gradFill rotWithShape="1">
            <a:gsLst>
              <a:gs pos="0">
                <a:srgbClr val="FF33CC"/>
              </a:gs>
              <a:gs pos="100000">
                <a:srgbClr val="4AB8D2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60" name="Text Box 11"/>
          <p:cNvSpPr txBox="1">
            <a:spLocks noChangeArrowheads="1"/>
          </p:cNvSpPr>
          <p:nvPr/>
        </p:nvSpPr>
        <p:spPr bwMode="auto">
          <a:xfrm>
            <a:off x="6156325" y="1628775"/>
            <a:ext cx="21478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المدة: </a:t>
            </a:r>
            <a:r>
              <a:rPr lang="ar-SA" sz="2000" b="1"/>
              <a:t>ربع ساعة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النوع: </a:t>
            </a:r>
            <a:r>
              <a:rPr lang="ar-SA" sz="2000" b="1"/>
              <a:t>اختبار قصير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الدرجة:</a:t>
            </a:r>
            <a:r>
              <a:rPr lang="ar-SA" sz="2000" b="1"/>
              <a:t> ثلاث درجات</a:t>
            </a:r>
            <a:endParaRPr lang="en-US" sz="2000" b="1"/>
          </a:p>
        </p:txBody>
      </p:sp>
      <p:sp>
        <p:nvSpPr>
          <p:cNvPr id="74761" name="Text Box 12"/>
          <p:cNvSpPr txBox="1">
            <a:spLocks noChangeArrowheads="1"/>
          </p:cNvSpPr>
          <p:nvPr/>
        </p:nvSpPr>
        <p:spPr bwMode="auto">
          <a:xfrm>
            <a:off x="3276600" y="1628775"/>
            <a:ext cx="22002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المدة: </a:t>
            </a:r>
            <a:r>
              <a:rPr lang="ar-SA" sz="2000" b="1"/>
              <a:t>ساعة كاملة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النوع: </a:t>
            </a:r>
            <a:r>
              <a:rPr lang="ar-SA" sz="2000" b="1"/>
              <a:t>اختبار فصلي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الدرجة:</a:t>
            </a:r>
            <a:r>
              <a:rPr lang="ar-SA" sz="2000" b="1"/>
              <a:t> عشرين درجة</a:t>
            </a:r>
            <a:endParaRPr lang="en-US" sz="2000" b="1"/>
          </a:p>
        </p:txBody>
      </p:sp>
      <p:sp>
        <p:nvSpPr>
          <p:cNvPr id="74762" name="Text Box 13"/>
          <p:cNvSpPr txBox="1">
            <a:spLocks noChangeArrowheads="1"/>
          </p:cNvSpPr>
          <p:nvPr/>
        </p:nvSpPr>
        <p:spPr bwMode="auto">
          <a:xfrm>
            <a:off x="-252413" y="1628775"/>
            <a:ext cx="29003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المدة: </a:t>
            </a:r>
            <a:r>
              <a:rPr lang="ar-SA" sz="2000" b="1"/>
              <a:t>حسب طبيعة المادة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النوع: </a:t>
            </a:r>
            <a:r>
              <a:rPr lang="ar-SA" sz="2000" b="1"/>
              <a:t>اختبار نهائي</a:t>
            </a:r>
          </a:p>
          <a:p>
            <a:pPr eaLnBrk="1" hangingPunct="1"/>
            <a:r>
              <a:rPr lang="ar-SA" sz="2000" b="1">
                <a:solidFill>
                  <a:schemeClr val="bg2"/>
                </a:solidFill>
              </a:rPr>
              <a:t>الدرجة:</a:t>
            </a:r>
            <a:r>
              <a:rPr lang="ar-SA" sz="2000" b="1"/>
              <a:t> خمسون درجة</a:t>
            </a:r>
            <a:endParaRPr lang="en-US" sz="2000" b="1"/>
          </a:p>
        </p:txBody>
      </p:sp>
      <p:sp>
        <p:nvSpPr>
          <p:cNvPr id="74763" name="Text Box 18"/>
          <p:cNvSpPr txBox="1">
            <a:spLocks noChangeArrowheads="1"/>
          </p:cNvSpPr>
          <p:nvPr/>
        </p:nvSpPr>
        <p:spPr bwMode="auto">
          <a:xfrm>
            <a:off x="3003550" y="3232150"/>
            <a:ext cx="25971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/>
              <a:t>السؤال الأول: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السؤال الثاني: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السؤال الثالث: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  <a:endParaRPr lang="en-US"/>
          </a:p>
        </p:txBody>
      </p:sp>
      <p:sp>
        <p:nvSpPr>
          <p:cNvPr id="74764" name="Text Box 19"/>
          <p:cNvSpPr txBox="1">
            <a:spLocks noChangeArrowheads="1"/>
          </p:cNvSpPr>
          <p:nvPr/>
        </p:nvSpPr>
        <p:spPr bwMode="auto">
          <a:xfrm>
            <a:off x="323850" y="3284538"/>
            <a:ext cx="2597150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/>
              <a:t>السؤال الأول: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السؤال الثاني: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السؤال الثالث:</a:t>
            </a:r>
          </a:p>
          <a:p>
            <a:pPr eaLnBrk="1" hangingPunct="1"/>
            <a:r>
              <a:rPr lang="ar-SA"/>
              <a:t>......................................</a:t>
            </a:r>
          </a:p>
          <a:p>
            <a:pPr eaLnBrk="1" hangingPunct="1"/>
            <a:r>
              <a:rPr lang="ar-SA"/>
              <a:t>......................................</a:t>
            </a:r>
            <a:endParaRPr lang="en-US"/>
          </a:p>
        </p:txBody>
      </p:sp>
      <p:sp>
        <p:nvSpPr>
          <p:cNvPr id="74765" name="Rectangle 20"/>
          <p:cNvSpPr>
            <a:spLocks noChangeArrowheads="1"/>
          </p:cNvSpPr>
          <p:nvPr/>
        </p:nvSpPr>
        <p:spPr bwMode="auto">
          <a:xfrm>
            <a:off x="6227763" y="3213100"/>
            <a:ext cx="26289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/>
              <a:t>السؤال الأول:</a:t>
            </a:r>
          </a:p>
          <a:p>
            <a:r>
              <a:rPr lang="ar-SA"/>
              <a:t>......................................</a:t>
            </a:r>
          </a:p>
          <a:p>
            <a:r>
              <a:rPr lang="ar-SA"/>
              <a:t>......................................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عنوان 1"/>
          <p:cNvSpPr>
            <a:spLocks/>
          </p:cNvSpPr>
          <p:nvPr/>
        </p:nvSpPr>
        <p:spPr bwMode="auto">
          <a:xfrm>
            <a:off x="1692275" y="260350"/>
            <a:ext cx="5349875" cy="11430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أنواع الاختبارات</a:t>
            </a:r>
            <a:br>
              <a:rPr lang="ar-SA" sz="4000" b="1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" name="رسم تخطيطي 1"/>
          <p:cNvGraphicFramePr/>
          <p:nvPr/>
        </p:nvGraphicFramePr>
        <p:xfrm>
          <a:off x="250825" y="1916113"/>
          <a:ext cx="8713788" cy="273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41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7" descr="نسيج زهري"/>
          <p:cNvSpPr>
            <a:spLocks noChangeArrowheads="1"/>
          </p:cNvSpPr>
          <p:nvPr/>
        </p:nvSpPr>
        <p:spPr bwMode="auto">
          <a:xfrm>
            <a:off x="4427538" y="2565400"/>
            <a:ext cx="4465637" cy="1655763"/>
          </a:xfrm>
          <a:prstGeom prst="leftArrow">
            <a:avLst>
              <a:gd name="adj1" fmla="val 50000"/>
              <a:gd name="adj2" fmla="val 67426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chemeClr val="bg2"/>
                </a:solidFill>
              </a:rPr>
              <a:t>الاختبارات القصيرة</a:t>
            </a:r>
            <a:endParaRPr lang="en-US" sz="2400" b="1">
              <a:solidFill>
                <a:schemeClr val="bg2"/>
              </a:solidFill>
            </a:endParaRPr>
          </a:p>
        </p:txBody>
      </p:sp>
      <p:sp>
        <p:nvSpPr>
          <p:cNvPr id="75779" name="عنوان 1"/>
          <p:cNvSpPr>
            <a:spLocks/>
          </p:cNvSpPr>
          <p:nvPr/>
        </p:nvSpPr>
        <p:spPr bwMode="auto">
          <a:xfrm>
            <a:off x="1979613" y="188913"/>
            <a:ext cx="5349875" cy="8636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أنواع الاختبارات</a:t>
            </a:r>
            <a:b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250825" y="1196975"/>
            <a:ext cx="4537075" cy="475297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chemeClr val="bg2"/>
              </a:gs>
              <a:gs pos="50000">
                <a:srgbClr val="FFCDFF"/>
              </a:gs>
              <a:gs pos="100000">
                <a:schemeClr val="bg2"/>
              </a:gs>
            </a:gsLst>
            <a:lin ang="2700000" scaled="1"/>
          </a:gradFill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781" name="Text Box 11"/>
          <p:cNvSpPr txBox="1">
            <a:spLocks noChangeArrowheads="1"/>
          </p:cNvSpPr>
          <p:nvPr/>
        </p:nvSpPr>
        <p:spPr bwMode="auto">
          <a:xfrm>
            <a:off x="971550" y="2060575"/>
            <a:ext cx="3011488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المدة:</a:t>
            </a:r>
            <a:r>
              <a:rPr lang="ar-SA" sz="2000">
                <a:solidFill>
                  <a:schemeClr val="bg2"/>
                </a:solidFill>
              </a:rPr>
              <a:t> تعطى في وقت قصير خلال الحصة الدراسية.</a:t>
            </a:r>
          </a:p>
          <a:p>
            <a:pPr eaLnBrk="1" hangingPunct="1"/>
            <a:endParaRPr lang="ar-SA" sz="2000">
              <a:solidFill>
                <a:schemeClr val="bg2"/>
              </a:solidFill>
            </a:endParaRP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الهدف منها:</a:t>
            </a:r>
            <a:r>
              <a:rPr lang="ar-SA" sz="2000">
                <a:solidFill>
                  <a:schemeClr val="bg2"/>
                </a:solidFill>
              </a:rPr>
              <a:t> يلجأ اليها المعلم للتأكد 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من متابعة الطالب لفهم المادة واستيعابها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بشكل مرحلي قبل تزايدها.</a:t>
            </a:r>
          </a:p>
          <a:p>
            <a:pPr eaLnBrk="1" hangingPunct="1"/>
            <a:endParaRPr lang="ar-SA" sz="2000">
              <a:solidFill>
                <a:schemeClr val="bg2"/>
              </a:solidFill>
            </a:endParaRP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تسمى ب:</a:t>
            </a:r>
            <a:r>
              <a:rPr lang="ar-SA" sz="2000">
                <a:solidFill>
                  <a:schemeClr val="bg2"/>
                </a:solidFill>
              </a:rPr>
              <a:t> </a:t>
            </a:r>
            <a:r>
              <a:rPr lang="en-US" sz="2000">
                <a:solidFill>
                  <a:schemeClr val="bg2"/>
                </a:solidFill>
              </a:rPr>
              <a:t>Quiz</a:t>
            </a:r>
            <a:endParaRPr lang="ar-SA" sz="2000">
              <a:solidFill>
                <a:schemeClr val="bg2"/>
              </a:solidFill>
            </a:endParaRPr>
          </a:p>
          <a:p>
            <a:pPr eaLnBrk="1" hangingPunct="1"/>
            <a:endParaRPr lang="en-US" sz="2000">
              <a:solidFill>
                <a:schemeClr val="bg2"/>
              </a:solidFill>
            </a:endParaRPr>
          </a:p>
        </p:txBody>
      </p:sp>
      <p:pic>
        <p:nvPicPr>
          <p:cNvPr id="75782" name="Picture 12" descr="M_M_M_%20Tim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24400"/>
            <a:ext cx="1441450" cy="129698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3" name="AutoShape 13"/>
          <p:cNvSpPr>
            <a:spLocks noChangeArrowheads="1"/>
          </p:cNvSpPr>
          <p:nvPr/>
        </p:nvSpPr>
        <p:spPr bwMode="auto">
          <a:xfrm>
            <a:off x="6840538" y="3789363"/>
            <a:ext cx="2303462" cy="935037"/>
          </a:xfrm>
          <a:prstGeom prst="cloudCallout">
            <a:avLst>
              <a:gd name="adj1" fmla="val -43727"/>
              <a:gd name="adj2" fmla="val 70032"/>
            </a:avLst>
          </a:prstGeom>
          <a:solidFill>
            <a:schemeClr val="accent1"/>
          </a:solidFill>
          <a:ln w="28575">
            <a:solidFill>
              <a:srgbClr val="FFCD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5784" name="Text Box 14"/>
          <p:cNvSpPr txBox="1">
            <a:spLocks noChangeArrowheads="1"/>
          </p:cNvSpPr>
          <p:nvPr/>
        </p:nvSpPr>
        <p:spPr bwMode="auto">
          <a:xfrm>
            <a:off x="7524750" y="3933825"/>
            <a:ext cx="1258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/>
              <a:t>المدة: قصيرة</a:t>
            </a:r>
          </a:p>
          <a:p>
            <a:pPr eaLnBrk="1" hangingPunct="1"/>
            <a:r>
              <a:rPr lang="ar-SA"/>
              <a:t>كـ نصف ساعة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 descr="نسيج زهري"/>
          <p:cNvSpPr>
            <a:spLocks noChangeArrowheads="1"/>
          </p:cNvSpPr>
          <p:nvPr/>
        </p:nvSpPr>
        <p:spPr bwMode="auto">
          <a:xfrm>
            <a:off x="4427538" y="2565400"/>
            <a:ext cx="4465637" cy="1655763"/>
          </a:xfrm>
          <a:prstGeom prst="leftArrow">
            <a:avLst>
              <a:gd name="adj1" fmla="val 50000"/>
              <a:gd name="adj2" fmla="val 67426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chemeClr val="bg2"/>
                </a:solidFill>
              </a:rPr>
              <a:t>الاختبارات الشهرية او الدورية</a:t>
            </a:r>
            <a:endParaRPr lang="en-US" sz="2400" b="1">
              <a:solidFill>
                <a:schemeClr val="bg2"/>
              </a:solidFill>
            </a:endParaRPr>
          </a:p>
        </p:txBody>
      </p:sp>
      <p:sp>
        <p:nvSpPr>
          <p:cNvPr id="76803" name="عنوان 1"/>
          <p:cNvSpPr>
            <a:spLocks/>
          </p:cNvSpPr>
          <p:nvPr/>
        </p:nvSpPr>
        <p:spPr bwMode="auto">
          <a:xfrm>
            <a:off x="1979613" y="188913"/>
            <a:ext cx="5349875" cy="8636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أنواع الاختبارات</a:t>
            </a:r>
            <a:b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auto">
          <a:xfrm>
            <a:off x="250825" y="1196975"/>
            <a:ext cx="4537075" cy="475297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chemeClr val="bg2"/>
              </a:gs>
              <a:gs pos="50000">
                <a:srgbClr val="FFCDFF"/>
              </a:gs>
              <a:gs pos="100000">
                <a:schemeClr val="bg2"/>
              </a:gs>
            </a:gsLst>
            <a:lin ang="2700000" scaled="1"/>
          </a:gradFill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971550" y="2060575"/>
            <a:ext cx="3011488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المدة: </a:t>
            </a:r>
            <a:r>
              <a:rPr lang="ar-SA" sz="2000">
                <a:solidFill>
                  <a:schemeClr val="bg2"/>
                </a:solidFill>
              </a:rPr>
              <a:t>هي اختبارات يتم تنفيذها خلال الفصل الدراسي مرتين او ثلاث مرات</a:t>
            </a:r>
            <a:r>
              <a:rPr lang="ar-SA" sz="2000">
                <a:solidFill>
                  <a:schemeClr val="accent1"/>
                </a:solidFill>
              </a:rPr>
              <a:t>..</a:t>
            </a:r>
          </a:p>
          <a:p>
            <a:pPr eaLnBrk="1" hangingPunct="1"/>
            <a:endParaRPr lang="ar-SA" sz="2000">
              <a:solidFill>
                <a:schemeClr val="accent1"/>
              </a:solidFill>
            </a:endParaRP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الهدف منها:</a:t>
            </a:r>
            <a:r>
              <a:rPr lang="ar-SA" sz="2400">
                <a:solidFill>
                  <a:schemeClr val="hlink"/>
                </a:solidFill>
              </a:rPr>
              <a:t>1</a:t>
            </a:r>
            <a:r>
              <a:rPr lang="ar-SA" sz="2000">
                <a:solidFill>
                  <a:schemeClr val="bg2"/>
                </a:solidFill>
              </a:rPr>
              <a:t>/ لتقييم تحصيل الطالب في فترات متفاوتة.</a:t>
            </a:r>
          </a:p>
          <a:p>
            <a:pPr eaLnBrk="1" hangingPunct="1"/>
            <a:r>
              <a:rPr lang="ar-SA" sz="2000">
                <a:solidFill>
                  <a:schemeClr val="hlink"/>
                </a:solidFill>
              </a:rPr>
              <a:t>2</a:t>
            </a:r>
            <a:r>
              <a:rPr lang="ar-SA" sz="2000">
                <a:solidFill>
                  <a:schemeClr val="bg2"/>
                </a:solidFill>
              </a:rPr>
              <a:t>/ لإعطاء الطالب فرصة لتحسين وضعه الدراسي وفهمه للمادة.</a:t>
            </a:r>
          </a:p>
          <a:p>
            <a:pPr eaLnBrk="1" hangingPunct="1"/>
            <a:endParaRPr lang="ar-SA" sz="2000">
              <a:solidFill>
                <a:schemeClr val="bg2"/>
              </a:solidFill>
            </a:endParaRP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تسمى ب</a:t>
            </a:r>
            <a:r>
              <a:rPr lang="ar-SA" b="1">
                <a:solidFill>
                  <a:schemeClr val="hlink"/>
                </a:solidFill>
              </a:rPr>
              <a:t>:</a:t>
            </a:r>
            <a:r>
              <a:rPr lang="en-US" sz="2000">
                <a:solidFill>
                  <a:schemeClr val="bg2"/>
                </a:solidFill>
              </a:rPr>
              <a:t>Midterm</a:t>
            </a:r>
            <a:r>
              <a:rPr lang="ar-SA" sz="2000">
                <a:solidFill>
                  <a:schemeClr val="bg2"/>
                </a:solidFill>
              </a:rPr>
              <a:t>،</a:t>
            </a:r>
            <a:r>
              <a:rPr lang="en-US" sz="2000">
                <a:solidFill>
                  <a:schemeClr val="bg2"/>
                </a:solidFill>
              </a:rPr>
              <a:t>Major</a:t>
            </a:r>
            <a:endParaRPr lang="ar-SA" sz="2000">
              <a:solidFill>
                <a:schemeClr val="bg2"/>
              </a:solidFill>
            </a:endParaRPr>
          </a:p>
          <a:p>
            <a:pPr eaLnBrk="1" hangingPunct="1"/>
            <a:endParaRPr lang="en-US" sz="2000">
              <a:solidFill>
                <a:schemeClr val="bg2"/>
              </a:solidFill>
            </a:endParaRPr>
          </a:p>
        </p:txBody>
      </p:sp>
      <p:pic>
        <p:nvPicPr>
          <p:cNvPr id="76806" name="Picture 6" descr="M_M_M_%20Tim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652963"/>
            <a:ext cx="1441450" cy="12969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6840538" y="3789363"/>
            <a:ext cx="2303462" cy="935037"/>
          </a:xfrm>
          <a:prstGeom prst="cloudCallout">
            <a:avLst>
              <a:gd name="adj1" fmla="val -43727"/>
              <a:gd name="adj2" fmla="val 70032"/>
            </a:avLst>
          </a:prstGeom>
          <a:solidFill>
            <a:schemeClr val="accent1"/>
          </a:solidFill>
          <a:ln w="28575">
            <a:solidFill>
              <a:srgbClr val="FFCDFF"/>
            </a:solidFill>
            <a:round/>
            <a:headEnd/>
            <a:tailEnd/>
          </a:ln>
        </p:spPr>
        <p:txBody>
          <a:bodyPr/>
          <a:lstStyle/>
          <a:p>
            <a:r>
              <a:rPr lang="ar-SA"/>
              <a:t>المدة: متوسطة </a:t>
            </a:r>
          </a:p>
          <a:p>
            <a:r>
              <a:rPr lang="ar-SA"/>
              <a:t>كـ ساعة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 descr="نسيج زهري"/>
          <p:cNvSpPr>
            <a:spLocks noChangeArrowheads="1"/>
          </p:cNvSpPr>
          <p:nvPr/>
        </p:nvSpPr>
        <p:spPr bwMode="auto">
          <a:xfrm>
            <a:off x="4427538" y="2565400"/>
            <a:ext cx="4465637" cy="1655763"/>
          </a:xfrm>
          <a:prstGeom prst="leftArrow">
            <a:avLst>
              <a:gd name="adj1" fmla="val 50000"/>
              <a:gd name="adj2" fmla="val 67426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chemeClr val="bg2"/>
                </a:solidFill>
              </a:rPr>
              <a:t>الاختبارات النهائية</a:t>
            </a:r>
            <a:endParaRPr lang="en-US" sz="2400" b="1">
              <a:solidFill>
                <a:schemeClr val="bg2"/>
              </a:solidFill>
            </a:endParaRPr>
          </a:p>
        </p:txBody>
      </p:sp>
      <p:sp>
        <p:nvSpPr>
          <p:cNvPr id="77827" name="عنوان 1"/>
          <p:cNvSpPr>
            <a:spLocks/>
          </p:cNvSpPr>
          <p:nvPr/>
        </p:nvSpPr>
        <p:spPr bwMode="auto">
          <a:xfrm>
            <a:off x="1979613" y="188913"/>
            <a:ext cx="5349875" cy="8636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أنواع الاختبارات</a:t>
            </a:r>
            <a:b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250825" y="1196975"/>
            <a:ext cx="4537075" cy="475297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chemeClr val="bg2"/>
              </a:gs>
              <a:gs pos="50000">
                <a:srgbClr val="FFCDFF"/>
              </a:gs>
              <a:gs pos="100000">
                <a:schemeClr val="bg2"/>
              </a:gs>
            </a:gsLst>
            <a:lin ang="2700000" scaled="1"/>
          </a:gradFill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971550" y="1773238"/>
            <a:ext cx="3011488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المدة: </a:t>
            </a:r>
            <a:r>
              <a:rPr lang="ar-SA" sz="2000">
                <a:solidFill>
                  <a:schemeClr val="bg2"/>
                </a:solidFill>
              </a:rPr>
              <a:t>هي اختبارات تعقد في نهاية الفصل الدراسي.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توقيتها: </a:t>
            </a:r>
            <a:r>
              <a:rPr lang="ar-SA" sz="2000">
                <a:solidFill>
                  <a:schemeClr val="bg2"/>
                </a:solidFill>
              </a:rPr>
              <a:t>حسب طبيعة المادة ففي المواد العامة الموضوعية تكون ساعة، إما في مواد التخصص فيرجع للأستاذة لمعرفة التوقيت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الهدف منها:</a:t>
            </a:r>
            <a:r>
              <a:rPr lang="ar-SA" sz="2400">
                <a:solidFill>
                  <a:schemeClr val="hlink"/>
                </a:solidFill>
              </a:rPr>
              <a:t>1</a:t>
            </a:r>
            <a:r>
              <a:rPr lang="ar-SA" sz="2000">
                <a:solidFill>
                  <a:schemeClr val="bg2"/>
                </a:solidFill>
              </a:rPr>
              <a:t>/ شاملة لجميع فقرات المقرر الدراسي.</a:t>
            </a:r>
          </a:p>
          <a:p>
            <a:pPr eaLnBrk="1" hangingPunct="1"/>
            <a:r>
              <a:rPr lang="ar-SA" sz="2000">
                <a:solidFill>
                  <a:schemeClr val="hlink"/>
                </a:solidFill>
              </a:rPr>
              <a:t>2</a:t>
            </a:r>
            <a:r>
              <a:rPr lang="ar-SA" sz="2000">
                <a:solidFill>
                  <a:schemeClr val="bg2"/>
                </a:solidFill>
              </a:rPr>
              <a:t>/ لتقييم الفهم العام للطالب والتحصيل النهائي من المقرر.</a:t>
            </a:r>
          </a:p>
          <a:p>
            <a:pPr eaLnBrk="1" hangingPunct="1"/>
            <a:endParaRPr lang="ar-SA" sz="2000">
              <a:solidFill>
                <a:schemeClr val="bg2"/>
              </a:solidFill>
            </a:endParaRP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تسمى ب</a:t>
            </a:r>
            <a:r>
              <a:rPr lang="ar-SA" b="1">
                <a:solidFill>
                  <a:schemeClr val="hlink"/>
                </a:solidFill>
              </a:rPr>
              <a:t>:</a:t>
            </a:r>
            <a:r>
              <a:rPr lang="en-US" sz="2000">
                <a:solidFill>
                  <a:schemeClr val="bg2"/>
                </a:solidFill>
              </a:rPr>
              <a:t>Final</a:t>
            </a:r>
            <a:endParaRPr lang="ar-SA" sz="2000">
              <a:solidFill>
                <a:schemeClr val="bg2"/>
              </a:solidFill>
            </a:endParaRPr>
          </a:p>
          <a:p>
            <a:pPr eaLnBrk="1" hangingPunct="1"/>
            <a:endParaRPr lang="en-US" sz="2000">
              <a:solidFill>
                <a:schemeClr val="bg2"/>
              </a:solidFill>
            </a:endParaRPr>
          </a:p>
        </p:txBody>
      </p:sp>
      <p:pic>
        <p:nvPicPr>
          <p:cNvPr id="77830" name="Picture 6" descr="M_M_M_%20Tim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652963"/>
            <a:ext cx="1441450" cy="12969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1" name="AutoShape 8"/>
          <p:cNvSpPr>
            <a:spLocks noChangeArrowheads="1"/>
          </p:cNvSpPr>
          <p:nvPr/>
        </p:nvSpPr>
        <p:spPr bwMode="auto">
          <a:xfrm>
            <a:off x="6840538" y="3789363"/>
            <a:ext cx="2303462" cy="935037"/>
          </a:xfrm>
          <a:prstGeom prst="cloudCallout">
            <a:avLst>
              <a:gd name="adj1" fmla="val -43727"/>
              <a:gd name="adj2" fmla="val 70032"/>
            </a:avLst>
          </a:prstGeom>
          <a:solidFill>
            <a:schemeClr val="accent1"/>
          </a:solidFill>
          <a:ln w="28575">
            <a:solidFill>
              <a:srgbClr val="FFCDFF"/>
            </a:solidFill>
            <a:round/>
            <a:headEnd/>
            <a:tailEnd/>
          </a:ln>
        </p:spPr>
        <p:txBody>
          <a:bodyPr/>
          <a:lstStyle/>
          <a:p>
            <a:r>
              <a:rPr lang="ar-SA"/>
              <a:t>المدة: حسب طبيعة المادة..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7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عنوان 1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424862" cy="1511300"/>
          </a:xfrm>
        </p:spPr>
        <p:txBody>
          <a:bodyPr/>
          <a:lstStyle/>
          <a:p>
            <a:pPr eaLnBrk="1" hangingPunct="1"/>
            <a:r>
              <a:rPr lang="ar-SA" sz="4000" b="1" smtClean="0">
                <a:solidFill>
                  <a:srgbClr val="FF0000"/>
                </a:solidFill>
              </a:rPr>
              <a:t>ورقة العمل (20)</a:t>
            </a:r>
            <a:br>
              <a:rPr lang="ar-SA" sz="4000" b="1" smtClean="0">
                <a:solidFill>
                  <a:srgbClr val="FF0000"/>
                </a:solidFill>
              </a:rPr>
            </a:br>
            <a:r>
              <a:rPr lang="ar-SA" sz="4000" b="1" smtClean="0"/>
              <a:t>أنواع الأسئلة الاختبار</a:t>
            </a:r>
            <a:endParaRPr lang="ar-SA" sz="4000" b="1" smtClean="0">
              <a:solidFill>
                <a:schemeClr val="accent1"/>
              </a:solidFill>
            </a:endParaRPr>
          </a:p>
        </p:txBody>
      </p:sp>
      <p:sp>
        <p:nvSpPr>
          <p:cNvPr id="78851" name="عنوان 1"/>
          <p:cNvSpPr>
            <a:spLocks/>
          </p:cNvSpPr>
          <p:nvPr/>
        </p:nvSpPr>
        <p:spPr bwMode="auto">
          <a:xfrm>
            <a:off x="395288" y="1989138"/>
            <a:ext cx="8424862" cy="1081087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4000" b="1">
              <a:solidFill>
                <a:schemeClr val="accent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333875" y="2097088"/>
            <a:ext cx="3714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4000" b="1">
                <a:solidFill>
                  <a:schemeClr val="bg2"/>
                </a:solidFill>
              </a:rPr>
              <a:t>صنفي الأسئلة التالية:</a:t>
            </a:r>
            <a:endParaRPr lang="en-US" sz="4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19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88913"/>
            <a:ext cx="8458200" cy="666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5888"/>
            <a:ext cx="8686800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8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عنوان 1"/>
          <p:cNvSpPr>
            <a:spLocks noGrp="1"/>
          </p:cNvSpPr>
          <p:nvPr>
            <p:ph type="title" idx="4294967295"/>
          </p:nvPr>
        </p:nvSpPr>
        <p:spPr>
          <a:xfrm>
            <a:off x="395288" y="0"/>
            <a:ext cx="8424862" cy="1196975"/>
          </a:xfrm>
        </p:spPr>
        <p:txBody>
          <a:bodyPr/>
          <a:lstStyle/>
          <a:p>
            <a:pPr eaLnBrk="1" hangingPunct="1"/>
            <a:r>
              <a:rPr lang="ar-SA" sz="3600" b="1" smtClean="0">
                <a:solidFill>
                  <a:srgbClr val="FF0000"/>
                </a:solidFill>
              </a:rPr>
              <a:t/>
            </a:r>
            <a:br>
              <a:rPr lang="ar-SA" sz="3600" b="1" smtClean="0">
                <a:solidFill>
                  <a:srgbClr val="FF0000"/>
                </a:solidFill>
              </a:rPr>
            </a:br>
            <a:r>
              <a:rPr lang="ar-SA" sz="3200" b="1" smtClean="0">
                <a:solidFill>
                  <a:srgbClr val="FF0000"/>
                </a:solidFill>
              </a:rPr>
              <a:t> </a:t>
            </a:r>
            <a:r>
              <a:rPr lang="ar-SA" sz="3200" smtClean="0"/>
              <a:t>فرقي بين أنواع الأسئلة:</a:t>
            </a:r>
            <a:r>
              <a:rPr lang="ar-SA" sz="3600" smtClean="0"/>
              <a:t> </a:t>
            </a:r>
          </a:p>
        </p:txBody>
      </p:sp>
      <p:sp>
        <p:nvSpPr>
          <p:cNvPr id="81923" name="AutoShape 7"/>
          <p:cNvSpPr>
            <a:spLocks noChangeArrowheads="1"/>
          </p:cNvSpPr>
          <p:nvPr/>
        </p:nvSpPr>
        <p:spPr bwMode="auto">
          <a:xfrm>
            <a:off x="5435600" y="1196975"/>
            <a:ext cx="3097213" cy="1295400"/>
          </a:xfrm>
          <a:prstGeom prst="wedgeEllipseCallout">
            <a:avLst>
              <a:gd name="adj1" fmla="val -33444"/>
              <a:gd name="adj2" fmla="val 99389"/>
            </a:avLst>
          </a:prstGeom>
          <a:gradFill rotWithShape="1">
            <a:gsLst>
              <a:gs pos="0">
                <a:srgbClr val="FF33CC"/>
              </a:gs>
              <a:gs pos="100000">
                <a:srgbClr val="4AB8D2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81924" name="Line 9"/>
          <p:cNvSpPr>
            <a:spLocks noChangeShapeType="1"/>
          </p:cNvSpPr>
          <p:nvPr/>
        </p:nvSpPr>
        <p:spPr bwMode="auto">
          <a:xfrm>
            <a:off x="4572000" y="1268413"/>
            <a:ext cx="0" cy="4824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1925" name="AutoShape 10"/>
          <p:cNvSpPr>
            <a:spLocks noChangeArrowheads="1"/>
          </p:cNvSpPr>
          <p:nvPr/>
        </p:nvSpPr>
        <p:spPr bwMode="auto">
          <a:xfrm>
            <a:off x="755650" y="1196975"/>
            <a:ext cx="3097213" cy="1295400"/>
          </a:xfrm>
          <a:prstGeom prst="wedgeEllipseCallout">
            <a:avLst>
              <a:gd name="adj1" fmla="val -33444"/>
              <a:gd name="adj2" fmla="val 99389"/>
            </a:avLst>
          </a:prstGeom>
          <a:gradFill rotWithShape="1">
            <a:gsLst>
              <a:gs pos="0">
                <a:srgbClr val="4AB8D2"/>
              </a:gs>
              <a:gs pos="100000">
                <a:srgbClr val="FF33CC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1926" name="Text Box 11"/>
          <p:cNvSpPr txBox="1">
            <a:spLocks noChangeArrowheads="1"/>
          </p:cNvSpPr>
          <p:nvPr/>
        </p:nvSpPr>
        <p:spPr bwMode="auto">
          <a:xfrm>
            <a:off x="7720013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81927" name="Text Box 12"/>
          <p:cNvSpPr txBox="1">
            <a:spLocks noChangeArrowheads="1"/>
          </p:cNvSpPr>
          <p:nvPr/>
        </p:nvSpPr>
        <p:spPr bwMode="auto">
          <a:xfrm>
            <a:off x="5810250" y="1557338"/>
            <a:ext cx="21129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الاسئلة المقاليه..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1928" name="Text Box 13"/>
          <p:cNvSpPr txBox="1">
            <a:spLocks noChangeArrowheads="1"/>
          </p:cNvSpPr>
          <p:nvPr/>
        </p:nvSpPr>
        <p:spPr bwMode="auto">
          <a:xfrm>
            <a:off x="930275" y="1700213"/>
            <a:ext cx="2616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2800" b="1">
                <a:solidFill>
                  <a:schemeClr val="bg2"/>
                </a:solidFill>
              </a:rPr>
              <a:t>الاسئلة الموضوعيه..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1929" name="Rectangle 14"/>
          <p:cNvSpPr>
            <a:spLocks noChangeArrowheads="1"/>
          </p:cNvSpPr>
          <p:nvPr/>
        </p:nvSpPr>
        <p:spPr bwMode="auto">
          <a:xfrm>
            <a:off x="6367463" y="2924175"/>
            <a:ext cx="210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1-</a:t>
            </a:r>
            <a:r>
              <a:rPr lang="ar-SA" altLang="zh-CN" b="1">
                <a:solidFill>
                  <a:schemeClr val="hlink"/>
                </a:solidFill>
              </a:rPr>
              <a:t> اشرحي العبارة التالية: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0" name="Rectangle 15"/>
          <p:cNvSpPr>
            <a:spLocks noChangeArrowheads="1"/>
          </p:cNvSpPr>
          <p:nvPr/>
        </p:nvSpPr>
        <p:spPr bwMode="auto">
          <a:xfrm>
            <a:off x="6659563" y="3284538"/>
            <a:ext cx="179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2-</a:t>
            </a:r>
            <a:r>
              <a:rPr lang="ar-SA" altLang="zh-CN" b="1">
                <a:solidFill>
                  <a:schemeClr val="hlink"/>
                </a:solidFill>
              </a:rPr>
              <a:t> تكلمي عن كل من: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1" name="Rectangle 16"/>
          <p:cNvSpPr>
            <a:spLocks noChangeArrowheads="1"/>
          </p:cNvSpPr>
          <p:nvPr/>
        </p:nvSpPr>
        <p:spPr bwMode="auto">
          <a:xfrm>
            <a:off x="6516688" y="3573463"/>
            <a:ext cx="1922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3-</a:t>
            </a:r>
            <a:r>
              <a:rPr lang="ar-SA" altLang="zh-CN" b="1">
                <a:solidFill>
                  <a:schemeClr val="hlink"/>
                </a:solidFill>
              </a:rPr>
              <a:t> أكملي الفراغ التالي: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2" name="Rectangle 17"/>
          <p:cNvSpPr>
            <a:spLocks noChangeArrowheads="1"/>
          </p:cNvSpPr>
          <p:nvPr/>
        </p:nvSpPr>
        <p:spPr bwMode="auto">
          <a:xfrm>
            <a:off x="1258888" y="3357563"/>
            <a:ext cx="2414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4-</a:t>
            </a:r>
            <a:r>
              <a:rPr lang="ar-SA" altLang="zh-CN" b="1">
                <a:solidFill>
                  <a:schemeClr val="hlink"/>
                </a:solidFill>
              </a:rPr>
              <a:t> اختاري الإجابة الصحيحة 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3" name="Rectangle 18"/>
          <p:cNvSpPr>
            <a:spLocks noChangeArrowheads="1"/>
          </p:cNvSpPr>
          <p:nvPr/>
        </p:nvSpPr>
        <p:spPr bwMode="auto">
          <a:xfrm>
            <a:off x="63500" y="3789363"/>
            <a:ext cx="4411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5 –</a:t>
            </a:r>
            <a:r>
              <a:rPr lang="ar-SA" altLang="zh-CN" b="1">
                <a:solidFill>
                  <a:schemeClr val="hlink"/>
                </a:solidFill>
              </a:rPr>
              <a:t> ضعي علامة (/)صح او(×)خطأ أمام العبارات التالية: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4" name="Rectangle 19"/>
          <p:cNvSpPr>
            <a:spLocks noChangeArrowheads="1"/>
          </p:cNvSpPr>
          <p:nvPr/>
        </p:nvSpPr>
        <p:spPr bwMode="auto">
          <a:xfrm>
            <a:off x="5003800" y="3933825"/>
            <a:ext cx="3475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6-</a:t>
            </a:r>
            <a:r>
              <a:rPr lang="ar-SA" altLang="zh-CN" b="1">
                <a:solidFill>
                  <a:schemeClr val="hlink"/>
                </a:solidFill>
              </a:rPr>
              <a:t> أوجدي قيمة س وص في المعادلة التالية: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1935" name="Rectangle 20"/>
          <p:cNvSpPr>
            <a:spLocks noChangeArrowheads="1"/>
          </p:cNvSpPr>
          <p:nvPr/>
        </p:nvSpPr>
        <p:spPr bwMode="auto">
          <a:xfrm>
            <a:off x="5292725" y="4292600"/>
            <a:ext cx="32115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altLang="zh-CN" b="1">
                <a:solidFill>
                  <a:srgbClr val="FF0000"/>
                </a:solidFill>
              </a:rPr>
              <a:t>7-</a:t>
            </a:r>
            <a:r>
              <a:rPr lang="ar-SA" altLang="zh-CN" b="1">
                <a:solidFill>
                  <a:schemeClr val="hlink"/>
                </a:solidFill>
              </a:rPr>
              <a:t> عددي مع شرح بند واحد من كل من :</a:t>
            </a:r>
            <a:endParaRPr lang="en-US" b="1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424862" cy="1295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br>
              <a:rPr lang="ar-SA" sz="4000" b="1" dirty="0" smtClean="0">
                <a:solidFill>
                  <a:srgbClr val="FF0000"/>
                </a:solidFill>
              </a:rPr>
            </a:br>
            <a:r>
              <a:rPr lang="ar-SA" sz="4000" b="1" dirty="0" smtClean="0"/>
              <a:t>أنواع أسئلة الاختبار</a:t>
            </a:r>
            <a:endParaRPr lang="ar-SA" sz="4000" b="1" dirty="0" smtClean="0">
              <a:solidFill>
                <a:schemeClr val="accent1"/>
              </a:solidFill>
            </a:endParaRPr>
          </a:p>
        </p:txBody>
      </p:sp>
      <p:grpSp>
        <p:nvGrpSpPr>
          <p:cNvPr id="82947" name="Organization Chart 6"/>
          <p:cNvGrpSpPr>
            <a:grpSpLocks noChangeAspect="1"/>
          </p:cNvGrpSpPr>
          <p:nvPr/>
        </p:nvGrpSpPr>
        <p:grpSpPr bwMode="auto">
          <a:xfrm>
            <a:off x="395288" y="1628775"/>
            <a:ext cx="8569325" cy="4176713"/>
            <a:chOff x="1134" y="1225"/>
            <a:chExt cx="5898" cy="1152"/>
          </a:xfrm>
        </p:grpSpPr>
        <p:cxnSp>
          <p:nvCxnSpPr>
            <p:cNvPr id="82950" name="_s10244"/>
            <p:cNvCxnSpPr>
              <a:cxnSpLocks noChangeShapeType="1"/>
              <a:stCxn id="82966" idx="0"/>
              <a:endCxn id="82959" idx="2"/>
            </p:cNvCxnSpPr>
            <p:nvPr/>
          </p:nvCxnSpPr>
          <p:spPr bwMode="auto">
            <a:xfrm rot="5400000" flipH="1">
              <a:off x="3009" y="1513"/>
              <a:ext cx="134" cy="1007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1" name="_s10245"/>
            <p:cNvCxnSpPr>
              <a:cxnSpLocks noChangeShapeType="1"/>
              <a:stCxn id="82965" idx="0"/>
              <a:endCxn id="82960" idx="2"/>
            </p:cNvCxnSpPr>
            <p:nvPr/>
          </p:nvCxnSpPr>
          <p:spPr bwMode="auto">
            <a:xfrm rot="5400000" flipH="1">
              <a:off x="6030" y="1513"/>
              <a:ext cx="134" cy="1007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2" name="_s10246"/>
            <p:cNvCxnSpPr>
              <a:cxnSpLocks noChangeShapeType="1"/>
              <a:stCxn id="82964" idx="0"/>
              <a:endCxn id="82959" idx="2"/>
            </p:cNvCxnSpPr>
            <p:nvPr/>
          </p:nvCxnSpPr>
          <p:spPr bwMode="auto">
            <a:xfrm rot="5400000" flipH="1">
              <a:off x="2506" y="2016"/>
              <a:ext cx="134" cy="1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3" name="_s10247"/>
            <p:cNvCxnSpPr>
              <a:cxnSpLocks noChangeShapeType="1"/>
              <a:stCxn id="82963" idx="0"/>
              <a:endCxn id="82959" idx="2"/>
            </p:cNvCxnSpPr>
            <p:nvPr/>
          </p:nvCxnSpPr>
          <p:spPr bwMode="auto">
            <a:xfrm rot="-5400000">
              <a:off x="2002" y="1514"/>
              <a:ext cx="134" cy="1006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4" name="_s10248"/>
            <p:cNvCxnSpPr>
              <a:cxnSpLocks noChangeShapeType="1"/>
              <a:stCxn id="82962" idx="0"/>
              <a:endCxn id="82960" idx="2"/>
            </p:cNvCxnSpPr>
            <p:nvPr/>
          </p:nvCxnSpPr>
          <p:spPr bwMode="auto">
            <a:xfrm rot="5400000" flipH="1">
              <a:off x="5527" y="2016"/>
              <a:ext cx="134" cy="1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5" name="_s10249"/>
            <p:cNvCxnSpPr>
              <a:cxnSpLocks noChangeShapeType="1"/>
              <a:stCxn id="82961" idx="0"/>
              <a:endCxn id="82960" idx="2"/>
            </p:cNvCxnSpPr>
            <p:nvPr/>
          </p:nvCxnSpPr>
          <p:spPr bwMode="auto">
            <a:xfrm rot="-5400000">
              <a:off x="5023" y="1514"/>
              <a:ext cx="134" cy="1006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6" name="_s10250"/>
            <p:cNvCxnSpPr>
              <a:cxnSpLocks noChangeShapeType="1"/>
              <a:stCxn id="82960" idx="0"/>
              <a:endCxn id="82958" idx="2"/>
            </p:cNvCxnSpPr>
            <p:nvPr/>
          </p:nvCxnSpPr>
          <p:spPr bwMode="auto">
            <a:xfrm rot="5400000" flipH="1">
              <a:off x="4771" y="829"/>
              <a:ext cx="134" cy="1511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957" name="_s10251"/>
            <p:cNvCxnSpPr>
              <a:cxnSpLocks noChangeShapeType="1"/>
              <a:stCxn id="82959" idx="0"/>
              <a:endCxn id="82958" idx="2"/>
            </p:cNvCxnSpPr>
            <p:nvPr/>
          </p:nvCxnSpPr>
          <p:spPr bwMode="auto">
            <a:xfrm rot="-5400000">
              <a:off x="3260" y="830"/>
              <a:ext cx="134" cy="1510"/>
            </a:xfrm>
            <a:prstGeom prst="bentConnector3">
              <a:avLst>
                <a:gd name="adj1" fmla="val 2360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958" name="_s10252" descr="نسيج زهري"/>
            <p:cNvSpPr>
              <a:spLocks noChangeArrowheads="1"/>
            </p:cNvSpPr>
            <p:nvPr/>
          </p:nvSpPr>
          <p:spPr bwMode="auto">
            <a:xfrm>
              <a:off x="3650" y="1225"/>
              <a:ext cx="864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أنواع أسئلة الاختبار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82959" name="_s10253" descr="نسيج زهري"/>
            <p:cNvSpPr>
              <a:spLocks noChangeArrowheads="1"/>
            </p:cNvSpPr>
            <p:nvPr/>
          </p:nvSpPr>
          <p:spPr bwMode="auto">
            <a:xfrm>
              <a:off x="2140" y="1657"/>
              <a:ext cx="864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600" b="1">
                  <a:solidFill>
                    <a:schemeClr val="bg2"/>
                  </a:solidFill>
                </a:rPr>
                <a:t>أسئلة الموضوعي</a:t>
              </a:r>
              <a:endParaRPr lang="en-US" sz="1600" b="1">
                <a:solidFill>
                  <a:schemeClr val="bg2"/>
                </a:solidFill>
              </a:endParaRPr>
            </a:p>
          </p:txBody>
        </p:sp>
        <p:sp>
          <p:nvSpPr>
            <p:cNvPr id="82960" name="_s10254" descr="نسيج زهري"/>
            <p:cNvSpPr>
              <a:spLocks noChangeArrowheads="1"/>
            </p:cNvSpPr>
            <p:nvPr/>
          </p:nvSpPr>
          <p:spPr bwMode="auto">
            <a:xfrm>
              <a:off x="5161" y="1657"/>
              <a:ext cx="864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600" b="1">
                  <a:solidFill>
                    <a:schemeClr val="bg2"/>
                  </a:solidFill>
                </a:rPr>
                <a:t>أسئلة المقالي</a:t>
              </a:r>
              <a:r>
                <a:rPr lang="ar-SA" sz="1600"/>
                <a:t> </a:t>
              </a:r>
              <a:endParaRPr lang="en-US" sz="1600">
                <a:solidFill>
                  <a:schemeClr val="bg2"/>
                </a:solidFill>
              </a:endParaRPr>
            </a:p>
          </p:txBody>
        </p:sp>
        <p:sp>
          <p:nvSpPr>
            <p:cNvPr id="82961" name="_s10255" descr="نسيج أزرق"/>
            <p:cNvSpPr>
              <a:spLocks noChangeArrowheads="1"/>
            </p:cNvSpPr>
            <p:nvPr/>
          </p:nvSpPr>
          <p:spPr bwMode="auto">
            <a:xfrm>
              <a:off x="4155" y="2089"/>
              <a:ext cx="863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الأسئلة التحريرية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82962" name="_s10256" descr="نسيج أزرق"/>
            <p:cNvSpPr>
              <a:spLocks noChangeArrowheads="1"/>
            </p:cNvSpPr>
            <p:nvPr/>
          </p:nvSpPr>
          <p:spPr bwMode="auto">
            <a:xfrm>
              <a:off x="5162" y="2089"/>
              <a:ext cx="863" cy="28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200" b="1">
                  <a:solidFill>
                    <a:schemeClr val="bg2"/>
                  </a:solidFill>
                </a:rPr>
                <a:t>أسئلة المسائل الحسابية</a:t>
              </a:r>
              <a:endParaRPr lang="en-US" sz="1200" b="1">
                <a:solidFill>
                  <a:schemeClr val="bg2"/>
                </a:solidFill>
              </a:endParaRPr>
            </a:p>
          </p:txBody>
        </p:sp>
        <p:sp>
          <p:nvSpPr>
            <p:cNvPr id="82963" name="_s10257" descr="نسيج أزرق"/>
            <p:cNvSpPr>
              <a:spLocks noChangeArrowheads="1"/>
            </p:cNvSpPr>
            <p:nvPr/>
          </p:nvSpPr>
          <p:spPr bwMode="auto">
            <a:xfrm>
              <a:off x="1134" y="2089"/>
              <a:ext cx="863" cy="28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الاختيار من متعدد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82964" name="_s10258" descr="نسيج أزرق"/>
            <p:cNvSpPr>
              <a:spLocks noChangeArrowheads="1"/>
            </p:cNvSpPr>
            <p:nvPr/>
          </p:nvSpPr>
          <p:spPr bwMode="auto">
            <a:xfrm>
              <a:off x="2141" y="2089"/>
              <a:ext cx="863" cy="28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أسئلة الصح او الخطأ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82965" name="_s10259" descr="نسيج أزرق"/>
            <p:cNvSpPr>
              <a:spLocks noChangeArrowheads="1"/>
            </p:cNvSpPr>
            <p:nvPr/>
          </p:nvSpPr>
          <p:spPr bwMode="auto">
            <a:xfrm>
              <a:off x="6169" y="2089"/>
              <a:ext cx="863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أسئلة ملء الفراغ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82966" name="_s10260" descr="نسيج أزرق"/>
            <p:cNvSpPr>
              <a:spLocks noChangeArrowheads="1"/>
            </p:cNvSpPr>
            <p:nvPr/>
          </p:nvSpPr>
          <p:spPr bwMode="auto">
            <a:xfrm>
              <a:off x="3148" y="2089"/>
              <a:ext cx="863" cy="28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38100">
              <a:solidFill>
                <a:srgbClr val="FF33CC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400" b="1">
                  <a:solidFill>
                    <a:schemeClr val="bg2"/>
                  </a:solidFill>
                </a:rPr>
                <a:t>صلي بين العامودين</a:t>
              </a:r>
              <a:endParaRPr lang="en-US" sz="1400" b="1">
                <a:solidFill>
                  <a:schemeClr val="bg2"/>
                </a:solidFill>
              </a:endParaRPr>
            </a:p>
          </p:txBody>
        </p:sp>
      </p:grpSp>
      <p:pic>
        <p:nvPicPr>
          <p:cNvPr id="82948" name="Picture 26" descr="137134_ep06memory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557338"/>
            <a:ext cx="1504950" cy="15811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9" name="Picture 27" descr="untitl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1441450" cy="1511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60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8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600" b="1">
                <a:solidFill>
                  <a:schemeClr val="bg2"/>
                </a:solidFill>
              </a:rPr>
              <a:t>أنواع أسئلة الاختبار المقالي</a:t>
            </a:r>
            <a:endParaRPr lang="en-US" sz="3600" b="1">
              <a:solidFill>
                <a:schemeClr val="bg2"/>
              </a:solidFill>
            </a:endParaRPr>
          </a:p>
        </p:txBody>
      </p:sp>
      <p:sp>
        <p:nvSpPr>
          <p:cNvPr id="83971" name="AutoShape 9"/>
          <p:cNvSpPr>
            <a:spLocks noChangeArrowheads="1"/>
          </p:cNvSpPr>
          <p:nvPr/>
        </p:nvSpPr>
        <p:spPr bwMode="auto">
          <a:xfrm>
            <a:off x="5400675" y="1916113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3972" name="Text Box 11"/>
          <p:cNvSpPr txBox="1">
            <a:spLocks noChangeArrowheads="1"/>
          </p:cNvSpPr>
          <p:nvPr/>
        </p:nvSpPr>
        <p:spPr bwMode="auto">
          <a:xfrm>
            <a:off x="5508625" y="2708275"/>
            <a:ext cx="3409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الاسئلة التحريرية والتعبيرية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3973" name="AutoShape 12"/>
          <p:cNvSpPr>
            <a:spLocks noChangeArrowheads="1"/>
          </p:cNvSpPr>
          <p:nvPr/>
        </p:nvSpPr>
        <p:spPr bwMode="auto">
          <a:xfrm>
            <a:off x="539750" y="2060575"/>
            <a:ext cx="4679950" cy="3960813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  <a:p>
            <a:pPr algn="ctr"/>
            <a:r>
              <a:rPr lang="ar-SA" sz="2800" b="1">
                <a:solidFill>
                  <a:schemeClr val="hlink"/>
                </a:solidFill>
              </a:rPr>
              <a:t>وهي التي تكون الاجابة </a:t>
            </a:r>
          </a:p>
          <a:p>
            <a:pPr algn="ctr"/>
            <a:r>
              <a:rPr lang="ar-SA" sz="2800" b="1">
                <a:solidFill>
                  <a:schemeClr val="hlink"/>
                </a:solidFill>
              </a:rPr>
              <a:t>فيها كتابية</a:t>
            </a:r>
          </a:p>
          <a:p>
            <a:pPr algn="ctr"/>
            <a:r>
              <a:rPr lang="ar-SA" sz="2800" b="1">
                <a:solidFill>
                  <a:schemeClr val="hlink"/>
                </a:solidFill>
              </a:rPr>
              <a:t>لشرح معنى او مفهوم معين </a:t>
            </a:r>
          </a:p>
          <a:p>
            <a:pPr algn="ctr"/>
            <a:r>
              <a:rPr lang="ar-SA" sz="2800" b="1">
                <a:solidFill>
                  <a:schemeClr val="hlink"/>
                </a:solidFill>
              </a:rPr>
              <a:t>او حل وصفي لمسألة ما..</a:t>
            </a:r>
            <a:endParaRPr lang="en-US" sz="2800" b="1">
              <a:solidFill>
                <a:schemeClr val="hlink"/>
              </a:solidFill>
            </a:endParaRPr>
          </a:p>
          <a:p>
            <a:pPr algn="ctr"/>
            <a:endParaRPr lang="en-US"/>
          </a:p>
        </p:txBody>
      </p:sp>
      <p:pic>
        <p:nvPicPr>
          <p:cNvPr id="83974" name="Picture 16" descr="2482008-094955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76488" cy="16557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1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6"/>
          <p:cNvSpPr txBox="1">
            <a:spLocks noChangeArrowheads="1"/>
          </p:cNvSpPr>
          <p:nvPr/>
        </p:nvSpPr>
        <p:spPr bwMode="auto">
          <a:xfrm>
            <a:off x="611188" y="2924175"/>
            <a:ext cx="3703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2800" b="1">
              <a:solidFill>
                <a:schemeClr val="hlink"/>
              </a:solidFill>
            </a:endParaRPr>
          </a:p>
        </p:txBody>
      </p:sp>
      <p:sp>
        <p:nvSpPr>
          <p:cNvPr id="84995" name="AutoShape 8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600" b="1">
                <a:solidFill>
                  <a:schemeClr val="bg2"/>
                </a:solidFill>
              </a:rPr>
              <a:t>أنواع أسئلة الاختبار المقالي</a:t>
            </a:r>
            <a:endParaRPr lang="en-US" sz="3600" b="1">
              <a:solidFill>
                <a:schemeClr val="bg2"/>
              </a:solidFill>
            </a:endParaRPr>
          </a:p>
        </p:txBody>
      </p:sp>
      <p:sp>
        <p:nvSpPr>
          <p:cNvPr id="84996" name="AutoShape 9"/>
          <p:cNvSpPr>
            <a:spLocks noChangeArrowheads="1"/>
          </p:cNvSpPr>
          <p:nvPr/>
        </p:nvSpPr>
        <p:spPr bwMode="auto">
          <a:xfrm>
            <a:off x="5400675" y="1844675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4997" name="Text Box 12"/>
          <p:cNvSpPr txBox="1">
            <a:spLocks noChangeArrowheads="1"/>
          </p:cNvSpPr>
          <p:nvPr/>
        </p:nvSpPr>
        <p:spPr bwMode="auto">
          <a:xfrm>
            <a:off x="5867400" y="2636838"/>
            <a:ext cx="28590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2800" b="1">
                <a:solidFill>
                  <a:schemeClr val="bg2"/>
                </a:solidFill>
              </a:rPr>
              <a:t>اسئلة المسائل الحسابية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4998" name="AutoShape 13"/>
          <p:cNvSpPr>
            <a:spLocks noChangeArrowheads="1"/>
          </p:cNvSpPr>
          <p:nvPr/>
        </p:nvSpPr>
        <p:spPr bwMode="auto">
          <a:xfrm>
            <a:off x="611188" y="2060575"/>
            <a:ext cx="4679950" cy="3960813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</p:txBody>
      </p:sp>
      <p:sp>
        <p:nvSpPr>
          <p:cNvPr id="84999" name="Text Box 14"/>
          <p:cNvSpPr txBox="1">
            <a:spLocks noChangeArrowheads="1"/>
          </p:cNvSpPr>
          <p:nvPr/>
        </p:nvSpPr>
        <p:spPr bwMode="auto">
          <a:xfrm>
            <a:off x="684213" y="3141663"/>
            <a:ext cx="453548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وهي التي تستلزم تقديم حل مكتوب لمسألة حسابية من خطوة او خطوات متعددة تحتاج الطالبة فيها إلى تطبيق قواعد او معادلات 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رياضية او تحليل عملي لمفهوم نظري..</a:t>
            </a:r>
            <a:endParaRPr lang="en-US" sz="2400" b="1">
              <a:solidFill>
                <a:schemeClr val="hlink"/>
              </a:solidFill>
            </a:endParaRPr>
          </a:p>
          <a:p>
            <a:pPr eaLnBrk="1" hangingPunct="1"/>
            <a:endParaRPr lang="en-US" sz="2400">
              <a:solidFill>
                <a:schemeClr val="hlink"/>
              </a:solidFill>
            </a:endParaRPr>
          </a:p>
        </p:txBody>
      </p:sp>
      <p:pic>
        <p:nvPicPr>
          <p:cNvPr id="85000" name="Picture 16" descr="4_11993167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87600" cy="16795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11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6"/>
          <p:cNvSpPr txBox="1">
            <a:spLocks noChangeArrowheads="1"/>
          </p:cNvSpPr>
          <p:nvPr/>
        </p:nvSpPr>
        <p:spPr bwMode="auto">
          <a:xfrm>
            <a:off x="611188" y="2924175"/>
            <a:ext cx="3703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2800" b="1">
              <a:solidFill>
                <a:schemeClr val="hlink"/>
              </a:solidFill>
            </a:endParaRPr>
          </a:p>
        </p:txBody>
      </p:sp>
      <p:sp>
        <p:nvSpPr>
          <p:cNvPr id="86019" name="AutoShape 8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600" b="1">
                <a:solidFill>
                  <a:schemeClr val="bg2"/>
                </a:solidFill>
              </a:rPr>
              <a:t>أنواع أسئلة الاختبار المقالي</a:t>
            </a:r>
            <a:endParaRPr lang="en-US" sz="3600" b="1">
              <a:solidFill>
                <a:schemeClr val="bg2"/>
              </a:solidFill>
            </a:endParaRPr>
          </a:p>
        </p:txBody>
      </p:sp>
      <p:sp>
        <p:nvSpPr>
          <p:cNvPr id="86020" name="AutoShape 10"/>
          <p:cNvSpPr>
            <a:spLocks noChangeArrowheads="1"/>
          </p:cNvSpPr>
          <p:nvPr/>
        </p:nvSpPr>
        <p:spPr bwMode="auto">
          <a:xfrm>
            <a:off x="5400675" y="1844675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6021" name="Text Box 11"/>
          <p:cNvSpPr txBox="1">
            <a:spLocks noChangeArrowheads="1"/>
          </p:cNvSpPr>
          <p:nvPr/>
        </p:nvSpPr>
        <p:spPr bwMode="auto">
          <a:xfrm>
            <a:off x="6084888" y="2565400"/>
            <a:ext cx="2179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أسئلة ملء الفراغ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6022" name="AutoShape 12"/>
          <p:cNvSpPr>
            <a:spLocks noChangeArrowheads="1"/>
          </p:cNvSpPr>
          <p:nvPr/>
        </p:nvSpPr>
        <p:spPr bwMode="auto">
          <a:xfrm>
            <a:off x="611188" y="2060575"/>
            <a:ext cx="4679950" cy="3960813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</p:txBody>
      </p:sp>
      <p:sp>
        <p:nvSpPr>
          <p:cNvPr id="86023" name="Text Box 13"/>
          <p:cNvSpPr txBox="1">
            <a:spLocks noChangeArrowheads="1"/>
          </p:cNvSpPr>
          <p:nvPr/>
        </p:nvSpPr>
        <p:spPr bwMode="auto">
          <a:xfrm>
            <a:off x="1449388" y="3141663"/>
            <a:ext cx="29622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حيث تختار الطالبة الإجابة 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المناسبة لملء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 الفراغ التي تجعل العبارة او</a:t>
            </a:r>
          </a:p>
          <a:p>
            <a:pPr eaLnBrk="1" hangingPunct="1"/>
            <a:r>
              <a:rPr lang="ar-SA" sz="2400" b="1">
                <a:solidFill>
                  <a:schemeClr val="hlink"/>
                </a:solidFill>
              </a:rPr>
              <a:t> المفهوم صحيحا..</a:t>
            </a:r>
            <a:endParaRPr lang="en-US" sz="2400" b="1">
              <a:solidFill>
                <a:schemeClr val="hlink"/>
              </a:solidFill>
            </a:endParaRPr>
          </a:p>
          <a:p>
            <a:pPr eaLnBrk="1" hangingPunct="1"/>
            <a:endParaRPr lang="en-US" sz="2400"/>
          </a:p>
        </p:txBody>
      </p:sp>
      <p:pic>
        <p:nvPicPr>
          <p:cNvPr id="86024" name="Picture 15" descr="2482008-094955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76488" cy="16557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71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32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200" b="1">
                <a:solidFill>
                  <a:schemeClr val="bg2"/>
                </a:solidFill>
              </a:rPr>
              <a:t>أنواع أسئلة الاختبار الموضوعي</a:t>
            </a:r>
            <a:endParaRPr lang="en-US" sz="3200" b="1">
              <a:solidFill>
                <a:schemeClr val="bg2"/>
              </a:solidFill>
            </a:endParaRPr>
          </a:p>
        </p:txBody>
      </p:sp>
      <p:sp>
        <p:nvSpPr>
          <p:cNvPr id="87043" name="AutoShape 33"/>
          <p:cNvSpPr>
            <a:spLocks noChangeArrowheads="1"/>
          </p:cNvSpPr>
          <p:nvPr/>
        </p:nvSpPr>
        <p:spPr bwMode="auto">
          <a:xfrm>
            <a:off x="5400675" y="1844675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7044" name="Text Box 34"/>
          <p:cNvSpPr txBox="1">
            <a:spLocks noChangeArrowheads="1"/>
          </p:cNvSpPr>
          <p:nvPr/>
        </p:nvSpPr>
        <p:spPr bwMode="auto">
          <a:xfrm>
            <a:off x="5795963" y="2565400"/>
            <a:ext cx="2927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أسئلة الاختيار من متعدد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7045" name="AutoShape 35"/>
          <p:cNvSpPr>
            <a:spLocks noChangeArrowheads="1"/>
          </p:cNvSpPr>
          <p:nvPr/>
        </p:nvSpPr>
        <p:spPr bwMode="auto">
          <a:xfrm>
            <a:off x="611188" y="2060575"/>
            <a:ext cx="4679950" cy="3960813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</p:txBody>
      </p:sp>
      <p:sp>
        <p:nvSpPr>
          <p:cNvPr id="87046" name="Text Box 36"/>
          <p:cNvSpPr txBox="1">
            <a:spLocks noChangeArrowheads="1"/>
          </p:cNvSpPr>
          <p:nvPr/>
        </p:nvSpPr>
        <p:spPr bwMode="auto">
          <a:xfrm>
            <a:off x="1042988" y="3500438"/>
            <a:ext cx="38798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3200" b="1">
                <a:solidFill>
                  <a:schemeClr val="hlink"/>
                </a:solidFill>
              </a:rPr>
              <a:t>وفيها تختار الطالبة اجابة </a:t>
            </a:r>
          </a:p>
          <a:p>
            <a:pPr eaLnBrk="1" hangingPunct="1"/>
            <a:r>
              <a:rPr lang="ar-SA" sz="3200" b="1">
                <a:solidFill>
                  <a:schemeClr val="hlink"/>
                </a:solidFill>
              </a:rPr>
              <a:t>واحدة من بين عدة اختيارات</a:t>
            </a:r>
            <a:endParaRPr lang="en-US" sz="3200" b="1">
              <a:solidFill>
                <a:schemeClr val="hlink"/>
              </a:solidFill>
            </a:endParaRPr>
          </a:p>
        </p:txBody>
      </p:sp>
      <p:pic>
        <p:nvPicPr>
          <p:cNvPr id="87047" name="Picture 37" descr="4_11993167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87600" cy="16795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9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8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200" b="1">
                <a:solidFill>
                  <a:schemeClr val="bg2"/>
                </a:solidFill>
              </a:rPr>
              <a:t>أنواع أسئلة الاختبار الموضوعي</a:t>
            </a:r>
            <a:endParaRPr lang="en-US" sz="3200" b="1">
              <a:solidFill>
                <a:schemeClr val="bg2"/>
              </a:solidFill>
            </a:endParaRPr>
          </a:p>
        </p:txBody>
      </p:sp>
      <p:sp>
        <p:nvSpPr>
          <p:cNvPr id="88067" name="AutoShape 9"/>
          <p:cNvSpPr>
            <a:spLocks noChangeArrowheads="1"/>
          </p:cNvSpPr>
          <p:nvPr/>
        </p:nvSpPr>
        <p:spPr bwMode="auto">
          <a:xfrm>
            <a:off x="5400675" y="1844675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8068" name="Text Box 10"/>
          <p:cNvSpPr txBox="1">
            <a:spLocks noChangeArrowheads="1"/>
          </p:cNvSpPr>
          <p:nvPr/>
        </p:nvSpPr>
        <p:spPr bwMode="auto">
          <a:xfrm>
            <a:off x="5843588" y="2565400"/>
            <a:ext cx="261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أسئلة الصح او الخطأ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8069" name="AutoShape 11"/>
          <p:cNvSpPr>
            <a:spLocks noChangeArrowheads="1"/>
          </p:cNvSpPr>
          <p:nvPr/>
        </p:nvSpPr>
        <p:spPr bwMode="auto">
          <a:xfrm>
            <a:off x="323850" y="1989138"/>
            <a:ext cx="4679950" cy="3960812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</p:txBody>
      </p:sp>
      <p:sp>
        <p:nvSpPr>
          <p:cNvPr id="88070" name="Text Box 12"/>
          <p:cNvSpPr txBox="1">
            <a:spLocks noChangeArrowheads="1"/>
          </p:cNvSpPr>
          <p:nvPr/>
        </p:nvSpPr>
        <p:spPr bwMode="auto">
          <a:xfrm>
            <a:off x="1122363" y="3117850"/>
            <a:ext cx="3228975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وفيها تضع الطالبة علامة 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صح اذا كانت العبارة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 صحيحة..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وتضع علامة خطأ اذا كانت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 العبارة خاطئة..</a:t>
            </a:r>
            <a:endParaRPr lang="en-US" sz="2800" b="1">
              <a:solidFill>
                <a:schemeClr val="hlink"/>
              </a:solidFill>
            </a:endParaRPr>
          </a:p>
          <a:p>
            <a:pPr eaLnBrk="1" hangingPunct="1"/>
            <a:endParaRPr lang="en-US" sz="2800"/>
          </a:p>
        </p:txBody>
      </p:sp>
      <p:pic>
        <p:nvPicPr>
          <p:cNvPr id="88071" name="Picture 14" descr="2482008-094955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76488" cy="16557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06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2"/>
          <p:cNvSpPr>
            <a:spLocks noChangeArrowheads="1"/>
          </p:cNvSpPr>
          <p:nvPr/>
        </p:nvSpPr>
        <p:spPr bwMode="auto">
          <a:xfrm>
            <a:off x="179388" y="404813"/>
            <a:ext cx="8785225" cy="1439862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tx1"/>
          </a:soli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</a:rPr>
              <a:t> </a:t>
            </a:r>
            <a:br>
              <a:rPr lang="ar-SA" sz="3600" b="1">
                <a:solidFill>
                  <a:srgbClr val="FF0000"/>
                </a:solidFill>
              </a:rPr>
            </a:br>
            <a:r>
              <a:rPr lang="ar-SA" sz="3200" b="1">
                <a:solidFill>
                  <a:schemeClr val="bg2"/>
                </a:solidFill>
              </a:rPr>
              <a:t>أنواع أسئلة الاختبار الموضوعي</a:t>
            </a:r>
            <a:endParaRPr lang="en-US" sz="3200" b="1">
              <a:solidFill>
                <a:schemeClr val="bg2"/>
              </a:solidFill>
            </a:endParaRPr>
          </a:p>
        </p:txBody>
      </p:sp>
      <p:sp>
        <p:nvSpPr>
          <p:cNvPr id="89091" name="AutoShape 3"/>
          <p:cNvSpPr>
            <a:spLocks noChangeArrowheads="1"/>
          </p:cNvSpPr>
          <p:nvPr/>
        </p:nvSpPr>
        <p:spPr bwMode="auto">
          <a:xfrm>
            <a:off x="5400675" y="1844675"/>
            <a:ext cx="3743325" cy="2089150"/>
          </a:xfrm>
          <a:prstGeom prst="wedgeEllipseCallout">
            <a:avLst>
              <a:gd name="adj1" fmla="val -29306"/>
              <a:gd name="adj2" fmla="val 69986"/>
            </a:avLst>
          </a:prstGeom>
          <a:gradFill rotWithShape="1">
            <a:gsLst>
              <a:gs pos="0">
                <a:srgbClr val="FF33CC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2"/>
              </a:solidFill>
            </a:endParaRP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5421313" y="2565400"/>
            <a:ext cx="33385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bg2"/>
                </a:solidFill>
              </a:rPr>
              <a:t>أسئلة الوصل بين العامودين</a:t>
            </a:r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89093" name="AutoShape 5"/>
          <p:cNvSpPr>
            <a:spLocks noChangeArrowheads="1"/>
          </p:cNvSpPr>
          <p:nvPr/>
        </p:nvSpPr>
        <p:spPr bwMode="auto">
          <a:xfrm>
            <a:off x="323850" y="1989138"/>
            <a:ext cx="4679950" cy="3960812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chemeClr val="accent1"/>
              </a:gs>
              <a:gs pos="100000">
                <a:srgbClr val="FFCDFF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800" b="1">
              <a:solidFill>
                <a:schemeClr val="hlink"/>
              </a:solidFill>
            </a:endParaRP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96900" y="3117850"/>
            <a:ext cx="375443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وفيها تصل الطالبة بين العبارة 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الموجودة في العامود الأول بما </a:t>
            </a:r>
          </a:p>
          <a:p>
            <a:pPr eaLnBrk="1" hangingPunct="1"/>
            <a:r>
              <a:rPr lang="ar-SA" sz="2800" b="1">
                <a:solidFill>
                  <a:schemeClr val="hlink"/>
                </a:solidFill>
              </a:rPr>
              <a:t>يناسبها من العمود الثاني...</a:t>
            </a:r>
            <a:endParaRPr lang="en-US" sz="2800"/>
          </a:p>
        </p:txBody>
      </p:sp>
      <p:pic>
        <p:nvPicPr>
          <p:cNvPr id="89095" name="Picture 7" descr="2482008-094955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21163"/>
            <a:ext cx="2376488" cy="16557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63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29600" cy="14398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/>
            </a:r>
            <a:br>
              <a:rPr lang="ar-SA" sz="4000" b="1" dirty="0" smtClean="0">
                <a:solidFill>
                  <a:srgbClr val="FF0000"/>
                </a:solidFill>
              </a:rPr>
            </a:br>
            <a:r>
              <a:rPr lang="ar-SA" sz="4000" b="1" dirty="0" smtClean="0">
                <a:solidFill>
                  <a:srgbClr val="FF0000"/>
                </a:solidFill>
              </a:rPr>
              <a:t/>
            </a:r>
            <a:br>
              <a:rPr lang="ar-SA" sz="40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/>
              <a:t>نموذج ورقة التصحيح الآلي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4000" b="1" dirty="0" smtClean="0">
                <a:solidFill>
                  <a:srgbClr val="FF0000"/>
                </a:solidFill>
              </a:rPr>
              <a:t/>
            </a:r>
            <a:br>
              <a:rPr lang="ar-SA" sz="4000" b="1" dirty="0" smtClean="0">
                <a:solidFill>
                  <a:srgbClr val="FF0000"/>
                </a:solidFill>
              </a:rPr>
            </a:br>
            <a:endParaRPr lang="ar-SA" sz="4000" b="1" dirty="0" smtClean="0"/>
          </a:p>
        </p:txBody>
      </p:sp>
      <p:pic>
        <p:nvPicPr>
          <p:cNvPr id="90115" name="Picture 6" descr="pencil_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2089150" cy="16303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6" name="Picture 7" descr="pencil_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989138"/>
            <a:ext cx="2089150" cy="16303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7" name="Picture 8" descr="compu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133600"/>
            <a:ext cx="4086225" cy="36004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2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519</Words>
  <Application>Microsoft Office PowerPoint</Application>
  <PresentationFormat>عرض على الشاشة (3:4)‏</PresentationFormat>
  <Paragraphs>146</Paragraphs>
  <Slides>23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نسق Office</vt:lpstr>
      <vt:lpstr>عرض تقديمي في PowerPoint</vt:lpstr>
      <vt:lpstr>ورقة العمل الثانية اكتشفي معرفتك باستراتيجيات أداء الاختبارات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ورقة العمل (20) أنواع الأسئلة الاختبار</vt:lpstr>
      <vt:lpstr>عرض تقديمي في PowerPoint</vt:lpstr>
      <vt:lpstr>عرض تقديمي في PowerPoint</vt:lpstr>
      <vt:lpstr>  فرقي بين أنواع الأسئلة: </vt:lpstr>
      <vt:lpstr>  أنواع أسئلة الاختبار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نموذج ورقة التصحيح الآلي  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4</cp:revision>
  <dcterms:created xsi:type="dcterms:W3CDTF">2011-09-19T12:46:15Z</dcterms:created>
  <dcterms:modified xsi:type="dcterms:W3CDTF">2011-09-19T12:50:36Z</dcterms:modified>
</cp:coreProperties>
</file>