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B9649-5FDE-48B9-9DB6-F7A8F07726F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1323A-9CEF-43C1-B3A9-60731E1C0D0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4736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B9649-5FDE-48B9-9DB6-F7A8F07726F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1323A-9CEF-43C1-B3A9-60731E1C0D0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37568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B9649-5FDE-48B9-9DB6-F7A8F07726F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1323A-9CEF-43C1-B3A9-60731E1C0D0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9805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B9649-5FDE-48B9-9DB6-F7A8F07726F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1323A-9CEF-43C1-B3A9-60731E1C0D0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48625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B9649-5FDE-48B9-9DB6-F7A8F07726F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1323A-9CEF-43C1-B3A9-60731E1C0D0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47639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B9649-5FDE-48B9-9DB6-F7A8F07726F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1323A-9CEF-43C1-B3A9-60731E1C0D0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22279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B9649-5FDE-48B9-9DB6-F7A8F07726F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1323A-9CEF-43C1-B3A9-60731E1C0D0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77935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B9649-5FDE-48B9-9DB6-F7A8F07726F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1323A-9CEF-43C1-B3A9-60731E1C0D0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3067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B9649-5FDE-48B9-9DB6-F7A8F07726F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1323A-9CEF-43C1-B3A9-60731E1C0D0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42315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B9649-5FDE-48B9-9DB6-F7A8F07726F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1323A-9CEF-43C1-B3A9-60731E1C0D0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16631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B9649-5FDE-48B9-9DB6-F7A8F07726F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1323A-9CEF-43C1-B3A9-60731E1C0D0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51308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B9649-5FDE-48B9-9DB6-F7A8F07726F5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1323A-9CEF-43C1-B3A9-60731E1C0D0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7797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صورة 8" descr="C:\Users\بمم\Pictures\My Scans\2010-02 (فبراير)\scan0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0125"/>
            <a:ext cx="9144000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4" name="AutoShape 6" descr="نسيج زهري"/>
          <p:cNvSpPr>
            <a:spLocks noChangeArrowheads="1"/>
          </p:cNvSpPr>
          <p:nvPr/>
        </p:nvSpPr>
        <p:spPr bwMode="auto">
          <a:xfrm>
            <a:off x="7500938" y="1285875"/>
            <a:ext cx="1296987" cy="981075"/>
          </a:xfrm>
          <a:prstGeom prst="wedgeRoundRectCallout">
            <a:avLst>
              <a:gd name="adj1" fmla="val -8889"/>
              <a:gd name="adj2" fmla="val 79676"/>
              <a:gd name="adj3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SA" sz="1400" b="1">
                <a:solidFill>
                  <a:schemeClr val="bg2"/>
                </a:solidFill>
              </a:rPr>
              <a:t>أدخلي رقم السجل المدني الخاص بك او الرقم الجامعي </a:t>
            </a:r>
            <a:endParaRPr lang="en-US" sz="1400" b="1">
              <a:solidFill>
                <a:schemeClr val="bg2"/>
              </a:solidFill>
            </a:endParaRPr>
          </a:p>
        </p:txBody>
      </p:sp>
      <p:sp>
        <p:nvSpPr>
          <p:cNvPr id="99338" name="AutoShape 10" descr="نسيج زهري"/>
          <p:cNvSpPr>
            <a:spLocks noChangeArrowheads="1"/>
          </p:cNvSpPr>
          <p:nvPr/>
        </p:nvSpPr>
        <p:spPr bwMode="auto">
          <a:xfrm>
            <a:off x="5572125" y="1285875"/>
            <a:ext cx="1296988" cy="981075"/>
          </a:xfrm>
          <a:prstGeom prst="wedgeRoundRectCallout">
            <a:avLst>
              <a:gd name="adj1" fmla="val 17273"/>
              <a:gd name="adj2" fmla="val 79894"/>
              <a:gd name="adj3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SA" sz="1600" b="1">
                <a:solidFill>
                  <a:schemeClr val="bg2"/>
                </a:solidFill>
              </a:rPr>
              <a:t>ظللي رقم النموذج </a:t>
            </a:r>
          </a:p>
          <a:p>
            <a:pPr algn="ctr"/>
            <a:endParaRPr lang="en-US" sz="1600" b="1">
              <a:solidFill>
                <a:schemeClr val="bg2"/>
              </a:solidFill>
            </a:endParaRPr>
          </a:p>
        </p:txBody>
      </p:sp>
      <p:sp>
        <p:nvSpPr>
          <p:cNvPr id="99340" name="AutoShape 12" descr="نسيج زهري"/>
          <p:cNvSpPr>
            <a:spLocks noChangeArrowheads="1"/>
          </p:cNvSpPr>
          <p:nvPr/>
        </p:nvSpPr>
        <p:spPr bwMode="auto">
          <a:xfrm>
            <a:off x="214313" y="1214438"/>
            <a:ext cx="1296987" cy="1079500"/>
          </a:xfrm>
          <a:prstGeom prst="wedgeRoundRectCallout">
            <a:avLst>
              <a:gd name="adj1" fmla="val 43144"/>
              <a:gd name="adj2" fmla="val 63384"/>
              <a:gd name="adj3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SA" sz="1600" b="1">
                <a:solidFill>
                  <a:schemeClr val="bg2"/>
                </a:solidFill>
              </a:rPr>
              <a:t>أدخلي رقم المادة والتخصص والفرقة</a:t>
            </a:r>
            <a:endParaRPr lang="en-US" sz="1600" b="1">
              <a:solidFill>
                <a:schemeClr val="bg2"/>
              </a:solidFill>
            </a:endParaRPr>
          </a:p>
        </p:txBody>
      </p:sp>
      <p:sp>
        <p:nvSpPr>
          <p:cNvPr id="99341" name="AutoShape 13" descr="نسيج زهري"/>
          <p:cNvSpPr>
            <a:spLocks noChangeArrowheads="1"/>
          </p:cNvSpPr>
          <p:nvPr/>
        </p:nvSpPr>
        <p:spPr bwMode="auto">
          <a:xfrm>
            <a:off x="3357563" y="1428750"/>
            <a:ext cx="1296987" cy="981075"/>
          </a:xfrm>
          <a:prstGeom prst="wedgeRoundRectCallout">
            <a:avLst>
              <a:gd name="adj1" fmla="val 26500"/>
              <a:gd name="adj2" fmla="val 66991"/>
              <a:gd name="adj3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SA" sz="1600" b="1">
                <a:solidFill>
                  <a:schemeClr val="bg2"/>
                </a:solidFill>
              </a:rPr>
              <a:t>اقرئي التعليمات جيدا </a:t>
            </a:r>
          </a:p>
          <a:p>
            <a:pPr algn="ctr"/>
            <a:endParaRPr lang="en-US" sz="1600" b="1">
              <a:solidFill>
                <a:schemeClr val="bg2"/>
              </a:solidFill>
            </a:endParaRPr>
          </a:p>
        </p:txBody>
      </p:sp>
      <p:sp>
        <p:nvSpPr>
          <p:cNvPr id="99342" name="AutoShape 14" descr="نسيج زهري"/>
          <p:cNvSpPr>
            <a:spLocks noChangeArrowheads="1"/>
          </p:cNvSpPr>
          <p:nvPr/>
        </p:nvSpPr>
        <p:spPr bwMode="auto">
          <a:xfrm>
            <a:off x="6643688" y="5286375"/>
            <a:ext cx="1655762" cy="1079500"/>
          </a:xfrm>
          <a:prstGeom prst="wedgeRoundRectCallout">
            <a:avLst>
              <a:gd name="adj1" fmla="val -29403"/>
              <a:gd name="adj2" fmla="val -95477"/>
              <a:gd name="adj3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SA" sz="1600" b="1">
                <a:solidFill>
                  <a:schemeClr val="bg2"/>
                </a:solidFill>
              </a:rPr>
              <a:t>سجلي اسمك </a:t>
            </a:r>
          </a:p>
          <a:p>
            <a:pPr algn="ctr"/>
            <a:r>
              <a:rPr lang="ar-SA" sz="1600" b="1">
                <a:solidFill>
                  <a:schemeClr val="bg2"/>
                </a:solidFill>
              </a:rPr>
              <a:t>واسم المادة والتخصص والفرقة والفصل الدراسي</a:t>
            </a:r>
            <a:endParaRPr lang="en-US" sz="1600" b="1">
              <a:solidFill>
                <a:schemeClr val="bg2"/>
              </a:solidFill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2714625" y="214313"/>
            <a:ext cx="3359150" cy="369887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accent1"/>
                </a:solidFill>
              </a:rPr>
              <a:t>شرح آلية العمل على ورقة التصحيح الآلي</a:t>
            </a:r>
            <a:r>
              <a:rPr lang="ar-SA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60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9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9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99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9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9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9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9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9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9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9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99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99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9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9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99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99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4" grpId="0" animBg="1"/>
      <p:bldP spid="99334" grpId="1" animBg="1"/>
      <p:bldP spid="99338" grpId="0" animBg="1"/>
      <p:bldP spid="99338" grpId="1" animBg="1"/>
      <p:bldP spid="99340" grpId="0" animBg="1"/>
      <p:bldP spid="99340" grpId="1" animBg="1"/>
      <p:bldP spid="99341" grpId="0" animBg="1"/>
      <p:bldP spid="99341" grpId="1" animBg="1"/>
      <p:bldP spid="99342" grpId="0" animBg="1"/>
      <p:bldP spid="9934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صورة 9" descr="C:\Users\بمم\Pictures\My Scans\2010-02 (فبراير)\scan0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1071563"/>
            <a:ext cx="7086600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43" name="AutoShape 15" descr="نسيج زهري"/>
          <p:cNvSpPr>
            <a:spLocks noChangeArrowheads="1"/>
          </p:cNvSpPr>
          <p:nvPr/>
        </p:nvSpPr>
        <p:spPr bwMode="auto">
          <a:xfrm>
            <a:off x="7143750" y="4143375"/>
            <a:ext cx="1655763" cy="1079500"/>
          </a:xfrm>
          <a:prstGeom prst="wedgeRoundRectCallout">
            <a:avLst>
              <a:gd name="adj1" fmla="val -100046"/>
              <a:gd name="adj2" fmla="val 62204"/>
              <a:gd name="adj3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SA" sz="1600" b="1">
                <a:solidFill>
                  <a:schemeClr val="bg2"/>
                </a:solidFill>
              </a:rPr>
              <a:t>إذا كان السؤال صح او خطأ </a:t>
            </a:r>
          </a:p>
          <a:p>
            <a:pPr algn="ctr"/>
            <a:r>
              <a:rPr lang="ar-SA" sz="1400" b="1">
                <a:solidFill>
                  <a:schemeClr val="bg2"/>
                </a:solidFill>
              </a:rPr>
              <a:t>(إذا كانت الإجابه صح ظللي أ)</a:t>
            </a:r>
            <a:endParaRPr lang="en-US" sz="1400" b="1">
              <a:solidFill>
                <a:schemeClr val="bg2"/>
              </a:solidFill>
            </a:endParaRPr>
          </a:p>
        </p:txBody>
      </p:sp>
      <p:sp>
        <p:nvSpPr>
          <p:cNvPr id="99344" name="AutoShape 16" descr="نسيج زهري"/>
          <p:cNvSpPr>
            <a:spLocks noChangeArrowheads="1"/>
          </p:cNvSpPr>
          <p:nvPr/>
        </p:nvSpPr>
        <p:spPr bwMode="auto">
          <a:xfrm>
            <a:off x="7215188" y="5357813"/>
            <a:ext cx="1655762" cy="1079500"/>
          </a:xfrm>
          <a:prstGeom prst="wedgeRoundRectCallout">
            <a:avLst>
              <a:gd name="adj1" fmla="val -116907"/>
              <a:gd name="adj2" fmla="val -32546"/>
              <a:gd name="adj3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SA" sz="1600" b="1">
                <a:solidFill>
                  <a:schemeClr val="bg2"/>
                </a:solidFill>
              </a:rPr>
              <a:t>إذا كان السؤال صح او خطأ </a:t>
            </a:r>
          </a:p>
          <a:p>
            <a:pPr algn="ctr"/>
            <a:r>
              <a:rPr lang="ar-SA" sz="1400" b="1">
                <a:solidFill>
                  <a:schemeClr val="bg2"/>
                </a:solidFill>
              </a:rPr>
              <a:t>(إذا كانت الإجابه خطأ ظللي ب)</a:t>
            </a:r>
            <a:endParaRPr lang="en-US" sz="1400" b="1">
              <a:solidFill>
                <a:schemeClr val="bg2"/>
              </a:solidFill>
            </a:endParaRPr>
          </a:p>
        </p:txBody>
      </p:sp>
      <p:sp>
        <p:nvSpPr>
          <p:cNvPr id="99345" name="AutoShape 17" descr="نسيج زهري"/>
          <p:cNvSpPr>
            <a:spLocks noChangeArrowheads="1"/>
          </p:cNvSpPr>
          <p:nvPr/>
        </p:nvSpPr>
        <p:spPr bwMode="auto">
          <a:xfrm>
            <a:off x="4857750" y="3857625"/>
            <a:ext cx="1657350" cy="1079500"/>
          </a:xfrm>
          <a:prstGeom prst="wedgeRoundRectCallout">
            <a:avLst>
              <a:gd name="adj1" fmla="val 24935"/>
              <a:gd name="adj2" fmla="val 86477"/>
              <a:gd name="adj3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SA" sz="1600" b="1">
                <a:solidFill>
                  <a:schemeClr val="bg2"/>
                </a:solidFill>
              </a:rPr>
              <a:t>اذا كان السؤال اختيار من متعدد</a:t>
            </a:r>
          </a:p>
          <a:p>
            <a:pPr algn="ctr"/>
            <a:r>
              <a:rPr lang="ar-SA" sz="1400" b="1">
                <a:solidFill>
                  <a:schemeClr val="bg2"/>
                </a:solidFill>
              </a:rPr>
              <a:t>(اذا كانت الاجابه الفقرة الاولي ظللي أ)</a:t>
            </a:r>
            <a:endParaRPr lang="en-US" sz="1400" b="1">
              <a:solidFill>
                <a:schemeClr val="bg2"/>
              </a:solidFill>
            </a:endParaRPr>
          </a:p>
        </p:txBody>
      </p:sp>
      <p:sp>
        <p:nvSpPr>
          <p:cNvPr id="99346" name="AutoShape 18" descr="نسيج زهري"/>
          <p:cNvSpPr>
            <a:spLocks noChangeArrowheads="1"/>
          </p:cNvSpPr>
          <p:nvPr/>
        </p:nvSpPr>
        <p:spPr bwMode="auto">
          <a:xfrm>
            <a:off x="4214813" y="3857625"/>
            <a:ext cx="1800225" cy="1079500"/>
          </a:xfrm>
          <a:prstGeom prst="wedgeRoundRectCallout">
            <a:avLst>
              <a:gd name="adj1" fmla="val 45884"/>
              <a:gd name="adj2" fmla="val 95741"/>
              <a:gd name="adj3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SA" sz="1600" b="1">
                <a:solidFill>
                  <a:schemeClr val="bg2"/>
                </a:solidFill>
              </a:rPr>
              <a:t>اذا كان السؤال اختيار من متعدد</a:t>
            </a:r>
          </a:p>
          <a:p>
            <a:pPr algn="ctr"/>
            <a:r>
              <a:rPr lang="ar-SA" sz="1400" b="1">
                <a:solidFill>
                  <a:schemeClr val="bg2"/>
                </a:solidFill>
              </a:rPr>
              <a:t>(اذا كانت الاجابه الفقرة الثانية ظللي ب)</a:t>
            </a:r>
            <a:endParaRPr lang="en-US" sz="1400" b="1">
              <a:solidFill>
                <a:schemeClr val="bg2"/>
              </a:solidFill>
            </a:endParaRPr>
          </a:p>
        </p:txBody>
      </p:sp>
      <p:sp>
        <p:nvSpPr>
          <p:cNvPr id="99347" name="AutoShape 19" descr="نسيج زهري"/>
          <p:cNvSpPr>
            <a:spLocks noChangeArrowheads="1"/>
          </p:cNvSpPr>
          <p:nvPr/>
        </p:nvSpPr>
        <p:spPr bwMode="auto">
          <a:xfrm>
            <a:off x="4143375" y="3857625"/>
            <a:ext cx="1801813" cy="1079500"/>
          </a:xfrm>
          <a:prstGeom prst="wedgeRoundRectCallout">
            <a:avLst>
              <a:gd name="adj1" fmla="val 40412"/>
              <a:gd name="adj2" fmla="val 90375"/>
              <a:gd name="adj3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SA" sz="1600" b="1">
                <a:solidFill>
                  <a:schemeClr val="bg2"/>
                </a:solidFill>
              </a:rPr>
              <a:t>إذا كان السؤال اختيار من متعدد</a:t>
            </a:r>
          </a:p>
          <a:p>
            <a:pPr algn="ctr"/>
            <a:r>
              <a:rPr lang="ar-SA" sz="1400" b="1">
                <a:solidFill>
                  <a:schemeClr val="bg2"/>
                </a:solidFill>
              </a:rPr>
              <a:t>(إذا كانت الإجابه الفقرة الثالثة ظللي ج)</a:t>
            </a:r>
            <a:endParaRPr lang="en-US" sz="1400" b="1">
              <a:solidFill>
                <a:schemeClr val="bg2"/>
              </a:solidFill>
            </a:endParaRPr>
          </a:p>
        </p:txBody>
      </p:sp>
      <p:sp>
        <p:nvSpPr>
          <p:cNvPr id="99348" name="AutoShape 20" descr="نسيج زهري"/>
          <p:cNvSpPr>
            <a:spLocks noChangeArrowheads="1"/>
          </p:cNvSpPr>
          <p:nvPr/>
        </p:nvSpPr>
        <p:spPr bwMode="auto">
          <a:xfrm>
            <a:off x="2071688" y="3786188"/>
            <a:ext cx="1871662" cy="1079500"/>
          </a:xfrm>
          <a:prstGeom prst="wedgeRoundRectCallout">
            <a:avLst>
              <a:gd name="adj1" fmla="val 132713"/>
              <a:gd name="adj2" fmla="val 103671"/>
              <a:gd name="adj3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SA" sz="1600" b="1">
                <a:solidFill>
                  <a:schemeClr val="bg2"/>
                </a:solidFill>
              </a:rPr>
              <a:t>إذا كان السؤال اختيار من متعدد</a:t>
            </a:r>
          </a:p>
          <a:p>
            <a:pPr algn="ctr"/>
            <a:r>
              <a:rPr lang="ar-SA" sz="1400" b="1">
                <a:solidFill>
                  <a:schemeClr val="bg2"/>
                </a:solidFill>
              </a:rPr>
              <a:t>(إذا كانت الإجابه الفقرة الرابعة ظللي د)</a:t>
            </a:r>
            <a:endParaRPr lang="en-US" sz="1400" b="1">
              <a:solidFill>
                <a:schemeClr val="bg2"/>
              </a:solidFill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2714625" y="214313"/>
            <a:ext cx="3359150" cy="369887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accent1"/>
                </a:solidFill>
              </a:rPr>
              <a:t>شرح آلية العمل على ورقة التصحيح الآلي</a:t>
            </a:r>
            <a:r>
              <a:rPr lang="ar-SA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65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9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9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9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9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99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9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9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9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9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9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9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9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99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99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9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9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99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99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9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9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99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99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43" grpId="0" animBg="1"/>
      <p:bldP spid="99343" grpId="1" animBg="1"/>
      <p:bldP spid="99344" grpId="0" animBg="1"/>
      <p:bldP spid="99344" grpId="1" animBg="1"/>
      <p:bldP spid="99345" grpId="0" animBg="1"/>
      <p:bldP spid="99345" grpId="1" animBg="1"/>
      <p:bldP spid="99346" grpId="0" animBg="1"/>
      <p:bldP spid="99346" grpId="1" animBg="1"/>
      <p:bldP spid="99347" grpId="0" animBg="1"/>
      <p:bldP spid="99347" grpId="1" animBg="1"/>
      <p:bldP spid="99348" grpId="0" animBg="1"/>
      <p:bldP spid="9934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عنوان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1557337"/>
          </a:xfrm>
        </p:spPr>
        <p:txBody>
          <a:bodyPr/>
          <a:lstStyle/>
          <a:p>
            <a:pPr eaLnBrk="1" hangingPunct="1"/>
            <a:r>
              <a:rPr lang="ar-SA" sz="4000" b="1" smtClean="0">
                <a:solidFill>
                  <a:srgbClr val="FF0000"/>
                </a:solidFill>
              </a:rPr>
              <a:t>سادسا:</a:t>
            </a:r>
            <a:br>
              <a:rPr lang="ar-SA" sz="4000" b="1" smtClean="0">
                <a:solidFill>
                  <a:srgbClr val="FF0000"/>
                </a:solidFill>
              </a:rPr>
            </a:br>
            <a:r>
              <a:rPr lang="ar-SA" sz="4000" b="1" smtClean="0">
                <a:solidFill>
                  <a:schemeClr val="accent1"/>
                </a:solidFill>
              </a:rPr>
              <a:t>ما بعد الاختبار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1555750" y="2317750"/>
            <a:ext cx="6348413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1/</a:t>
            </a:r>
            <a:r>
              <a:rPr lang="ar-SA" sz="2800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تعرفي على  أخطائك واحرصي على تلافيها مستقبلا..</a:t>
            </a:r>
          </a:p>
          <a:p>
            <a:pPr eaLnBrk="1" hangingPunct="1"/>
            <a:endParaRPr lang="ar-SA" sz="2800" b="1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ar-SA" sz="2800" b="1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sz="2800" b="1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663575" y="4149725"/>
            <a:ext cx="69548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3600" b="1">
                <a:solidFill>
                  <a:schemeClr val="bg2"/>
                </a:solidFill>
              </a:rPr>
              <a:t>(( لا تحزني على ما فات وتفاءلي بالمستقبل))</a:t>
            </a:r>
            <a:endParaRPr lang="en-US" sz="3600" b="1">
              <a:solidFill>
                <a:schemeClr val="bg2"/>
              </a:solidFill>
            </a:endParaRP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1181100" y="3195638"/>
            <a:ext cx="66976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800" b="1">
                <a:solidFill>
                  <a:srgbClr val="FF0000"/>
                </a:solidFill>
              </a:rPr>
              <a:t>2/</a:t>
            </a:r>
            <a:r>
              <a:rPr lang="ar-SA" sz="2800" b="1">
                <a:solidFill>
                  <a:schemeClr val="hlink"/>
                </a:solidFill>
              </a:rPr>
              <a:t> ركزي جهدك في الاستعداد ومذاكرة المواد القادمة..</a:t>
            </a:r>
            <a:endParaRPr lang="en-US" sz="2800" b="1">
              <a:solidFill>
                <a:schemeClr val="hlink"/>
              </a:solidFill>
            </a:endParaRPr>
          </a:p>
        </p:txBody>
      </p:sp>
      <p:sp>
        <p:nvSpPr>
          <p:cNvPr id="93190" name="Text Box 14"/>
          <p:cNvSpPr txBox="1">
            <a:spLocks noChangeArrowheads="1"/>
          </p:cNvSpPr>
          <p:nvPr/>
        </p:nvSpPr>
        <p:spPr bwMode="auto">
          <a:xfrm>
            <a:off x="4192588" y="51054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85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9" grpId="0"/>
      <p:bldP spid="23560" grpId="0"/>
      <p:bldP spid="2356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عنوان 1"/>
          <p:cNvSpPr>
            <a:spLocks noGrp="1"/>
          </p:cNvSpPr>
          <p:nvPr>
            <p:ph type="title" idx="4294967295"/>
          </p:nvPr>
        </p:nvSpPr>
        <p:spPr>
          <a:xfrm>
            <a:off x="395288" y="0"/>
            <a:ext cx="8229600" cy="2060575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ar-SA" sz="3200" b="1" smtClean="0">
                <a:solidFill>
                  <a:srgbClr val="FF0000"/>
                </a:solidFill>
              </a:rPr>
              <a:t/>
            </a:r>
            <a:br>
              <a:rPr lang="ar-SA" sz="3200" b="1" smtClean="0">
                <a:solidFill>
                  <a:srgbClr val="FF0000"/>
                </a:solidFill>
              </a:rPr>
            </a:br>
            <a:r>
              <a:rPr lang="ar-SA" sz="3200" b="1" smtClean="0">
                <a:solidFill>
                  <a:srgbClr val="FF0000"/>
                </a:solidFill>
              </a:rPr>
              <a:t>سابعا:</a:t>
            </a:r>
            <a:r>
              <a:rPr lang="ar-SA" sz="3600" b="1" smtClean="0">
                <a:solidFill>
                  <a:schemeClr val="accent1"/>
                </a:solidFill>
              </a:rPr>
              <a:t/>
            </a:r>
            <a:br>
              <a:rPr lang="ar-SA" sz="3600" b="1" smtClean="0">
                <a:solidFill>
                  <a:schemeClr val="accent1"/>
                </a:solidFill>
              </a:rPr>
            </a:br>
            <a:r>
              <a:rPr lang="ar-SA" sz="3200" b="1" smtClean="0">
                <a:solidFill>
                  <a:schemeClr val="accent1"/>
                </a:solidFill>
              </a:rPr>
              <a:t>أفكار شائعة عند الطالبات بالنسبة لاستراتيجية الاختبارات في الجامعة</a:t>
            </a:r>
            <a:r>
              <a:rPr lang="ar-SA" sz="3600" b="1" smtClean="0">
                <a:solidFill>
                  <a:srgbClr val="FF0000"/>
                </a:solidFill>
              </a:rPr>
              <a:t> </a:t>
            </a:r>
            <a:br>
              <a:rPr lang="ar-SA" sz="3600" b="1" smtClean="0">
                <a:solidFill>
                  <a:srgbClr val="FF0000"/>
                </a:solidFill>
              </a:rPr>
            </a:br>
            <a:endParaRPr lang="ar-SA" sz="3600" b="1" smtClean="0">
              <a:solidFill>
                <a:srgbClr val="FF0000"/>
              </a:solidFill>
            </a:endParaRPr>
          </a:p>
        </p:txBody>
      </p:sp>
      <p:sp>
        <p:nvSpPr>
          <p:cNvPr id="94211" name="عنوان 1"/>
          <p:cNvSpPr>
            <a:spLocks/>
          </p:cNvSpPr>
          <p:nvPr/>
        </p:nvSpPr>
        <p:spPr bwMode="auto">
          <a:xfrm>
            <a:off x="2124075" y="2205038"/>
            <a:ext cx="4414838" cy="3168650"/>
          </a:xfrm>
          <a:prstGeom prst="rect">
            <a:avLst/>
          </a:prstGeom>
          <a:solidFill>
            <a:schemeClr val="tx1"/>
          </a:solidFill>
          <a:ln w="50800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ar-SA" sz="4400" b="1">
              <a:solidFill>
                <a:schemeClr val="accent1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94212" name="Text Box 9"/>
          <p:cNvSpPr txBox="1">
            <a:spLocks noChangeArrowheads="1"/>
          </p:cNvSpPr>
          <p:nvPr/>
        </p:nvSpPr>
        <p:spPr bwMode="auto">
          <a:xfrm>
            <a:off x="2020888" y="2349500"/>
            <a:ext cx="438785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b="1">
                <a:solidFill>
                  <a:srgbClr val="FF0000"/>
                </a:solidFill>
              </a:rPr>
              <a:t>1/</a:t>
            </a:r>
            <a:r>
              <a:rPr lang="ar-SA" b="1">
                <a:solidFill>
                  <a:schemeClr val="bg2"/>
                </a:solidFill>
              </a:rPr>
              <a:t> إن كل يوم سوف تختبر الطالبة مقرراً واحد.</a:t>
            </a:r>
          </a:p>
          <a:p>
            <a:pPr eaLnBrk="1" hangingPunct="1"/>
            <a:endParaRPr lang="ar-SA" b="1">
              <a:solidFill>
                <a:schemeClr val="bg2"/>
              </a:solidFill>
            </a:endParaRPr>
          </a:p>
          <a:p>
            <a:pPr eaLnBrk="1" hangingPunct="1"/>
            <a:r>
              <a:rPr lang="ar-SA" b="1">
                <a:solidFill>
                  <a:srgbClr val="FF0000"/>
                </a:solidFill>
              </a:rPr>
              <a:t>2/</a:t>
            </a:r>
            <a:r>
              <a:rPr lang="ar-SA" b="1">
                <a:solidFill>
                  <a:schemeClr val="bg2"/>
                </a:solidFill>
              </a:rPr>
              <a:t> إنه يوجد استراحة (بريك) بين أيام الاختبارات</a:t>
            </a:r>
          </a:p>
          <a:p>
            <a:pPr eaLnBrk="1" hangingPunct="1"/>
            <a:r>
              <a:rPr lang="ar-SA" b="1">
                <a:solidFill>
                  <a:schemeClr val="bg2"/>
                </a:solidFill>
              </a:rPr>
              <a:t> وليست متتابعة أيام الاختبارات.</a:t>
            </a:r>
          </a:p>
          <a:p>
            <a:pPr eaLnBrk="1" hangingPunct="1"/>
            <a:endParaRPr lang="ar-SA" b="1">
              <a:solidFill>
                <a:schemeClr val="bg2"/>
              </a:solidFill>
            </a:endParaRPr>
          </a:p>
          <a:p>
            <a:pPr eaLnBrk="1" hangingPunct="1"/>
            <a:r>
              <a:rPr lang="ar-SA" b="1">
                <a:solidFill>
                  <a:srgbClr val="FF0000"/>
                </a:solidFill>
              </a:rPr>
              <a:t>3/</a:t>
            </a:r>
            <a:r>
              <a:rPr lang="ar-SA" b="1">
                <a:solidFill>
                  <a:schemeClr val="bg2"/>
                </a:solidFill>
              </a:rPr>
              <a:t> الفكرة التي لدى الطالبات بخصوص التظلم فيها شيء </a:t>
            </a:r>
          </a:p>
          <a:p>
            <a:pPr eaLnBrk="1" hangingPunct="1"/>
            <a:r>
              <a:rPr lang="ar-SA" b="1">
                <a:solidFill>
                  <a:schemeClr val="bg2"/>
                </a:solidFill>
              </a:rPr>
              <a:t>من الخطأ.</a:t>
            </a:r>
          </a:p>
          <a:p>
            <a:pPr eaLnBrk="1" hangingPunct="1"/>
            <a:endParaRPr lang="ar-SA" b="1">
              <a:solidFill>
                <a:schemeClr val="bg2"/>
              </a:solidFill>
            </a:endParaRPr>
          </a:p>
          <a:p>
            <a:pPr eaLnBrk="1" hangingPunct="1"/>
            <a:r>
              <a:rPr lang="ar-SA" b="1">
                <a:solidFill>
                  <a:srgbClr val="FF0000"/>
                </a:solidFill>
              </a:rPr>
              <a:t>4/</a:t>
            </a:r>
            <a:r>
              <a:rPr lang="ar-SA" b="1">
                <a:solidFill>
                  <a:schemeClr val="bg2"/>
                </a:solidFill>
              </a:rPr>
              <a:t>إنه سوف يتم إعطاء الطالبات الاقلام والأدوات </a:t>
            </a:r>
          </a:p>
          <a:p>
            <a:pPr eaLnBrk="1" hangingPunct="1"/>
            <a:r>
              <a:rPr lang="ar-SA" b="1">
                <a:solidFill>
                  <a:schemeClr val="bg2"/>
                </a:solidFill>
              </a:rPr>
              <a:t>التي تحتاجها الطالبات في الاختبار.</a:t>
            </a:r>
            <a:endParaRPr lang="en-US" b="1">
              <a:solidFill>
                <a:schemeClr val="bg2"/>
              </a:solidFill>
            </a:endParaRPr>
          </a:p>
        </p:txBody>
      </p:sp>
      <p:pic>
        <p:nvPicPr>
          <p:cNvPr id="94213" name="Picture 10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1916113"/>
            <a:ext cx="131445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349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عنوان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368425"/>
          </a:xfrm>
          <a:ln>
            <a:solidFill>
              <a:schemeClr val="hlink"/>
            </a:solidFill>
          </a:ln>
        </p:spPr>
        <p:txBody>
          <a:bodyPr/>
          <a:lstStyle/>
          <a:p>
            <a:pPr eaLnBrk="1" hangingPunct="1"/>
            <a:r>
              <a:rPr lang="ar-SA" sz="4000" b="1" smtClean="0">
                <a:solidFill>
                  <a:srgbClr val="FF0000"/>
                </a:solidFill>
              </a:rPr>
              <a:t>سابعا</a:t>
            </a:r>
            <a:r>
              <a:rPr lang="en-US" sz="4000" b="1" smtClean="0">
                <a:solidFill>
                  <a:srgbClr val="FF0000"/>
                </a:solidFill>
                <a:cs typeface="Times New Roman" pitchFamily="18" charset="0"/>
              </a:rPr>
              <a:t/>
            </a:r>
            <a:br>
              <a:rPr lang="en-US" sz="4000" b="1" smtClean="0">
                <a:solidFill>
                  <a:srgbClr val="FF0000"/>
                </a:solidFill>
                <a:cs typeface="Times New Roman" pitchFamily="18" charset="0"/>
              </a:rPr>
            </a:br>
            <a:r>
              <a:rPr lang="ar-SA" sz="3600" b="1" smtClean="0">
                <a:solidFill>
                  <a:schemeClr val="accent1"/>
                </a:solidFill>
              </a:rPr>
              <a:t>صححي افكارك</a:t>
            </a:r>
          </a:p>
        </p:txBody>
      </p:sp>
      <p:sp>
        <p:nvSpPr>
          <p:cNvPr id="95235" name="عنوان 1"/>
          <p:cNvSpPr>
            <a:spLocks/>
          </p:cNvSpPr>
          <p:nvPr/>
        </p:nvSpPr>
        <p:spPr bwMode="auto">
          <a:xfrm>
            <a:off x="2124075" y="1989138"/>
            <a:ext cx="4414838" cy="3671887"/>
          </a:xfrm>
          <a:prstGeom prst="rect">
            <a:avLst/>
          </a:prstGeom>
          <a:solidFill>
            <a:schemeClr val="tx1"/>
          </a:solidFill>
          <a:ln w="50800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ar-SA" sz="4400" b="1">
              <a:solidFill>
                <a:schemeClr val="accent1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2339975" y="2060575"/>
            <a:ext cx="4049713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b="1">
                <a:solidFill>
                  <a:srgbClr val="FF0000"/>
                </a:solidFill>
              </a:rPr>
              <a:t>1/ </a:t>
            </a:r>
            <a:r>
              <a:rPr lang="ar-SA" b="1">
                <a:solidFill>
                  <a:schemeClr val="bg2"/>
                </a:solidFill>
              </a:rPr>
              <a:t>قد تختبر الطالبة في اليوم أكثر من مقرر.</a:t>
            </a:r>
            <a:r>
              <a:rPr lang="ar-SA" b="1">
                <a:solidFill>
                  <a:srgbClr val="FF0000"/>
                </a:solidFill>
              </a:rPr>
              <a:t> </a:t>
            </a:r>
            <a:endParaRPr lang="ar-SA" b="1">
              <a:solidFill>
                <a:schemeClr val="bg2"/>
              </a:solidFill>
            </a:endParaRPr>
          </a:p>
          <a:p>
            <a:pPr eaLnBrk="1" hangingPunct="1"/>
            <a:endParaRPr lang="ar-SA" b="1">
              <a:solidFill>
                <a:schemeClr val="bg2"/>
              </a:solidFill>
            </a:endParaRPr>
          </a:p>
          <a:p>
            <a:pPr eaLnBrk="1" hangingPunct="1"/>
            <a:r>
              <a:rPr lang="ar-SA" b="1">
                <a:solidFill>
                  <a:srgbClr val="FF0000"/>
                </a:solidFill>
              </a:rPr>
              <a:t>2/ </a:t>
            </a:r>
            <a:r>
              <a:rPr lang="ar-SA" b="1">
                <a:solidFill>
                  <a:schemeClr val="bg2"/>
                </a:solidFill>
              </a:rPr>
              <a:t>قد لا يوجد استراحة (بريك) بين المواد أيام الاختبارات.</a:t>
            </a:r>
            <a:endParaRPr lang="ar-SA" b="1">
              <a:solidFill>
                <a:srgbClr val="FF0000"/>
              </a:solidFill>
            </a:endParaRPr>
          </a:p>
          <a:p>
            <a:pPr eaLnBrk="1" hangingPunct="1"/>
            <a:endParaRPr lang="ar-SA" b="1">
              <a:solidFill>
                <a:schemeClr val="bg2"/>
              </a:solidFill>
            </a:endParaRPr>
          </a:p>
          <a:p>
            <a:pPr eaLnBrk="1" hangingPunct="1"/>
            <a:r>
              <a:rPr lang="ar-SA" b="1">
                <a:solidFill>
                  <a:srgbClr val="FF0000"/>
                </a:solidFill>
              </a:rPr>
              <a:t>3/ </a:t>
            </a:r>
            <a:r>
              <a:rPr lang="ar-SA" b="1">
                <a:solidFill>
                  <a:schemeClr val="bg2"/>
                </a:solidFill>
              </a:rPr>
              <a:t>بالنسبة للتظلم: </a:t>
            </a:r>
            <a:r>
              <a:rPr lang="ar-SA" b="1">
                <a:solidFill>
                  <a:srgbClr val="FF0000"/>
                </a:solidFill>
              </a:rPr>
              <a:t>1/</a:t>
            </a:r>
            <a:r>
              <a:rPr lang="ar-SA" b="1">
                <a:solidFill>
                  <a:schemeClr val="bg2"/>
                </a:solidFill>
              </a:rPr>
              <a:t> لا يحق للطالبة رفع اكثر من تظلم في المرة الواحدة.</a:t>
            </a:r>
          </a:p>
          <a:p>
            <a:pPr eaLnBrk="1" hangingPunct="1"/>
            <a:r>
              <a:rPr lang="ar-SA" b="1">
                <a:solidFill>
                  <a:srgbClr val="FF0000"/>
                </a:solidFill>
              </a:rPr>
              <a:t>2/</a:t>
            </a:r>
            <a:r>
              <a:rPr lang="ar-SA" b="1">
                <a:solidFill>
                  <a:schemeClr val="bg2"/>
                </a:solidFill>
              </a:rPr>
              <a:t> إذا لم يثبت أحقية الطالبة في المرة الاولى لا يحق لها التقدم ورفع تظلم في المرة القادمة.</a:t>
            </a:r>
          </a:p>
          <a:p>
            <a:pPr eaLnBrk="1" hangingPunct="1"/>
            <a:endParaRPr lang="ar-SA" b="1">
              <a:solidFill>
                <a:schemeClr val="bg2"/>
              </a:solidFill>
            </a:endParaRPr>
          </a:p>
          <a:p>
            <a:pPr eaLnBrk="1" hangingPunct="1"/>
            <a:r>
              <a:rPr lang="ar-SA" b="1">
                <a:solidFill>
                  <a:srgbClr val="FF0000"/>
                </a:solidFill>
              </a:rPr>
              <a:t>4/</a:t>
            </a:r>
            <a:r>
              <a:rPr lang="ar-SA" b="1">
                <a:solidFill>
                  <a:schemeClr val="bg2"/>
                </a:solidFill>
              </a:rPr>
              <a:t> على الطالبة إحضار الأدوات الخاصة بها (كالأقلام</a:t>
            </a:r>
          </a:p>
          <a:p>
            <a:pPr eaLnBrk="1" hangingPunct="1"/>
            <a:r>
              <a:rPr lang="ar-SA" b="1">
                <a:solidFill>
                  <a:schemeClr val="bg2"/>
                </a:solidFill>
              </a:rPr>
              <a:t>والممحاة والآلة الحاسبة ومسطرة وقلم حبر)</a:t>
            </a:r>
            <a:endParaRPr lang="en-US" b="1">
              <a:solidFill>
                <a:schemeClr val="bg2"/>
              </a:solidFill>
            </a:endParaRPr>
          </a:p>
        </p:txBody>
      </p:sp>
      <p:pic>
        <p:nvPicPr>
          <p:cNvPr id="95237" name="Picture 5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1916113"/>
            <a:ext cx="131445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788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468313" y="188913"/>
            <a:ext cx="8229600" cy="10795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ar-SA" sz="4000" b="1" smtClean="0">
                <a:solidFill>
                  <a:srgbClr val="FF0000"/>
                </a:solidFill>
              </a:rPr>
              <a:t>ثامنا:</a:t>
            </a:r>
            <a:br>
              <a:rPr lang="ar-SA" sz="4000" b="1" smtClean="0">
                <a:solidFill>
                  <a:srgbClr val="FF0000"/>
                </a:solidFill>
              </a:rPr>
            </a:br>
            <a:r>
              <a:rPr lang="ar-SA" sz="4000" b="1" smtClean="0">
                <a:solidFill>
                  <a:schemeClr val="accent1"/>
                </a:solidFill>
              </a:rPr>
              <a:t>الرابط العجيب</a:t>
            </a:r>
            <a:r>
              <a:rPr lang="ar-SA" sz="4000" b="1" smtClean="0">
                <a:solidFill>
                  <a:srgbClr val="FF0000"/>
                </a:solidFill>
              </a:rPr>
              <a:t> </a:t>
            </a:r>
            <a:endParaRPr lang="ar-SA" sz="4000" b="1" smtClean="0">
              <a:solidFill>
                <a:schemeClr val="accent1"/>
              </a:solidFill>
            </a:endParaRPr>
          </a:p>
        </p:txBody>
      </p:sp>
      <p:sp>
        <p:nvSpPr>
          <p:cNvPr id="96259" name="عنوان 1"/>
          <p:cNvSpPr>
            <a:spLocks/>
          </p:cNvSpPr>
          <p:nvPr/>
        </p:nvSpPr>
        <p:spPr bwMode="auto">
          <a:xfrm>
            <a:off x="468313" y="1341438"/>
            <a:ext cx="8229600" cy="1225550"/>
          </a:xfrm>
          <a:prstGeom prst="rect">
            <a:avLst/>
          </a:prstGeom>
          <a:solidFill>
            <a:schemeClr val="tx1"/>
          </a:solidFill>
          <a:ln w="50800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4400" b="1">
                <a:solidFill>
                  <a:schemeClr val="accent1"/>
                </a:solidFill>
                <a:latin typeface="Calibri" pitchFamily="34" charset="0"/>
                <a:cs typeface="Times New Roman" pitchFamily="18" charset="0"/>
              </a:rPr>
              <a:t>ما هو الرابط العجيب بين </a:t>
            </a:r>
            <a:r>
              <a:rPr lang="ar-SA" sz="4400" b="1">
                <a:solidFill>
                  <a:schemeClr val="hlink"/>
                </a:solidFill>
                <a:latin typeface="Calibri" pitchFamily="34" charset="0"/>
                <a:cs typeface="Times New Roman" pitchFamily="18" charset="0"/>
              </a:rPr>
              <a:t>الورقة</a:t>
            </a:r>
            <a:r>
              <a:rPr lang="ar-SA" sz="4400" b="1">
                <a:solidFill>
                  <a:schemeClr val="accent1"/>
                </a:solidFill>
                <a:latin typeface="Calibri" pitchFamily="34" charset="0"/>
                <a:cs typeface="Times New Roman" pitchFamily="18" charset="0"/>
              </a:rPr>
              <a:t> و</a:t>
            </a:r>
            <a:r>
              <a:rPr lang="ar-SA" sz="4400" b="1">
                <a:solidFill>
                  <a:schemeClr val="hlink"/>
                </a:solidFill>
                <a:latin typeface="Calibri" pitchFamily="34" charset="0"/>
                <a:cs typeface="Times New Roman" pitchFamily="18" charset="0"/>
              </a:rPr>
              <a:t>المصباح</a:t>
            </a:r>
            <a:r>
              <a:rPr lang="ar-SA" sz="4400" b="1">
                <a:solidFill>
                  <a:schemeClr val="accent1"/>
                </a:solidFill>
                <a:latin typeface="Calibri" pitchFamily="34" charset="0"/>
                <a:cs typeface="Times New Roman" pitchFamily="18" charset="0"/>
              </a:rPr>
              <a:t>؟؟</a:t>
            </a:r>
          </a:p>
        </p:txBody>
      </p:sp>
      <p:pic>
        <p:nvPicPr>
          <p:cNvPr id="96260" name="Picture 4" descr="01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2852738"/>
            <a:ext cx="2119312" cy="273685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261" name="Picture 5" descr="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24" b="11513"/>
          <a:stretch>
            <a:fillRect/>
          </a:stretch>
        </p:blipFill>
        <p:spPr bwMode="auto">
          <a:xfrm>
            <a:off x="1187450" y="2852738"/>
            <a:ext cx="2233613" cy="273685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84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4"/>
          <p:cNvSpPr>
            <a:spLocks noChangeArrowheads="1"/>
          </p:cNvSpPr>
          <p:nvPr/>
        </p:nvSpPr>
        <p:spPr bwMode="auto">
          <a:xfrm>
            <a:off x="611188" y="1484313"/>
            <a:ext cx="792162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4000" b="1">
                <a:solidFill>
                  <a:schemeClr val="bg2"/>
                </a:solidFill>
              </a:rPr>
              <a:t>في ضوء </a:t>
            </a:r>
            <a:r>
              <a:rPr lang="ar-SA" sz="4000" b="1">
                <a:solidFill>
                  <a:srgbClr val="FF0000"/>
                </a:solidFill>
              </a:rPr>
              <a:t>المصباح</a:t>
            </a:r>
            <a:r>
              <a:rPr lang="ar-SA" sz="4000" b="1">
                <a:solidFill>
                  <a:schemeClr val="bg2"/>
                </a:solidFill>
              </a:rPr>
              <a:t> أتمكن من الاستذكار.. </a:t>
            </a:r>
          </a:p>
          <a:p>
            <a:r>
              <a:rPr lang="ar-SA" sz="4000" b="1">
                <a:solidFill>
                  <a:schemeClr val="bg2"/>
                </a:solidFill>
              </a:rPr>
              <a:t>وبعد الاستذكار أدخل الاختبار..</a:t>
            </a:r>
          </a:p>
          <a:p>
            <a:r>
              <a:rPr lang="ar-SA" sz="4000" b="1">
                <a:solidFill>
                  <a:schemeClr val="bg2"/>
                </a:solidFill>
              </a:rPr>
              <a:t>وفي الاختبار أضع ما استذكرته على </a:t>
            </a:r>
            <a:r>
              <a:rPr lang="ar-SA" sz="4000" b="1">
                <a:solidFill>
                  <a:srgbClr val="FF0000"/>
                </a:solidFill>
              </a:rPr>
              <a:t>الورق</a:t>
            </a:r>
            <a:r>
              <a:rPr lang="ar-SA" sz="4000" b="1">
                <a:solidFill>
                  <a:schemeClr val="bg2"/>
                </a:solidFill>
              </a:rPr>
              <a:t>..</a:t>
            </a:r>
            <a:endParaRPr lang="en-US" sz="40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16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انفجار 2 2"/>
          <p:cNvSpPr/>
          <p:nvPr/>
        </p:nvSpPr>
        <p:spPr>
          <a:xfrm>
            <a:off x="467544" y="224114"/>
            <a:ext cx="6624736" cy="4824536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اللهم اني استودعك </a:t>
            </a:r>
            <a:r>
              <a:rPr lang="ar-SA" sz="4000" dirty="0" err="1" smtClean="0">
                <a:latin typeface="Arabic Typesetting" pitchFamily="66" charset="-78"/>
                <a:cs typeface="Arabic Typesetting" pitchFamily="66" charset="-78"/>
              </a:rPr>
              <a:t>ماحفظت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 وقرأت ولمحت فذكرني اياه عند حاجتي له </a:t>
            </a:r>
            <a:endParaRPr lang="ar-SA" sz="40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6" name="نجمة مكونة من 7 نقاط 5"/>
          <p:cNvSpPr/>
          <p:nvPr/>
        </p:nvSpPr>
        <p:spPr>
          <a:xfrm>
            <a:off x="5220072" y="4149080"/>
            <a:ext cx="2556284" cy="2016224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dirty="0" smtClean="0"/>
              <a:t>دعواتي لكم بالتوفيق و النجاح </a:t>
            </a:r>
          </a:p>
          <a:p>
            <a:pPr algn="ctr"/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val="139022614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1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342</Words>
  <Application>Microsoft Office PowerPoint</Application>
  <PresentationFormat>عرض على الشاشة (3:4)‏</PresentationFormat>
  <Paragraphs>53</Paragraphs>
  <Slides>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نسق Office</vt:lpstr>
      <vt:lpstr>عرض تقديمي في PowerPoint</vt:lpstr>
      <vt:lpstr>عرض تقديمي في PowerPoint</vt:lpstr>
      <vt:lpstr>سادسا: ما بعد الاختبار</vt:lpstr>
      <vt:lpstr> سابعا: أفكار شائعة عند الطالبات بالنسبة لاستراتيجية الاختبارات في الجامعة  </vt:lpstr>
      <vt:lpstr>سابعا صححي افكارك</vt:lpstr>
      <vt:lpstr>ثامنا: الرابط العجيب </vt:lpstr>
      <vt:lpstr>عرض تقديمي في PowerPoint</vt:lpstr>
      <vt:lpstr>عرض تقديمي في PowerPoint</vt:lpstr>
    </vt:vector>
  </TitlesOfParts>
  <Company>Ahmed-Under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DELL</cp:lastModifiedBy>
  <cp:revision>1</cp:revision>
  <dcterms:created xsi:type="dcterms:W3CDTF">2011-09-19T13:01:24Z</dcterms:created>
  <dcterms:modified xsi:type="dcterms:W3CDTF">2011-09-19T13:05:43Z</dcterms:modified>
</cp:coreProperties>
</file>