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65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66"/>
    <a:srgbClr val="CC0099"/>
    <a:srgbClr val="660033"/>
    <a:srgbClr val="00CC00"/>
    <a:srgbClr val="FFFFCC"/>
    <a:srgbClr val="FFFF99"/>
    <a:srgbClr val="FFFF00"/>
    <a:srgbClr val="6699FF"/>
    <a:srgbClr val="77933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168" autoAdjust="0"/>
    <p:restoredTop sz="94660"/>
  </p:normalViewPr>
  <p:slideViewPr>
    <p:cSldViewPr>
      <p:cViewPr varScale="1">
        <p:scale>
          <a:sx n="72" d="100"/>
          <a:sy n="72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09528-2994-4C62-91E5-C811BB5B9902}" type="datetimeFigureOut">
              <a:rPr lang="ar-SA" smtClean="0"/>
              <a:pPr/>
              <a:t>03/04/1434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5CFB4-BA94-4AB7-950E-EF4500B9D5E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SONY\Desktop\Face%202%20Face\Tracks\CD1%20-%20Faixa%2002.mp3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SONY\Desktop\Face%202%20Face\Tracks\CD1%20-%20Faixa%2002.mp3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SONY\Desktop\Face%202%20Face\Tracks\CD1%20-%20Faixa%2002.mp3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SONY\Desktop\Face%202%20Face\Tracks\CD1%20-%20Faixa%2006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683568" y="1268760"/>
            <a:ext cx="5688632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Good Morning </a:t>
            </a:r>
            <a:endParaRPr lang="ar-SA" sz="88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496" y="5877272"/>
            <a:ext cx="489654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4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83568" y="908720"/>
            <a:ext cx="799288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Unit: 1 </a:t>
            </a:r>
          </a:p>
          <a:p>
            <a:pPr algn="ctr"/>
            <a:r>
              <a:rPr lang="en-US" sz="8800" dirty="0" smtClean="0">
                <a:solidFill>
                  <a:srgbClr val="77933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How do you feel?</a:t>
            </a:r>
          </a:p>
        </p:txBody>
      </p:sp>
      <p:pic>
        <p:nvPicPr>
          <p:cNvPr id="6" name="صورة 5" descr="Show_some_of_your_feelings_by_ertz.jpg"/>
          <p:cNvPicPr>
            <a:picLocks noChangeAspect="1"/>
          </p:cNvPicPr>
          <p:nvPr/>
        </p:nvPicPr>
        <p:blipFill>
          <a:blip r:embed="rId3" cstate="print"/>
          <a:srcRect l="66189" t="2100" r="3051" b="80450"/>
          <a:stretch>
            <a:fillRect/>
          </a:stretch>
        </p:blipFill>
        <p:spPr>
          <a:xfrm>
            <a:off x="7452320" y="1340768"/>
            <a:ext cx="1368152" cy="1196752"/>
          </a:xfrm>
          <a:prstGeom prst="rect">
            <a:avLst/>
          </a:prstGeom>
        </p:spPr>
      </p:pic>
      <p:pic>
        <p:nvPicPr>
          <p:cNvPr id="7" name="صورة 6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30" t="69949" r="35429" b="11151"/>
          <a:stretch>
            <a:fillRect/>
          </a:stretch>
        </p:blipFill>
        <p:spPr>
          <a:xfrm rot="20453890">
            <a:off x="571932" y="581060"/>
            <a:ext cx="1296144" cy="1296144"/>
          </a:xfrm>
          <a:prstGeom prst="rect">
            <a:avLst/>
          </a:prstGeom>
        </p:spPr>
      </p:pic>
      <p:pic>
        <p:nvPicPr>
          <p:cNvPr id="8" name="صورة 7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29" t="19550" r="35430" b="63650"/>
          <a:stretch>
            <a:fillRect/>
          </a:stretch>
        </p:blipFill>
        <p:spPr>
          <a:xfrm>
            <a:off x="827584" y="5445224"/>
            <a:ext cx="1296144" cy="1152128"/>
          </a:xfrm>
          <a:prstGeom prst="rect">
            <a:avLst/>
          </a:prstGeom>
        </p:spPr>
      </p:pic>
      <p:pic>
        <p:nvPicPr>
          <p:cNvPr id="9" name="صورة 8" descr="Show_some_of_your_feelings_by_ertz.jpg"/>
          <p:cNvPicPr>
            <a:picLocks noChangeAspect="1"/>
          </p:cNvPicPr>
          <p:nvPr/>
        </p:nvPicPr>
        <p:blipFill>
          <a:blip r:embed="rId3" cstate="print"/>
          <a:srcRect l="4857" t="2100" r="64570" b="80449"/>
          <a:stretch>
            <a:fillRect/>
          </a:stretch>
        </p:blipFill>
        <p:spPr>
          <a:xfrm rot="20418137">
            <a:off x="5742015" y="5135325"/>
            <a:ext cx="1359836" cy="1196752"/>
          </a:xfrm>
          <a:prstGeom prst="rect">
            <a:avLst/>
          </a:prstGeom>
        </p:spPr>
      </p:pic>
      <p:pic>
        <p:nvPicPr>
          <p:cNvPr id="10" name="صورة 9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5429" t="2100" r="33811" b="79400"/>
          <a:stretch>
            <a:fillRect/>
          </a:stretch>
        </p:blipFill>
        <p:spPr>
          <a:xfrm>
            <a:off x="2843808" y="5085184"/>
            <a:ext cx="1368152" cy="1268760"/>
          </a:xfrm>
          <a:prstGeom prst="rect">
            <a:avLst/>
          </a:prstGeom>
        </p:spPr>
      </p:pic>
      <p:pic>
        <p:nvPicPr>
          <p:cNvPr id="11" name="صورة 10" descr="Show_some_of_your_feelings_by_ertz.jpg"/>
          <p:cNvPicPr>
            <a:picLocks noChangeAspect="1"/>
          </p:cNvPicPr>
          <p:nvPr/>
        </p:nvPicPr>
        <p:blipFill>
          <a:blip r:embed="rId3" cstate="print"/>
          <a:srcRect l="37048" t="53150" r="35430" b="29000"/>
          <a:stretch>
            <a:fillRect/>
          </a:stretch>
        </p:blipFill>
        <p:spPr>
          <a:xfrm>
            <a:off x="6012160" y="188640"/>
            <a:ext cx="1224136" cy="1224136"/>
          </a:xfrm>
          <a:prstGeom prst="rect">
            <a:avLst/>
          </a:prstGeom>
        </p:spPr>
      </p:pic>
      <p:pic>
        <p:nvPicPr>
          <p:cNvPr id="12" name="صورة 11" descr="Show_some_of_your_feelings_by_ertz.jpg"/>
          <p:cNvPicPr>
            <a:picLocks noChangeAspect="1"/>
          </p:cNvPicPr>
          <p:nvPr/>
        </p:nvPicPr>
        <p:blipFill>
          <a:blip r:embed="rId3" cstate="print"/>
          <a:srcRect l="64570" t="53150" r="4670" b="29000"/>
          <a:stretch>
            <a:fillRect/>
          </a:stretch>
        </p:blipFill>
        <p:spPr>
          <a:xfrm>
            <a:off x="251520" y="3645024"/>
            <a:ext cx="1368152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979712" y="692696"/>
            <a:ext cx="46805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Be happy!</a:t>
            </a:r>
            <a:endParaRPr lang="ar-SA" sz="7200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539552" y="692696"/>
            <a:ext cx="1224136" cy="11521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1A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t1.gstatic.com/images?q=tbn:ANd9GcTTwAzx76wCHEcnBnd1myFmtNe21nqOnOVKmuokUmndDDUKptO_38rKIc_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6975" y="574947"/>
            <a:ext cx="1495425" cy="14859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2" name="Picture 4" descr="http://www.clipartguide.com/_named_clipart_images/0511-1006-1201-1221_Happy_Little_Girl_Swinging_clipart_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24250"/>
            <a:ext cx="329565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83568" y="980728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like to do at the weekend?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www.cartoonstock.com/newscartoons/cartoonists/rbo/lowres/rbon974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645024"/>
            <a:ext cx="2665809" cy="2685954"/>
          </a:xfrm>
          <a:prstGeom prst="rect">
            <a:avLst/>
          </a:prstGeom>
          <a:noFill/>
        </p:spPr>
      </p:pic>
      <p:pic>
        <p:nvPicPr>
          <p:cNvPr id="16388" name="Picture 4" descr="http://1.bp.blogspot.com/-9lUHKIUJYLw/TsM9YwIiMfI/AAAAAAAAB9M/xqrSPGrw1pI/s1600/thanksgiving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573016"/>
            <a:ext cx="2736304" cy="2808312"/>
          </a:xfrm>
          <a:prstGeom prst="rect">
            <a:avLst/>
          </a:prstGeom>
          <a:noFill/>
        </p:spPr>
      </p:pic>
      <p:pic>
        <p:nvPicPr>
          <p:cNvPr id="16390" name="Picture 6" descr="http://webdiva305.files.wordpress.com/2011/03/1044492-royalty-free-rf-clip-art-illustration-of-a-cartoon-sweaty-woman-running-on-a-treadmill.jpg?w=291&amp;h=3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933056"/>
            <a:ext cx="2771775" cy="2847976"/>
          </a:xfrm>
          <a:prstGeom prst="rect">
            <a:avLst/>
          </a:prstGeom>
          <a:noFill/>
        </p:spPr>
      </p:pic>
      <p:pic>
        <p:nvPicPr>
          <p:cNvPr id="16392" name="Picture 8" descr="http://image.shutterstock.com/display_pic_with_logo/553351/553351,1278601809,35/stock-vector-illustration-of-cartoon-cute-girl-reading-a-book-567769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1772816"/>
            <a:ext cx="2232248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88640"/>
            <a:ext cx="5760640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</a:t>
            </a:r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v</a:t>
            </a:r>
            <a:r>
              <a:rPr lang="en-US" sz="6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o</a:t>
            </a:r>
            <a:r>
              <a:rPr lang="en-US" sz="6600" b="1" i="1" dirty="0" smtClean="0">
                <a:solidFill>
                  <a:srgbClr val="00CC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c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b</a:t>
            </a:r>
            <a:r>
              <a:rPr lang="en-US" sz="6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u</a:t>
            </a:r>
            <a:r>
              <a:rPr lang="en-US" sz="6600" b="1" i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</a:t>
            </a:r>
            <a:r>
              <a:rPr lang="en-US" sz="6600" b="1" i="1" dirty="0" smtClean="0">
                <a:solidFill>
                  <a:srgbClr val="7030A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r</a:t>
            </a:r>
            <a:r>
              <a:rPr lang="en-US" sz="66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y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to express our activities!!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7410" name="Picture 2" descr="http://blog.choosyhomeschooler.com/wp-content/uploads/2009/06/vocabulary_cartoons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150320"/>
            <a:ext cx="6256734" cy="1663056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5004048" y="6021288"/>
            <a:ext cx="3995936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539552" y="260648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u="sng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Pg.4: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Match the verbs in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to the words/phrases in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187624" y="3127608"/>
            <a:ext cx="2160240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visit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go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have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004048" y="2996952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 smtClean="0">
                <a:solidFill>
                  <a:srgbClr val="0070C0"/>
                </a:solidFill>
              </a:rPr>
              <a:t>relatives</a:t>
            </a:r>
            <a:endParaRPr lang="ar-SA" sz="56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18448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18448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357301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443711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707904" y="530120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4932040" y="3843045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 smtClean="0">
                <a:solidFill>
                  <a:srgbClr val="7030A0"/>
                </a:solidFill>
              </a:rPr>
              <a:t>clubbing</a:t>
            </a:r>
            <a:endParaRPr lang="ar-SA" sz="56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932040" y="4707141"/>
            <a:ext cx="29523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 lie – in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1" grpId="0"/>
      <p:bldP spid="12" grpId="0"/>
      <p:bldP spid="13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00"/>
          </a:p>
        </p:txBody>
      </p:sp>
      <p:sp>
        <p:nvSpPr>
          <p:cNvPr id="9" name="مربع نص 8"/>
          <p:cNvSpPr txBox="1"/>
          <p:nvPr/>
        </p:nvSpPr>
        <p:spPr>
          <a:xfrm>
            <a:off x="323528" y="908720"/>
            <a:ext cx="3096344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meet up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do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have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788024" y="980728"/>
            <a:ext cx="38884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600" b="1" dirty="0">
                <a:solidFill>
                  <a:srgbClr val="0070C0"/>
                </a:solidFill>
              </a:rPr>
              <a:t>w</a:t>
            </a:r>
            <a:r>
              <a:rPr lang="en-US" sz="5600" b="1" dirty="0" smtClean="0">
                <a:solidFill>
                  <a:srgbClr val="0070C0"/>
                </a:solidFill>
              </a:rPr>
              <a:t>ith friends</a:t>
            </a:r>
            <a:endParaRPr lang="ar-SA" sz="56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446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446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155679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23488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707904" y="314096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4788024" y="4686235"/>
            <a:ext cx="52565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s</a:t>
            </a:r>
            <a:r>
              <a:rPr lang="en-US" sz="4800" b="1" dirty="0" smtClean="0">
                <a:solidFill>
                  <a:srgbClr val="7030A0"/>
                </a:solidFill>
              </a:rPr>
              <a:t>ome exercise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644008" y="2636912"/>
            <a:ext cx="45365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 quiet night in</a:t>
            </a:r>
            <a:endParaRPr lang="ar-SA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23528" y="3847688"/>
            <a:ext cx="3096344" cy="267765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tidy up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do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go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60032" y="3861048"/>
            <a:ext cx="38884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rgbClr val="0070C0"/>
                </a:solidFill>
              </a:rPr>
              <a:t>t</a:t>
            </a:r>
            <a:r>
              <a:rPr lang="en-US" sz="5400" b="1" dirty="0" smtClean="0">
                <a:solidFill>
                  <a:srgbClr val="0070C0"/>
                </a:solidFill>
              </a:rPr>
              <a:t>he house</a:t>
            </a:r>
            <a:endParaRPr lang="ar-SA" sz="5400" b="1" dirty="0">
              <a:solidFill>
                <a:srgbClr val="0070C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4644008" y="5530006"/>
            <a:ext cx="45365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o exhibition</a:t>
            </a:r>
            <a:endParaRPr lang="ar-SA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3707904" y="443711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>
            <a:off x="3707904" y="522920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3707904" y="602128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مربع نص 24"/>
          <p:cNvSpPr txBox="1"/>
          <p:nvPr/>
        </p:nvSpPr>
        <p:spPr>
          <a:xfrm>
            <a:off x="4788024" y="1916832"/>
            <a:ext cx="52565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s</a:t>
            </a:r>
            <a:r>
              <a:rPr lang="en-US" sz="4800" b="1" dirty="0" smtClean="0">
                <a:solidFill>
                  <a:srgbClr val="7030A0"/>
                </a:solidFill>
              </a:rPr>
              <a:t>ome gardening</a:t>
            </a:r>
            <a:endParaRPr lang="ar-SA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8" grpId="0"/>
      <p:bldP spid="19" grpId="0"/>
      <p:bldP spid="14" grpId="0" animBg="1"/>
      <p:bldP spid="20" grpId="0"/>
      <p:bldP spid="21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600"/>
          </a:p>
        </p:txBody>
      </p:sp>
      <p:sp>
        <p:nvSpPr>
          <p:cNvPr id="9" name="مربع نص 8"/>
          <p:cNvSpPr txBox="1"/>
          <p:nvPr/>
        </p:nvSpPr>
        <p:spPr>
          <a:xfrm>
            <a:off x="323528" y="908720"/>
            <a:ext cx="3096344" cy="353943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0070C0"/>
                </a:solidFill>
              </a:rPr>
              <a:t>chat  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rgbClr val="7030A0"/>
                </a:solidFill>
              </a:rPr>
              <a:t>have</a:t>
            </a:r>
          </a:p>
          <a:p>
            <a:pPr algn="l" rtl="0"/>
            <a:endParaRPr lang="en-US" sz="5600" b="1" dirty="0" smtClean="0">
              <a:solidFill>
                <a:srgbClr val="7030A0"/>
              </a:solidFill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sz="5600" b="1" dirty="0" smtClean="0"/>
              <a:t> </a:t>
            </a:r>
            <a:r>
              <a:rPr lang="en-US" sz="5600" b="1" dirty="0" smtClean="0">
                <a:solidFill>
                  <a:schemeClr val="accent6">
                    <a:lumMod val="75000"/>
                  </a:schemeClr>
                </a:solidFill>
              </a:rPr>
              <a:t>go </a:t>
            </a:r>
            <a:endParaRPr lang="ar-SA" sz="5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644008" y="980728"/>
            <a:ext cx="435597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0070C0"/>
                </a:solidFill>
              </a:rPr>
              <a:t>t</a:t>
            </a:r>
            <a:r>
              <a:rPr lang="en-US" sz="4800" b="1" dirty="0" smtClean="0">
                <a:solidFill>
                  <a:srgbClr val="0070C0"/>
                </a:solidFill>
              </a:rPr>
              <a:t>o people online</a:t>
            </a:r>
            <a:endParaRPr lang="ar-SA" sz="4800" b="1" dirty="0">
              <a:solidFill>
                <a:srgbClr val="0070C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51720" y="44624"/>
            <a:ext cx="6190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A</a:t>
            </a:r>
            <a:endParaRPr lang="ar-SA" sz="5600" dirty="0"/>
          </a:p>
        </p:txBody>
      </p:sp>
      <p:sp>
        <p:nvSpPr>
          <p:cNvPr id="13" name="مستطيل 12"/>
          <p:cNvSpPr/>
          <p:nvPr/>
        </p:nvSpPr>
        <p:spPr>
          <a:xfrm>
            <a:off x="5929196" y="44624"/>
            <a:ext cx="587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b="1" dirty="0">
                <a:solidFill>
                  <a:srgbClr val="00B050"/>
                </a:solidFill>
              </a:rPr>
              <a:t>B</a:t>
            </a:r>
            <a:endParaRPr lang="ar-SA" sz="5600" dirty="0"/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3707904" y="155679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707904" y="23488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563888" y="393305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4499992" y="3390091"/>
            <a:ext cx="45365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or a walk/ a run</a:t>
            </a:r>
            <a:endParaRPr lang="ar-SA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4572000" y="1844824"/>
            <a:ext cx="496855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800" b="1" dirty="0">
                <a:solidFill>
                  <a:srgbClr val="7030A0"/>
                </a:solidFill>
              </a:rPr>
              <a:t>p</a:t>
            </a:r>
            <a:r>
              <a:rPr lang="en-US" sz="4800" b="1" dirty="0" smtClean="0">
                <a:solidFill>
                  <a:srgbClr val="7030A0"/>
                </a:solidFill>
              </a:rPr>
              <a:t>eople round for dinner</a:t>
            </a:r>
            <a:endParaRPr lang="ar-SA" sz="4800" b="1" dirty="0">
              <a:solidFill>
                <a:srgbClr val="7030A0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539552" y="4769857"/>
            <a:ext cx="828092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Which of the activities above do you often/never do at the weekend?</a:t>
            </a:r>
            <a:endParaRPr lang="ar-SA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9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79512" y="188640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95536" y="1052736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think makes Greg, Sarah &amp; Jenny happy?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6729" y="2492897"/>
            <a:ext cx="277177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8201" y="2492896"/>
            <a:ext cx="284797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492896"/>
            <a:ext cx="3048000" cy="354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ربع نص 15"/>
          <p:cNvSpPr txBox="1"/>
          <p:nvPr/>
        </p:nvSpPr>
        <p:spPr>
          <a:xfrm>
            <a:off x="755576" y="6095037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Jenny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923928" y="6093296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Sarah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6876256" y="6021288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66"/>
                </a:solidFill>
                <a:latin typeface="Kristen ITC" pitchFamily="66" charset="0"/>
              </a:rPr>
              <a:t>Greg</a:t>
            </a:r>
            <a:endParaRPr lang="ar-SA" sz="3600" b="1" dirty="0">
              <a:solidFill>
                <a:srgbClr val="FF0066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2033553"/>
            <a:ext cx="871296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and write two things that make each person happy.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18864">
            <a:off x="7242521" y="163603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://anessaywriting.com/wp-content/uploads/4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5216532"/>
            <a:ext cx="1800200" cy="15968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D1 - Faixa 0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214282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92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11560" y="1628800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18864">
            <a:off x="7242521" y="163603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3284984"/>
            <a:ext cx="806489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Who does Sarah work for?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are her children doing                 at the moment?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did Sarah do last Saturday?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2420888"/>
            <a:ext cx="2483768" cy="352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CD1 - Faixa 0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96356" y="633891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927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5294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18864">
            <a:off x="7314529" y="19587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2782083"/>
            <a:ext cx="806489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How many countries has                      Greg been to?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Where did he go last year?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How often does he work in his garden?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0745" y="2348880"/>
            <a:ext cx="2483743" cy="352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CD1 - Faixa 0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553480" y="64103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92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5294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Listen again and answer these questions.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18864">
            <a:off x="7314529" y="19587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79512" y="2782083"/>
            <a:ext cx="806489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 Does Jenny usually get up                  early on Saturday?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did she have for                         breakfast last Sunday?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What makes her </a:t>
            </a:r>
            <a:r>
              <a:rPr lang="en-US" sz="5400" b="1" dirty="0" err="1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flatmate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happy?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420888"/>
            <a:ext cx="2724472" cy="35482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&amp; grammar: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5536" y="116945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Look at these questions carefully.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36512" y="2499861"/>
            <a:ext cx="957706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What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are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her children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doing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at the moment? 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Where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did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go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last year?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00CC00"/>
                </a:solidFill>
                <a:latin typeface="AngsanaUPC" pitchFamily="18" charset="-34"/>
                <a:cs typeface="AngsanaUPC" pitchFamily="18" charset="-34"/>
              </a:rPr>
              <a:t>How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often </a:t>
            </a:r>
            <a:r>
              <a:rPr lang="en-US" sz="5400" b="1" dirty="0" smtClean="0">
                <a:solidFill>
                  <a:srgbClr val="00B0F0"/>
                </a:solidFill>
                <a:latin typeface="AngsanaUPC" pitchFamily="18" charset="-34"/>
                <a:cs typeface="AngsanaUPC" pitchFamily="18" charset="-34"/>
              </a:rPr>
              <a:t>does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he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work</a:t>
            </a:r>
            <a:r>
              <a:rPr lang="en-US" sz="54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 in his garden?</a:t>
            </a:r>
            <a:endParaRPr lang="ar-SA" sz="5400" b="1" dirty="0">
              <a:solidFill>
                <a:srgbClr val="FF0066"/>
              </a:solidFill>
              <a:latin typeface="AngsanaUPC" pitchFamily="18" charset="-34"/>
              <a:cs typeface="Andalus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67544" y="5129897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Try to know how questions are formed in English.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79512" y="1327206"/>
          <a:ext cx="8712967" cy="4910106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545370"/>
                <a:gridCol w="1731926"/>
                <a:gridCol w="2031710"/>
                <a:gridCol w="2223770"/>
                <a:gridCol w="2180191"/>
              </a:tblGrid>
              <a:tr h="1104531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66"/>
                          </a:solidFill>
                        </a:rPr>
                        <a:t>verb</a:t>
                      </a:r>
                      <a:endParaRPr lang="ar-SA" sz="3600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Auxiliary</a:t>
                      </a: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03810"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doing 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go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work …….</a:t>
                      </a:r>
                      <a:endParaRPr lang="ar-SA" sz="3200" b="1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00"/>
                          </a:solidFill>
                        </a:rPr>
                        <a:t>her</a:t>
                      </a:r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 children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he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she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they ……..</a:t>
                      </a:r>
                    </a:p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are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did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does …….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Where 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How</a:t>
                      </a:r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When </a:t>
                      </a:r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</a:p>
                    <a:p>
                      <a:pPr algn="l" rtl="1"/>
                      <a:endParaRPr lang="ar-SA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03866">
                <a:tc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any</a:t>
                      </a:r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 verb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3200" b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Who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403648" y="283295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Question Forms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8" name="ضرب 7"/>
          <p:cNvSpPr/>
          <p:nvPr/>
        </p:nvSpPr>
        <p:spPr>
          <a:xfrm>
            <a:off x="3059832" y="5517232"/>
            <a:ext cx="648072" cy="7200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2" name="ضرب 11"/>
          <p:cNvSpPr/>
          <p:nvPr/>
        </p:nvSpPr>
        <p:spPr>
          <a:xfrm>
            <a:off x="5220072" y="5517232"/>
            <a:ext cx="648072" cy="7200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07504" y="1124744"/>
          <a:ext cx="8856984" cy="527304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32612"/>
                <a:gridCol w="1814420"/>
                <a:gridCol w="1886428"/>
                <a:gridCol w="1916584"/>
                <a:gridCol w="2006940"/>
              </a:tblGrid>
              <a:tr h="1104531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66"/>
                          </a:solidFill>
                        </a:rPr>
                        <a:t>verb</a:t>
                      </a:r>
                      <a:endParaRPr lang="ar-SA" sz="3600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Auxiliary</a:t>
                      </a: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93194">
                <a:tc>
                  <a:txBody>
                    <a:bodyPr/>
                    <a:lstStyle/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rtl="1"/>
                      <a:endParaRPr lang="en-US" sz="2400" b="1" dirty="0" smtClean="0"/>
                    </a:p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the room?</a:t>
                      </a:r>
                      <a:endParaRPr lang="ar-SA" sz="3200" b="1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FF0066"/>
                          </a:solidFill>
                        </a:rPr>
                        <a:t>studying?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eat?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wake up?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paint</a:t>
                      </a:r>
                      <a:endParaRPr lang="ar-SA" sz="3200" b="1" dirty="0">
                        <a:solidFill>
                          <a:srgbClr val="FF0066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she </a:t>
                      </a:r>
                    </a:p>
                    <a:p>
                      <a:pPr algn="l" rtl="1"/>
                      <a:r>
                        <a:rPr lang="en-US" sz="3200" b="1" baseline="0" dirty="0" err="1" smtClean="0">
                          <a:solidFill>
                            <a:srgbClr val="FF0000"/>
                          </a:solidFill>
                        </a:rPr>
                        <a:t>Reem</a:t>
                      </a:r>
                      <a:endParaRPr lang="en-US" sz="32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they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are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did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does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do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Where</a:t>
                      </a:r>
                    </a:p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When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How </a:t>
                      </a:r>
                    </a:p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03866"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the</a:t>
                      </a:r>
                      <a:r>
                        <a:rPr lang="en-US" sz="3200" b="1" baseline="0" dirty="0" smtClean="0">
                          <a:solidFill>
                            <a:srgbClr val="660033"/>
                          </a:solidFill>
                        </a:rPr>
                        <a:t> pen?</a:t>
                      </a:r>
                      <a:endParaRPr lang="ar-SA" sz="3200" b="1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baseline="0" dirty="0" smtClean="0">
                          <a:solidFill>
                            <a:srgbClr val="FF0066"/>
                          </a:solidFill>
                        </a:rPr>
                        <a:t>took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S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3200" b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Who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979712" y="44624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Examples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8" name="ضرب 7"/>
          <p:cNvSpPr/>
          <p:nvPr/>
        </p:nvSpPr>
        <p:spPr>
          <a:xfrm>
            <a:off x="2699792" y="5373216"/>
            <a:ext cx="648072" cy="864096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9" name="ضرب 8"/>
          <p:cNvSpPr/>
          <p:nvPr/>
        </p:nvSpPr>
        <p:spPr>
          <a:xfrm>
            <a:off x="4644008" y="5373216"/>
            <a:ext cx="648072" cy="864096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SA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251521" y="887076"/>
          <a:ext cx="8712968" cy="2273588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524971"/>
                <a:gridCol w="2333864"/>
                <a:gridCol w="2371173"/>
                <a:gridCol w="2482960"/>
              </a:tblGrid>
              <a:tr h="953000">
                <a:tc>
                  <a:txBody>
                    <a:bodyPr/>
                    <a:lstStyle/>
                    <a:p>
                      <a:pPr algn="ctr" rtl="0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verb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84868">
                <a:tc>
                  <a:txBody>
                    <a:bodyPr/>
                    <a:lstStyle/>
                    <a:p>
                      <a:pPr algn="ctr" rtl="0"/>
                      <a:endParaRPr lang="en-US" sz="2400" b="1" dirty="0" smtClean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4000" b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make</a:t>
                      </a:r>
                      <a:r>
                        <a:rPr lang="en-US" sz="3200" b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200" b="1" u="sng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  <a:endParaRPr lang="en-US" sz="3200" b="1" u="sng" baseline="0" dirty="0" smtClean="0">
                        <a:solidFill>
                          <a:srgbClr val="00CC00"/>
                        </a:solidFill>
                      </a:endParaRPr>
                    </a:p>
                    <a:p>
                      <a:pPr algn="ctr" rtl="0"/>
                      <a:r>
                        <a:rPr lang="en-US" sz="3200" b="1" u="sng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u="sng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979712" y="-27384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Exception</a:t>
            </a:r>
            <a:endParaRPr lang="ar-SA" sz="4400" u="sng" dirty="0">
              <a:latin typeface="Aharoni" pitchFamily="2" charset="-79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979712" y="3140968"/>
            <a:ext cx="51845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u="sng" dirty="0" smtClean="0">
                <a:latin typeface="Aharoni" pitchFamily="2" charset="-79"/>
                <a:cs typeface="Aharoni" pitchFamily="2" charset="-79"/>
              </a:rPr>
              <a:t>Example</a:t>
            </a:r>
            <a:endParaRPr lang="ar-SA" sz="4400" u="sng" dirty="0">
              <a:latin typeface="Aharoni" pitchFamily="2" charset="-79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179513" y="4005064"/>
          <a:ext cx="8784976" cy="274320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3105091"/>
                <a:gridCol w="1637994"/>
                <a:gridCol w="1814422"/>
                <a:gridCol w="2227469"/>
              </a:tblGrid>
              <a:tr h="807036">
                <a:tc>
                  <a:txBody>
                    <a:bodyPr/>
                    <a:lstStyle/>
                    <a:p>
                      <a:pPr algn="ctr" rtl="0"/>
                      <a:endParaRPr lang="ar-SA" sz="2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subject</a:t>
                      </a:r>
                      <a:endParaRPr lang="ar-S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verb </a:t>
                      </a:r>
                      <a:endParaRPr lang="ar-SA" sz="36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 rtl="0"/>
                      <a:endParaRPr lang="ar-SA" sz="3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3600" dirty="0" smtClean="0">
                          <a:solidFill>
                            <a:srgbClr val="00CC00"/>
                          </a:solidFill>
                        </a:rPr>
                        <a:t>Question word</a:t>
                      </a:r>
                      <a:endParaRPr lang="ar-SA" sz="3600" dirty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53204"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upset?</a:t>
                      </a:r>
                    </a:p>
                    <a:p>
                      <a:pPr algn="l" rtl="0"/>
                      <a:r>
                        <a:rPr lang="en-US" sz="3200" b="1" dirty="0" smtClean="0">
                          <a:solidFill>
                            <a:srgbClr val="660033"/>
                          </a:solidFill>
                        </a:rPr>
                        <a:t>leave the room?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 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FF0000"/>
                          </a:solidFill>
                        </a:rPr>
                        <a:t>Your friend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u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makes</a:t>
                      </a:r>
                    </a:p>
                    <a:p>
                      <a:pPr algn="l" rtl="0"/>
                      <a:r>
                        <a:rPr lang="en-US" sz="3200" b="1" u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made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3200" b="1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What</a:t>
                      </a:r>
                    </a:p>
                    <a:p>
                      <a:pPr algn="l" rtl="0"/>
                      <a:r>
                        <a:rPr lang="en-US" sz="3200" b="1" baseline="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endParaRPr lang="en-US" sz="3200" b="1" dirty="0" smtClean="0">
                        <a:solidFill>
                          <a:srgbClr val="00CC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36512" y="1377350"/>
            <a:ext cx="576064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0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Let’s  </a:t>
            </a:r>
            <a:r>
              <a:rPr lang="en-US" sz="8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                             practice!!</a:t>
            </a:r>
            <a:endParaRPr lang="ar-SA" sz="80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3554" name="Picture 2" descr="http://www.clipartillustration.com/royalty-free-image-1411/clipart-illustration-orange-man-with-giant-pencil-writing-memo-or-n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455118"/>
            <a:ext cx="357187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95536" y="260648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Ask about the underlined information?</a:t>
            </a:r>
            <a:endParaRPr lang="ar-SA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36512" y="1844824"/>
            <a:ext cx="91805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1) John is looking for </a:t>
            </a:r>
            <a:r>
              <a:rPr lang="en-US" sz="3600" u="sng" dirty="0" smtClean="0">
                <a:latin typeface="Century" pitchFamily="18" charset="0"/>
              </a:rPr>
              <a:t>his wallet</a:t>
            </a:r>
            <a:r>
              <a:rPr lang="en-US" sz="3600" dirty="0" smtClean="0">
                <a:latin typeface="Century" pitchFamily="18" charset="0"/>
              </a:rPr>
              <a:t>.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(what)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-36512" y="3286725"/>
            <a:ext cx="78488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2</a:t>
            </a:r>
            <a:r>
              <a:rPr lang="en-US" sz="3600" dirty="0" smtClean="0">
                <a:latin typeface="Century" pitchFamily="18" charset="0"/>
              </a:rPr>
              <a:t>) I go to school </a:t>
            </a:r>
            <a:r>
              <a:rPr lang="en-US" sz="3600" u="sng" dirty="0" smtClean="0">
                <a:latin typeface="Century" pitchFamily="18" charset="0"/>
              </a:rPr>
              <a:t>by bus</a:t>
            </a:r>
            <a:r>
              <a:rPr lang="en-US" sz="3600" dirty="0" smtClean="0">
                <a:latin typeface="Century" pitchFamily="18" charset="0"/>
              </a:rPr>
              <a:t>.  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(how)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-36512" y="4748951"/>
            <a:ext cx="95770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3</a:t>
            </a:r>
            <a:r>
              <a:rPr lang="en-US" sz="3600" dirty="0" smtClean="0">
                <a:latin typeface="Century" pitchFamily="18" charset="0"/>
              </a:rPr>
              <a:t>) Sarah went clubbing </a:t>
            </a:r>
            <a:r>
              <a:rPr lang="en-US" sz="3600" u="sng" dirty="0" smtClean="0">
                <a:latin typeface="Century" pitchFamily="18" charset="0"/>
              </a:rPr>
              <a:t>last Sunday</a:t>
            </a:r>
            <a:r>
              <a:rPr lang="en-US" sz="3600" dirty="0" smtClean="0">
                <a:latin typeface="Century" pitchFamily="18" charset="0"/>
              </a:rPr>
              <a:t>. 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(when)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39552" y="2577098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What is John looking for?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408926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How do you go to school?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67544" y="5961474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When did Sarah go clubbing?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395536" y="260648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Ask about the underlined information?</a:t>
            </a:r>
            <a:endParaRPr lang="ar-SA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36512" y="1772816"/>
            <a:ext cx="871296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>
                <a:latin typeface="Century" pitchFamily="18" charset="0"/>
              </a:rPr>
              <a:t>4</a:t>
            </a:r>
            <a:r>
              <a:rPr lang="en-US" sz="3600" dirty="0" smtClean="0">
                <a:latin typeface="Century" pitchFamily="18" charset="0"/>
              </a:rPr>
              <a:t>) He lives in </a:t>
            </a:r>
            <a:r>
              <a:rPr lang="en-US" sz="3600" u="sng" dirty="0" smtClean="0">
                <a:latin typeface="Century" pitchFamily="18" charset="0"/>
              </a:rPr>
              <a:t>an apartment </a:t>
            </a:r>
            <a:r>
              <a:rPr lang="en-US" sz="3600" dirty="0" smtClean="0">
                <a:latin typeface="Century" pitchFamily="18" charset="0"/>
              </a:rPr>
              <a:t>.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(where)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-36512" y="3212976"/>
            <a:ext cx="91805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5</a:t>
            </a:r>
            <a:r>
              <a:rPr lang="en-US" sz="3600" u="sng" dirty="0" smtClean="0">
                <a:latin typeface="Century" pitchFamily="18" charset="0"/>
              </a:rPr>
              <a:t>) My mom </a:t>
            </a:r>
            <a:r>
              <a:rPr lang="en-US" sz="3600" dirty="0" smtClean="0">
                <a:latin typeface="Century" pitchFamily="18" charset="0"/>
              </a:rPr>
              <a:t>bought this new dress.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(who)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-36512" y="4748951"/>
            <a:ext cx="957706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600" dirty="0" smtClean="0">
                <a:latin typeface="Century" pitchFamily="18" charset="0"/>
              </a:rPr>
              <a:t>6) </a:t>
            </a:r>
            <a:r>
              <a:rPr lang="en-US" sz="3600" u="sng" dirty="0" smtClean="0">
                <a:latin typeface="Century" pitchFamily="18" charset="0"/>
              </a:rPr>
              <a:t>Having a warm shower </a:t>
            </a:r>
            <a:r>
              <a:rPr lang="en-US" sz="3600" dirty="0" smtClean="0">
                <a:latin typeface="Century" pitchFamily="18" charset="0"/>
              </a:rPr>
              <a:t>makes me feel relaxed.   </a:t>
            </a:r>
            <a:r>
              <a:rPr lang="en-US" sz="3600" b="1" i="1" dirty="0" smtClean="0">
                <a:solidFill>
                  <a:srgbClr val="FF0066"/>
                </a:solidFill>
                <a:latin typeface="Century" pitchFamily="18" charset="0"/>
              </a:rPr>
              <a:t>(what)</a:t>
            </a:r>
            <a:endParaRPr lang="ar-SA" sz="3600" b="1" i="1" dirty="0">
              <a:solidFill>
                <a:srgbClr val="FF0066"/>
              </a:solidFill>
              <a:latin typeface="Century" pitchFamily="18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67544" y="249289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Where does he live?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7544" y="4017258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Who bough this new dress?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19944" y="5889466"/>
            <a:ext cx="78488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  <a:latin typeface="Segoe Print" pitchFamily="2" charset="0"/>
              </a:rPr>
              <a:t>What makes you feel relaxed?</a:t>
            </a:r>
            <a:endParaRPr lang="ar-SA" sz="4000" b="1" i="1" dirty="0">
              <a:solidFill>
                <a:srgbClr val="FF0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619672" y="692696"/>
            <a:ext cx="770485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Love it or hate it!</a:t>
            </a:r>
            <a:endParaRPr lang="ar-SA" sz="7200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251520" y="692696"/>
            <a:ext cx="1224136" cy="11521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2</a:t>
            </a:r>
            <a:r>
              <a:rPr lang="en-US" sz="4800" b="1" dirty="0" smtClean="0">
                <a:solidFill>
                  <a:srgbClr val="C00000"/>
                </a:solidFill>
              </a:rPr>
              <a:t>A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31746" name="Picture 2" descr="http://images.clipartof.com/small/9552-Clipart-Picture-Of-A-Love-Heart-Mascot-Cartoon-Character-Holding-A-Stop-Sig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2086"/>
            <a:ext cx="3419872" cy="3935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0405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Discussion: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83568" y="1313473"/>
            <a:ext cx="763284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What do you like and dislike about your room?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 descr="http://forums.3dtotal.com/attachment.php?attachmentid=151170&amp;stc=1&amp;d=12604808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068960"/>
            <a:ext cx="7272808" cy="3356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-180528" y="44624"/>
            <a:ext cx="6912768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Let’s  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                            learn more </a:t>
            </a:r>
            <a:r>
              <a:rPr lang="en-US" sz="6600" b="1" i="1" dirty="0" smtClean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v</a:t>
            </a:r>
            <a:r>
              <a:rPr lang="en-US" sz="6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o</a:t>
            </a:r>
            <a:r>
              <a:rPr lang="en-US" sz="6600" b="1" i="1" dirty="0" smtClean="0">
                <a:solidFill>
                  <a:srgbClr val="00CC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c</a:t>
            </a:r>
            <a:r>
              <a:rPr lang="en-US" sz="6600" b="1" i="1" dirty="0" smtClean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b</a:t>
            </a:r>
            <a:r>
              <a:rPr lang="en-US" sz="66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u</a:t>
            </a:r>
            <a:r>
              <a:rPr lang="en-US" sz="6600" b="1" i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l</a:t>
            </a:r>
            <a:r>
              <a:rPr lang="en-US" sz="6600" b="1" i="1" dirty="0" smtClean="0">
                <a:solidFill>
                  <a:srgbClr val="7030A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a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r</a:t>
            </a:r>
            <a:r>
              <a:rPr lang="en-US" sz="6600" b="1" i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y</a:t>
            </a:r>
            <a:r>
              <a:rPr lang="en-US" sz="66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 Antiqua" pitchFamily="18" charset="0"/>
                <a:cs typeface="Andalus" pitchFamily="18" charset="-78"/>
              </a:rPr>
              <a:t> to express what we like &amp; dislike!!</a:t>
            </a:r>
            <a:endParaRPr lang="ar-SA" sz="6600" b="1" i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17410" name="Picture 2" descr="http://blog.choosyhomeschooler.com/wp-content/uploads/2009/06/vocabulary_cartoons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150320"/>
            <a:ext cx="6256734" cy="1663056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5004048" y="6021288"/>
            <a:ext cx="3995936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251520" y="507444"/>
            <a:ext cx="8604448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Read the phrases on </a:t>
            </a: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pg.6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and decide which of them are used to:</a:t>
            </a:r>
          </a:p>
          <a:p>
            <a:pPr algn="l" rtl="0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say you like something</a:t>
            </a: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b-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something is ok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c- </a:t>
            </a:r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you hate something</a:t>
            </a:r>
            <a:endParaRPr lang="ar-SA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6" name="Picture 6" descr="http://fr.toonpool.com/user/613/files/i_love_you_and_i_hate_you_8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392488"/>
            <a:ext cx="3816424" cy="234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179512" y="332656"/>
            <a:ext cx="8604448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Blip>
                <a:blip r:embed="rId2"/>
              </a:buBlip>
            </a:pP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Use these phrases to describe your feeling about the following:</a:t>
            </a:r>
          </a:p>
          <a:p>
            <a:pPr algn="l" rtl="0">
              <a:buBlip>
                <a:blip r:embed="rId2"/>
              </a:buBlip>
            </a:pPr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waiting in queues</a:t>
            </a: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Going on long journeys</a:t>
            </a:r>
          </a:p>
          <a:p>
            <a:pPr algn="l" rtl="0"/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7890" name="Picture 2" descr="http://i.telegraph.co.uk/multimedia/archive/01446/queue_1446267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28800"/>
            <a:ext cx="3347864" cy="2304256"/>
          </a:xfrm>
          <a:prstGeom prst="rect">
            <a:avLst/>
          </a:prstGeom>
          <a:noFill/>
        </p:spPr>
      </p:pic>
      <p:pic>
        <p:nvPicPr>
          <p:cNvPr id="37892" name="Picture 4" descr="http://geraldinemontano.files.wordpress.com/2011/07/398032-goin_trip_long_journ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4149080"/>
            <a:ext cx="2700808" cy="2512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ربع نص 1"/>
          <p:cNvSpPr txBox="1"/>
          <p:nvPr/>
        </p:nvSpPr>
        <p:spPr>
          <a:xfrm>
            <a:off x="179512" y="332656"/>
            <a:ext cx="8604448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getting up early</a:t>
            </a:r>
          </a:p>
          <a:p>
            <a:pPr algn="l" rtl="0"/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Going shopping</a:t>
            </a:r>
          </a:p>
          <a:p>
            <a:pPr algn="l" rtl="0"/>
            <a:endParaRPr lang="en-US" sz="4000" b="1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endParaRPr lang="en-US" sz="4000" b="1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Studying for exams</a:t>
            </a:r>
          </a:p>
          <a:p>
            <a:pPr algn="l" rtl="0">
              <a:buFont typeface="Courier New" pitchFamily="49" charset="0"/>
              <a:buChar char="o"/>
            </a:pPr>
            <a:endParaRPr lang="en-US" sz="40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l" rtl="0"/>
            <a:endParaRPr lang="en-US" sz="4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l" rtl="0">
              <a:buFont typeface="Courier New" pitchFamily="49" charset="0"/>
              <a:buChar char="o"/>
            </a:pPr>
            <a:r>
              <a:rPr lang="en-US" sz="40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Eating seafood</a:t>
            </a:r>
          </a:p>
          <a:p>
            <a:pPr algn="l" rtl="0"/>
            <a:endParaRPr lang="en-US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8" name="Picture 2" descr="http://www.best-of-web.com/_images_300/Girl_Watching_the_Sun_Come_Up_from_Her_Bed_100706-144361-161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6632"/>
            <a:ext cx="3433564" cy="1728192"/>
          </a:xfrm>
          <a:prstGeom prst="rect">
            <a:avLst/>
          </a:prstGeom>
          <a:noFill/>
        </p:spPr>
      </p:pic>
      <p:pic>
        <p:nvPicPr>
          <p:cNvPr id="39940" name="Picture 4" descr="http://www.tafn.org.uk/shopping/images/shopping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916832"/>
            <a:ext cx="3024336" cy="1728192"/>
          </a:xfrm>
          <a:prstGeom prst="rect">
            <a:avLst/>
          </a:prstGeom>
          <a:noFill/>
        </p:spPr>
      </p:pic>
      <p:pic>
        <p:nvPicPr>
          <p:cNvPr id="39942" name="Picture 6" descr="http://shahriar08.files.wordpress.com/2008/11/kids-study-carto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717032"/>
            <a:ext cx="2520280" cy="1613699"/>
          </a:xfrm>
          <a:prstGeom prst="rect">
            <a:avLst/>
          </a:prstGeom>
          <a:noFill/>
        </p:spPr>
      </p:pic>
      <p:pic>
        <p:nvPicPr>
          <p:cNvPr id="39944" name="Picture 8" descr="http://image.shutterstock.com/display_pic_with_logo/842818/842818,1323352883,4/stock-vector-boy-eating-seafood-fish-at-the-table-90399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783567"/>
            <a:ext cx="2160240" cy="195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60648"/>
            <a:ext cx="58326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b="1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Listening :</a:t>
            </a:r>
            <a:endParaRPr lang="ar-SA" sz="4400" b="1" i="1" u="sng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51520" y="1484784"/>
            <a:ext cx="8496944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Listen to Amy and Jeremy talking about topics 1- 4.</a:t>
            </a:r>
          </a:p>
          <a:p>
            <a:pPr algn="l" rtl="0">
              <a:buBlip>
                <a:blip r:embed="rId3"/>
              </a:buBlip>
            </a:pP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Who talks about each topic? Do they love them or hate them .</a:t>
            </a:r>
            <a:endParaRPr lang="ar-S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image.shutterstock.com/display_pic_with_logo/70895/70895,1159906505,2/stock-vector-illustration-of-freak-with-headphone-listening-music-1940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18864">
            <a:off x="7242521" y="-52421"/>
            <a:ext cx="1593864" cy="1650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611560" y="4049777"/>
            <a:ext cx="820891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dirty="0" smtClean="0">
                <a:latin typeface="LuzSans-Book" pitchFamily="2" charset="0"/>
              </a:rPr>
              <a:t> cooking         football on TV</a:t>
            </a:r>
          </a:p>
          <a:p>
            <a:pPr algn="l" rtl="0"/>
            <a:r>
              <a:rPr lang="en-US" sz="4000" b="1" dirty="0" smtClean="0">
                <a:latin typeface="LuzSans-Book" pitchFamily="2" charset="0"/>
              </a:rPr>
              <a:t> flying             customer service lines  </a:t>
            </a:r>
            <a:endParaRPr lang="ar-SA" sz="4000" b="1" dirty="0">
              <a:latin typeface="LuzSans-Book" pitchFamily="2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5496" y="5734997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Blip>
                <a:blip r:embed="rId3"/>
              </a:buBlip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Why do they love or hate </a:t>
            </a: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each </a:t>
            </a: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topic.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CD1 - Faixa 06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0444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519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/>
      <p:bldP spid="9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wedding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683568" y="1268760"/>
            <a:ext cx="5184576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ar-SA" sz="88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pic>
        <p:nvPicPr>
          <p:cNvPr id="40962" name="Picture 2" descr="http://forum.z88z.com/pic/z88z_pic_1318615834_27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04664"/>
            <a:ext cx="5544616" cy="3682356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-36512" y="4553833"/>
            <a:ext cx="72008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Bye for now!! </a:t>
            </a:r>
            <a:endParaRPr lang="ar-SA" sz="8000" dirty="0"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496" y="5910371"/>
            <a:ext cx="489654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Prepared by:                                       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Ms.Amani</a:t>
            </a:r>
            <a:r>
              <a:rPr lang="en-US" sz="2400" b="1" dirty="0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 AL-</a:t>
            </a:r>
            <a:r>
              <a:rPr lang="en-US" sz="2400" b="1" dirty="0" err="1" smtClean="0">
                <a:solidFill>
                  <a:srgbClr val="006600"/>
                </a:solidFill>
                <a:latin typeface="Sylfaen" pitchFamily="18" charset="0"/>
                <a:cs typeface="Andalus" pitchFamily="18" charset="-78"/>
              </a:rPr>
              <a:t>Buwardi</a:t>
            </a:r>
            <a:endParaRPr lang="en-US" sz="2400" b="1" dirty="0" smtClean="0">
              <a:solidFill>
                <a:srgbClr val="006600"/>
              </a:solidFill>
              <a:latin typeface="Sylfaen" pitchFamily="18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702</Words>
  <Application>Microsoft Office PowerPoint</Application>
  <PresentationFormat>On-screen Show (4:3)</PresentationFormat>
  <Paragraphs>192</Paragraphs>
  <Slides>28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سمة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asus</dc:creator>
  <cp:lastModifiedBy>Rula</cp:lastModifiedBy>
  <cp:revision>89</cp:revision>
  <dcterms:created xsi:type="dcterms:W3CDTF">2012-02-16T13:18:14Z</dcterms:created>
  <dcterms:modified xsi:type="dcterms:W3CDTF">2013-02-13T08:18:03Z</dcterms:modified>
</cp:coreProperties>
</file>