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2" r:id="rId10"/>
    <p:sldId id="267" r:id="rId11"/>
    <p:sldId id="269" r:id="rId12"/>
    <p:sldId id="264" r:id="rId13"/>
    <p:sldId id="265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0099"/>
    <a:srgbClr val="008000"/>
    <a:srgbClr val="CC6600"/>
    <a:srgbClr val="FF3300"/>
    <a:srgbClr val="00FF00"/>
    <a:srgbClr val="00CC00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>
        <p:scale>
          <a:sx n="62" d="100"/>
          <a:sy n="62" d="100"/>
        </p:scale>
        <p:origin x="-931" y="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6AFBF-BFCE-42FB-B0F3-F1815B67E72A}" type="datetimeFigureOut">
              <a:rPr lang="ar-SA" smtClean="0"/>
              <a:pPr/>
              <a:t>08/06/35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gif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untitممم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3275856" y="1996385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Morning </a:t>
            </a:r>
            <a:endParaRPr lang="ar-SA" sz="8800" dirty="0"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292080" y="5787261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008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691680" y="764704"/>
            <a:ext cx="6984776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Unit: 2 </a:t>
            </a:r>
          </a:p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We haven’t   got time</a:t>
            </a:r>
          </a:p>
        </p:txBody>
      </p:sp>
      <p:pic>
        <p:nvPicPr>
          <p:cNvPr id="1026" name="Picture 2" descr="http://www.effective-time-management-strategies.com/images/time_management_too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091742">
            <a:off x="669421" y="650770"/>
            <a:ext cx="1521858" cy="1628800"/>
          </a:xfrm>
          <a:prstGeom prst="rect">
            <a:avLst/>
          </a:prstGeom>
          <a:noFill/>
        </p:spPr>
      </p:pic>
      <p:pic>
        <p:nvPicPr>
          <p:cNvPr id="1028" name="Picture 4" descr="http://www.seohorizon.com/wp-content/uploads/save-ti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24536"/>
            <a:ext cx="9144000" cy="2060848"/>
          </a:xfrm>
          <a:prstGeom prst="rect">
            <a:avLst/>
          </a:prstGeom>
          <a:noFill/>
        </p:spPr>
      </p:pic>
      <p:pic>
        <p:nvPicPr>
          <p:cNvPr id="1032" name="Picture 8" descr="http://upload.almstba.com/uploads/almstba.com_131853671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4624"/>
            <a:ext cx="1927498" cy="1927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251520" y="404664"/>
            <a:ext cx="1224136" cy="115212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3">
                    <a:lumMod val="75000"/>
                  </a:schemeClr>
                </a:solidFill>
              </a:rPr>
              <a:t>2B</a:t>
            </a:r>
            <a:endParaRPr lang="ar-SA" sz="4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83568" y="1738551"/>
            <a:ext cx="7848872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dirty="0" smtClean="0">
                <a:solidFill>
                  <a:srgbClr val="008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Ready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, </a:t>
            </a:r>
            <a:r>
              <a:rPr lang="en-US" sz="8000" dirty="0" smtClean="0">
                <a:solidFill>
                  <a:srgbClr val="FF0066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steady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, </a:t>
            </a:r>
            <a:r>
              <a:rPr lang="en-US" sz="8000" dirty="0" smtClean="0"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eat</a:t>
            </a:r>
            <a:endParaRPr lang="ar-SA" sz="8000" dirty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pic>
        <p:nvPicPr>
          <p:cNvPr id="15362" name="Picture 2" descr="http://gloucester-rd.co.uk/wp-content/gallery/eating-and-drinking/027-eating-pizz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099619">
            <a:off x="6157196" y="3871196"/>
            <a:ext cx="2564903" cy="2564904"/>
          </a:xfrm>
          <a:prstGeom prst="ellipse">
            <a:avLst/>
          </a:prstGeom>
          <a:ln w="63500" cap="rnd">
            <a:solidFill>
              <a:schemeClr val="accent3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364" name="Picture 4" descr="http://www.clipartgarden.com/_small/0008-0805-1820-16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03" y="3789040"/>
            <a:ext cx="2699305" cy="2924944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403648" y="1313473"/>
            <a:ext cx="76328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What is your favorite meal?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07504" y="2393593"/>
            <a:ext cx="885698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When do you have your main meal of the day?</a:t>
            </a:r>
            <a:endParaRPr lang="ar-SA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296144" y="4233282"/>
            <a:ext cx="824440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Who cooks your main meal?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07504" y="5373216"/>
            <a:ext cx="864096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Do you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like</a:t>
            </a: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cooking? Why? Why not?</a:t>
            </a:r>
            <a:endParaRPr lang="ar-SA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s1.hubimg.com/u/2753012_f5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1115616" cy="1125402"/>
          </a:xfrm>
          <a:prstGeom prst="rect">
            <a:avLst/>
          </a:prstGeom>
          <a:noFill/>
        </p:spPr>
      </p:pic>
      <p:pic>
        <p:nvPicPr>
          <p:cNvPr id="1028" name="Picture 4" descr="http://www.hrdiscussion.com/imgcache/10113.imgcach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068960"/>
            <a:ext cx="1152128" cy="1152128"/>
          </a:xfrm>
          <a:prstGeom prst="rect">
            <a:avLst/>
          </a:prstGeom>
          <a:noFill/>
        </p:spPr>
      </p:pic>
      <p:pic>
        <p:nvPicPr>
          <p:cNvPr id="1030" name="Picture 6" descr="http://tx.english-ch.com/teacher/shelle/gourmet_budget_coo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863464"/>
            <a:ext cx="1224136" cy="1437744"/>
          </a:xfrm>
          <a:prstGeom prst="rect">
            <a:avLst/>
          </a:prstGeom>
          <a:noFill/>
        </p:spPr>
      </p:pic>
      <p:pic>
        <p:nvPicPr>
          <p:cNvPr id="1032" name="Picture 8" descr="http://image.shutterstock.com/display_pic_with_logo/565207/565207,1270705237,7/stock-vector-i-love-to-cook-5045398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 flipV="1">
            <a:off x="7596336" y="5422820"/>
            <a:ext cx="1440160" cy="13185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Vocabulary: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576" y="1457489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words/phrases in the box on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pg.14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51520" y="3970799"/>
            <a:ext cx="8568952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  <a:cs typeface="Arial" pitchFamily="34" charset="0"/>
              </a:rPr>
              <a:t>Put them into groups?</a:t>
            </a:r>
          </a:p>
          <a:p>
            <a:pPr algn="l" rtl="0"/>
            <a:r>
              <a:rPr lang="en-US" sz="4000" b="1" dirty="0" smtClean="0">
                <a:solidFill>
                  <a:srgbClr val="FF3300"/>
                </a:solidFill>
                <a:latin typeface="Book Antiqua" pitchFamily="18" charset="0"/>
                <a:cs typeface="Arial" pitchFamily="34" charset="0"/>
              </a:rPr>
              <a:t>A- food    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broccoli</a:t>
            </a:r>
          </a:p>
          <a:p>
            <a:pPr algn="l" rtl="0"/>
            <a:r>
              <a:rPr lang="en-US" sz="4000" b="1" dirty="0" smtClean="0">
                <a:solidFill>
                  <a:srgbClr val="FF3300"/>
                </a:solidFill>
                <a:latin typeface="Book Antiqua" pitchFamily="18" charset="0"/>
                <a:cs typeface="Arial" pitchFamily="34" charset="0"/>
              </a:rPr>
              <a:t>B- things in the kitchen    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fridge</a:t>
            </a:r>
          </a:p>
          <a:p>
            <a:pPr algn="l" rtl="0"/>
            <a:r>
              <a:rPr lang="en-US" sz="4000" b="1" dirty="0" smtClean="0">
                <a:solidFill>
                  <a:srgbClr val="FF3300"/>
                </a:solidFill>
                <a:latin typeface="Book Antiqua" pitchFamily="18" charset="0"/>
                <a:cs typeface="Arial" pitchFamily="34" charset="0"/>
              </a:rPr>
              <a:t>C- ways (methods) of cooking   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boil</a:t>
            </a:r>
            <a:endParaRPr lang="ar-SA" sz="4000" b="1" i="1" dirty="0">
              <a:solidFill>
                <a:schemeClr val="accent4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419872" y="2996952"/>
            <a:ext cx="26642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Kartika" pitchFamily="18" charset="0"/>
                <a:cs typeface="Kartika" pitchFamily="18" charset="0"/>
              </a:rPr>
              <a:t>Now,,</a:t>
            </a:r>
            <a:endParaRPr lang="ar-SA" sz="5400" b="1" dirty="0">
              <a:solidFill>
                <a:srgbClr val="002060"/>
              </a:solidFill>
              <a:latin typeface="Kartik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79512" y="188640"/>
          <a:ext cx="8784976" cy="6480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932688"/>
                <a:gridCol w="2816112"/>
                <a:gridCol w="3036176"/>
              </a:tblGrid>
              <a:tr h="1067527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Ways of cooking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Things in the Kitchen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Food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20705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Roast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a freezer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Red/green pepper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bake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cooker/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                   an oven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Peas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220322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grill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grill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beef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38967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fry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microwave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lamb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953079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heat up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saucepan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Carrots</a:t>
                      </a:r>
                    </a:p>
                    <a:p>
                      <a:pPr algn="l" rtl="0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62" name="Picture 6" descr="http://www.healthysnacksdiet.com/wp-content/uploads/2011/05/Carrot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5805264"/>
            <a:ext cx="1296144" cy="792088"/>
          </a:xfrm>
          <a:prstGeom prst="rect">
            <a:avLst/>
          </a:prstGeom>
          <a:noFill/>
        </p:spPr>
      </p:pic>
      <p:pic>
        <p:nvPicPr>
          <p:cNvPr id="19464" name="Picture 8" descr="http://www.online-coloring-pictures.com/coloring/albums/Animals/lamb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653136"/>
            <a:ext cx="1368152" cy="938967"/>
          </a:xfrm>
          <a:prstGeom prst="rect">
            <a:avLst/>
          </a:prstGeom>
          <a:noFill/>
        </p:spPr>
      </p:pic>
      <p:pic>
        <p:nvPicPr>
          <p:cNvPr id="19466" name="Picture 10" descr="http://ian.umces.edu/imagelibrary/albums/userpics/12789/normal_ian-symbol-beef-dairy-farm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429000"/>
            <a:ext cx="1872208" cy="997311"/>
          </a:xfrm>
          <a:prstGeom prst="rect">
            <a:avLst/>
          </a:prstGeom>
          <a:noFill/>
        </p:spPr>
      </p:pic>
      <p:pic>
        <p:nvPicPr>
          <p:cNvPr id="19468" name="Picture 12" descr="http://t0.gstatic.com/images?q=tbn:ANd9GcS8TbbfSLEqmf8e3Tnb0_hRezUQP43B6JtjZYoOOe_oGbNrEkfwvnVgUvZ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2420888"/>
            <a:ext cx="1944216" cy="833564"/>
          </a:xfrm>
          <a:prstGeom prst="rect">
            <a:avLst/>
          </a:prstGeom>
          <a:noFill/>
        </p:spPr>
      </p:pic>
      <p:pic>
        <p:nvPicPr>
          <p:cNvPr id="19470" name="Picture 14" descr="http://2.bp.blogspot.com/-eLScDOdOY-A/TWg9Cxu_DwI/AAAAAAAAA9Y/-6FoG5GY9zY/s1600/hot_red_pepper_l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733925" y="1218404"/>
            <a:ext cx="576063" cy="1540873"/>
          </a:xfrm>
          <a:prstGeom prst="rect">
            <a:avLst/>
          </a:prstGeom>
          <a:noFill/>
        </p:spPr>
      </p:pic>
      <p:pic>
        <p:nvPicPr>
          <p:cNvPr id="19472" name="Picture 16" descr="http://i.i.com.com/cnwk.1d/i/tim/2011/02/25/Flex_Oven_03-1_610x89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2420888"/>
            <a:ext cx="1224136" cy="864096"/>
          </a:xfrm>
          <a:prstGeom prst="rect">
            <a:avLst/>
          </a:prstGeom>
          <a:noFill/>
        </p:spPr>
      </p:pic>
      <p:pic>
        <p:nvPicPr>
          <p:cNvPr id="19474" name="Picture 18" descr="http://s7.thisnext.com/media/largest_dimension/481C133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1960" y="3429000"/>
            <a:ext cx="1728192" cy="1080120"/>
          </a:xfrm>
          <a:prstGeom prst="rect">
            <a:avLst/>
          </a:prstGeom>
          <a:noFill/>
        </p:spPr>
      </p:pic>
      <p:pic>
        <p:nvPicPr>
          <p:cNvPr id="19476" name="Picture 20" descr="http://www.beka-cookware.com/images/cookware/85x85/saucepan_chef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4" y="5805264"/>
            <a:ext cx="1152128" cy="669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51520" y="188640"/>
          <a:ext cx="8712968" cy="654735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665392"/>
                <a:gridCol w="3373800"/>
                <a:gridCol w="2673776"/>
              </a:tblGrid>
              <a:tr h="915372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Ways of cooking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Things in the Kitchen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Food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97122"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microwave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a frying                              pan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cs typeface="+mj-cs"/>
                        </a:rPr>
                        <a:t>Aubergine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/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          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eggplant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036446"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steam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wok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Beans</a:t>
                      </a:r>
                    </a:p>
                    <a:p>
                      <a:pPr algn="l" rtl="0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74639">
                <a:tc>
                  <a:txBody>
                    <a:bodyPr/>
                    <a:lstStyle/>
                    <a:p>
                      <a:pPr algn="l" rtl="1"/>
                      <a:endParaRPr lang="ar-SA" sz="2400">
                        <a:solidFill>
                          <a:srgbClr val="008000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blender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cs typeface="+mj-cs"/>
                        </a:rPr>
                        <a:t>Courgettes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/           zucchinis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05543">
                <a:tc>
                  <a:txBody>
                    <a:bodyPr/>
                    <a:lstStyle/>
                    <a:p>
                      <a:pPr algn="l" rtl="1"/>
                      <a:endParaRPr lang="ar-SA" sz="2400" dirty="0">
                        <a:solidFill>
                          <a:srgbClr val="008000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toaster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51597">
                <a:tc>
                  <a:txBody>
                    <a:bodyPr/>
                    <a:lstStyle/>
                    <a:p>
                      <a:pPr algn="l" rtl="1"/>
                      <a:endParaRPr lang="ar-SA" sz="2400">
                        <a:solidFill>
                          <a:srgbClr val="008000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rubbish bin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en-US" sz="2400" b="1" dirty="0" smtClean="0">
                        <a:solidFill>
                          <a:srgbClr val="FF0000"/>
                        </a:solidFill>
                        <a:cs typeface="+mj-cs"/>
                      </a:endParaRPr>
                    </a:p>
                    <a:p>
                      <a:pPr algn="l" rtl="1"/>
                      <a:endParaRPr lang="en-US" sz="2400" b="1" dirty="0" smtClean="0">
                        <a:solidFill>
                          <a:srgbClr val="FF0000"/>
                        </a:solidFill>
                        <a:cs typeface="+mj-cs"/>
                      </a:endParaRPr>
                    </a:p>
                    <a:p>
                      <a:pPr algn="l" rtl="1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482" name="Picture 2" descr="http://www.ohgizmo.com/wp-content/uploads/2010/05/kenwood_toa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509120"/>
            <a:ext cx="1440160" cy="952463"/>
          </a:xfrm>
          <a:prstGeom prst="rect">
            <a:avLst/>
          </a:prstGeom>
          <a:noFill/>
        </p:spPr>
      </p:pic>
      <p:pic>
        <p:nvPicPr>
          <p:cNvPr id="20484" name="Picture 4" descr="http://steamykitchen.com/wp-content/uploads/2011/02/kenmore_elite_blender-300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56992"/>
            <a:ext cx="1561356" cy="936104"/>
          </a:xfrm>
          <a:prstGeom prst="rect">
            <a:avLst/>
          </a:prstGeom>
          <a:noFill/>
        </p:spPr>
      </p:pic>
      <p:pic>
        <p:nvPicPr>
          <p:cNvPr id="20486" name="Picture 6" descr="http://fryingpan-review.com/sites/default/files/frying_pan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268760"/>
            <a:ext cx="1944216" cy="864096"/>
          </a:xfrm>
          <a:prstGeom prst="rect">
            <a:avLst/>
          </a:prstGeom>
          <a:noFill/>
        </p:spPr>
      </p:pic>
      <p:pic>
        <p:nvPicPr>
          <p:cNvPr id="20488" name="Picture 8" descr="http://www.lime-office.com.au/img/productImages/jastek/02704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6451" y="5589240"/>
            <a:ext cx="969725" cy="1080120"/>
          </a:xfrm>
          <a:prstGeom prst="rect">
            <a:avLst/>
          </a:prstGeom>
          <a:noFill/>
        </p:spPr>
      </p:pic>
      <p:pic>
        <p:nvPicPr>
          <p:cNvPr id="20490" name="Picture 10" descr="http://www.livingantioxidants.com/kidney-bean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2276872"/>
            <a:ext cx="1224136" cy="936104"/>
          </a:xfrm>
          <a:prstGeom prst="rect">
            <a:avLst/>
          </a:prstGeom>
          <a:noFill/>
        </p:spPr>
      </p:pic>
      <p:pic>
        <p:nvPicPr>
          <p:cNvPr id="20492" name="Picture 12" descr="http://www.specialtyproduce.com/produce/ProdPics/629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509120"/>
            <a:ext cx="1944216" cy="936104"/>
          </a:xfrm>
          <a:prstGeom prst="rect">
            <a:avLst/>
          </a:prstGeom>
          <a:noFill/>
        </p:spPr>
      </p:pic>
      <p:pic>
        <p:nvPicPr>
          <p:cNvPr id="20494" name="Picture 14" descr="http://www.foodsubs.com/Photos/eggplant-Italia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35696" y="1551785"/>
            <a:ext cx="1008112" cy="621306"/>
          </a:xfrm>
          <a:prstGeom prst="rect">
            <a:avLst/>
          </a:prstGeom>
          <a:noFill/>
        </p:spPr>
      </p:pic>
      <p:pic>
        <p:nvPicPr>
          <p:cNvPr id="20496" name="Picture 16" descr="http://www.wingyipstore.co.uk/pictures/content1378/wok+and+equip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5976" y="2348880"/>
            <a:ext cx="1800200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403648" y="1313473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Do you like to eat ready meals?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07504" y="3257689"/>
            <a:ext cx="885698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How often do you eat ready meals at home?</a:t>
            </a:r>
            <a:endParaRPr lang="ar-SA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296144" y="5201905"/>
            <a:ext cx="824440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Are ready meals popular in your country? Why?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4" name="Picture 4" descr="http://www.ulmapackaging.co.uk/solutions-by-industry/food/ready-meals/ready-dishes/ready-meals-map-flowrapper/image_pre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970418"/>
            <a:ext cx="1684696" cy="1330790"/>
          </a:xfrm>
          <a:prstGeom prst="rect">
            <a:avLst/>
          </a:prstGeom>
          <a:noFill/>
        </p:spPr>
      </p:pic>
      <p:pic>
        <p:nvPicPr>
          <p:cNvPr id="25602" name="Picture 2" descr="http://www.euroflex.ie/admin/shop/Frozen-Dinn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2604" y="1988840"/>
            <a:ext cx="1741884" cy="1381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6" name="مربع نص 5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Reading &amp; Grammar: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8436" name="Picture 4" descr="http://st-takla.org/Pix/People-General/www-St-Takla-org___Boy-Reading-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75" y="3000375"/>
            <a:ext cx="3857625" cy="3857625"/>
          </a:xfrm>
          <a:prstGeom prst="rect">
            <a:avLst/>
          </a:prstGeom>
          <a:noFill/>
        </p:spPr>
      </p:pic>
      <p:sp>
        <p:nvSpPr>
          <p:cNvPr id="8" name="مربع نص 7"/>
          <p:cNvSpPr txBox="1"/>
          <p:nvPr/>
        </p:nvSpPr>
        <p:spPr>
          <a:xfrm>
            <a:off x="755576" y="1412776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cartoon of Linda and her mother on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pg.14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971600" y="3545721"/>
            <a:ext cx="612068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What do you think the article is about?</a:t>
            </a:r>
            <a:endParaRPr lang="ar-SA" sz="4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مستطيل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7" name="مربع نص 6"/>
          <p:cNvSpPr txBox="1"/>
          <p:nvPr/>
        </p:nvSpPr>
        <p:spPr>
          <a:xfrm>
            <a:off x="251520" y="1415678"/>
            <a:ext cx="763284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 Read the article and match topics                            </a:t>
            </a:r>
            <a:r>
              <a:rPr lang="en-US" sz="3200" b="1" u="sng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a-e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to paragraphs </a:t>
            </a:r>
            <a:r>
              <a:rPr lang="en-US" sz="3200" b="1" u="sng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1-5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:</a:t>
            </a:r>
            <a:endParaRPr lang="ar-SA" sz="3200" dirty="0">
              <a:solidFill>
                <a:schemeClr val="accent6">
                  <a:lumMod val="75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23528" y="3265820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a) Ready meals around the world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cxnSp>
        <p:nvCxnSpPr>
          <p:cNvPr id="11" name="رابط مستقيم 10"/>
          <p:cNvCxnSpPr/>
          <p:nvPr/>
        </p:nvCxnSpPr>
        <p:spPr>
          <a:xfrm>
            <a:off x="6228184" y="2708920"/>
            <a:ext cx="0" cy="38884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323528" y="3933056"/>
            <a:ext cx="590465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b) How British eating habits are changing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23528" y="4922004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c) Too busy to cook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23528" y="5570076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d) How healthy are ready meals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1115616" y="2492896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Topics</a:t>
            </a:r>
            <a:endParaRPr lang="ar-SA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6156176" y="2494637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Paragraphs</a:t>
            </a:r>
            <a:endParaRPr lang="ar-SA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7524328" y="3214717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4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7452320" y="3933056"/>
            <a:ext cx="432048" cy="6480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2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524328" y="4798893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1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7524328" y="5518973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3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1547664" y="404664"/>
            <a:ext cx="640871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6000" b="1" i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N</a:t>
            </a:r>
            <a:r>
              <a:rPr lang="en-US" sz="6000" b="1" i="1" dirty="0" smtClean="0">
                <a:solidFill>
                  <a:srgbClr val="FFFF00"/>
                </a:solidFill>
                <a:latin typeface="Sakkal Majalla" pitchFamily="2" charset="-78"/>
                <a:cs typeface="Sakkal Majalla" pitchFamily="2" charset="-78"/>
              </a:rPr>
              <a:t>o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w</a:t>
            </a:r>
            <a:r>
              <a:rPr lang="en-US" sz="6000" b="1" i="1" dirty="0" smtClean="0">
                <a:solidFill>
                  <a:srgbClr val="FF3300"/>
                </a:solidFill>
                <a:latin typeface="Sakkal Majalla" pitchFamily="2" charset="-78"/>
                <a:cs typeface="Sakkal Majalla" pitchFamily="2" charset="-78"/>
              </a:rPr>
              <a:t>.. Let’s enjoy</a:t>
            </a:r>
            <a:endParaRPr lang="ar-SA" sz="6000" b="1" i="1" dirty="0">
              <a:solidFill>
                <a:srgbClr val="FF33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3554" name="Picture 2" descr="http://i.istockimg.com/file_thumbview_approve/12052247/2/stock-illustration-12052247-happy-cute-litte-boy-kid-reading-book-cartoon-illustr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88640"/>
            <a:ext cx="1440160" cy="1379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مستطيل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53097"/>
            <a:ext cx="748883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R</a:t>
            </a:r>
            <a:r>
              <a:rPr lang="en-US" sz="6000" b="1" i="1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e</a:t>
            </a:r>
            <a:r>
              <a:rPr lang="en-US" sz="6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a</a:t>
            </a:r>
            <a:r>
              <a:rPr lang="en-US" sz="60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d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 again!!</a:t>
            </a:r>
            <a:endParaRPr lang="ar-SA" sz="6000" b="1" i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11560" y="2348880"/>
            <a:ext cx="705678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1)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Linda Roberts cooks a three-course meal every night.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39552" y="3284984"/>
            <a:ext cx="792088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2)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We spent more time cooking 20 years ago than we do now.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39552" y="4203085"/>
            <a:ext cx="705678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3)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Healthy advisers say we should never eat ready meals 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39552" y="5157192"/>
            <a:ext cx="72728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4)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The Spanish eat a lot of ready meals.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539552" y="5805264"/>
            <a:ext cx="83884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5)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Linda doesn’t think her mother will start eating ready meals.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251520" y="1196752"/>
            <a:ext cx="842493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 Are sentences 1-5 true or false.                        Change the false ones:</a:t>
            </a:r>
            <a:endParaRPr lang="ar-SA" sz="3200" dirty="0">
              <a:solidFill>
                <a:schemeClr val="accent6">
                  <a:lumMod val="75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6626" name="AutoShape 2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6628" name="AutoShape 4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6630" name="Picture 6" descr="http://www.diabetesmine.com/wp-content/uploads/2011/09/true-fal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9169" y="72008"/>
            <a:ext cx="2187327" cy="198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صورة 20" descr="True_or_False_Fotolia_15918310_XS.jpg"/>
          <p:cNvPicPr>
            <a:picLocks noChangeAspect="1"/>
          </p:cNvPicPr>
          <p:nvPr/>
        </p:nvPicPr>
        <p:blipFill>
          <a:blip r:embed="rId4" cstate="print"/>
          <a:srcRect l="15980" t="29382" r="58505" b="27909"/>
          <a:stretch>
            <a:fillRect/>
          </a:stretch>
        </p:blipFill>
        <p:spPr>
          <a:xfrm>
            <a:off x="8316416" y="3236979"/>
            <a:ext cx="648072" cy="696077"/>
          </a:xfrm>
          <a:prstGeom prst="rect">
            <a:avLst/>
          </a:prstGeom>
        </p:spPr>
      </p:pic>
      <p:pic>
        <p:nvPicPr>
          <p:cNvPr id="22" name="صورة 21" descr="True_or_False_Fotolia_15918310_XS.jpg"/>
          <p:cNvPicPr>
            <a:picLocks noChangeAspect="1"/>
          </p:cNvPicPr>
          <p:nvPr/>
        </p:nvPicPr>
        <p:blipFill>
          <a:blip r:embed="rId4" cstate="print"/>
          <a:srcRect l="58589" t="33872" r="15896" b="26364"/>
          <a:stretch>
            <a:fillRect/>
          </a:stretch>
        </p:blipFill>
        <p:spPr>
          <a:xfrm>
            <a:off x="7343800" y="2204864"/>
            <a:ext cx="612576" cy="684584"/>
          </a:xfrm>
          <a:prstGeom prst="rect">
            <a:avLst/>
          </a:prstGeom>
        </p:spPr>
      </p:pic>
      <p:pic>
        <p:nvPicPr>
          <p:cNvPr id="23" name="صورة 22" descr="True_or_False_Fotolia_15918310_XS.jpg"/>
          <p:cNvPicPr>
            <a:picLocks noChangeAspect="1"/>
          </p:cNvPicPr>
          <p:nvPr/>
        </p:nvPicPr>
        <p:blipFill>
          <a:blip r:embed="rId4" cstate="print"/>
          <a:srcRect l="58589" t="33872" r="15896" b="26364"/>
          <a:stretch>
            <a:fillRect/>
          </a:stretch>
        </p:blipFill>
        <p:spPr>
          <a:xfrm>
            <a:off x="7343800" y="4149080"/>
            <a:ext cx="612576" cy="684584"/>
          </a:xfrm>
          <a:prstGeom prst="rect">
            <a:avLst/>
          </a:prstGeom>
        </p:spPr>
      </p:pic>
      <p:pic>
        <p:nvPicPr>
          <p:cNvPr id="24" name="صورة 23" descr="True_or_False_Fotolia_15918310_XS.jpg"/>
          <p:cNvPicPr>
            <a:picLocks noChangeAspect="1"/>
          </p:cNvPicPr>
          <p:nvPr/>
        </p:nvPicPr>
        <p:blipFill>
          <a:blip r:embed="rId4" cstate="print"/>
          <a:srcRect l="58589" t="33872" r="15896" b="26364"/>
          <a:stretch>
            <a:fillRect/>
          </a:stretch>
        </p:blipFill>
        <p:spPr>
          <a:xfrm>
            <a:off x="7343800" y="5048672"/>
            <a:ext cx="612576" cy="684584"/>
          </a:xfrm>
          <a:prstGeom prst="rect">
            <a:avLst/>
          </a:prstGeom>
        </p:spPr>
      </p:pic>
      <p:pic>
        <p:nvPicPr>
          <p:cNvPr id="25" name="صورة 24" descr="True_or_False_Fotolia_15918310_XS.jpg"/>
          <p:cNvPicPr>
            <a:picLocks noChangeAspect="1"/>
          </p:cNvPicPr>
          <p:nvPr/>
        </p:nvPicPr>
        <p:blipFill>
          <a:blip r:embed="rId4" cstate="print"/>
          <a:srcRect l="15980" t="29382" r="58505" b="27909"/>
          <a:stretch>
            <a:fillRect/>
          </a:stretch>
        </p:blipFill>
        <p:spPr>
          <a:xfrm>
            <a:off x="8316416" y="5829267"/>
            <a:ext cx="648072" cy="696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7" name="مربع نص 6"/>
          <p:cNvSpPr txBox="1"/>
          <p:nvPr/>
        </p:nvSpPr>
        <p:spPr>
          <a:xfrm>
            <a:off x="251520" y="1700808"/>
            <a:ext cx="8568952" cy="53860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i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Pg15 (5): </a:t>
            </a:r>
            <a:r>
              <a:rPr lang="en-US" sz="4000" b="1" i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article again. </a:t>
            </a:r>
          </a:p>
          <a:p>
            <a:pPr algn="ctr" rtl="0"/>
            <a:endParaRPr lang="en-US" sz="4000" b="1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On a piece of paper:</a:t>
            </a:r>
          </a:p>
          <a:p>
            <a:pPr algn="l" rtl="0"/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800" b="1" dirty="0" smtClean="0">
                <a:solidFill>
                  <a:srgbClr val="FF0066"/>
                </a:solidFill>
                <a:latin typeface="Sakkal Majalla" pitchFamily="2" charset="-78"/>
                <a:cs typeface="Sakkal Majalla" pitchFamily="2" charset="-78"/>
              </a:rPr>
              <a:t>write the verb forms in bold. </a:t>
            </a:r>
          </a:p>
          <a:p>
            <a:pPr algn="ctr" rtl="0">
              <a:buBlip>
                <a:blip r:embed="rId2"/>
              </a:buBlip>
            </a:pPr>
            <a:r>
              <a:rPr lang="en-US" sz="4800" b="1" dirty="0" smtClean="0">
                <a:solidFill>
                  <a:srgbClr val="FF0066"/>
                </a:solidFill>
                <a:latin typeface="Sakkal Majalla" pitchFamily="2" charset="-78"/>
                <a:cs typeface="Sakkal Majalla" pitchFamily="2" charset="-78"/>
              </a:rPr>
              <a:t> Put them in two groups.</a:t>
            </a:r>
          </a:p>
          <a:p>
            <a:pPr algn="ctr" rtl="0">
              <a:buBlip>
                <a:blip r:embed="rId2"/>
              </a:buBlip>
            </a:pPr>
            <a:r>
              <a:rPr lang="en-US" sz="4800" b="1" dirty="0" smtClean="0">
                <a:solidFill>
                  <a:srgbClr val="FF0066"/>
                </a:solidFill>
                <a:latin typeface="Sakkal Majalla" pitchFamily="2" charset="-78"/>
                <a:cs typeface="Sakkal Majalla" pitchFamily="2" charset="-78"/>
              </a:rPr>
              <a:t>How can you name these two groups?</a:t>
            </a:r>
          </a:p>
          <a:p>
            <a:pPr algn="ctr" rtl="0">
              <a:buBlip>
                <a:blip r:embed="rId2"/>
              </a:buBlip>
            </a:pP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51520" y="253097"/>
            <a:ext cx="748883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Focus on grammar</a:t>
            </a:r>
            <a:r>
              <a:rPr lang="en-US" sz="60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!!</a:t>
            </a:r>
            <a:endParaRPr lang="ar-SA" sz="6000" b="1" i="1" dirty="0">
              <a:solidFill>
                <a:srgbClr val="00B0F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pic>
        <p:nvPicPr>
          <p:cNvPr id="22532" name="Picture 4" descr="http://www.clipartguide.com/_small/0008-0805-3012-51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16632"/>
            <a:ext cx="1872208" cy="1461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6" name="Picture 8" descr="http://1.bp.blogspot.com/_GmKX5dyomJY/TUixuE_uzHI/AAAAAAAAABU/i_k9wiTyT6A/s1600/pap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11056">
            <a:off x="5630120" y="2614912"/>
            <a:ext cx="1368152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260648"/>
          <a:ext cx="8352928" cy="486399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1156"/>
                <a:gridCol w="4091772"/>
              </a:tblGrid>
              <a:tr h="90542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Continuous</a:t>
                      </a:r>
                      <a:endParaRPr lang="ar-SA" sz="2800" b="1" baseline="0" dirty="0" smtClean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  <a:p>
                      <a:pPr algn="ctr" rtl="0"/>
                      <a:r>
                        <a:rPr lang="ar-SA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الحاضر المستمر 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Simple</a:t>
                      </a:r>
                    </a:p>
                    <a:p>
                      <a:pPr algn="ctr" rtl="0"/>
                      <a:r>
                        <a:rPr lang="ar-SA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المضارع البسيط 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17955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cooking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cooks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making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spend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writing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believe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growing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need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becoming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live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808356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is doing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buy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323528" y="5325015"/>
            <a:ext cx="885698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36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A- Match the verbs above to the meanings ?</a:t>
            </a:r>
            <a:endParaRPr lang="ar-SA" sz="36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57158" y="714356"/>
          <a:ext cx="8534182" cy="596494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386700"/>
                <a:gridCol w="5147482"/>
              </a:tblGrid>
              <a:tr h="714380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Continuous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73294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happening at the moment of speaking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i="0" dirty="0" smtClean="0">
                          <a:solidFill>
                            <a:schemeClr val="tx1"/>
                          </a:solidFill>
                          <a:cs typeface="+mj-cs"/>
                        </a:rPr>
                        <a:t>I </a:t>
                      </a:r>
                      <a:r>
                        <a:rPr lang="en-US" sz="3000" b="1" i="0" dirty="0" smtClean="0">
                          <a:solidFill>
                            <a:srgbClr val="FF0000"/>
                          </a:solidFill>
                          <a:cs typeface="+mj-cs"/>
                        </a:rPr>
                        <a:t>am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</a:t>
                      </a:r>
                      <a:r>
                        <a:rPr lang="en-US" sz="3000" b="1" u="sng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cooking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dinner</a:t>
                      </a:r>
                      <a:endParaRPr lang="ar-SA" sz="3000" b="1" dirty="0">
                        <a:solidFill>
                          <a:schemeClr val="tx1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dirty="0" smtClean="0">
                          <a:solidFill>
                            <a:schemeClr val="tx1"/>
                          </a:solidFill>
                          <a:cs typeface="+mj-cs"/>
                        </a:rPr>
                        <a:t>I </a:t>
                      </a:r>
                      <a:r>
                        <a:rPr lang="en-US" sz="30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am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</a:t>
                      </a:r>
                      <a:r>
                        <a:rPr lang="en-US" sz="3000" b="1" u="sng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making</a:t>
                      </a:r>
                      <a:endParaRPr lang="ar-SA" sz="3000" b="1" u="sng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happening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around now but not at this exact time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dirty="0" smtClean="0">
                          <a:solidFill>
                            <a:schemeClr val="tx1"/>
                          </a:solidFill>
                          <a:cs typeface="+mj-cs"/>
                        </a:rPr>
                        <a:t>I </a:t>
                      </a:r>
                      <a:r>
                        <a:rPr lang="en-US" sz="30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am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</a:t>
                      </a:r>
                      <a:r>
                        <a:rPr lang="en-US" sz="3000" b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writing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a book in my spare time</a:t>
                      </a:r>
                      <a:endParaRPr lang="ar-SA" sz="3000" b="1" dirty="0">
                        <a:solidFill>
                          <a:schemeClr val="tx1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She </a:t>
                      </a:r>
                      <a:r>
                        <a:rPr lang="en-US" sz="3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en-US" sz="3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b="1" u="sng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doing</a:t>
                      </a:r>
                      <a:r>
                        <a:rPr lang="en-US" sz="3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an evening course…….</a:t>
                      </a:r>
                      <a:endParaRPr lang="ar-SA" sz="3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changing over a period of time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They </a:t>
                      </a:r>
                      <a:r>
                        <a:rPr lang="en-US" sz="30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are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</a:t>
                      </a:r>
                      <a:r>
                        <a:rPr lang="en-US" sz="3000" b="1" u="sng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becoming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more common in Germany</a:t>
                      </a:r>
                      <a:endParaRPr lang="ar-SA" sz="3000" b="1" dirty="0">
                        <a:solidFill>
                          <a:schemeClr val="tx1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880746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dirty="0" smtClean="0">
                          <a:solidFill>
                            <a:schemeClr val="tx1"/>
                          </a:solidFill>
                          <a:cs typeface="+mj-cs"/>
                        </a:rPr>
                        <a:t>The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market </a:t>
                      </a:r>
                      <a:r>
                        <a:rPr lang="en-US" sz="30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is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</a:t>
                      </a:r>
                      <a:r>
                        <a:rPr lang="en-US" sz="3000" b="1" u="sng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growing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rapidly</a:t>
                      </a:r>
                      <a:endParaRPr lang="ar-SA" sz="3000" b="1" dirty="0">
                        <a:solidFill>
                          <a:schemeClr val="tx1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285852" y="-71462"/>
            <a:ext cx="644420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Be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(is/am/are)</a:t>
            </a:r>
            <a:r>
              <a:rPr lang="en-US" sz="4000" b="1" dirty="0" smtClean="0">
                <a:solidFill>
                  <a:srgbClr val="00FF00"/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err="1" smtClean="0">
                <a:solidFill>
                  <a:srgbClr val="FF0000"/>
                </a:solidFill>
              </a:rPr>
              <a:t>ing</a:t>
            </a:r>
            <a:r>
              <a:rPr lang="en-US" sz="4800" b="1" dirty="0" smtClean="0"/>
              <a:t>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1340768"/>
          <a:ext cx="8352928" cy="52565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98650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Examples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352303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happening at the moment of speaking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They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are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play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ing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right now.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3580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happening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around now but not at this exact time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Maha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tak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ing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three courses this semester.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55975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changing over a period of time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My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writing </a:t>
                      </a:r>
                      <a:r>
                        <a:rPr lang="en-US" sz="3200" b="1" i="0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improv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ing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by the time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331640" y="116632"/>
            <a:ext cx="644420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Be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(is/am/are)</a:t>
            </a:r>
            <a:r>
              <a:rPr lang="en-US" sz="4000" b="1" dirty="0" smtClean="0">
                <a:solidFill>
                  <a:srgbClr val="00FF00"/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err="1" smtClean="0">
                <a:solidFill>
                  <a:srgbClr val="FF0000"/>
                </a:solidFill>
              </a:rPr>
              <a:t>ing</a:t>
            </a:r>
            <a:r>
              <a:rPr lang="en-US" sz="4800" b="1" dirty="0" smtClean="0"/>
              <a:t>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52660" y="1127263"/>
          <a:ext cx="8534182" cy="555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77216"/>
                <a:gridCol w="6056966"/>
              </a:tblGrid>
              <a:tr h="64907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Simple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969495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Habits, daily routine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dirty="0" smtClean="0">
                          <a:solidFill>
                            <a:schemeClr val="tx1"/>
                          </a:solidFill>
                          <a:cs typeface="+mj-cs"/>
                        </a:rPr>
                        <a:t>My mother still </a:t>
                      </a:r>
                      <a:r>
                        <a:rPr lang="en-US" sz="3000" b="1" u="sng" dirty="0" smtClean="0">
                          <a:solidFill>
                            <a:srgbClr val="FF0066"/>
                          </a:solidFill>
                          <a:cs typeface="+mj-cs"/>
                        </a:rPr>
                        <a:t>cooks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cs typeface="+mj-cs"/>
                        </a:rPr>
                        <a:t> a full three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cs typeface="+mj-cs"/>
                        </a:rPr>
                        <a:t> course meal in the evening</a:t>
                      </a:r>
                      <a:endParaRPr lang="ar-SA" sz="3000" b="1" dirty="0">
                        <a:solidFill>
                          <a:schemeClr val="tx1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969495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only </a:t>
                      </a:r>
                      <a:r>
                        <a:rPr lang="en-US" sz="3000" b="1" u="sng" kern="1200" baseline="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2o minutes cooking.</a:t>
                      </a:r>
                      <a:endParaRPr lang="ar-SA" sz="3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496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en-US" sz="2800" b="1" i="1" kern="1200" baseline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that are permanent or true 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People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who </a:t>
                      </a:r>
                      <a:r>
                        <a:rPr lang="en-US" sz="3000" b="1" u="sng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live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the UK …….</a:t>
                      </a:r>
                      <a:endParaRPr lang="ar-SA" sz="3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77234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People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also </a:t>
                      </a:r>
                      <a:r>
                        <a:rPr lang="en-US" sz="3000" b="1" u="sng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 lot of ready meals</a:t>
                      </a:r>
                      <a:endParaRPr lang="ar-SA" sz="3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49690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Describe</a:t>
                      </a:r>
                      <a:r>
                        <a:rPr lang="en-US" sz="2800" b="1" i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states (</a:t>
                      </a:r>
                      <a:r>
                        <a:rPr lang="en-US" sz="2800" b="1" i="1" baseline="0" dirty="0" err="1" smtClean="0">
                          <a:solidFill>
                            <a:srgbClr val="CC0099"/>
                          </a:solidFill>
                          <a:cs typeface="+mj-cs"/>
                        </a:rPr>
                        <a:t>stative</a:t>
                      </a:r>
                      <a:r>
                        <a:rPr lang="en-US" sz="2800" b="1" i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verbs)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b="1" u="sng" kern="1200" baseline="0" dirty="0" smtClean="0">
                          <a:solidFill>
                            <a:srgbClr val="CC0099"/>
                          </a:solidFill>
                          <a:latin typeface="+mn-lt"/>
                          <a:ea typeface="+mn-ea"/>
                          <a:cs typeface="+mn-cs"/>
                        </a:rPr>
                        <a:t>need</a:t>
                      </a:r>
                      <a:r>
                        <a:rPr lang="en-US" sz="3000" b="1" u="sng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read the labels carefully.</a:t>
                      </a:r>
                      <a:endParaRPr lang="ar-SA" sz="3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969495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Experts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b="1" u="sng" kern="1200" baseline="0" dirty="0" smtClean="0">
                          <a:solidFill>
                            <a:srgbClr val="CC0099"/>
                          </a:solidFill>
                          <a:latin typeface="+mn-lt"/>
                          <a:ea typeface="+mn-ea"/>
                          <a:cs typeface="+mn-cs"/>
                        </a:rPr>
                        <a:t>believe</a:t>
                      </a:r>
                      <a:r>
                        <a:rPr lang="en-US" sz="3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the are bad for our health</a:t>
                      </a:r>
                      <a:endParaRPr lang="ar-SA" sz="3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899592" y="-57345"/>
            <a:ext cx="7200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She/he/it </a:t>
            </a:r>
            <a:r>
              <a:rPr lang="en-US" sz="3600" b="1" dirty="0" smtClean="0"/>
              <a:t> + V-</a:t>
            </a:r>
            <a:r>
              <a:rPr lang="en-US" sz="3600" b="1" dirty="0" smtClean="0">
                <a:solidFill>
                  <a:srgbClr val="FF0000"/>
                </a:solidFill>
              </a:rPr>
              <a:t>s</a:t>
            </a:r>
          </a:p>
          <a:p>
            <a:pPr algn="ctr"/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I/you/they/we/you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/>
              <a:t>+ V 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1571856"/>
          <a:ext cx="8352928" cy="507185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80177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Examples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352303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Habits, daily routine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 I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 read 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comic books at the weekends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3580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that are permanent or true 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The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world is 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round 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55975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describe</a:t>
                      </a:r>
                      <a:r>
                        <a:rPr lang="en-US" sz="2800" b="1" i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states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The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soup taste</a:t>
                      </a:r>
                      <a:r>
                        <a:rPr lang="en-US" sz="3200" b="1" u="sng" baseline="0" dirty="0" smtClean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s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so salty.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899592" y="-84876"/>
            <a:ext cx="7200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She/he/it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smtClean="0">
                <a:solidFill>
                  <a:srgbClr val="FF0000"/>
                </a:solidFill>
              </a:rPr>
              <a:t>s</a:t>
            </a:r>
          </a:p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I/you/they/we/you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smtClean="0"/>
              <a:t>+ V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1929021"/>
            <a:ext cx="914501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u="sng" dirty="0" smtClean="0">
                <a:solidFill>
                  <a:srgbClr val="CC6600"/>
                </a:solidFill>
                <a:cs typeface="+mj-cs"/>
              </a:rPr>
              <a:t>Verbs describe States:</a:t>
            </a:r>
          </a:p>
          <a:p>
            <a:pPr marL="742950" indent="-742950" algn="l" rtl="0">
              <a:buAutoNum type="alphaUcParenR"/>
            </a:pP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Mental State: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know- believe – forget – think – understand – remember – need – want – imagine</a:t>
            </a:r>
          </a:p>
          <a:p>
            <a:pPr marL="742950" indent="-742950" algn="l" rtl="0">
              <a:buAutoNum type="alphaUcParenR"/>
            </a:pP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Emotional State: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love – hate – like – please – amaze – surprise</a:t>
            </a:r>
          </a:p>
          <a:p>
            <a:pPr marL="742950" indent="-742950" algn="l" rtl="0"/>
            <a:endParaRPr lang="ar-SA" sz="4400" u="sng" dirty="0">
              <a:solidFill>
                <a:srgbClr val="FF33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51520" y="44624"/>
            <a:ext cx="864096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6000" b="1" i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Let’s learn more about the </a:t>
            </a:r>
            <a:r>
              <a:rPr lang="en-US" sz="6000" b="1" i="1" dirty="0" err="1" smtClean="0">
                <a:solidFill>
                  <a:srgbClr val="00B050"/>
                </a:solidFill>
                <a:latin typeface="Sakkal Majalla" pitchFamily="2" charset="-78"/>
                <a:cs typeface="Sakkal Majalla" pitchFamily="2" charset="-78"/>
              </a:rPr>
              <a:t>stative</a:t>
            </a:r>
            <a:r>
              <a:rPr lang="en-US" sz="6000" b="1" i="1" dirty="0" smtClean="0">
                <a:solidFill>
                  <a:srgbClr val="00B050"/>
                </a:solidFill>
                <a:latin typeface="Sakkal Majalla" pitchFamily="2" charset="-78"/>
                <a:cs typeface="Sakkal Majalla" pitchFamily="2" charset="-78"/>
              </a:rPr>
              <a:t> verbs!</a:t>
            </a:r>
            <a:endParaRPr lang="ar-SA" sz="6000" b="1" i="1" dirty="0">
              <a:solidFill>
                <a:srgbClr val="00B05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188640"/>
            <a:ext cx="8640960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u="sng" dirty="0" smtClean="0">
                <a:solidFill>
                  <a:srgbClr val="CC6600"/>
                </a:solidFill>
              </a:rPr>
              <a:t>Verbs describe States:</a:t>
            </a:r>
          </a:p>
          <a:p>
            <a:pPr marL="742950" indent="-742950" algn="l" rtl="0"/>
            <a:r>
              <a:rPr lang="en-US" sz="4000" dirty="0" smtClean="0">
                <a:solidFill>
                  <a:srgbClr val="FF0066"/>
                </a:solidFill>
              </a:rPr>
              <a:t>C</a:t>
            </a: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) Possession: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possess – have – own – belong </a:t>
            </a:r>
          </a:p>
          <a:p>
            <a:pPr marL="742950" indent="-742950" algn="l" rtl="0"/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D) Sense perceptions: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taste – hear – feel- see – smell </a:t>
            </a:r>
          </a:p>
          <a:p>
            <a:pPr marL="742950" indent="-742950" algn="l" rtl="0"/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E) Existing States: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 seem – look -contain – include – sound – be - exist</a:t>
            </a:r>
          </a:p>
          <a:p>
            <a:pPr marL="742950" indent="-742950" algn="l" rtl="0">
              <a:buAutoNum type="alphaUcParenR"/>
            </a:pPr>
            <a:endParaRPr lang="ar-SA" sz="4400" u="sng" dirty="0">
              <a:solidFill>
                <a:srgbClr val="FF33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115616" y="4797152"/>
            <a:ext cx="727280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Now.. </a:t>
            </a:r>
            <a:r>
              <a:rPr lang="en-US" sz="4000" b="1" dirty="0" smtClean="0">
                <a:solidFill>
                  <a:srgbClr val="008000"/>
                </a:solidFill>
                <a:latin typeface="Sakkal Majalla" pitchFamily="2" charset="-78"/>
                <a:cs typeface="Sakkal Majalla" pitchFamily="2" charset="-78"/>
              </a:rPr>
              <a:t>Look at the verbs in exercise </a:t>
            </a:r>
            <a:r>
              <a:rPr lang="en-US" sz="4000" b="1" dirty="0" smtClean="0">
                <a:solidFill>
                  <a:srgbClr val="00B0F0"/>
                </a:solidFill>
                <a:latin typeface="Sakkal Majalla" pitchFamily="2" charset="-78"/>
                <a:cs typeface="Sakkal Majalla" pitchFamily="2" charset="-78"/>
              </a:rPr>
              <a:t>5b</a:t>
            </a:r>
            <a:r>
              <a:rPr lang="en-US" sz="4000" b="1" dirty="0" smtClean="0">
                <a:solidFill>
                  <a:srgbClr val="008000"/>
                </a:solidFill>
                <a:latin typeface="Sakkal Majalla" pitchFamily="2" charset="-78"/>
                <a:cs typeface="Sakkal Majalla" pitchFamily="2" charset="-78"/>
              </a:rPr>
              <a:t> and decide which of them describe activities and which describe states.</a:t>
            </a:r>
            <a:endParaRPr lang="ar-SA" sz="4000" b="1" dirty="0">
              <a:solidFill>
                <a:srgbClr val="008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3635896" y="1018471"/>
            <a:ext cx="576064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8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practice!!</a:t>
            </a:r>
            <a:endParaRPr lang="ar-SA" sz="80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691680" y="4514344"/>
            <a:ext cx="576064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Do exercise 7 on pg.15</a:t>
            </a:r>
            <a:endParaRPr lang="ar-SA" sz="6000" b="1" i="1" dirty="0">
              <a:solidFill>
                <a:schemeClr val="accent6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7890" name="Picture 2" descr="http://www.testpreppractice.net/GRE/gre-images/PPK-stu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05765">
            <a:off x="653796" y="845130"/>
            <a:ext cx="3305175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untitممم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699792" y="1996385"/>
            <a:ext cx="640871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Enjoy your day.. </a:t>
            </a:r>
            <a:endParaRPr lang="ar-SA" sz="8800" dirty="0">
              <a:solidFill>
                <a:schemeClr val="accent3">
                  <a:lumMod val="50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292080" y="5787261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008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491880" y="3062570"/>
            <a:ext cx="64087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72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ar-SA" sz="7200" dirty="0"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784</Words>
  <Application>Microsoft Office PowerPoint</Application>
  <PresentationFormat>عرض على الشاشة (3:4)‏</PresentationFormat>
  <Paragraphs>159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asus</dc:creator>
  <cp:lastModifiedBy>zero-one</cp:lastModifiedBy>
  <cp:revision>43</cp:revision>
  <dcterms:created xsi:type="dcterms:W3CDTF">2012-03-02T10:41:13Z</dcterms:created>
  <dcterms:modified xsi:type="dcterms:W3CDTF">2014-04-08T14:58:43Z</dcterms:modified>
</cp:coreProperties>
</file>