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8" r:id="rId1"/>
  </p:sldMasterIdLst>
  <p:notesMasterIdLst>
    <p:notesMasterId r:id="rId27"/>
  </p:notesMasterIdLst>
  <p:handoutMasterIdLst>
    <p:handoutMasterId r:id="rId28"/>
  </p:handoutMasterIdLst>
  <p:sldIdLst>
    <p:sldId id="363" r:id="rId2"/>
    <p:sldId id="256" r:id="rId3"/>
    <p:sldId id="364" r:id="rId4"/>
    <p:sldId id="312" r:id="rId5"/>
    <p:sldId id="315" r:id="rId6"/>
    <p:sldId id="276" r:id="rId7"/>
    <p:sldId id="316" r:id="rId8"/>
    <p:sldId id="277" r:id="rId9"/>
    <p:sldId id="279" r:id="rId10"/>
    <p:sldId id="281" r:id="rId11"/>
    <p:sldId id="283" r:id="rId12"/>
    <p:sldId id="286" r:id="rId13"/>
    <p:sldId id="287" r:id="rId14"/>
    <p:sldId id="359" r:id="rId15"/>
    <p:sldId id="308" r:id="rId16"/>
    <p:sldId id="289" r:id="rId17"/>
    <p:sldId id="361" r:id="rId18"/>
    <p:sldId id="371" r:id="rId19"/>
    <p:sldId id="367" r:id="rId20"/>
    <p:sldId id="370" r:id="rId21"/>
    <p:sldId id="368" r:id="rId22"/>
    <p:sldId id="372" r:id="rId23"/>
    <p:sldId id="377" r:id="rId24"/>
    <p:sldId id="376" r:id="rId25"/>
    <p:sldId id="37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3300"/>
    <a:srgbClr val="33CC33"/>
    <a:srgbClr val="810000"/>
    <a:srgbClr val="A90000"/>
    <a:srgbClr val="FFCC66"/>
    <a:srgbClr val="996633"/>
    <a:srgbClr val="FFFF99"/>
    <a:srgbClr val="FFFF66"/>
    <a:srgbClr val="99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6506E-AA0B-B944-A661-4720DAEC4F90}" type="datetimeFigureOut">
              <a:rPr lang="en-US" smtClean="0"/>
              <a:pPr/>
              <a:t>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F7E05-D35F-4A43-8085-91C202664C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1051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C7AEE-88C5-AB41-B0FD-04BDB96AF0A9}" type="datetimeFigureOut">
              <a:rPr lang="en-US" smtClean="0"/>
              <a:pPr/>
              <a:t>3/10/2014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F88A0-886F-564E-B409-9068233F99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870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1542-9B9E-904F-B99C-534468203BDE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86736-5829-42D6-9C37-8CDD73ACEE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8" descr="UD log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</p:sldLayoutIdLst>
  <p:hf sldNum="0"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ccc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مربع نص 4"/>
          <p:cNvSpPr txBox="1"/>
          <p:nvPr/>
        </p:nvSpPr>
        <p:spPr>
          <a:xfrm>
            <a:off x="228600" y="2228433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A9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rgbClr val="A9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5" name="مربع نص 5"/>
          <p:cNvSpPr txBox="1"/>
          <p:nvPr/>
        </p:nvSpPr>
        <p:spPr>
          <a:xfrm>
            <a:off x="5263952" y="5867400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 &amp;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glow rad="101600">
                    <a:srgbClr val="FFFFCC"/>
                  </a:glow>
                </a:effectLst>
                <a:latin typeface="Sylfaen" pitchFamily="18" charset="0"/>
                <a:cs typeface="Andalus" pitchFamily="18" charset="-78"/>
              </a:rPr>
              <a:t>Ms.Azzah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rgbClr val="FFFFCC"/>
                </a:glow>
              </a:effectLst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untccc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-228600" y="2398216"/>
            <a:ext cx="698477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A90000"/>
                </a:solidFill>
                <a:effectLst/>
                <a:latin typeface="Aharoni" pitchFamily="2" charset="-79"/>
                <a:cs typeface="Aharoni" pitchFamily="2" charset="-79"/>
              </a:rPr>
              <a:t>Unit: 3 </a:t>
            </a:r>
            <a:endParaRPr lang="en-US" sz="8800" dirty="0" smtClean="0">
              <a:solidFill>
                <a:srgbClr val="A9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8800" dirty="0" smtClean="0">
                <a:solidFill>
                  <a:srgbClr val="6633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The tourist trade</a:t>
            </a:r>
          </a:p>
        </p:txBody>
      </p:sp>
    </p:spTree>
    <p:extLst>
      <p:ext uri="{BB962C8B-B14F-4D97-AF65-F5344CB8AC3E}">
        <p14:creationId xmlns:p14="http://schemas.microsoft.com/office/powerpoint/2010/main" xmlns="" val="404724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شكل بيضاوي 3"/>
          <p:cNvSpPr/>
          <p:nvPr/>
        </p:nvSpPr>
        <p:spPr>
          <a:xfrm>
            <a:off x="376064" y="381000"/>
            <a:ext cx="1224136" cy="1152128"/>
          </a:xfrm>
          <a:prstGeom prst="ellipse">
            <a:avLst/>
          </a:prstGeom>
          <a:solidFill>
            <a:srgbClr val="A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3A</a:t>
            </a:r>
            <a:endParaRPr lang="ar-SA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066800" y="1447800"/>
            <a:ext cx="7316688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7200" dirty="0" smtClean="0">
                <a:solidFill>
                  <a:srgbClr val="C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Your holiday , my job</a:t>
            </a:r>
            <a:endParaRPr lang="ar-SA" sz="7200" dirty="0">
              <a:solidFill>
                <a:srgbClr val="C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pic>
        <p:nvPicPr>
          <p:cNvPr id="34818" name="Picture 2" descr="http://2.bp.blogspot.com/-sOdVS-KI1gE/TnXsCA7hadI/AAAAAAAAIVE/-1CRgMoE9_k/s1600/Holid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325" y="3895725"/>
            <a:ext cx="8067675" cy="280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25794" cy="1600200"/>
          </a:xfrm>
          <a:solidFill>
            <a:srgbClr val="F2D9A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l" rtl="0"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C00000"/>
                </a:solidFill>
              </a:rPr>
              <a:t> Do you like travelling ?</a:t>
            </a:r>
          </a:p>
          <a:p>
            <a:pPr marL="0" indent="0" algn="l" rtl="0"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C00000"/>
                </a:solidFill>
              </a:rPr>
              <a:t> Tell us about the countries that you have been to ?</a:t>
            </a:r>
          </a:p>
        </p:txBody>
      </p:sp>
      <p:pic>
        <p:nvPicPr>
          <p:cNvPr id="5" name="Picture 4" descr="j018520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0800" y="4724400"/>
            <a:ext cx="2133600" cy="1905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43400"/>
            <a:ext cx="2184400" cy="218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59828" y="1676400"/>
            <a:ext cx="1854200" cy="2475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1828800"/>
            <a:ext cx="2514851" cy="203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3581400"/>
            <a:ext cx="1977598" cy="297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32100" y="1676400"/>
            <a:ext cx="2501900" cy="27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130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68" y="37414"/>
            <a:ext cx="9020632" cy="12579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800000"/>
                </a:solidFill>
                <a:latin typeface="Chalkduster"/>
                <a:cs typeface="Chalkduster"/>
              </a:rPr>
              <a:t>Do you like to collect souvenirs from different countries?</a:t>
            </a:r>
            <a:endParaRPr lang="en-US" dirty="0">
              <a:solidFill>
                <a:srgbClr val="800000"/>
              </a:solidFill>
              <a:latin typeface="Chalkduster"/>
              <a:cs typeface="Chalkduster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058" b="11058"/>
          <a:stretch>
            <a:fillRect/>
          </a:stretch>
        </p:blipFill>
        <p:spPr>
          <a:xfrm>
            <a:off x="2133600" y="3352800"/>
            <a:ext cx="2348089" cy="1219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2960891"/>
            <a:ext cx="2115568" cy="1694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057400"/>
            <a:ext cx="1866900" cy="1991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90800" y="4724399"/>
            <a:ext cx="1354307" cy="2133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1533740"/>
            <a:ext cx="2151736" cy="13428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45980" y="4876800"/>
            <a:ext cx="2362200" cy="177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09800" y="1676400"/>
            <a:ext cx="2413000" cy="15123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24400" y="1447800"/>
            <a:ext cx="2188762" cy="2743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4608518"/>
            <a:ext cx="2260600" cy="2260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 cstate="print"/>
          <a:srcRect l="25458" t="7169" r="6607" b="5825"/>
          <a:stretch/>
        </p:blipFill>
        <p:spPr>
          <a:xfrm>
            <a:off x="4191000" y="4648200"/>
            <a:ext cx="2372679" cy="20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01331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95600"/>
            <a:ext cx="5029200" cy="27432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Vocabulary</a:t>
            </a:r>
            <a:r>
              <a:rPr lang="en-US" sz="5400" dirty="0" smtClean="0"/>
              <a:t>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b="1" dirty="0" smtClean="0">
                <a:latin typeface="Aharoni" pitchFamily="2" charset="-79"/>
                <a:cs typeface="Aharoni" pitchFamily="2" charset="-79"/>
              </a:rPr>
              <a:t>phrasal verbs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tx2"/>
                </a:solidFill>
              </a:rPr>
              <a:t>(1) travel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58370" name="Picture 2" descr="http://insoccers.files.wordpress.com/2010/10/vocabularybi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4100" y="152400"/>
            <a:ext cx="2857500" cy="3790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202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7346" name="Picture 2" descr="http://www.lessons4living.com/images/dawnonm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4025" y="3086100"/>
            <a:ext cx="3457575" cy="3467100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76200" y="990600"/>
            <a:ext cx="6629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810000"/>
                </a:solidFill>
              </a:rPr>
              <a:t>Look at the sentences on </a:t>
            </a:r>
            <a:r>
              <a:rPr lang="en-US" sz="4000" b="1" i="1" dirty="0" smtClean="0">
                <a:solidFill>
                  <a:srgbClr val="FF0000"/>
                </a:solidFill>
              </a:rPr>
              <a:t>pg.20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28600" y="2514600"/>
            <a:ext cx="6248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Guess the meanings of the phrasal verbs in bold</a:t>
            </a:r>
            <a:endParaRPr lang="ar-SA" sz="4000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8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2743200" cy="10395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A90000"/>
                </a:solidFill>
              </a:rPr>
              <a:t>Set off</a:t>
            </a:r>
            <a:endParaRPr lang="en-US" sz="4000" b="1" dirty="0">
              <a:solidFill>
                <a:srgbClr val="A9000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124200" y="304800"/>
            <a:ext cx="45720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a journey</a:t>
            </a:r>
          </a:p>
          <a:p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</a:t>
            </a:r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set off at 5 a.m.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1474775"/>
            <a:ext cx="2362200" cy="157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304800" y="3581400"/>
            <a:ext cx="2743200" cy="11157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 around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ubtitle 4"/>
          <p:cNvSpPr txBox="1">
            <a:spLocks/>
          </p:cNvSpPr>
          <p:nvPr/>
        </p:nvSpPr>
        <p:spPr>
          <a:xfrm>
            <a:off x="3200400" y="3276600"/>
            <a:ext cx="5334000" cy="2819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Travel to different places in the same town /city/area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e.g.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What is the cheapest way to get around?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953000"/>
            <a:ext cx="2209799" cy="1600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1204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3048000" cy="129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810000"/>
                </a:solidFill>
              </a:rPr>
              <a:t>Bring </a:t>
            </a:r>
            <a:r>
              <a:rPr lang="en-US" sz="2800" b="1" dirty="0" smtClean="0">
                <a:solidFill>
                  <a:srgbClr val="810000"/>
                </a:solidFill>
              </a:rPr>
              <a:t>(</a:t>
            </a:r>
            <a:r>
              <a:rPr lang="en-US" sz="2800" b="1" dirty="0" err="1" smtClean="0">
                <a:solidFill>
                  <a:srgbClr val="810000"/>
                </a:solidFill>
              </a:rPr>
              <a:t>sth</a:t>
            </a:r>
            <a:r>
              <a:rPr lang="en-US" sz="2800" b="1" dirty="0" smtClean="0">
                <a:solidFill>
                  <a:srgbClr val="810000"/>
                </a:solidFill>
              </a:rPr>
              <a:t>) </a:t>
            </a:r>
            <a:r>
              <a:rPr lang="en-US" sz="3600" b="1" dirty="0" smtClean="0">
                <a:solidFill>
                  <a:srgbClr val="810000"/>
                </a:solidFill>
              </a:rPr>
              <a:t>back from a place</a:t>
            </a:r>
            <a:endParaRPr lang="en-US" sz="3600" b="1" dirty="0">
              <a:solidFill>
                <a:srgbClr val="81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276600" y="76200"/>
            <a:ext cx="5715000" cy="2286000"/>
          </a:xfrm>
        </p:spPr>
        <p:txBody>
          <a:bodyPr>
            <a:noAutofit/>
          </a:bodyPr>
          <a:lstStyle/>
          <a:p>
            <a:pPr rtl="0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 from a place with something you bought there</a:t>
            </a:r>
          </a:p>
          <a:p>
            <a:pPr rtl="0"/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brought this carpet back from turkey.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Turkish_Rugs_Karapinar_Carpet_16th_C_Alberto_Lev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47961">
            <a:off x="1003075" y="1446753"/>
            <a:ext cx="1421202" cy="2286000"/>
          </a:xfrm>
          <a:prstGeom prst="rect">
            <a:avLst/>
          </a:prstGeom>
        </p:spPr>
      </p:pic>
      <p:sp>
        <p:nvSpPr>
          <p:cNvPr id="7" name="Title 5"/>
          <p:cNvSpPr txBox="1">
            <a:spLocks/>
          </p:cNvSpPr>
          <p:nvPr/>
        </p:nvSpPr>
        <p:spPr>
          <a:xfrm>
            <a:off x="152400" y="3837287"/>
            <a:ext cx="3124200" cy="11157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Deal with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sth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6"/>
          <p:cNvSpPr txBox="1">
            <a:spLocks/>
          </p:cNvSpPr>
          <p:nvPr/>
        </p:nvSpPr>
        <p:spPr>
          <a:xfrm>
            <a:off x="3276600" y="3352800"/>
            <a:ext cx="5715000" cy="3505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=Do something in order to solve a problem or achieve something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e.g.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I’ve to deal with a lot of difficult situations as part of my job.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778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2895600" cy="11919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rtl="0"/>
            <a:r>
              <a:rPr lang="en-US" sz="4000" b="1" dirty="0" smtClean="0">
                <a:solidFill>
                  <a:srgbClr val="A90000"/>
                </a:solidFill>
              </a:rPr>
              <a:t>Check into </a:t>
            </a:r>
            <a:r>
              <a:rPr lang="en-US" sz="3200" b="1" dirty="0" smtClean="0">
                <a:solidFill>
                  <a:srgbClr val="A90000"/>
                </a:solidFill>
              </a:rPr>
              <a:t>(somewhere)</a:t>
            </a:r>
            <a:endParaRPr lang="en-US" sz="3200" b="1" dirty="0">
              <a:solidFill>
                <a:srgbClr val="A9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352800" y="76200"/>
            <a:ext cx="5562600" cy="2514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the reception desk to say you have arrived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you checked into the hotel yet?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hotel-check-i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524000"/>
            <a:ext cx="2667000" cy="1783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228600" y="3733800"/>
            <a:ext cx="2971800" cy="1066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 fontScale="900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 out of </a:t>
            </a: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(somewhere)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3429000" y="3429000"/>
            <a:ext cx="5257800" cy="274320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1"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 to the reception desk to pay your bill before you leave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e.g.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checked out of the hotel early this morning.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410200"/>
            <a:ext cx="933450" cy="10668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5029200"/>
            <a:ext cx="1857113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41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2895600" cy="1219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A90000"/>
                </a:solidFill>
              </a:rPr>
              <a:t>Put up with </a:t>
            </a:r>
            <a:r>
              <a:rPr lang="en-US" sz="4000" b="1" dirty="0" smtClean="0">
                <a:solidFill>
                  <a:srgbClr val="A90000"/>
                </a:solidFill>
              </a:rPr>
              <a:t>(</a:t>
            </a:r>
            <a:r>
              <a:rPr lang="en-US" sz="4000" b="1" dirty="0" err="1" smtClean="0">
                <a:solidFill>
                  <a:srgbClr val="A90000"/>
                </a:solidFill>
              </a:rPr>
              <a:t>sth</a:t>
            </a:r>
            <a:r>
              <a:rPr lang="en-US" sz="4000" b="1" dirty="0" smtClean="0">
                <a:solidFill>
                  <a:srgbClr val="A90000"/>
                </a:solidFill>
              </a:rPr>
              <a:t>)</a:t>
            </a:r>
            <a:endParaRPr lang="en-US" b="1" dirty="0">
              <a:solidFill>
                <a:srgbClr val="A9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95600" y="0"/>
            <a:ext cx="6096000" cy="2971800"/>
          </a:xfrm>
        </p:spPr>
        <p:txBody>
          <a:bodyPr>
            <a:noAutofit/>
          </a:bodyPr>
          <a:lstStyle/>
          <a:p>
            <a:pPr rtl="0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 a situation that you don’t like because you can’t change it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0"/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don’t know how you put up with all this noise.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06875">
            <a:off x="645753" y="1615517"/>
            <a:ext cx="1659146" cy="1659146"/>
          </a:xfrm>
          <a:prstGeom prst="rect">
            <a:avLst/>
          </a:prstGeom>
        </p:spPr>
      </p:pic>
      <p:sp>
        <p:nvSpPr>
          <p:cNvPr id="7" name="Subtitle 4"/>
          <p:cNvSpPr txBox="1">
            <a:spLocks/>
          </p:cNvSpPr>
          <p:nvPr/>
        </p:nvSpPr>
        <p:spPr>
          <a:xfrm>
            <a:off x="3352800" y="3962400"/>
            <a:ext cx="5715000" cy="2819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Go to the place where somebody is leaving from to say goodbye to them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e.g.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My parents came to see me off at the airport.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52400" y="3962400"/>
            <a:ext cx="2895600" cy="8604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 (sb) off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979578" flipV="1">
            <a:off x="297423" y="5234496"/>
            <a:ext cx="1257397" cy="1377723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/>
          </p:cNvPicPr>
          <p:nvPr/>
        </p:nvPicPr>
        <p:blipFill rotWithShape="1">
          <a:blip r:embed="rId4" cstate="print"/>
          <a:srcRect l="13592"/>
          <a:stretch/>
        </p:blipFill>
        <p:spPr>
          <a:xfrm rot="20800838">
            <a:off x="1754549" y="5086479"/>
            <a:ext cx="1289997" cy="149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63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2819400" cy="6585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A90000"/>
                </a:solidFill>
              </a:rPr>
              <a:t>Pick (</a:t>
            </a:r>
            <a:r>
              <a:rPr lang="en-US" sz="4000" b="1" dirty="0" err="1" smtClean="0">
                <a:solidFill>
                  <a:srgbClr val="A90000"/>
                </a:solidFill>
              </a:rPr>
              <a:t>sb</a:t>
            </a:r>
            <a:r>
              <a:rPr lang="en-US" sz="4000" b="1" dirty="0" smtClean="0">
                <a:solidFill>
                  <a:srgbClr val="A90000"/>
                </a:solidFill>
              </a:rPr>
              <a:t>) up</a:t>
            </a:r>
            <a:endParaRPr lang="en-US" sz="4000" b="1" dirty="0">
              <a:solidFill>
                <a:srgbClr val="A9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0" y="0"/>
            <a:ext cx="6019800" cy="2743200"/>
          </a:xfrm>
        </p:spPr>
        <p:txBody>
          <a:bodyPr>
            <a:noAutofit/>
          </a:bodyPr>
          <a:lstStyle/>
          <a:p>
            <a:pPr rtl="0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a place where somebody is waiting and take them where they want to go</a:t>
            </a:r>
          </a:p>
          <a:p>
            <a:pPr rtl="0"/>
            <a:r>
              <a:rPr 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you pick me up from the station?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4931">
            <a:off x="931018" y="1302560"/>
            <a:ext cx="1637394" cy="1714500"/>
          </a:xfrm>
          <a:prstGeom prst="rect">
            <a:avLst/>
          </a:prstGeo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52400" y="3733800"/>
            <a:ext cx="2590800" cy="1066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 fontScale="900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Got back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(from/to)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4"/>
          <p:cNvSpPr txBox="1">
            <a:spLocks/>
          </p:cNvSpPr>
          <p:nvPr/>
        </p:nvSpPr>
        <p:spPr>
          <a:xfrm>
            <a:off x="2743200" y="3505200"/>
            <a:ext cx="6324600" cy="2438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return to a place after you have been somewhere else: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e.g.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When did you get back from South Korea?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82164">
            <a:off x="7652763" y="5455204"/>
            <a:ext cx="1230956" cy="1175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1810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76200" y="762000"/>
            <a:ext cx="3200400" cy="12132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 fontScale="9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Looking forward to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sth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7106" name="Picture 2" descr="http://3.bp.blogspot.com/_Kshj3_vqBXE/TT7lXv_cX7I/AAAAAAAAA9U/IpE6_z4bFK8/s400/happy-and-exci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62182">
            <a:off x="843780" y="2779739"/>
            <a:ext cx="17526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ubtitle 4"/>
          <p:cNvSpPr txBox="1">
            <a:spLocks/>
          </p:cNvSpPr>
          <p:nvPr/>
        </p:nvSpPr>
        <p:spPr>
          <a:xfrm>
            <a:off x="3200400" y="381000"/>
            <a:ext cx="5867400" cy="30480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eel happy and excited about something that is going to happen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e.g.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I’m really looking forward to my holiday.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810000" cy="731838"/>
          </a:xfrm>
          <a:solidFill>
            <a:srgbClr val="FF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b="1" dirty="0" smtClean="0"/>
              <a:t>Let’s practice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dirty="0" smtClean="0"/>
              <a:t>In my job I have to                   a lot of difficult customers.</a:t>
            </a:r>
          </a:p>
          <a:p>
            <a:pPr algn="l" rtl="0"/>
            <a:r>
              <a:rPr lang="en-US" sz="3200" dirty="0" smtClean="0"/>
              <a:t>My sister               me            this red bus form </a:t>
            </a:r>
            <a:r>
              <a:rPr lang="en-US" dirty="0" smtClean="0"/>
              <a:t>L</a:t>
            </a:r>
            <a:r>
              <a:rPr lang="en-US" sz="3200" dirty="0" smtClean="0"/>
              <a:t>ondon as a souvenir.</a:t>
            </a:r>
          </a:p>
          <a:p>
            <a:pPr algn="l" rtl="0"/>
            <a:r>
              <a:rPr lang="en-US" sz="3200" dirty="0" smtClean="0"/>
              <a:t>I'm really                               going on holiday next week.</a:t>
            </a:r>
          </a:p>
          <a:p>
            <a:pPr algn="l" rtl="0"/>
            <a:r>
              <a:rPr lang="en-US" sz="3200" dirty="0" smtClean="0"/>
              <a:t>I can’t                       the noise any longer. It’s driving me crazy.</a:t>
            </a:r>
          </a:p>
          <a:p>
            <a:pPr algn="l" rtl="0"/>
            <a:r>
              <a:rPr lang="en-US" sz="3200" dirty="0" smtClean="0"/>
              <a:t>I haven't                        the hotel yet.</a:t>
            </a:r>
          </a:p>
          <a:p>
            <a:pPr algn="l" rtl="0"/>
            <a:r>
              <a:rPr lang="en-US" sz="3200" dirty="0" smtClean="0"/>
              <a:t>The best way to                        Scotland is to hire a car.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33800" y="990600"/>
            <a:ext cx="15240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deal with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1981200"/>
            <a:ext cx="838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back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1976735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brought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09800" y="4953000"/>
            <a:ext cx="18288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checked into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2971800"/>
            <a:ext cx="2743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looking forward to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3957935"/>
            <a:ext cx="1676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Put up with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5486400"/>
            <a:ext cx="20574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get around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5671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4994146" cy="834208"/>
          </a:xfrm>
        </p:spPr>
        <p:txBody>
          <a:bodyPr>
            <a:normAutofit fontScale="90000"/>
          </a:bodyPr>
          <a:lstStyle/>
          <a:p>
            <a:r>
              <a:rPr lang="en-US" sz="4000" b="1" u="sng" dirty="0" smtClean="0">
                <a:solidFill>
                  <a:srgbClr val="FF0066"/>
                </a:solidFill>
                <a:latin typeface="Aparajita" pitchFamily="34" charset="0"/>
                <a:cs typeface="Aparajita" pitchFamily="34" charset="0"/>
              </a:rPr>
              <a:t>Listening and grammar:</a:t>
            </a:r>
            <a:endParaRPr lang="en-US" sz="4000" b="1" u="sng" dirty="0">
              <a:solidFill>
                <a:srgbClr val="FF0066"/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6200" y="2407146"/>
            <a:ext cx="518160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800" b="1" i="1" dirty="0" smtClean="0">
                <a:solidFill>
                  <a:srgbClr val="7030A0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Listen to them talking about their jobs &amp; answer the following questions:</a:t>
            </a:r>
          </a:p>
          <a:p>
            <a:pPr algn="ctr" rtl="0"/>
            <a:endParaRPr lang="en-US" sz="2800" b="1" i="1" dirty="0" smtClean="0">
              <a:solidFill>
                <a:srgbClr val="7030A0"/>
              </a:solidFill>
              <a:latin typeface="Batang" pitchFamily="18" charset="-127"/>
              <a:ea typeface="Batang" pitchFamily="18" charset="-127"/>
              <a:cs typeface="Arial" pitchFamily="34" charset="0"/>
            </a:endParaRP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 Do they like their jobs ?</a:t>
            </a:r>
          </a:p>
          <a:p>
            <a:pPr algn="ctr" rtl="0">
              <a:buFont typeface="Courier New" pitchFamily="49" charset="0"/>
              <a:buChar char="o"/>
            </a:pP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  <a:cs typeface="Arial" pitchFamily="34" charset="0"/>
              </a:rPr>
              <a:t>What problems do they have in their job?</a:t>
            </a:r>
            <a:endParaRPr lang="ar-SA" sz="3600" b="1" dirty="0">
              <a:solidFill>
                <a:srgbClr val="008000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57200" y="1027093"/>
            <a:ext cx="6019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Look at the photos of Sam &amp; Marcia on </a:t>
            </a:r>
            <a:r>
              <a:rPr lang="en-US" sz="2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pg.20</a:t>
            </a: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76200"/>
            <a:ext cx="2362200" cy="3114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27432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2273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7467600" cy="838200"/>
          </a:xfrm>
        </p:spPr>
        <p:txBody>
          <a:bodyPr>
            <a:norm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Who said these sentences?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534400" cy="556260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1) I’ve worked in two central American countries             and I had  a great time in both places.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2)We have been away together a few times, but each time there was a problem at the hotel.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3)I started working in the hotel industry 14 years a                  go.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4) Last month tow guys set off on their own.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5) I have lived in this county for three years.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6) My husband and I have had this place since 2010.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7) I’ve just been to San </a:t>
            </a:r>
            <a:r>
              <a:rPr lang="en-US" sz="2800" b="1" dirty="0">
                <a:solidFill>
                  <a:srgbClr val="810000"/>
                </a:solidFill>
              </a:rPr>
              <a:t>I</a:t>
            </a:r>
            <a:r>
              <a:rPr lang="en-US" sz="2800" b="1" dirty="0" smtClean="0">
                <a:solidFill>
                  <a:srgbClr val="810000"/>
                </a:solidFill>
              </a:rPr>
              <a:t>sidro to pick up a guest.</a:t>
            </a:r>
          </a:p>
          <a:p>
            <a:pPr algn="l" rtl="0">
              <a:buNone/>
            </a:pPr>
            <a:r>
              <a:rPr lang="en-US" sz="2800" b="1" dirty="0" smtClean="0">
                <a:solidFill>
                  <a:srgbClr val="810000"/>
                </a:solidFill>
              </a:rPr>
              <a:t>8) My husband’s gone to see some friends off.</a:t>
            </a:r>
            <a:endParaRPr lang="en-US" sz="2800" b="1" dirty="0">
              <a:solidFill>
                <a:srgbClr val="81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16764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6600" y="45720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39624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6200" y="5638800"/>
            <a:ext cx="762000" cy="381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Sam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6172200"/>
            <a:ext cx="10668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0" y="5029200"/>
            <a:ext cx="8382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5052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26670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Marcia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964" name="Picture 4" descr="http://scriptsforschools.com/wp-content/uploads/wpsc/product_images/who%20said%20t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76200"/>
            <a:ext cx="12954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3952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7454" y="76200"/>
            <a:ext cx="2555746" cy="834208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u="sng" dirty="0" smtClean="0">
                <a:solidFill>
                  <a:srgbClr val="FF0066"/>
                </a:solidFill>
                <a:latin typeface="Aparajita" pitchFamily="34" charset="0"/>
                <a:cs typeface="Aparajita" pitchFamily="34" charset="0"/>
              </a:rPr>
              <a:t>Grammar:</a:t>
            </a:r>
            <a:endParaRPr lang="en-US" sz="4000" b="1" u="sng" dirty="0">
              <a:solidFill>
                <a:srgbClr val="FF0066"/>
              </a:solidFill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7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5600"/>
            <a:ext cx="25146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Callout 7"/>
          <p:cNvSpPr/>
          <p:nvPr/>
        </p:nvSpPr>
        <p:spPr>
          <a:xfrm>
            <a:off x="3581400" y="228600"/>
            <a:ext cx="5410200" cy="4191000"/>
          </a:xfrm>
          <a:prstGeom prst="wedgeEllipseCallout">
            <a:avLst>
              <a:gd name="adj1" fmla="val -79425"/>
              <a:gd name="adj2" fmla="val 2730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Hi, sweet ladies,,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This is Ms. Jenny. 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Today I’d like to explain two tenses in English which are Past Simple and Present Perfect 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So Let's learn when and how </a:t>
            </a:r>
            <a:r>
              <a:rPr lang="en-US" sz="2800" b="1" dirty="0" smtClean="0">
                <a:solidFill>
                  <a:srgbClr val="C00000"/>
                </a:solidFill>
              </a:rPr>
              <a:t>we </a:t>
            </a:r>
            <a:r>
              <a:rPr lang="en-US" sz="2800" b="1" dirty="0" smtClean="0">
                <a:solidFill>
                  <a:srgbClr val="C00000"/>
                </a:solidFill>
              </a:rPr>
              <a:t>use them?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Simple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882205"/>
            <a:ext cx="4572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To talk about actions started and ended at a particular time in the past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3124200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bought 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a new dress yesterday.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914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 use the Past Simple in only </a:t>
            </a:r>
            <a:r>
              <a:rPr lang="en-US" sz="32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 case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Straight Arrow Connector 15"/>
          <p:cNvCxnSpPr/>
          <p:nvPr/>
        </p:nvCxnSpPr>
        <p:spPr>
          <a:xfrm>
            <a:off x="762000" y="2286000"/>
            <a:ext cx="2438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1829197" y="2285603"/>
            <a:ext cx="457200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Multiply 20"/>
          <p:cNvSpPr/>
          <p:nvPr/>
        </p:nvSpPr>
        <p:spPr>
          <a:xfrm>
            <a:off x="990600" y="20574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362200"/>
            <a:ext cx="45720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to talk about actions started in the past and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continued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to the present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(for – since )  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2551093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lived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in </a:t>
            </a:r>
            <a:r>
              <a:rPr lang="en-US" sz="2800" b="1" dirty="0" err="1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Jubail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for three years.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4889718"/>
            <a:ext cx="47244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2- to talk about actions happened before now at </a:t>
            </a:r>
            <a:r>
              <a:rPr lang="en-US" sz="28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unspecified time 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(ever, never, already, yet, still, )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914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 use the Present Perfect in </a:t>
            </a:r>
            <a:r>
              <a:rPr lang="en-US" sz="32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 cases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105400" y="5218093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She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has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already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seen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that movie.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05400" y="1981200"/>
            <a:ext cx="2895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105400" y="4572000"/>
            <a:ext cx="2895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6172200" y="2133600"/>
            <a:ext cx="914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6363494" y="4685506"/>
            <a:ext cx="685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Multiply 22"/>
          <p:cNvSpPr/>
          <p:nvPr/>
        </p:nvSpPr>
        <p:spPr>
          <a:xfrm>
            <a:off x="5562600" y="43434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5410200" y="17526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562600" y="2362200"/>
            <a:ext cx="1066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257800" y="3886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TIME </a:t>
            </a:r>
            <a:r>
              <a:rPr lang="en-US" sz="2800" b="1" dirty="0" smtClean="0">
                <a:solidFill>
                  <a:srgbClr val="FF0000"/>
                </a:solidFill>
              </a:rPr>
              <a:t>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5400000" flipH="1" flipV="1">
            <a:off x="5394189" y="2192201"/>
            <a:ext cx="33841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/>
      <p:bldP spid="14" grpId="0" animBg="1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066800"/>
            <a:ext cx="44958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3- To talk about actions that happened short time ago 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(just)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203918"/>
            <a:ext cx="45720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4- to express the repetition of an activity before now. The time is not important 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(so far)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1600" y="1255693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just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finished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my lunch.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4330005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We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had 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three tests this months so far.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876800" y="762000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000" y="3429000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6134894" y="3619500"/>
            <a:ext cx="989806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6209506" y="876300"/>
            <a:ext cx="8389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Multiply 23"/>
          <p:cNvSpPr/>
          <p:nvPr/>
        </p:nvSpPr>
        <p:spPr>
          <a:xfrm>
            <a:off x="5334000" y="32004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6248400" y="5334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562600" y="3808412"/>
            <a:ext cx="1066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 flipV="1">
            <a:off x="5394189" y="3640001"/>
            <a:ext cx="33841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Multiply 38"/>
          <p:cNvSpPr/>
          <p:nvPr/>
        </p:nvSpPr>
        <p:spPr>
          <a:xfrm>
            <a:off x="5638800" y="3657600"/>
            <a:ext cx="152400" cy="3048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5867400" y="3657600"/>
            <a:ext cx="152400" cy="3048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Multiply 40"/>
          <p:cNvSpPr/>
          <p:nvPr/>
        </p:nvSpPr>
        <p:spPr>
          <a:xfrm>
            <a:off x="6096000" y="3657600"/>
            <a:ext cx="152400" cy="3048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 animBg="1"/>
      <p:bldP spid="16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781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1578114"/>
            <a:ext cx="4038600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Simple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981994" y="27424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172994" y="27424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" y="3295471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 + </a:t>
            </a:r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have/has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+ </a:t>
            </a:r>
            <a:r>
              <a:rPr lang="en-US" sz="3600" b="1" dirty="0" err="1" smtClean="0">
                <a:solidFill>
                  <a:srgbClr val="663300"/>
                </a:solidFill>
                <a:latin typeface="Andalus" pitchFamily="18" charset="-78"/>
                <a:cs typeface="Andalus" pitchFamily="18" charset="-78"/>
              </a:rPr>
              <a:t>p.p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smtClean="0">
                <a:solidFill>
                  <a:srgbClr val="663300"/>
                </a:solidFill>
                <a:latin typeface="Andalus" pitchFamily="18" charset="-78"/>
                <a:cs typeface="Andalus" pitchFamily="18" charset="-78"/>
              </a:rPr>
              <a:t>(past participle)</a:t>
            </a:r>
            <a:endParaRPr lang="en-US" sz="3600" b="1" dirty="0">
              <a:solidFill>
                <a:srgbClr val="6633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4734580"/>
            <a:ext cx="3657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I , you, they, we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+ 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have</a:t>
            </a:r>
            <a:endParaRPr lang="en-US" sz="28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572780"/>
            <a:ext cx="3657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She, he, it 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        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+ </a:t>
            </a:r>
            <a:r>
              <a:rPr lang="en-US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has</a:t>
            </a:r>
            <a:endParaRPr lang="en-US" sz="28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00600" y="33528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+ </a:t>
            </a:r>
            <a:r>
              <a:rPr lang="en-US" sz="3600" b="1" dirty="0" smtClean="0">
                <a:solidFill>
                  <a:srgbClr val="663300"/>
                </a:solidFill>
                <a:latin typeface="Andalus" pitchFamily="18" charset="-78"/>
                <a:cs typeface="Andalus" pitchFamily="18" charset="-78"/>
              </a:rPr>
              <a:t>p. s (past simple)</a:t>
            </a:r>
            <a:endParaRPr lang="en-US" sz="3600" b="1" dirty="0">
              <a:solidFill>
                <a:srgbClr val="6633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5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752600" y="3296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Now,, How do we use these tenses?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  <p:bldP spid="12" grpId="0" animBg="1"/>
      <p:bldP spid="13" grpId="0" animBg="1"/>
      <p:bldP spid="18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"/>
            <a:ext cx="17526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743200" y="304800"/>
            <a:ext cx="624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Now,, Who can tell us what is the difference between </a:t>
            </a:r>
            <a:r>
              <a:rPr lang="en-US" sz="3200" b="1" i="1" dirty="0" smtClean="0">
                <a:solidFill>
                  <a:srgbClr val="FF0000"/>
                </a:solidFill>
              </a:rPr>
              <a:t>for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3200" b="1" i="1" dirty="0" smtClean="0">
                <a:solidFill>
                  <a:srgbClr val="FF0000"/>
                </a:solidFill>
              </a:rPr>
              <a:t>since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52400" y="1676400"/>
            <a:ext cx="2133600" cy="1371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for</a:t>
            </a:r>
            <a:endParaRPr lang="en-US" sz="4800" b="1" dirty="0"/>
          </a:p>
        </p:txBody>
      </p:sp>
      <p:sp>
        <p:nvSpPr>
          <p:cNvPr id="7" name="Oval 6"/>
          <p:cNvSpPr/>
          <p:nvPr/>
        </p:nvSpPr>
        <p:spPr>
          <a:xfrm>
            <a:off x="152400" y="4038600"/>
            <a:ext cx="2209800" cy="1371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since</a:t>
            </a:r>
            <a:endParaRPr lang="en-US" sz="4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67000" y="2286000"/>
            <a:ext cx="9144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67000" y="4724400"/>
            <a:ext cx="9144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1800" y="2057400"/>
            <a:ext cx="5562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  <a:cs typeface="Aparajita" pitchFamily="34" charset="0"/>
              </a:rPr>
              <a:t>With a duration of time</a:t>
            </a:r>
          </a:p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parajita" pitchFamily="34" charset="0"/>
              </a:rPr>
              <a:t>e.g.</a:t>
            </a:r>
            <a:r>
              <a:rPr lang="en-US" sz="3200" dirty="0" smtClean="0">
                <a:latin typeface="+mj-lt"/>
                <a:cs typeface="Aparajita" pitchFamily="34" charset="0"/>
              </a:rPr>
              <a:t> We have been here </a:t>
            </a:r>
            <a:r>
              <a:rPr lang="en-US" sz="3200" b="1" dirty="0" smtClean="0">
                <a:solidFill>
                  <a:srgbClr val="FF0066"/>
                </a:solidFill>
                <a:latin typeface="+mj-lt"/>
                <a:cs typeface="Aparajita" pitchFamily="34" charset="0"/>
              </a:rPr>
              <a:t>for</a:t>
            </a:r>
            <a:r>
              <a:rPr lang="en-US" sz="3200" dirty="0" smtClean="0">
                <a:latin typeface="+mj-lt"/>
                <a:cs typeface="Aparajita" pitchFamily="34" charset="0"/>
              </a:rPr>
              <a:t> </a:t>
            </a:r>
            <a:r>
              <a:rPr lang="en-US" sz="3200" u="sng" dirty="0" smtClean="0">
                <a:latin typeface="+mj-lt"/>
                <a:cs typeface="Aparajita" pitchFamily="34" charset="0"/>
              </a:rPr>
              <a:t>two weeks</a:t>
            </a:r>
          </a:p>
          <a:p>
            <a:r>
              <a:rPr lang="en-US" sz="3200" dirty="0" smtClean="0">
                <a:latin typeface="+mj-lt"/>
                <a:cs typeface="Aparajita" pitchFamily="34" charset="0"/>
              </a:rPr>
              <a:t>She has known </a:t>
            </a:r>
            <a:r>
              <a:rPr lang="en-US" sz="3200" dirty="0" err="1" smtClean="0">
                <a:latin typeface="+mj-lt"/>
                <a:cs typeface="Aparajita" pitchFamily="34" charset="0"/>
              </a:rPr>
              <a:t>Maha</a:t>
            </a:r>
            <a:r>
              <a:rPr lang="en-US" sz="3200" dirty="0" smtClean="0">
                <a:latin typeface="+mj-lt"/>
                <a:cs typeface="Aparajita" pitchFamily="34" charset="0"/>
              </a:rPr>
              <a:t> </a:t>
            </a:r>
            <a:r>
              <a:rPr lang="en-US" sz="3200" b="1" dirty="0" smtClean="0">
                <a:solidFill>
                  <a:srgbClr val="FF0066"/>
                </a:solidFill>
                <a:latin typeface="+mj-lt"/>
                <a:cs typeface="Aparajita" pitchFamily="34" charset="0"/>
              </a:rPr>
              <a:t>for </a:t>
            </a:r>
            <a:r>
              <a:rPr lang="en-US" sz="3200" u="sng" dirty="0" smtClean="0">
                <a:latin typeface="+mj-lt"/>
                <a:cs typeface="Aparajita" pitchFamily="34" charset="0"/>
              </a:rPr>
              <a:t>years</a:t>
            </a:r>
            <a:r>
              <a:rPr lang="en-US" sz="3200" dirty="0" smtClean="0">
                <a:latin typeface="+mj-lt"/>
                <a:cs typeface="Aparajita" pitchFamily="34" charset="0"/>
              </a:rPr>
              <a:t>.</a:t>
            </a:r>
            <a:endParaRPr lang="en-US" sz="3200" dirty="0">
              <a:latin typeface="+mj-lt"/>
              <a:cs typeface="Aparajit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4441210"/>
            <a:ext cx="541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  <a:cs typeface="Aparajita" pitchFamily="34" charset="0"/>
              </a:rPr>
              <a:t>With a particular time</a:t>
            </a:r>
          </a:p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parajita" pitchFamily="34" charset="0"/>
              </a:rPr>
              <a:t>e.g.</a:t>
            </a:r>
            <a:r>
              <a:rPr lang="en-US" sz="3200" dirty="0" smtClean="0">
                <a:latin typeface="+mj-lt"/>
                <a:cs typeface="Aparajita" pitchFamily="34" charset="0"/>
              </a:rPr>
              <a:t> I have had this book </a:t>
            </a:r>
            <a:r>
              <a:rPr lang="en-US" sz="3200" b="1" dirty="0" smtClean="0">
                <a:solidFill>
                  <a:srgbClr val="FF0066"/>
                </a:solidFill>
                <a:latin typeface="+mj-lt"/>
                <a:cs typeface="Aparajita" pitchFamily="34" charset="0"/>
              </a:rPr>
              <a:t>since</a:t>
            </a:r>
            <a:r>
              <a:rPr lang="en-US" sz="3200" dirty="0" smtClean="0">
                <a:latin typeface="+mj-lt"/>
                <a:cs typeface="Aparajita" pitchFamily="34" charset="0"/>
              </a:rPr>
              <a:t> </a:t>
            </a:r>
            <a:r>
              <a:rPr lang="en-US" sz="3200" u="sng" dirty="0" smtClean="0">
                <a:latin typeface="+mj-lt"/>
                <a:cs typeface="Aparajita" pitchFamily="34" charset="0"/>
              </a:rPr>
              <a:t>2000.</a:t>
            </a:r>
          </a:p>
          <a:p>
            <a:r>
              <a:rPr lang="en-US" sz="3200" dirty="0" smtClean="0">
                <a:latin typeface="+mj-lt"/>
                <a:cs typeface="Aparajita" pitchFamily="34" charset="0"/>
              </a:rPr>
              <a:t>He has studied English </a:t>
            </a:r>
            <a:r>
              <a:rPr lang="en-US" sz="3200" b="1" dirty="0" smtClean="0">
                <a:solidFill>
                  <a:srgbClr val="FF0066"/>
                </a:solidFill>
                <a:latin typeface="+mj-lt"/>
                <a:cs typeface="Aparajita" pitchFamily="34" charset="0"/>
              </a:rPr>
              <a:t>since </a:t>
            </a:r>
            <a:r>
              <a:rPr lang="en-US" sz="3200" u="sng" dirty="0" smtClean="0">
                <a:latin typeface="+mj-lt"/>
                <a:cs typeface="Aparajita" pitchFamily="34" charset="0"/>
              </a:rPr>
              <a:t>her childhood</a:t>
            </a:r>
            <a:r>
              <a:rPr lang="en-US" sz="3200" dirty="0" smtClean="0">
                <a:latin typeface="+mj-lt"/>
                <a:cs typeface="Aparajita" pitchFamily="34" charset="0"/>
              </a:rPr>
              <a:t>.</a:t>
            </a:r>
            <a:endParaRPr lang="en-US" sz="3200" dirty="0">
              <a:latin typeface="+mj-lt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2" descr="http://enas-m.ws/wp-content/uploads/2010/11/funny_cartoon_female_teacher_photosculpture-p153834425853491395qdjh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"/>
            <a:ext cx="17526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743200" y="304800"/>
            <a:ext cx="624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Now,, Who can tell us what is the difference between </a:t>
            </a:r>
            <a:r>
              <a:rPr lang="en-US" sz="3200" b="1" i="1" dirty="0" smtClean="0">
                <a:solidFill>
                  <a:srgbClr val="FF0000"/>
                </a:solidFill>
              </a:rPr>
              <a:t>been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3200" b="1" i="1" dirty="0" smtClean="0">
                <a:solidFill>
                  <a:srgbClr val="FF0000"/>
                </a:solidFill>
              </a:rPr>
              <a:t>gone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8200" y="1676400"/>
            <a:ext cx="2057400" cy="1371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been</a:t>
            </a:r>
            <a:endParaRPr lang="en-US" sz="4800" b="1" dirty="0"/>
          </a:p>
        </p:txBody>
      </p:sp>
      <p:sp>
        <p:nvSpPr>
          <p:cNvPr id="7" name="Oval 6"/>
          <p:cNvSpPr/>
          <p:nvPr/>
        </p:nvSpPr>
        <p:spPr>
          <a:xfrm>
            <a:off x="609600" y="4343400"/>
            <a:ext cx="2209800" cy="1371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gone</a:t>
            </a:r>
            <a:endParaRPr lang="en-US" sz="4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71800" y="2286000"/>
            <a:ext cx="9144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895600" y="4951412"/>
            <a:ext cx="9144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81400" y="2049720"/>
            <a:ext cx="5562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</a:rPr>
              <a:t>= means go and come back </a:t>
            </a:r>
          </a:p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parajita" pitchFamily="34" charset="0"/>
              </a:rPr>
              <a:t>e.g.</a:t>
            </a:r>
            <a:r>
              <a:rPr lang="en-US" sz="3200" dirty="0" smtClean="0">
                <a:latin typeface="+mj-lt"/>
                <a:cs typeface="Aparajita" pitchFamily="34" charset="0"/>
              </a:rPr>
              <a:t> </a:t>
            </a:r>
            <a:r>
              <a:rPr lang="en-US" sz="3200" dirty="0" smtClean="0"/>
              <a:t>I’ve just been to San Isidro to Pick up a guest                             </a:t>
            </a:r>
            <a:r>
              <a:rPr lang="en-US" sz="2800" i="1" dirty="0" smtClean="0">
                <a:solidFill>
                  <a:srgbClr val="FF0066"/>
                </a:solidFill>
              </a:rPr>
              <a:t>(= I’m back at the place I started from now).</a:t>
            </a:r>
            <a:endParaRPr lang="en-US" sz="3200" i="1" dirty="0" smtClean="0">
              <a:solidFill>
                <a:srgbClr val="FF00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4705052"/>
            <a:ext cx="5410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800000"/>
                </a:solidFill>
              </a:rPr>
              <a:t>= means go, but not come back yet 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parajita" pitchFamily="34" charset="0"/>
              </a:rPr>
              <a:t>e.g.</a:t>
            </a:r>
            <a:r>
              <a:rPr lang="en-US" sz="3200" dirty="0" smtClean="0">
                <a:latin typeface="+mj-lt"/>
                <a:cs typeface="Aparajita" pitchFamily="34" charset="0"/>
              </a:rPr>
              <a:t> </a:t>
            </a:r>
            <a:r>
              <a:rPr lang="en-US" sz="3200" dirty="0" smtClean="0"/>
              <a:t>My husband’s just gone to see some friends off                                 </a:t>
            </a:r>
            <a:r>
              <a:rPr lang="en-US" sz="2800" i="1" dirty="0" smtClean="0">
                <a:solidFill>
                  <a:srgbClr val="FF0066"/>
                </a:solidFill>
              </a:rPr>
              <a:t>( = he is not back yet )</a:t>
            </a:r>
            <a:endParaRPr lang="en-US" sz="3200" i="1" dirty="0">
              <a:solidFill>
                <a:srgbClr val="FF00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" y="3276600"/>
            <a:ext cx="1295400" cy="838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Go</a:t>
            </a:r>
            <a:endParaRPr lang="en-US" sz="5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57200" y="281940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04800" y="42672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1" grpId="0"/>
      <p:bldP spid="12" grpId="0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667000" y="1600200"/>
            <a:ext cx="152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304800"/>
            <a:ext cx="2664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Kartika" pitchFamily="18" charset="0"/>
                <a:cs typeface="Kartika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Kartika" pitchFamily="18" charset="0"/>
                <a:cs typeface="Kartika" pitchFamily="18" charset="0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Kartika" pitchFamily="18" charset="0"/>
                <a:cs typeface="Kartika" pitchFamily="18" charset="0"/>
              </a:rPr>
              <a:t>w</a:t>
            </a:r>
            <a:r>
              <a:rPr lang="en-US" sz="5400" b="1" dirty="0" smtClean="0">
                <a:solidFill>
                  <a:srgbClr val="00B0F0"/>
                </a:solidFill>
                <a:latin typeface="Kartika" pitchFamily="18" charset="0"/>
                <a:cs typeface="Kartika" pitchFamily="18" charset="0"/>
              </a:rPr>
              <a:t>,,</a:t>
            </a:r>
            <a:endParaRPr lang="ar-SA" sz="5400" b="1" dirty="0">
              <a:solidFill>
                <a:srgbClr val="00B0F0"/>
              </a:solidFill>
              <a:latin typeface="Kartika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81000" y="1524000"/>
            <a:ext cx="44958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0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Let’s do Ex.3+6 on </a:t>
            </a:r>
            <a:r>
              <a:rPr lang="en-US" sz="8000" u="sng" dirty="0" smtClean="0">
                <a:solidFill>
                  <a:srgbClr val="0066FF"/>
                </a:solidFill>
                <a:latin typeface="Calibri" pitchFamily="34" charset="0"/>
                <a:cs typeface="Calibri" pitchFamily="34" charset="0"/>
              </a:rPr>
              <a:t>pg.17</a:t>
            </a:r>
            <a:endParaRPr lang="ar-SA" sz="8000" u="sng" dirty="0">
              <a:solidFill>
                <a:srgbClr val="0066FF"/>
              </a:solidFill>
              <a:latin typeface="Calibri" pitchFamily="34" charset="0"/>
              <a:cs typeface="Arabic Typesetting" pitchFamily="66" charset="-78"/>
            </a:endParaRPr>
          </a:p>
        </p:txBody>
      </p:sp>
      <p:pic>
        <p:nvPicPr>
          <p:cNvPr id="54274" name="Picture 2" descr="Image Det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70853">
            <a:off x="5476018" y="2411689"/>
            <a:ext cx="2781300" cy="374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ccc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مربع نص 4"/>
          <p:cNvSpPr txBox="1"/>
          <p:nvPr/>
        </p:nvSpPr>
        <p:spPr>
          <a:xfrm>
            <a:off x="228600" y="2228433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A9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See you next class </a:t>
            </a:r>
            <a:endParaRPr lang="ar-SA" sz="8800" dirty="0">
              <a:solidFill>
                <a:srgbClr val="A9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2936</TotalTime>
  <Words>1031</Words>
  <Application>Microsoft Office PowerPoint</Application>
  <PresentationFormat>عرض على الشاشة (3:4)‏</PresentationFormat>
  <Paragraphs>142</Paragraphs>
  <Slides>25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سمة Office</vt:lpstr>
      <vt:lpstr>الشريحة 1</vt:lpstr>
      <vt:lpstr>الشريحة 2</vt:lpstr>
      <vt:lpstr>الشريحة 3</vt:lpstr>
      <vt:lpstr>الشريحة 4</vt:lpstr>
      <vt:lpstr>Do you like to collect souvenirs from different countries?</vt:lpstr>
      <vt:lpstr>Vocabulary  phrasal verbs (1) travel</vt:lpstr>
      <vt:lpstr>الشريحة 7</vt:lpstr>
      <vt:lpstr>Set off</vt:lpstr>
      <vt:lpstr>Bring (sth) back from a place</vt:lpstr>
      <vt:lpstr>Check into (somewhere)</vt:lpstr>
      <vt:lpstr>Put up with (sth)</vt:lpstr>
      <vt:lpstr>Pick (sb) up</vt:lpstr>
      <vt:lpstr>الشريحة 13</vt:lpstr>
      <vt:lpstr>Let’s practice</vt:lpstr>
      <vt:lpstr>Listening and grammar:</vt:lpstr>
      <vt:lpstr>Who said these sentences?</vt:lpstr>
      <vt:lpstr>Grammar: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tourists trade</dc:title>
  <dc:creator>DELL</dc:creator>
  <cp:lastModifiedBy>rmaljaalyousi</cp:lastModifiedBy>
  <cp:revision>184</cp:revision>
  <dcterms:created xsi:type="dcterms:W3CDTF">2012-02-06T06:55:29Z</dcterms:created>
  <dcterms:modified xsi:type="dcterms:W3CDTF">2014-03-10T04:52:47Z</dcterms:modified>
</cp:coreProperties>
</file>