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83" r:id="rId2"/>
    <p:sldId id="256" r:id="rId3"/>
    <p:sldId id="282" r:id="rId4"/>
    <p:sldId id="281" r:id="rId5"/>
    <p:sldId id="286" r:id="rId6"/>
    <p:sldId id="285" r:id="rId7"/>
    <p:sldId id="257" r:id="rId8"/>
    <p:sldId id="284" r:id="rId9"/>
    <p:sldId id="280" r:id="rId10"/>
    <p:sldId id="287" r:id="rId11"/>
    <p:sldId id="289" r:id="rId12"/>
    <p:sldId id="288" r:id="rId13"/>
    <p:sldId id="290" r:id="rId14"/>
    <p:sldId id="291" r:id="rId15"/>
    <p:sldId id="261" r:id="rId16"/>
    <p:sldId id="262" r:id="rId17"/>
    <p:sldId id="267" r:id="rId18"/>
    <p:sldId id="266" r:id="rId19"/>
    <p:sldId id="268" r:id="rId20"/>
    <p:sldId id="269" r:id="rId21"/>
    <p:sldId id="270" r:id="rId22"/>
    <p:sldId id="292" r:id="rId23"/>
    <p:sldId id="278" r:id="rId24"/>
    <p:sldId id="271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8000"/>
    <a:srgbClr val="003300"/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27654-B9AD-FC47-B03F-B633F4B65C26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6B08D-CE55-8246-8C16-64586CA0E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6167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E670C-ABE3-7041-B311-01ED1B9999CC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FC668-4D1C-D746-94A7-827925CA11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5056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perBackingColor.jpg"/>
          <p:cNvPicPr>
            <a:picLocks noChangeAspect="1"/>
          </p:cNvPicPr>
          <p:nvPr/>
        </p:nvPicPr>
        <p:blipFill>
          <a:blip r:embed="rId2" cstate="print"/>
          <a:srcRect l="469" t="13915"/>
          <a:stretch>
            <a:fillRect/>
          </a:stretch>
        </p:blipFill>
        <p:spPr>
          <a:xfrm>
            <a:off x="1613903" y="699248"/>
            <a:ext cx="5916194" cy="3837694"/>
          </a:xfrm>
          <a:prstGeom prst="rect">
            <a:avLst/>
          </a:prstGeom>
          <a:solidFill>
            <a:srgbClr val="FFFFFF">
              <a:shade val="85000"/>
            </a:srgbClr>
          </a:solidFill>
          <a:ln w="22225" cap="sq">
            <a:solidFill>
              <a:srgbClr val="FDFDFD"/>
            </a:solidFill>
            <a:miter lim="800000"/>
          </a:ln>
          <a:effectLst>
            <a:outerShdw blurRad="57150" dist="37500" dir="7560000" sy="98000" kx="80000" ky="63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C1E3-0E2E-234D-BD1D-2D8E1C6B33B4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69" y="1143000"/>
            <a:ext cx="5724862" cy="184696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69" y="2994212"/>
            <a:ext cx="5724862" cy="1007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90000"/>
              <a:buFont typeface="Wingdings" pitchFamily="2" charset="2"/>
              <a:buNone/>
              <a:defRPr sz="2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6F566-78B9-AE44-AC31-B5078FB49684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hotoBacking-r.png"/>
          <p:cNvPicPr>
            <a:picLocks noChangeAspect="1"/>
          </p:cNvPicPr>
          <p:nvPr/>
        </p:nvPicPr>
        <p:blipFill>
          <a:blip r:embed="rId2" cstate="print"/>
          <a:srcRect l="17353" t="9412" r="17500" b="32353"/>
          <a:stretch>
            <a:fillRect/>
          </a:stretch>
        </p:blipFill>
        <p:spPr>
          <a:xfrm>
            <a:off x="1586753" y="645459"/>
            <a:ext cx="5957047" cy="399377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74435E9-3EF9-D44B-9958-1BCF1EAABAA2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4953000"/>
            <a:ext cx="8095130" cy="857250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435" y="5791200"/>
            <a:ext cx="8095130" cy="50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64792" y="804672"/>
            <a:ext cx="5638800" cy="3657600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18" y="2514600"/>
            <a:ext cx="8162365" cy="914400"/>
          </a:xfrm>
        </p:spPr>
        <p:txBody>
          <a:bodyPr anchor="b" anchorCtr="0"/>
          <a:lstStyle>
            <a:lvl1pPr algn="ctr">
              <a:defRPr sz="5400" b="0" cap="none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429000"/>
            <a:ext cx="8162365" cy="701000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0AFBA7E-88A3-8F49-94F7-D38C7725FB1E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10B73-DFA9-F94B-B611-E478D644949D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98613"/>
            <a:ext cx="3773488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174875"/>
            <a:ext cx="3773488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98613"/>
            <a:ext cx="3776472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6472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0808-1B53-1C47-AA67-D561EF09A40B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FE5D-4D34-4349-86B1-C6E3D28D18AB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4170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F3FE-5174-F144-A191-2CF1263F5795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7C4F-5B06-6341-9684-3D0D61E3FBB0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C99F-67A7-6447-9401-A1EA89CE9DDB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F8D1-1CFA-E54B-9053-BB1CC5E3A770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1143000"/>
            <a:ext cx="3807662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199" y="605118"/>
            <a:ext cx="3776472" cy="55654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18815"/>
            <a:ext cx="3807662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084-6669-D447-A253-6B487B32D3AC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9632-EA72-3245-BDF2-D278C526D932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pictureCaptionBacking.png"/>
          <p:cNvPicPr>
            <a:picLocks noChangeAspect="1"/>
          </p:cNvPicPr>
          <p:nvPr/>
        </p:nvPicPr>
        <p:blipFill>
          <a:blip r:embed="rId2" cstate="print"/>
          <a:srcRect l="52272" t="8889" r="5152" b="16566"/>
          <a:stretch>
            <a:fillRect/>
          </a:stretch>
        </p:blipFill>
        <p:spPr>
          <a:xfrm>
            <a:off x="4594412" y="663388"/>
            <a:ext cx="3893127" cy="511232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5487" y="1143000"/>
            <a:ext cx="3792537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2618815"/>
            <a:ext cx="3792537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29938" y="864971"/>
            <a:ext cx="3422075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462896"/>
            <a:ext cx="7718425" cy="828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9" y="1598613"/>
            <a:ext cx="7718424" cy="4572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A47A-274E-CC4A-B122-388829BF3185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685801"/>
            <a:ext cx="1066800" cy="5484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8" y="685757"/>
            <a:ext cx="6437312" cy="548222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948B-F4CA-A44C-B7F0-5FB64AEDA13A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141" y="1586753"/>
            <a:ext cx="7691719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8A87CA-D176-864C-B51A-D4C8C3B14460}" type="datetime1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UD logo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400"/>
        </a:spcBef>
        <a:buSzPct val="90000"/>
        <a:buFont typeface="Wingdings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3650" indent="-34925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33655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46275" indent="-346075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SONY\Desktop\Face%202%20Face\Tracks\CD1%20-%20Faixa%2030.mp3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1.xml"/><Relationship Id="rId1" Type="http://schemas.openxmlformats.org/officeDocument/2006/relationships/audio" Target="file:///C:\Users\SONY\Desktop\Face%202%20Face\Tracks\CD1%20-%20Faixa%2031.mp3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356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863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chemeClr val="accent5"/>
                </a:solidFill>
              </a:rPr>
              <a:t>3C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Call that a holiday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45696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3999" cy="2748825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Which holidays can you remember from your childhood?</a:t>
            </a:r>
          </a:p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Have you or anyone you know ever had an unusual holiday ? If so , why was it unusual?</a:t>
            </a:r>
            <a:endParaRPr lang="en-US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8510" y="2748826"/>
            <a:ext cx="5178920" cy="35044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86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63494" y="2740869"/>
            <a:ext cx="7105177" cy="1143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/>
              <a:t>Reading and vocabulary</a:t>
            </a:r>
            <a:endParaRPr lang="en-US" sz="4800" dirty="0"/>
          </a:p>
        </p:txBody>
      </p:sp>
    </p:spTree>
    <p:extLst>
      <p:ext uri="{BB962C8B-B14F-4D97-AF65-F5344CB8AC3E}">
        <p14:creationId xmlns="" xmlns:p14="http://schemas.microsoft.com/office/powerpoint/2010/main" val="14863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6084" y="281352"/>
            <a:ext cx="85250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N</a:t>
            </a:r>
            <a:r>
              <a:rPr lang="en-US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o</a:t>
            </a:r>
            <a:r>
              <a:rPr lang="en-US" sz="5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w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,, </a:t>
            </a:r>
          </a:p>
          <a:p>
            <a:pPr algn="ctr"/>
            <a:r>
              <a:rPr lang="en-US" sz="4800" dirty="0" smtClean="0">
                <a:latin typeface="Berlin Sans FB Demi" pitchFamily="34" charset="0"/>
              </a:rPr>
              <a:t>Let’s read about </a:t>
            </a:r>
            <a:r>
              <a:rPr lang="en-US" sz="4800" b="1" i="1" dirty="0" smtClean="0">
                <a:solidFill>
                  <a:srgbClr val="FF0066"/>
                </a:solidFill>
                <a:latin typeface="Berlin Sans FB Demi" pitchFamily="34" charset="0"/>
              </a:rPr>
              <a:t>Alan’s</a:t>
            </a:r>
            <a:r>
              <a:rPr lang="en-US" sz="4800" dirty="0" smtClean="0">
                <a:latin typeface="Berlin Sans FB Demi" pitchFamily="34" charset="0"/>
              </a:rPr>
              <a:t> &amp; </a:t>
            </a:r>
            <a:r>
              <a:rPr lang="en-US" sz="4800" b="1" i="1" dirty="0" smtClean="0">
                <a:solidFill>
                  <a:srgbClr val="FF0066"/>
                </a:solidFill>
                <a:latin typeface="Berlin Sans FB Demi" pitchFamily="34" charset="0"/>
              </a:rPr>
              <a:t>Emily’s</a:t>
            </a:r>
            <a:r>
              <a:rPr lang="en-US" sz="4800" dirty="0" smtClean="0">
                <a:latin typeface="Berlin Sans FB Demi" pitchFamily="34" charset="0"/>
              </a:rPr>
              <a:t> reviews on their holidays on </a:t>
            </a:r>
            <a:r>
              <a:rPr lang="en-US" sz="4800" u="sng" dirty="0" smtClean="0">
                <a:solidFill>
                  <a:srgbClr val="FF0000"/>
                </a:solidFill>
                <a:latin typeface="Berlin Sans FB Demi" pitchFamily="34" charset="0"/>
              </a:rPr>
              <a:t>pg.24</a:t>
            </a:r>
            <a:endParaRPr lang="en-US" sz="4800" u="sng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54563">
            <a:off x="850454" y="3537718"/>
            <a:ext cx="2822570" cy="3009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4002">
            <a:off x="5550880" y="3584338"/>
            <a:ext cx="2792821" cy="2795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25747" y="2684526"/>
            <a:ext cx="5096525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Alan’s holiday</a:t>
            </a:r>
            <a:endParaRPr lang="en-US" sz="5400" b="1" dirty="0"/>
          </a:p>
        </p:txBody>
      </p:sp>
    </p:spTree>
    <p:extLst>
      <p:ext uri="{BB962C8B-B14F-4D97-AF65-F5344CB8AC3E}">
        <p14:creationId xmlns="" xmlns:p14="http://schemas.microsoft.com/office/powerpoint/2010/main" val="3065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013" y="144675"/>
            <a:ext cx="8750769" cy="6558603"/>
          </a:xfrm>
        </p:spPr>
        <p:txBody>
          <a:bodyPr>
            <a:normAutofit/>
          </a:bodyPr>
          <a:lstStyle/>
          <a:p>
            <a:r>
              <a:rPr lang="en-US" dirty="0" smtClean="0"/>
              <a:t>How long did he stay?</a:t>
            </a:r>
          </a:p>
          <a:p>
            <a:r>
              <a:rPr lang="en-US" dirty="0" smtClean="0"/>
              <a:t>Where did he stay there?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What did he do during the holiday?</a:t>
            </a:r>
            <a:endParaRPr lang="en-US" sz="1000" dirty="0" smtClean="0"/>
          </a:p>
          <a:p>
            <a:endParaRPr lang="en-US" sz="900" dirty="0" smtClean="0"/>
          </a:p>
          <a:p>
            <a:r>
              <a:rPr lang="en-US" dirty="0" smtClean="0"/>
              <a:t>What was the best thing about the holiday?</a:t>
            </a:r>
          </a:p>
          <a:p>
            <a:endParaRPr lang="en-US" sz="1200" dirty="0" smtClean="0"/>
          </a:p>
          <a:p>
            <a:r>
              <a:rPr lang="en-US" dirty="0" smtClean="0"/>
              <a:t>What was the most difficult part about the holiday?</a:t>
            </a:r>
          </a:p>
          <a:p>
            <a:endParaRPr lang="en-US" sz="1000" dirty="0" smtClean="0"/>
          </a:p>
          <a:p>
            <a:r>
              <a:rPr lang="en-US" dirty="0" smtClean="0"/>
              <a:t>Would he  go on the same holiday again?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60961" y="0"/>
            <a:ext cx="2883039" cy="3973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858568" y="144675"/>
            <a:ext cx="122188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3 weeks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39819" y="4821877"/>
            <a:ext cx="5651192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He had to spend 5 days inside the hospital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8398" y="3764812"/>
            <a:ext cx="6292613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In the third week he went on Safari 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23482" y="2717993"/>
            <a:ext cx="3858568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He had a facelift operation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7436" y="1413351"/>
            <a:ext cx="593891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Comfortable guest house in the jungle.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424355" y="5966544"/>
            <a:ext cx="4463142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Yes, he would come back again</a:t>
            </a:r>
            <a:endParaRPr lang="en-US" sz="2400" dirty="0"/>
          </a:p>
        </p:txBody>
      </p:sp>
      <p:pic>
        <p:nvPicPr>
          <p:cNvPr id="12" name="CD1 - Faixa 3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738382" y="6275809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8779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68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25747" y="2684526"/>
            <a:ext cx="5096525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Emily’s holiday</a:t>
            </a:r>
            <a:endParaRPr lang="en-US" sz="5400" b="1" dirty="0"/>
          </a:p>
        </p:txBody>
      </p:sp>
    </p:spTree>
    <p:extLst>
      <p:ext uri="{BB962C8B-B14F-4D97-AF65-F5344CB8AC3E}">
        <p14:creationId xmlns="" xmlns:p14="http://schemas.microsoft.com/office/powerpoint/2010/main" val="299089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9143999" cy="6857999"/>
          </a:xfrm>
        </p:spPr>
        <p:txBody>
          <a:bodyPr>
            <a:normAutofit/>
          </a:bodyPr>
          <a:lstStyle/>
          <a:p>
            <a:r>
              <a:rPr lang="en-US" b="1" dirty="0" smtClean="0"/>
              <a:t>How long did she stay?</a:t>
            </a:r>
            <a:endParaRPr lang="en-US" sz="800" b="1" dirty="0" smtClean="0"/>
          </a:p>
          <a:p>
            <a:r>
              <a:rPr lang="en-US" b="1" dirty="0" smtClean="0"/>
              <a:t>Where did she stay there?</a:t>
            </a:r>
          </a:p>
          <a:p>
            <a:endParaRPr lang="en-US" sz="1000" b="1" dirty="0" smtClean="0"/>
          </a:p>
          <a:p>
            <a:r>
              <a:rPr lang="en-US" b="1" dirty="0" smtClean="0"/>
              <a:t>What did she do during the holiday?</a:t>
            </a:r>
          </a:p>
          <a:p>
            <a:endParaRPr lang="en-US" sz="1050" dirty="0" smtClean="0"/>
          </a:p>
          <a:p>
            <a:r>
              <a:rPr lang="en-US" b="1" dirty="0" smtClean="0"/>
              <a:t>What was the best thing about the holiday?</a:t>
            </a:r>
          </a:p>
          <a:p>
            <a:endParaRPr lang="en-US" sz="1400" b="1" dirty="0" smtClean="0"/>
          </a:p>
          <a:p>
            <a:r>
              <a:rPr lang="en-US" b="1" dirty="0" smtClean="0"/>
              <a:t>What was the most difficult part about the holiday?</a:t>
            </a:r>
          </a:p>
          <a:p>
            <a:endParaRPr lang="en-US" sz="1200" b="1" dirty="0" smtClean="0"/>
          </a:p>
          <a:p>
            <a:r>
              <a:rPr lang="en-US" b="1" dirty="0" smtClean="0"/>
              <a:t>Would she go on the same holiday again?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53672" y="0"/>
            <a:ext cx="3390328" cy="2542746"/>
          </a:xfrm>
          <a:prstGeom prst="rect">
            <a:avLst/>
          </a:prstGeom>
        </p:spPr>
      </p:pic>
      <p:pic>
        <p:nvPicPr>
          <p:cNvPr id="2" name="Picture 1" descr="j018266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870" y="2807344"/>
            <a:ext cx="2003129" cy="1338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64" y="2345679"/>
            <a:ext cx="5675308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She worked 5 hours a day six days a week.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94891" y="66242"/>
            <a:ext cx="122188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2 weeks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1161" y="1163853"/>
            <a:ext cx="535376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Farmhouse but she missed the comfort of her own bed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364" y="3438216"/>
            <a:ext cx="690422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The people she met there who were from all the world and it felt great to eat natural organic food everyday.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32789" y="4724779"/>
            <a:ext cx="8692933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Doing what the couple asked because she was not very strong.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599363" y="5871910"/>
            <a:ext cx="2194894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Yes, she would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481980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 descr="spelling_bird.gif"/>
          <p:cNvPicPr>
            <a:picLocks noChangeAspect="1"/>
          </p:cNvPicPr>
          <p:nvPr/>
        </p:nvPicPr>
        <p:blipFill>
          <a:blip r:embed="rId2" cstate="print"/>
          <a:srcRect l="35869"/>
          <a:stretch>
            <a:fillRect/>
          </a:stretch>
        </p:blipFill>
        <p:spPr>
          <a:xfrm>
            <a:off x="6231988" y="1997613"/>
            <a:ext cx="2837298" cy="476671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253218" y="253217"/>
            <a:ext cx="4726746" cy="3671669"/>
          </a:xfrm>
          <a:prstGeom prst="wedgeEllipseCallout">
            <a:avLst>
              <a:gd name="adj1" fmla="val 79953"/>
              <a:gd name="adj2" fmla="val 3926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Berlin Sans FB Demi" pitchFamily="34" charset="0"/>
              </a:rPr>
              <a:t>Attention,, attention !!</a:t>
            </a:r>
          </a:p>
          <a:p>
            <a:pPr algn="ctr"/>
            <a:r>
              <a:rPr lang="en-US" sz="3600" dirty="0" smtClean="0">
                <a:solidFill>
                  <a:srgbClr val="008000"/>
                </a:solidFill>
                <a:latin typeface="Berlin Sans FB Demi" pitchFamily="34" charset="0"/>
              </a:rPr>
              <a:t>It’s vocabulary time!! </a:t>
            </a:r>
          </a:p>
          <a:p>
            <a:pPr algn="ctr"/>
            <a:endParaRPr lang="en-US" sz="3600" dirty="0">
              <a:solidFill>
                <a:srgbClr val="008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2186" y="605301"/>
            <a:ext cx="6949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Let’s play with words!!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0153" y="2144817"/>
            <a:ext cx="2588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happy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5886" y="1397595"/>
            <a:ext cx="1546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F0"/>
                </a:solidFill>
                <a:latin typeface="+mj-lt"/>
              </a:rPr>
              <a:t>(</a:t>
            </a:r>
            <a:r>
              <a:rPr lang="en-US" sz="4400" b="1" i="1" dirty="0" err="1" smtClean="0">
                <a:solidFill>
                  <a:srgbClr val="00B0F0"/>
                </a:solidFill>
                <a:latin typeface="+mj-lt"/>
              </a:rPr>
              <a:t>adj</a:t>
            </a:r>
            <a:r>
              <a:rPr lang="en-US" sz="4400" b="1" i="1" dirty="0" smtClean="0">
                <a:solidFill>
                  <a:srgbClr val="00B0F0"/>
                </a:solidFill>
                <a:latin typeface="+mj-lt"/>
              </a:rPr>
              <a:t>)</a:t>
            </a:r>
            <a:endParaRPr lang="en-US" sz="4400" b="1" i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2041" y="2225724"/>
            <a:ext cx="16306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+</a:t>
            </a:r>
            <a:r>
              <a:rPr lang="en-US" sz="4000" b="1" dirty="0" err="1" smtClean="0">
                <a:solidFill>
                  <a:srgbClr val="FF0000"/>
                </a:solidFill>
              </a:rPr>
              <a:t>ness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6786" y="2159870"/>
            <a:ext cx="3855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CC00"/>
                </a:solidFill>
                <a:latin typeface="Arial Rounded MT Bold" pitchFamily="34" charset="0"/>
              </a:rPr>
              <a:t>= happiness</a:t>
            </a:r>
            <a:endParaRPr lang="en-US" sz="4800" dirty="0">
              <a:solidFill>
                <a:srgbClr val="00CC00"/>
              </a:solidFill>
              <a:latin typeface="Arial Rounded MT Bol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1071" y="1456283"/>
            <a:ext cx="1546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F0"/>
                </a:solidFill>
                <a:latin typeface="+mj-lt"/>
              </a:rPr>
              <a:t>(n)</a:t>
            </a:r>
            <a:endParaRPr lang="en-US" sz="4400" b="1" i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145" y="3647745"/>
            <a:ext cx="2588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health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98090" y="2989882"/>
            <a:ext cx="1546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F0"/>
                </a:solidFill>
                <a:latin typeface="+mj-lt"/>
              </a:rPr>
              <a:t>(n)</a:t>
            </a:r>
            <a:endParaRPr lang="en-US" sz="4400" b="1" i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51898" y="3700516"/>
            <a:ext cx="115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+y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4438" y="3592458"/>
            <a:ext cx="3855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CC00"/>
                </a:solidFill>
                <a:latin typeface="Arial Rounded MT Bold" pitchFamily="34" charset="0"/>
              </a:rPr>
              <a:t>= healthy</a:t>
            </a:r>
            <a:endParaRPr lang="en-US" sz="4800" dirty="0">
              <a:solidFill>
                <a:srgbClr val="00CC00"/>
              </a:solidFill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1071" y="2975814"/>
            <a:ext cx="1546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F0"/>
                </a:solidFill>
                <a:latin typeface="+mj-lt"/>
              </a:rPr>
              <a:t>(</a:t>
            </a:r>
            <a:r>
              <a:rPr lang="en-US" sz="4400" b="1" i="1" dirty="0" err="1" smtClean="0">
                <a:solidFill>
                  <a:srgbClr val="00B0F0"/>
                </a:solidFill>
                <a:latin typeface="+mj-lt"/>
              </a:rPr>
              <a:t>adj</a:t>
            </a:r>
            <a:r>
              <a:rPr lang="en-US" sz="4400" b="1" i="1" dirty="0" smtClean="0">
                <a:solidFill>
                  <a:srgbClr val="00B0F0"/>
                </a:solidFill>
                <a:latin typeface="+mj-lt"/>
              </a:rPr>
              <a:t>)</a:t>
            </a:r>
            <a:endParaRPr lang="en-US" sz="4400" b="1" i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3543" y="4557918"/>
            <a:ext cx="6764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4000" b="1" i="1" dirty="0" smtClean="0">
                <a:solidFill>
                  <a:srgbClr val="FF0066"/>
                </a:solidFill>
              </a:rPr>
              <a:t>What happened to the parts of speech when we added </a:t>
            </a:r>
            <a:r>
              <a:rPr lang="en-US" sz="4000" b="1" i="1" dirty="0" smtClean="0">
                <a:solidFill>
                  <a:srgbClr val="FF0000"/>
                </a:solidFill>
              </a:rPr>
              <a:t>(</a:t>
            </a:r>
            <a:r>
              <a:rPr lang="en-US" sz="4000" b="1" i="1" dirty="0" err="1" smtClean="0">
                <a:solidFill>
                  <a:srgbClr val="FF0000"/>
                </a:solidFill>
              </a:rPr>
              <a:t>ness</a:t>
            </a:r>
            <a:r>
              <a:rPr lang="en-US" sz="4000" b="1" i="1" dirty="0" smtClean="0">
                <a:solidFill>
                  <a:srgbClr val="FF0000"/>
                </a:solidFill>
              </a:rPr>
              <a:t>/y)</a:t>
            </a:r>
            <a:r>
              <a:rPr lang="en-US" sz="4000" b="1" i="1" dirty="0" smtClean="0">
                <a:solidFill>
                  <a:srgbClr val="FF0066"/>
                </a:solidFill>
              </a:rPr>
              <a:t>?</a:t>
            </a:r>
            <a:endParaRPr lang="en-US" sz="4000" b="1" i="1" dirty="0">
              <a:solidFill>
                <a:srgbClr val="FF0066"/>
              </a:solidFill>
            </a:endParaRPr>
          </a:p>
        </p:txBody>
      </p:sp>
      <p:pic>
        <p:nvPicPr>
          <p:cNvPr id="2050" name="Picture 2" descr="http://missyboo.net/wp-content/uploads/2009/08/616dora-the-explorer-post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970" y="103510"/>
            <a:ext cx="1233204" cy="1584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00324" y="267272"/>
            <a:ext cx="6764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4400" b="1" i="1" dirty="0" smtClean="0">
                <a:solidFill>
                  <a:srgbClr val="FF0066"/>
                </a:solidFill>
              </a:rPr>
              <a:t>What do we call </a:t>
            </a:r>
            <a:r>
              <a:rPr lang="en-US" sz="4400" b="1" i="1" dirty="0" smtClean="0">
                <a:solidFill>
                  <a:srgbClr val="FF0000"/>
                </a:solidFill>
              </a:rPr>
              <a:t>(</a:t>
            </a:r>
            <a:r>
              <a:rPr lang="en-US" sz="4400" b="1" i="1" dirty="0" err="1" smtClean="0">
                <a:solidFill>
                  <a:srgbClr val="FF0000"/>
                </a:solidFill>
              </a:rPr>
              <a:t>ness</a:t>
            </a:r>
            <a:r>
              <a:rPr lang="en-US" sz="4400" b="1" i="1" dirty="0" smtClean="0">
                <a:solidFill>
                  <a:srgbClr val="FF0000"/>
                </a:solidFill>
              </a:rPr>
              <a:t>/y)</a:t>
            </a:r>
            <a:r>
              <a:rPr lang="en-US" sz="4400" b="1" i="1" dirty="0" smtClean="0">
                <a:solidFill>
                  <a:srgbClr val="FF0066"/>
                </a:solidFill>
              </a:rPr>
              <a:t>?</a:t>
            </a:r>
            <a:endParaRPr lang="en-US" sz="4400" b="1" i="1" dirty="0">
              <a:solidFill>
                <a:srgbClr val="FF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8461" y="1096258"/>
            <a:ext cx="2588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suffixes</a:t>
            </a:r>
            <a:endParaRPr lang="en-US" sz="4800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0180" y="1953084"/>
            <a:ext cx="6764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4400" b="1" i="1" dirty="0" smtClean="0">
                <a:solidFill>
                  <a:srgbClr val="FF0066"/>
                </a:solidFill>
              </a:rPr>
              <a:t>What is a suffix?</a:t>
            </a:r>
            <a:endParaRPr lang="en-US" sz="4400" b="1" i="1" dirty="0">
              <a:solidFill>
                <a:srgbClr val="FF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949" y="2824274"/>
            <a:ext cx="894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A letter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cs typeface="Aharoni" pitchFamily="2" charset="-79"/>
              </a:rPr>
              <a:t>(y)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or group of letters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cs typeface="Aharoni" pitchFamily="2" charset="-79"/>
              </a:rPr>
              <a:t>(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cs typeface="Aharoni" pitchFamily="2" charset="-79"/>
              </a:rPr>
              <a:t>ness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cs typeface="Aharoni" pitchFamily="2" charset="-79"/>
              </a:rPr>
              <a:t>) 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which is added to the end of a word in </a:t>
            </a:r>
            <a:r>
              <a:rPr lang="en-US" sz="4000" i="1" u="sng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in order to change its part of speech.</a:t>
            </a:r>
          </a:p>
          <a:p>
            <a:pPr algn="ctr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cs typeface="Aharoni" pitchFamily="2" charset="-79"/>
              </a:rPr>
              <a:t>(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From </a:t>
            </a:r>
            <a:r>
              <a:rPr lang="en-US" sz="4000" dirty="0" smtClean="0">
                <a:solidFill>
                  <a:srgbClr val="008000"/>
                </a:solidFill>
                <a:latin typeface="Eras Medium ITC" pitchFamily="34" charset="0"/>
                <a:cs typeface="Aharoni" pitchFamily="2" charset="-79"/>
              </a:rPr>
              <a:t>V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to </a:t>
            </a:r>
            <a:r>
              <a:rPr lang="en-US" sz="4000" dirty="0" smtClean="0">
                <a:solidFill>
                  <a:srgbClr val="008000"/>
                </a:solidFill>
                <a:latin typeface="Eras Medium ITC" pitchFamily="34" charset="0"/>
                <a:cs typeface="Aharoni" pitchFamily="2" charset="-79"/>
              </a:rPr>
              <a:t>N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or from </a:t>
            </a:r>
            <a:r>
              <a:rPr lang="en-US" sz="4000" dirty="0" smtClean="0">
                <a:solidFill>
                  <a:srgbClr val="003300"/>
                </a:solidFill>
                <a:latin typeface="Eras Medium ITC" pitchFamily="34" charset="0"/>
                <a:cs typeface="Aharoni" pitchFamily="2" charset="-79"/>
              </a:rPr>
              <a:t>N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to </a:t>
            </a:r>
            <a:r>
              <a:rPr lang="en-US" sz="4000" dirty="0" err="1" smtClean="0">
                <a:solidFill>
                  <a:srgbClr val="008000"/>
                </a:solidFill>
                <a:latin typeface="Eras Medium ITC" pitchFamily="34" charset="0"/>
                <a:cs typeface="Aharoni" pitchFamily="2" charset="-79"/>
              </a:rPr>
              <a:t>Adj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or from </a:t>
            </a:r>
            <a:r>
              <a:rPr lang="en-US" sz="4000" dirty="0" err="1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Adj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to </a:t>
            </a:r>
            <a:r>
              <a:rPr lang="en-US" sz="4000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N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or from </a:t>
            </a:r>
            <a:r>
              <a:rPr lang="en-US" sz="4000" dirty="0" err="1" smtClean="0">
                <a:solidFill>
                  <a:srgbClr val="7030A0"/>
                </a:solidFill>
                <a:latin typeface="Eras Medium ITC" pitchFamily="34" charset="0"/>
                <a:cs typeface="Aharoni" pitchFamily="2" charset="-79"/>
              </a:rPr>
              <a:t>Adj</a:t>
            </a:r>
            <a:r>
              <a:rPr lang="en-US" sz="4000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 to </a:t>
            </a:r>
            <a:r>
              <a:rPr lang="en-US" sz="4000" dirty="0" smtClean="0">
                <a:solidFill>
                  <a:srgbClr val="7030A0"/>
                </a:solidFill>
                <a:latin typeface="Eras Medium ITC" pitchFamily="34" charset="0"/>
                <a:cs typeface="Aharoni" pitchFamily="2" charset="-79"/>
              </a:rPr>
              <a:t>Adv………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cs typeface="Aharoni" pitchFamily="2" charset="-79"/>
              </a:rPr>
              <a:t>)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 descr="spelling_bird.gif"/>
          <p:cNvPicPr>
            <a:picLocks noChangeAspect="1"/>
          </p:cNvPicPr>
          <p:nvPr/>
        </p:nvPicPr>
        <p:blipFill>
          <a:blip r:embed="rId2" cstate="print"/>
          <a:srcRect l="35869"/>
          <a:stretch>
            <a:fillRect/>
          </a:stretch>
        </p:blipFill>
        <p:spPr>
          <a:xfrm>
            <a:off x="6977574" y="3530991"/>
            <a:ext cx="2091711" cy="3233332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0" y="253216"/>
            <a:ext cx="7512148" cy="4121835"/>
          </a:xfrm>
          <a:prstGeom prst="wedgeEllipseCallout">
            <a:avLst>
              <a:gd name="adj1" fmla="val 42120"/>
              <a:gd name="adj2" fmla="val 5692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500" dirty="0" smtClean="0">
              <a:solidFill>
                <a:srgbClr val="FF0000"/>
              </a:solidFill>
            </a:endParaRPr>
          </a:p>
          <a:p>
            <a:endParaRPr lang="en-US" sz="3500" dirty="0" smtClean="0">
              <a:solidFill>
                <a:srgbClr val="FF0000"/>
              </a:solidFill>
            </a:endParaRPr>
          </a:p>
          <a:p>
            <a:pPr algn="ctr"/>
            <a:r>
              <a:rPr lang="en-US" sz="3500" u="sng" dirty="0" smtClean="0">
                <a:solidFill>
                  <a:srgbClr val="008000"/>
                </a:solidFill>
              </a:rPr>
              <a:t>In this lesson, we will learn only two types of suffixes: </a:t>
            </a:r>
          </a:p>
          <a:p>
            <a:r>
              <a:rPr lang="en-US" sz="3500" dirty="0" smtClean="0">
                <a:solidFill>
                  <a:srgbClr val="008000"/>
                </a:solidFill>
              </a:rPr>
              <a:t>1-</a:t>
            </a:r>
            <a:r>
              <a:rPr lang="en-US" sz="3500" dirty="0" smtClean="0">
                <a:solidFill>
                  <a:srgbClr val="FF0000"/>
                </a:solidFill>
              </a:rPr>
              <a:t> suffixes change </a:t>
            </a:r>
            <a:r>
              <a:rPr lang="en-US" sz="3500" b="1" dirty="0" err="1" smtClean="0">
                <a:solidFill>
                  <a:srgbClr val="FF0000"/>
                </a:solidFill>
              </a:rPr>
              <a:t>Adj</a:t>
            </a:r>
            <a:r>
              <a:rPr lang="en-US" sz="3500" dirty="0" smtClean="0">
                <a:solidFill>
                  <a:srgbClr val="FF0000"/>
                </a:solidFill>
              </a:rPr>
              <a:t> to </a:t>
            </a:r>
            <a:r>
              <a:rPr lang="en-US" sz="3500" b="1" dirty="0" smtClean="0">
                <a:solidFill>
                  <a:srgbClr val="FF0000"/>
                </a:solidFill>
              </a:rPr>
              <a:t>N</a:t>
            </a:r>
          </a:p>
          <a:p>
            <a:r>
              <a:rPr lang="en-US" sz="3500" dirty="0" smtClean="0">
                <a:solidFill>
                  <a:srgbClr val="008000"/>
                </a:solidFill>
              </a:rPr>
              <a:t>2-</a:t>
            </a:r>
            <a:r>
              <a:rPr lang="en-US" sz="3500" dirty="0" smtClean="0">
                <a:solidFill>
                  <a:srgbClr val="FF0000"/>
                </a:solidFill>
              </a:rPr>
              <a:t> suffixes change </a:t>
            </a:r>
            <a:r>
              <a:rPr lang="en-US" sz="3500" b="1" dirty="0" smtClean="0">
                <a:solidFill>
                  <a:srgbClr val="FF0000"/>
                </a:solidFill>
              </a:rPr>
              <a:t>N</a:t>
            </a:r>
            <a:r>
              <a:rPr lang="en-US" sz="3500" dirty="0" smtClean="0">
                <a:solidFill>
                  <a:srgbClr val="FF0000"/>
                </a:solidFill>
              </a:rPr>
              <a:t> to </a:t>
            </a:r>
            <a:r>
              <a:rPr lang="en-US" sz="3500" b="1" dirty="0" err="1" smtClean="0">
                <a:solidFill>
                  <a:srgbClr val="FF0000"/>
                </a:solidFill>
              </a:rPr>
              <a:t>Adj</a:t>
            </a:r>
            <a:endParaRPr lang="en-US" sz="3500" b="1" dirty="0" smtClean="0">
              <a:solidFill>
                <a:srgbClr val="008000"/>
              </a:solidFill>
            </a:endParaRPr>
          </a:p>
          <a:p>
            <a:endParaRPr lang="en-US" sz="3500" dirty="0" smtClean="0">
              <a:solidFill>
                <a:srgbClr val="008000"/>
              </a:solidFill>
            </a:endParaRPr>
          </a:p>
          <a:p>
            <a:endParaRPr lang="en-US" sz="3500" dirty="0" smtClean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 descr="spelling_bird.gif"/>
          <p:cNvPicPr>
            <a:picLocks noChangeAspect="1"/>
          </p:cNvPicPr>
          <p:nvPr/>
        </p:nvPicPr>
        <p:blipFill>
          <a:blip r:embed="rId2" cstate="print"/>
          <a:srcRect l="35869"/>
          <a:stretch>
            <a:fillRect/>
          </a:stretch>
        </p:blipFill>
        <p:spPr>
          <a:xfrm>
            <a:off x="6977574" y="3530991"/>
            <a:ext cx="2091711" cy="3233332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0" y="253216"/>
            <a:ext cx="7512148" cy="4121835"/>
          </a:xfrm>
          <a:prstGeom prst="wedgeEllipseCallout">
            <a:avLst>
              <a:gd name="adj1" fmla="val 42120"/>
              <a:gd name="adj2" fmla="val 5692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500" b="1" dirty="0" smtClean="0">
              <a:solidFill>
                <a:srgbClr val="C00000"/>
              </a:solidFill>
              <a:latin typeface="Eras Medium ITC" pitchFamily="34" charset="0"/>
            </a:endParaRPr>
          </a:p>
          <a:p>
            <a:endParaRPr lang="en-US" sz="3500" b="1" dirty="0" smtClean="0">
              <a:solidFill>
                <a:srgbClr val="C00000"/>
              </a:solidFill>
              <a:latin typeface="Eras Medium ITC" pitchFamily="34" charset="0"/>
            </a:endParaRPr>
          </a:p>
          <a:p>
            <a:pPr algn="ctr"/>
            <a:endParaRPr lang="en-US" sz="3600" b="1" dirty="0" smtClean="0">
              <a:solidFill>
                <a:srgbClr val="C00000"/>
              </a:solidFill>
              <a:latin typeface="Eras Medium ITC" pitchFamily="34" charset="0"/>
              <a:cs typeface="Aharoni" pitchFamily="2" charset="-79"/>
            </a:endParaRPr>
          </a:p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Now,, Let’s go back to the holiday reviews,,,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Match the </a:t>
            </a:r>
            <a:r>
              <a:rPr lang="en-US" sz="3600" b="1" u="sng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ADJECTIVES</a:t>
            </a:r>
            <a:r>
              <a:rPr lang="en-US" sz="3600" b="1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 in </a:t>
            </a:r>
            <a:r>
              <a:rPr lang="en-US" sz="3600" b="1" dirty="0" smtClean="0">
                <a:solidFill>
                  <a:srgbClr val="FF0066"/>
                </a:solidFill>
                <a:latin typeface="Eras Medium ITC" pitchFamily="34" charset="0"/>
                <a:cs typeface="Aharoni" pitchFamily="2" charset="-79"/>
              </a:rPr>
              <a:t>pink</a:t>
            </a:r>
            <a:r>
              <a:rPr lang="en-US" sz="3600" b="1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 to the </a:t>
            </a:r>
            <a:r>
              <a:rPr lang="en-US" sz="3600" b="1" u="sng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NOUNS </a:t>
            </a:r>
            <a:r>
              <a:rPr lang="en-US" sz="3600" b="1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in </a:t>
            </a:r>
            <a:r>
              <a:rPr lang="en-US" sz="3600" b="1" dirty="0" smtClean="0">
                <a:solidFill>
                  <a:srgbClr val="0070C0"/>
                </a:solidFill>
                <a:latin typeface="Eras Medium ITC" pitchFamily="34" charset="0"/>
                <a:cs typeface="Aharoni" pitchFamily="2" charset="-79"/>
              </a:rPr>
              <a:t>blue</a:t>
            </a:r>
            <a:r>
              <a:rPr lang="en-US" sz="3600" b="1" dirty="0" smtClean="0">
                <a:solidFill>
                  <a:srgbClr val="C00000"/>
                </a:solidFill>
                <a:latin typeface="Eras Medium ITC" pitchFamily="34" charset="0"/>
                <a:cs typeface="Aharoni" pitchFamily="2" charset="-79"/>
              </a:rPr>
              <a:t> &amp; underline the suffixes </a:t>
            </a:r>
          </a:p>
          <a:p>
            <a:endParaRPr lang="en-US" sz="3500" b="1" dirty="0" smtClean="0">
              <a:solidFill>
                <a:srgbClr val="C00000"/>
              </a:solidFill>
              <a:latin typeface="Eras Medium ITC" pitchFamily="34" charset="0"/>
            </a:endParaRPr>
          </a:p>
          <a:p>
            <a:endParaRPr lang="en-US" sz="3500" b="1" dirty="0" smtClean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93568545"/>
              </p:ext>
            </p:extLst>
          </p:nvPr>
        </p:nvGraphicFramePr>
        <p:xfrm>
          <a:off x="450166" y="740896"/>
          <a:ext cx="8102992" cy="6138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998"/>
                <a:gridCol w="3212188"/>
                <a:gridCol w="2189806"/>
              </a:tblGrid>
              <a:tr h="469025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adjective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noun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suffix</a:t>
                      </a:r>
                      <a:endParaRPr lang="en-US" sz="3000" dirty="0"/>
                    </a:p>
                  </a:txBody>
                  <a:tcPr/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Difficult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Difficulty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3200" b="1" i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_y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Honest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Honesty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Modest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Modesty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Patient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Patience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r>
                        <a:rPr lang="en-US" sz="3200" b="1" i="1" dirty="0" err="1" smtClean="0">
                          <a:solidFill>
                            <a:srgbClr val="FF0000"/>
                          </a:solidFill>
                        </a:rPr>
                        <a:t>ence</a:t>
                      </a:r>
                      <a:endParaRPr lang="en-US" sz="3200" b="1" i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r>
                        <a:rPr lang="en-US" sz="3200" b="1" i="1" dirty="0" err="1" smtClean="0">
                          <a:solidFill>
                            <a:srgbClr val="FF0000"/>
                          </a:solidFill>
                        </a:rPr>
                        <a:t>ance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D09A08"/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Confident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Confidence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5603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Important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Importance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Kind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Kindness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3200" b="1" i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_ness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Sadness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Lazy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Laziness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Popular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Popularity</a:t>
                      </a:r>
                      <a:endParaRPr lang="en-U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3200" b="1" i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r>
                        <a:rPr lang="en-US" sz="3200" b="1" i="1" dirty="0" err="1" smtClean="0">
                          <a:solidFill>
                            <a:srgbClr val="FF0000"/>
                          </a:solidFill>
                        </a:rPr>
                        <a:t>ity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Activity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138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Tourist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touristy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82900" y="84403"/>
            <a:ext cx="7821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1-Suffixes change </a:t>
            </a:r>
            <a:r>
              <a:rPr lang="en-US" sz="3600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adjectives</a:t>
            </a:r>
            <a:r>
              <a:rPr 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3600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nouns</a:t>
            </a:r>
            <a:r>
              <a:rPr 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28087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12951215"/>
              </p:ext>
            </p:extLst>
          </p:nvPr>
        </p:nvGraphicFramePr>
        <p:xfrm>
          <a:off x="408610" y="759644"/>
          <a:ext cx="8313364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1476"/>
                <a:gridCol w="3100322"/>
                <a:gridCol w="2171566"/>
              </a:tblGrid>
              <a:tr h="506029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noun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adjective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suffix</a:t>
                      </a:r>
                      <a:endParaRPr lang="en-US" sz="3000" dirty="0"/>
                    </a:p>
                  </a:txBody>
                  <a:tcPr/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Danger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Dangerous</a:t>
                      </a:r>
                      <a:endParaRPr lang="en-US" sz="2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</a:t>
                      </a:r>
                      <a:r>
                        <a:rPr lang="en-US" sz="3200" b="1" i="1" dirty="0" err="1" smtClean="0">
                          <a:solidFill>
                            <a:srgbClr val="FF0000"/>
                          </a:solidFill>
                        </a:rPr>
                        <a:t>ous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Adventure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Adventurous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Fame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Famous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Comfort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Comfortable</a:t>
                      </a:r>
                      <a:endParaRPr lang="en-US" sz="2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_able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D09A08"/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Knowledge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Knowledgeable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Fashion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Fashionable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D09A08"/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Nature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Natural</a:t>
                      </a:r>
                      <a:endParaRPr lang="en-US" sz="2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_al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C5D0A0"/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Tradition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Traditional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Music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Musical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5D0A0"/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Health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Healthy</a:t>
                      </a:r>
                      <a:endParaRPr lang="en-US" sz="2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rgbClr val="FF0000"/>
                          </a:solidFill>
                        </a:rPr>
                        <a:t>_y</a:t>
                      </a:r>
                      <a:endParaRPr lang="en-US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Noise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Noisy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16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Possible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Possibility</a:t>
                      </a:r>
                      <a:endParaRPr lang="en-US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82900" y="84403"/>
            <a:ext cx="7821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1-Suffixes change </a:t>
            </a:r>
            <a:r>
              <a:rPr lang="en-US" sz="3600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nouns</a:t>
            </a:r>
            <a:r>
              <a:rPr 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3600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adjectives</a:t>
            </a:r>
            <a:r>
              <a:rPr 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96118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0818" y="1373275"/>
            <a:ext cx="8162365" cy="9144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0818" y="2994973"/>
            <a:ext cx="8162365" cy="274380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 smtClean="0"/>
              <a:t>Popularity</a:t>
            </a:r>
          </a:p>
          <a:p>
            <a:r>
              <a:rPr lang="en-US" sz="2800" b="1" dirty="0" smtClean="0"/>
              <a:t>Difficulty</a:t>
            </a:r>
          </a:p>
          <a:p>
            <a:r>
              <a:rPr lang="en-US" sz="2800" b="1" dirty="0" smtClean="0"/>
              <a:t>Kindness</a:t>
            </a:r>
          </a:p>
          <a:p>
            <a:r>
              <a:rPr lang="en-US" sz="2800" b="1" dirty="0" smtClean="0"/>
              <a:t>Dangerous</a:t>
            </a:r>
          </a:p>
          <a:p>
            <a:r>
              <a:rPr lang="en-US" sz="2800" b="1" dirty="0" smtClean="0"/>
              <a:t>Comfortable</a:t>
            </a:r>
          </a:p>
          <a:p>
            <a:r>
              <a:rPr lang="en-US" sz="2800" b="1" dirty="0" smtClean="0"/>
              <a:t>healthy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307951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D</a:t>
            </a:r>
            <a:r>
              <a:rPr lang="en-US" dirty="0"/>
              <a:t>)+E)</a:t>
            </a:r>
          </a:p>
        </p:txBody>
      </p:sp>
    </p:spTree>
    <p:extLst>
      <p:ext uri="{BB962C8B-B14F-4D97-AF65-F5344CB8AC3E}">
        <p14:creationId xmlns="" xmlns:p14="http://schemas.microsoft.com/office/powerpoint/2010/main" val="3821591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423"/>
            <a:ext cx="7845753" cy="136313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dirty="0" smtClean="0"/>
              <a:t>3D/A trip to India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432" y="2204404"/>
            <a:ext cx="6527408" cy="41519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72494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6075"/>
            <a:ext cx="9144000" cy="2604151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What are the top 3 cities in the world that you would like to visit ?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5824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698" y="3650300"/>
            <a:ext cx="8918917" cy="25486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511818"/>
                </a:solidFill>
              </a:rPr>
              <a:t>Look at the photo of </a:t>
            </a:r>
            <a:r>
              <a:rPr lang="en-US" dirty="0" err="1" smtClean="0">
                <a:solidFill>
                  <a:srgbClr val="511818"/>
                </a:solidFill>
              </a:rPr>
              <a:t>Delhi,in</a:t>
            </a:r>
            <a:r>
              <a:rPr lang="en-US" dirty="0" smtClean="0">
                <a:solidFill>
                  <a:srgbClr val="511818"/>
                </a:solidFill>
              </a:rPr>
              <a:t> India. Would you like to go </a:t>
            </a:r>
            <a:r>
              <a:rPr lang="en-US" dirty="0" err="1" smtClean="0">
                <a:solidFill>
                  <a:srgbClr val="511818"/>
                </a:solidFill>
              </a:rPr>
              <a:t>there?Why?Why</a:t>
            </a:r>
            <a:r>
              <a:rPr lang="en-US" dirty="0" smtClean="0">
                <a:solidFill>
                  <a:srgbClr val="511818"/>
                </a:solidFill>
              </a:rPr>
              <a:t> not?</a:t>
            </a:r>
            <a:endParaRPr lang="en-US" dirty="0">
              <a:solidFill>
                <a:srgbClr val="51181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6604" y="436099"/>
            <a:ext cx="5205046" cy="30031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98160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3" name="مربع نص 7"/>
          <p:cNvSpPr txBox="1"/>
          <p:nvPr/>
        </p:nvSpPr>
        <p:spPr>
          <a:xfrm>
            <a:off x="4661970" y="1008281"/>
            <a:ext cx="434135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i="1" dirty="0" smtClean="0">
                <a:solidFill>
                  <a:srgbClr val="7030A0"/>
                </a:solidFill>
                <a:latin typeface="Agency FB" pitchFamily="34" charset="0"/>
                <a:ea typeface="Batang" pitchFamily="18" charset="-127"/>
                <a:cs typeface="Arial" pitchFamily="34" charset="0"/>
              </a:rPr>
              <a:t>Michal is going to Delhi.   He is asking Ellen for recommendations.</a:t>
            </a:r>
          </a:p>
        </p:txBody>
      </p:sp>
      <p:pic>
        <p:nvPicPr>
          <p:cNvPr id="52226" name="Picture 2" descr="http://www.dreamstime.com/professional-man-cartoon-thumb14788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652"/>
            <a:ext cx="3309896" cy="3309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8" name="Picture 4" descr="http://www.dreamstime.com/woman-cartoon-portrait-thumb109408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7141" y="28142"/>
            <a:ext cx="2985509" cy="29929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7"/>
          <p:cNvSpPr txBox="1"/>
          <p:nvPr/>
        </p:nvSpPr>
        <p:spPr>
          <a:xfrm>
            <a:off x="2915388" y="4276589"/>
            <a:ext cx="6622486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i="1" dirty="0" smtClean="0">
                <a:solidFill>
                  <a:srgbClr val="FF0066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      to the conversation and tick the topics that  they talk about. Pg.26</a:t>
            </a:r>
          </a:p>
        </p:txBody>
      </p:sp>
      <p:pic>
        <p:nvPicPr>
          <p:cNvPr id="52230" name="Picture 6" descr="http://www.imageenvision.com/450/23815-clip-art-graphic-of-a-human-ear-cartoon-character-holding-a-megaphone-by-toons4bi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66168" y="4276589"/>
            <a:ext cx="1138311" cy="818904"/>
          </a:xfrm>
          <a:prstGeom prst="rect">
            <a:avLst/>
          </a:prstGeom>
          <a:noFill/>
        </p:spPr>
      </p:pic>
      <p:pic>
        <p:nvPicPr>
          <p:cNvPr id="8" name="CD1 - Faixa 3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520032" y="620395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531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400" y="326269"/>
            <a:ext cx="3707840" cy="2740491"/>
          </a:xfrm>
          <a:prstGeom prst="rect">
            <a:avLst/>
          </a:prstGeom>
        </p:spPr>
      </p:pic>
      <p:pic>
        <p:nvPicPr>
          <p:cNvPr id="12292" name="Picture 4" descr="http://im.rediff.com/money/2010/oct/20ri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4032" y="1661110"/>
            <a:ext cx="3728599" cy="3880436"/>
          </a:xfrm>
          <a:prstGeom prst="rect">
            <a:avLst/>
          </a:prstGeom>
          <a:noFill/>
        </p:spPr>
      </p:pic>
      <p:pic>
        <p:nvPicPr>
          <p:cNvPr id="12294" name="Picture 6" descr="http://media.lonelyplanet.com/lpi/25578/25578-13/681x4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1844" y="3601328"/>
            <a:ext cx="3814396" cy="3008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1745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6141" y="170304"/>
            <a:ext cx="6556569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400" dirty="0" smtClean="0"/>
              <a:t>P.g:26) 2B. Ellen thinks: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1733" y="1457979"/>
            <a:ext cx="8500534" cy="516295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rickshaws are the best way to get around the city.</a:t>
            </a:r>
          </a:p>
          <a:p>
            <a:r>
              <a:rPr lang="en-US" dirty="0" smtClean="0"/>
              <a:t>It’s better to travel to other cities by bus.</a:t>
            </a:r>
          </a:p>
          <a:p>
            <a:r>
              <a:rPr lang="en-US" dirty="0" smtClean="0"/>
              <a:t>Michael should visit the museums in Delhi.</a:t>
            </a:r>
          </a:p>
          <a:p>
            <a:r>
              <a:rPr lang="en-US" dirty="0" smtClean="0"/>
              <a:t>He should go to the Red Fort in Old Delhi.</a:t>
            </a:r>
          </a:p>
          <a:p>
            <a:r>
              <a:rPr lang="en-US" dirty="0" smtClean="0"/>
              <a:t>He can visit the </a:t>
            </a:r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 smtClean="0"/>
              <a:t> and come back the same day.</a:t>
            </a:r>
          </a:p>
          <a:p>
            <a:r>
              <a:rPr lang="en-US" dirty="0" smtClean="0"/>
              <a:t>There’s only one good restaurant in Connaught Place.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96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9086" y="-1"/>
            <a:ext cx="8824914" cy="58513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290" y="4320344"/>
            <a:ext cx="8824916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/>
                <a:cs typeface="Matura MT Script Capitals"/>
              </a:rPr>
              <a:t>Prepared by,</a:t>
            </a:r>
          </a:p>
          <a:p>
            <a:r>
              <a:rPr lang="en-US" sz="4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/>
                <a:cs typeface="Matura MT Script Capitals"/>
              </a:rPr>
              <a:t>Mrs.Azzah</a:t>
            </a:r>
            <a:r>
              <a:rPr lang="en-US" sz="4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/>
                <a:cs typeface="Matura MT Script Capitals"/>
              </a:rPr>
              <a:t> &amp; </a:t>
            </a:r>
            <a:r>
              <a:rPr lang="en-US" sz="4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/>
                <a:cs typeface="Matura MT Script Capitals"/>
              </a:rPr>
              <a:t>Ms.Amani</a:t>
            </a:r>
            <a:endParaRPr lang="en-US" sz="4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/>
              <a:cs typeface="Matura MT Script Capital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52009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Venture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Venture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Ven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76200" dist="25400" dir="13500000">
              <a:srgbClr val="4B4B4B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shade val="10000"/>
                <a:alpha val="30000"/>
                <a:satMod val="60000"/>
              </a:schemeClr>
              <a:schemeClr val="phClr">
                <a:tint val="20000"/>
                <a:alpha val="5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Venture.thmx</Template>
  <TotalTime>874</TotalTime>
  <Words>653</Words>
  <Application>Microsoft Office PowerPoint</Application>
  <PresentationFormat>On-screen Show (4:3)</PresentationFormat>
  <Paragraphs>169</Paragraphs>
  <Slides>25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Venture</vt:lpstr>
      <vt:lpstr>Slide 1</vt:lpstr>
      <vt:lpstr>3C Call that a holiday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C)</vt:lpstr>
      <vt:lpstr>D)+E)</vt:lpstr>
      <vt:lpstr>3D/A trip to India</vt:lpstr>
      <vt:lpstr>What are the top 3 cities in the world that you would like to visit ?</vt:lpstr>
      <vt:lpstr>Look at the photo of Delhi,in India. Would you like to go there?Why?Why not?</vt:lpstr>
      <vt:lpstr>Slide 22</vt:lpstr>
      <vt:lpstr>Slide 23</vt:lpstr>
      <vt:lpstr>P.g:26) 2B. Ellen thinks:</vt:lpstr>
      <vt:lpstr>Slide 25</vt:lpstr>
    </vt:vector>
  </TitlesOfParts>
  <Company>zozogirl86@hotmail.com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 that a holiday</dc:title>
  <dc:creator>Azzah Alzahrani</dc:creator>
  <cp:lastModifiedBy>SONY</cp:lastModifiedBy>
  <cp:revision>88</cp:revision>
  <dcterms:created xsi:type="dcterms:W3CDTF">2012-02-06T14:07:41Z</dcterms:created>
  <dcterms:modified xsi:type="dcterms:W3CDTF">2012-05-04T08:30:10Z</dcterms:modified>
</cp:coreProperties>
</file>