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6" r:id="rId7"/>
    <p:sldId id="277" r:id="rId8"/>
    <p:sldId id="278" r:id="rId9"/>
    <p:sldId id="261" r:id="rId10"/>
    <p:sldId id="281" r:id="rId11"/>
    <p:sldId id="279" r:id="rId12"/>
    <p:sldId id="280" r:id="rId13"/>
    <p:sldId id="262" r:id="rId14"/>
    <p:sldId id="263" r:id="rId15"/>
    <p:sldId id="282" r:id="rId16"/>
    <p:sldId id="283" r:id="rId17"/>
    <p:sldId id="265" r:id="rId18"/>
    <p:sldId id="264" r:id="rId19"/>
    <p:sldId id="266" r:id="rId20"/>
    <p:sldId id="267" r:id="rId21"/>
    <p:sldId id="268" r:id="rId22"/>
    <p:sldId id="269" r:id="rId23"/>
    <p:sldId id="286" r:id="rId24"/>
    <p:sldId id="287" r:id="rId25"/>
    <p:sldId id="285" r:id="rId26"/>
    <p:sldId id="284" r:id="rId27"/>
    <p:sldId id="288" r:id="rId28"/>
    <p:sldId id="289" r:id="rId29"/>
    <p:sldId id="272" r:id="rId30"/>
    <p:sldId id="273" r:id="rId3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0682C"/>
    <a:srgbClr val="0066FF"/>
    <a:srgbClr val="2263D4"/>
    <a:srgbClr val="F8B124"/>
    <a:srgbClr val="E1BC05"/>
    <a:srgbClr val="FF66FF"/>
    <a:srgbClr val="AE1517"/>
    <a:srgbClr val="6666FF"/>
    <a:srgbClr val="4D4D4D"/>
    <a:srgbClr val="91916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24" autoAdjust="0"/>
  </p:normalViewPr>
  <p:slideViewPr>
    <p:cSldViewPr>
      <p:cViewPr>
        <p:scale>
          <a:sx n="66" d="100"/>
          <a:sy n="66" d="100"/>
        </p:scale>
        <p:origin x="-62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25354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11862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19462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46348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09139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43091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9441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70513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51526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59040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67247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6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27" name="Picture 25" descr="hrtjtbvcbzgherhe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8035925" y="6453188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6666FF"/>
                </a:solidFill>
              </a:rPr>
              <a:t>Page </a:t>
            </a:r>
            <a:fld id="{5AF075AA-1559-46FA-ACD0-27565E6EA70A}" type="slidenum">
              <a:rPr lang="fr-FR" b="1">
                <a:solidFill>
                  <a:srgbClr val="6666FF"/>
                </a:solidFill>
              </a:rPr>
              <a:pPr eaLnBrk="1" hangingPunct="1"/>
              <a:t>‹#›</a:t>
            </a:fld>
            <a:endParaRPr lang="fr-FR" b="1">
              <a:solidFill>
                <a:srgbClr val="6666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9.png"/><Relationship Id="rId4" Type="http://schemas.microsoft.com/office/2007/relationships/media" Target="../media/media1.mp3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6" Type="http://schemas.microsoft.com/office/2007/relationships/media" Target="../media/media1.mp3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1" name="Picture 21" descr="grehruzetgcfn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79388" y="765175"/>
            <a:ext cx="84582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6666FF"/>
                </a:solidFill>
                <a:latin typeface="Verdana" pitchFamily="34" charset="0"/>
              </a:rPr>
              <a:t>Unit 5 </a:t>
            </a:r>
          </a:p>
          <a:p>
            <a:pPr algn="ctr">
              <a:defRPr/>
            </a:pPr>
            <a:r>
              <a:rPr lang="en-US" sz="8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Home truths</a:t>
            </a: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>
              <a:defRPr/>
            </a:pPr>
            <a:r>
              <a:rPr lang="fr-FR" sz="3200" b="1" i="1" dirty="0">
                <a:solidFill>
                  <a:srgbClr val="C00000"/>
                </a:solidFill>
                <a:latin typeface="Verdana" pitchFamily="34" charset="0"/>
              </a:rPr>
              <a:t>Ms. </a:t>
            </a:r>
            <a:r>
              <a:rPr lang="fr-FR" sz="3200" b="1" i="1" dirty="0" err="1">
                <a:solidFill>
                  <a:srgbClr val="C00000"/>
                </a:solidFill>
                <a:latin typeface="Verdana" pitchFamily="34" charset="0"/>
              </a:rPr>
              <a:t>Nehad</a:t>
            </a:r>
            <a:r>
              <a:rPr lang="fr-FR" sz="3200" b="1" i="1" dirty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fr-FR" sz="3200" b="1" i="1" dirty="0" smtClean="0">
                <a:solidFill>
                  <a:srgbClr val="C00000"/>
                </a:solidFill>
                <a:latin typeface="Verdana" pitchFamily="34" charset="0"/>
              </a:rPr>
              <a:t>A. </a:t>
            </a:r>
            <a:r>
              <a:rPr lang="fr-FR" sz="3200" b="1" i="1" dirty="0" err="1" smtClean="0">
                <a:solidFill>
                  <a:srgbClr val="C00000"/>
                </a:solidFill>
                <a:latin typeface="Verdana" pitchFamily="34" charset="0"/>
              </a:rPr>
              <a:t>Asiri</a:t>
            </a:r>
            <a:endParaRPr lang="fr-FR" sz="3200" i="1" dirty="0">
              <a:solidFill>
                <a:srgbClr val="C00000"/>
              </a:solidFill>
            </a:endParaRPr>
          </a:p>
        </p:txBody>
      </p:sp>
      <p:pic>
        <p:nvPicPr>
          <p:cNvPr id="2053" name="Picture 4" descr="729369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0" y="834971"/>
            <a:ext cx="90360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/>
          <a:p>
            <a:pPr>
              <a:defRPr/>
            </a:pP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 the end of this class, students </a:t>
            </a:r>
            <a:endParaRPr lang="en-US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should 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 able to :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Use new vocabulary items and adjectives to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describe houses, character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and behavior.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Make caparisons using comparatives, superlatives , much , as……as , a bit, etc.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Listen to different descriptions of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houses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Give information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about various</a:t>
            </a:r>
          </a:p>
          <a:p>
            <a:pPr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places to live in.</a:t>
            </a: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88640"/>
            <a:ext cx="35283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Objectives </a:t>
            </a:r>
            <a:endParaRPr lang="ar-SA" sz="4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27286"/>
            <a:ext cx="2448271" cy="13847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81923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309177" y="14900"/>
            <a:ext cx="70823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8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fr-FR" sz="8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house </a:t>
            </a:r>
          </a:p>
        </p:txBody>
      </p:sp>
      <p:pic>
        <p:nvPicPr>
          <p:cNvPr id="3076" name="Picture 4" descr="729369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3806">
            <a:off x="5300386" y="1572234"/>
            <a:ext cx="2649901" cy="22739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819324">
            <a:off x="770800" y="1628956"/>
            <a:ext cx="3147483" cy="233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413">
            <a:off x="2743593" y="4349942"/>
            <a:ext cx="3475772" cy="23151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344921"/>
            <a:ext cx="847725" cy="707886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1"/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</a:rPr>
              <a:t>5A</a:t>
            </a:r>
            <a:endParaRPr lang="ar-SA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17488" y="317500"/>
            <a:ext cx="1841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ar-SA" sz="2800">
              <a:solidFill>
                <a:srgbClr val="6666FF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01638" y="1844675"/>
            <a:ext cx="8634412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/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err="1">
                <a:solidFill>
                  <a:srgbClr val="6666FF"/>
                </a:solidFill>
                <a:latin typeface="Verdana" pitchFamily="34" charset="0"/>
              </a:rPr>
              <a:t>Where</a:t>
            </a:r>
            <a:r>
              <a:rPr lang="fr-FR" sz="2800" b="1" dirty="0">
                <a:solidFill>
                  <a:srgbClr val="6666FF"/>
                </a:solidFill>
                <a:latin typeface="Verdana" pitchFamily="34" charset="0"/>
              </a:rPr>
              <a:t> do </a:t>
            </a:r>
            <a:r>
              <a:rPr lang="fr-FR" sz="2800" b="1" dirty="0" err="1">
                <a:solidFill>
                  <a:srgbClr val="6666FF"/>
                </a:solidFill>
                <a:latin typeface="Verdana" pitchFamily="34" charset="0"/>
              </a:rPr>
              <a:t>you</a:t>
            </a:r>
            <a:r>
              <a:rPr lang="fr-FR" sz="2800" b="1" dirty="0">
                <a:solidFill>
                  <a:srgbClr val="6666FF"/>
                </a:solidFill>
                <a:latin typeface="Verdana" pitchFamily="34" charset="0"/>
              </a:rPr>
              <a:t> live ? </a:t>
            </a:r>
            <a:r>
              <a:rPr lang="fr-FR" sz="2800" b="1" dirty="0" smtClean="0">
                <a:solidFill>
                  <a:srgbClr val="6666FF"/>
                </a:solidFill>
                <a:latin typeface="Verdana" pitchFamily="34" charset="0"/>
              </a:rPr>
              <a:t>    </a:t>
            </a:r>
            <a:endParaRPr lang="fr-FR" sz="2800" b="1" dirty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fr-FR" sz="2800" b="1" dirty="0" smtClean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What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does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your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house look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like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?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Describe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it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fr-FR" sz="2800" b="1" dirty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Do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you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want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</a:t>
            </a: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to 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move to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another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house?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Why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?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Why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not</a:t>
            </a: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?</a:t>
            </a:r>
          </a:p>
          <a:p>
            <a:pPr>
              <a:defRPr/>
            </a:pPr>
            <a:endParaRPr lang="fr-FR" sz="3200" b="1" dirty="0">
              <a:solidFill>
                <a:srgbClr val="6666FF"/>
              </a:solidFill>
              <a:latin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fr-FR" sz="2000" b="1" dirty="0">
              <a:solidFill>
                <a:srgbClr val="6666FF"/>
              </a:solidFill>
              <a:latin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fr-FR" sz="2000" b="1" dirty="0">
              <a:solidFill>
                <a:srgbClr val="6666FF"/>
              </a:solidFill>
              <a:latin typeface="Verdana" pitchFamily="34" charset="0"/>
            </a:endParaRPr>
          </a:p>
        </p:txBody>
      </p:sp>
      <p:pic>
        <p:nvPicPr>
          <p:cNvPr id="4100" name="Picture 3" descr="729369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611188" y="1363663"/>
            <a:ext cx="3889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ar-SA" sz="36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44563" y="115888"/>
            <a:ext cx="685315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fr-FR" sz="7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fr-FR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house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331788"/>
            <a:ext cx="847725" cy="707886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1"/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</a:rPr>
              <a:t>5A</a:t>
            </a:r>
            <a:endParaRPr lang="ar-SA" sz="4000" b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5406">
            <a:off x="6120730" y="1483246"/>
            <a:ext cx="1918572" cy="134525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769">
            <a:off x="1973838" y="5425252"/>
            <a:ext cx="1644126" cy="12006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100">
            <a:off x="7790045" y="3374796"/>
            <a:ext cx="1174366" cy="969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23850" y="473292"/>
            <a:ext cx="79200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Vocabulary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6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Homes</a:t>
            </a:r>
            <a:endParaRPr lang="ar-SA" sz="60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179513" y="980727"/>
            <a:ext cx="8810500" cy="677108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Let’s learn new words </a:t>
            </a:r>
            <a:r>
              <a:rPr lang="en-US" sz="44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Pg. 37</a:t>
            </a:r>
          </a:p>
          <a:p>
            <a:pPr algn="ctr" eaLnBrk="1" hangingPunct="1"/>
            <a:r>
              <a:rPr lang="en-US" sz="54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400" b="1" dirty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3" descr="729369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63" y="1844824"/>
            <a:ext cx="2700399" cy="2000296"/>
          </a:xfrm>
          <a:prstGeom prst="rect">
            <a:avLst/>
          </a:prstGeom>
          <a:effectLst>
            <a:glow rad="228600">
              <a:srgbClr val="FFC000">
                <a:alpha val="40000"/>
              </a:srgb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729369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7504" y="339426"/>
            <a:ext cx="885698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terraced house</a:t>
            </a:r>
            <a:r>
              <a:rPr lang="en-US" sz="4000" dirty="0"/>
              <a:t>: </a:t>
            </a:r>
            <a:r>
              <a:rPr lang="en-US" sz="3600" dirty="0">
                <a:solidFill>
                  <a:srgbClr val="2263D4"/>
                </a:solidFill>
              </a:rPr>
              <a:t>a row of identical </a:t>
            </a:r>
            <a:r>
              <a:rPr lang="en-US" sz="3600" dirty="0" smtClean="0">
                <a:solidFill>
                  <a:srgbClr val="2263D4"/>
                </a:solidFill>
              </a:rPr>
              <a:t>houses share </a:t>
            </a:r>
            <a:r>
              <a:rPr lang="en-US" sz="3600" dirty="0">
                <a:solidFill>
                  <a:srgbClr val="2263D4"/>
                </a:solidFill>
              </a:rPr>
              <a:t>side walls.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1"/>
            <a:ext cx="6258137" cy="4248365"/>
          </a:xfrm>
          <a:prstGeom prst="rect">
            <a:avLst/>
          </a:prstGeom>
          <a:ln>
            <a:solidFill>
              <a:srgbClr val="2263D4"/>
            </a:solidFill>
          </a:ln>
          <a:effectLst>
            <a:glow rad="101600">
              <a:srgbClr val="2263D4">
                <a:alpha val="40000"/>
              </a:srgbClr>
            </a:glow>
            <a:outerShdw blurRad="50800" dist="38100" dir="18900000" algn="bl" rotWithShape="0">
              <a:srgbClr val="2263D4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18863640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77048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 nice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</a:t>
            </a:r>
          </a:p>
          <a:p>
            <a:r>
              <a:rPr lang="en-US" sz="3200" b="1" i="1" dirty="0" smtClean="0">
                <a:solidFill>
                  <a:srgbClr val="C00000"/>
                </a:solidFill>
              </a:rPr>
              <a:t>I live in a house with a nice view</a:t>
            </a: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sz="3200" dirty="0"/>
          </a:p>
        </p:txBody>
      </p:sp>
      <p:pic>
        <p:nvPicPr>
          <p:cNvPr id="3" name="Picture 3" descr="729369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6480720" cy="4252920"/>
          </a:xfrm>
          <a:prstGeom prst="rect">
            <a:avLst/>
          </a:prstGeom>
          <a:ln>
            <a:noFill/>
          </a:ln>
          <a:effectLst>
            <a:glow rad="101600">
              <a:srgbClr val="C00000">
                <a:alpha val="60000"/>
              </a:srgbClr>
            </a:glo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="" xmlns:p14="http://schemas.microsoft.com/office/powerpoint/2010/main" val="15873740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617443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balcony   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7532829" cy="3888432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101600">
              <a:srgbClr val="FFC000">
                <a:alpha val="60000"/>
              </a:srgbClr>
            </a:glow>
            <a:outerShdw blurRad="50800" dist="38100" dir="18900000" algn="bl" rotWithShape="0">
              <a:srgbClr val="FFC000">
                <a:alpha val="40000"/>
              </a:srgbClr>
            </a:outerShdw>
          </a:effectLst>
        </p:spPr>
      </p:pic>
      <p:pic>
        <p:nvPicPr>
          <p:cNvPr id="4" name="Picture 3" descr="729369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010851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detached house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:</a:t>
            </a:r>
            <a:r>
              <a:rPr kumimoji="0" lang="en-US" sz="40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 </a:t>
            </a:r>
            <a:r>
              <a:rPr lang="en-US" sz="3600" dirty="0">
                <a:solidFill>
                  <a:srgbClr val="00B050"/>
                </a:solidFill>
              </a:rPr>
              <a:t>a house that stands </a:t>
            </a:r>
            <a:r>
              <a:rPr lang="en-US" sz="3600" dirty="0" smtClean="0">
                <a:solidFill>
                  <a:srgbClr val="00B050"/>
                </a:solidFill>
              </a:rPr>
              <a:t>alone</a:t>
            </a:r>
            <a:r>
              <a:rPr lang="en-US" sz="3600" dirty="0" smtClean="0"/>
              <a:t>.</a:t>
            </a:r>
          </a:p>
          <a:p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</a:endParaRPr>
          </a:p>
          <a:p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loft </a:t>
            </a:r>
            <a:r>
              <a:rPr lang="en-US" sz="3200" dirty="0"/>
              <a:t>A room or space directly under the roof of a </a:t>
            </a:r>
            <a:r>
              <a:rPr lang="en-US" sz="3200" dirty="0" smtClean="0"/>
              <a:t>house used </a:t>
            </a:r>
            <a:r>
              <a:rPr lang="en-US" sz="3200" dirty="0"/>
              <a:t>for accommodations or storage.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solidFill>
                <a:srgbClr val="FF66FF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72254"/>
            <a:ext cx="5385598" cy="3582297"/>
          </a:xfrm>
          <a:prstGeom prst="rect">
            <a:avLst/>
          </a:prstGeom>
          <a:effectLst>
            <a:glow rad="127000">
              <a:srgbClr val="7030A0"/>
            </a:glow>
          </a:effectLst>
        </p:spPr>
      </p:pic>
    </p:spTree>
    <p:extLst>
      <p:ext uri="{BB962C8B-B14F-4D97-AF65-F5344CB8AC3E}">
        <p14:creationId xmlns="" xmlns:p14="http://schemas.microsoft.com/office/powerpoint/2010/main" val="40298968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5406783"/>
            <a:ext cx="69052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66FF"/>
                </a:solidFill>
              </a:rPr>
              <a:t>a</a:t>
            </a:r>
            <a:r>
              <a:rPr lang="en-US" sz="3200" dirty="0">
                <a:solidFill>
                  <a:srgbClr val="FF66FF"/>
                </a:solidFill>
              </a:rPr>
              <a:t> house which joins to another house on one side but not on the other.</a:t>
            </a:r>
            <a:endParaRPr lang="en-US" sz="3200" b="1" dirty="0">
              <a:solidFill>
                <a:srgbClr val="FF66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52928" cy="4968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333" y="296710"/>
            <a:ext cx="65527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semi detached house</a:t>
            </a:r>
            <a:r>
              <a:rPr lang="en-US" sz="4000" b="1" dirty="0">
                <a:solidFill>
                  <a:srgbClr val="FF66FF"/>
                </a:solidFill>
              </a:rPr>
              <a:t>:</a:t>
            </a:r>
            <a:endParaRPr lang="ar-SA" sz="4000" dirty="0"/>
          </a:p>
        </p:txBody>
      </p:sp>
    </p:spTree>
    <p:extLst>
      <p:ext uri="{BB962C8B-B14F-4D97-AF65-F5344CB8AC3E}">
        <p14:creationId xmlns="" xmlns:p14="http://schemas.microsoft.com/office/powerpoint/2010/main" val="11268754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0648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country 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FFC000"/>
                </a:solidFill>
              </a:rPr>
              <a:t>My father likes spending the summer in the country. </a:t>
            </a:r>
          </a:p>
          <a:p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3" y="1916832"/>
            <a:ext cx="7268229" cy="3528392"/>
          </a:xfrm>
          <a:prstGeom prst="rect">
            <a:avLst/>
          </a:prstGeom>
          <a:effectLst>
            <a:glow rad="101600">
              <a:srgbClr val="FFC000">
                <a:alpha val="60000"/>
              </a:srgbClr>
            </a:glow>
            <a:outerShdw blurRad="50800" dist="50800" dir="5400000" algn="ctr" rotWithShape="0">
              <a:srgbClr val="FFC000"/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095044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12094"/>
            <a:ext cx="29883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 smtClean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cottage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A </a:t>
            </a:r>
            <a:r>
              <a:rPr lang="en-US" sz="3200" dirty="0">
                <a:solidFill>
                  <a:srgbClr val="0070C0"/>
                </a:solidFill>
              </a:rPr>
              <a:t>small, single-storied house, especially in the country.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9956"/>
            <a:ext cx="4752528" cy="3062461"/>
          </a:xfrm>
          <a:prstGeom prst="rect">
            <a:avLst/>
          </a:prstGeom>
          <a:ln>
            <a:solidFill>
              <a:srgbClr val="0066FF"/>
            </a:solidFill>
          </a:ln>
          <a:effectLst>
            <a:glow rad="139700">
              <a:srgbClr val="2263D4">
                <a:alpha val="40000"/>
              </a:srgb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90173" y="4451775"/>
            <a:ext cx="25028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AE15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garage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676005"/>
            <a:ext cx="6192688" cy="2967312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63500">
              <a:srgbClr val="C00000">
                <a:alpha val="40000"/>
              </a:srgbClr>
            </a:glow>
            <a:outerShdw blurRad="50800" dist="50800" dir="5400000" algn="ctr" rotWithShape="0">
              <a:srgbClr val="C00000"/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8346781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385"/>
            <a:ext cx="9144000" cy="704808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suburbs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: </a:t>
            </a:r>
            <a:r>
              <a:rPr lang="en-US" sz="3200" dirty="0" smtClean="0"/>
              <a:t>an area where people live outside the center of a city .</a:t>
            </a:r>
          </a:p>
          <a:p>
            <a:r>
              <a:rPr lang="en-US" sz="3200" dirty="0" smtClean="0"/>
              <a:t> </a:t>
            </a: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lang="en-US" sz="3200" b="1" dirty="0">
              <a:solidFill>
                <a:schemeClr val="tx2"/>
              </a:solidFill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study</a:t>
            </a:r>
            <a:r>
              <a:rPr kumimoji="0" lang="en-US" sz="36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: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a room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intended or equipped for studying or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writing.</a:t>
            </a:r>
            <a:endParaRPr lang="en-US" sz="3200" baseline="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basement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: </a:t>
            </a:r>
            <a:r>
              <a:rPr lang="en-US" sz="2800" dirty="0">
                <a:solidFill>
                  <a:srgbClr val="00B050"/>
                </a:solidFill>
              </a:rPr>
              <a:t>the lowest floor of a building, usually below ground </a:t>
            </a:r>
            <a:r>
              <a:rPr lang="en-US" sz="2800" dirty="0" smtClean="0">
                <a:solidFill>
                  <a:srgbClr val="00B050"/>
                </a:solidFill>
              </a:rPr>
              <a:t>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9" y="1124744"/>
            <a:ext cx="8481222" cy="381642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="" xmlns:p14="http://schemas.microsoft.com/office/powerpoint/2010/main" val="25384645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cellar</a:t>
            </a:r>
            <a:r>
              <a:rPr lang="en-US" sz="4000" b="1" dirty="0" smtClean="0">
                <a:solidFill>
                  <a:srgbClr val="00B050"/>
                </a:solidFill>
              </a:rPr>
              <a:t>: </a:t>
            </a:r>
            <a:r>
              <a:rPr lang="en-US" sz="3200" dirty="0" smtClean="0">
                <a:solidFill>
                  <a:srgbClr val="00B050"/>
                </a:solidFill>
              </a:rPr>
              <a:t>a room </a:t>
            </a:r>
            <a:r>
              <a:rPr lang="en-US" sz="3200" dirty="0">
                <a:solidFill>
                  <a:srgbClr val="00B050"/>
                </a:solidFill>
              </a:rPr>
              <a:t>or enclosed </a:t>
            </a:r>
            <a:r>
              <a:rPr lang="en-US" sz="3200" dirty="0" smtClean="0">
                <a:solidFill>
                  <a:srgbClr val="00B050"/>
                </a:solidFill>
              </a:rPr>
              <a:t>space under a house </a:t>
            </a:r>
            <a:r>
              <a:rPr lang="en-US" sz="3200" dirty="0">
                <a:solidFill>
                  <a:srgbClr val="00B050"/>
                </a:solidFill>
              </a:rPr>
              <a:t>used for </a:t>
            </a:r>
            <a:r>
              <a:rPr lang="en-US" sz="3200" dirty="0" smtClean="0">
                <a:solidFill>
                  <a:srgbClr val="00B050"/>
                </a:solidFill>
              </a:rPr>
              <a:t>storage.</a:t>
            </a:r>
          </a:p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three-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storey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house/building</a:t>
            </a: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Neighborhood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district where people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live.</a:t>
            </a:r>
          </a:p>
          <a:p>
            <a:endParaRPr lang="en-US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dirty="0">
              <a:solidFill>
                <a:srgbClr val="60682C"/>
              </a:solidFill>
            </a:endParaRPr>
          </a:p>
          <a:p>
            <a:endParaRPr lang="en-US" sz="3200" dirty="0" smtClean="0">
              <a:solidFill>
                <a:srgbClr val="60682C"/>
              </a:solidFill>
            </a:endParaRPr>
          </a:p>
          <a:p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59" y="2012357"/>
            <a:ext cx="6552728" cy="3816424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</a:effectLst>
        </p:spPr>
      </p:pic>
      <p:pic>
        <p:nvPicPr>
          <p:cNvPr id="6" name="Picture 5" descr="729369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"/>
            <a:ext cx="886691" cy="50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31371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880" y="0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En-suite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bathroom: </a:t>
            </a:r>
            <a:r>
              <a:rPr lang="en-US" sz="3200" dirty="0">
                <a:solidFill>
                  <a:srgbClr val="FFC000"/>
                </a:solidFill>
              </a:rPr>
              <a:t>connected directly to the bedroom.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63" y="1688614"/>
            <a:ext cx="4846272" cy="339656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76616" y="980728"/>
            <a:ext cx="32113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000" b="1" dirty="0" smtClean="0">
              <a:solidFill>
                <a:srgbClr val="6068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rgbClr val="6068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>
                <a:solidFill>
                  <a:srgbClr val="6068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bungalow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51905"/>
            <a:ext cx="354624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5403680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707" y="211025"/>
            <a:ext cx="865567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walking distance of the </a:t>
            </a: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shops: </a:t>
            </a:r>
            <a:r>
              <a:rPr lang="en-US" sz="4000" dirty="0">
                <a:solidFill>
                  <a:srgbClr val="2263D4"/>
                </a:solidFill>
              </a:rPr>
              <a:t>close enough to walk to.</a:t>
            </a:r>
            <a:r>
              <a:rPr lang="en-US" sz="4000" dirty="0"/>
              <a:t> </a:t>
            </a:r>
            <a:endParaRPr lang="en-US" sz="4000" i="1" dirty="0"/>
          </a:p>
          <a:p>
            <a:pPr marL="571500" indent="-571500">
              <a:buFont typeface="Arial" pitchFamily="34" charset="0"/>
              <a:buChar char="•"/>
            </a:pPr>
            <a:r>
              <a:rPr lang="en-US" sz="4000" i="1" dirty="0" smtClean="0"/>
              <a:t> </a:t>
            </a:r>
            <a:r>
              <a:rPr lang="en-US" sz="3200" i="1" dirty="0">
                <a:solidFill>
                  <a:srgbClr val="2263D4"/>
                </a:solidFill>
              </a:rPr>
              <a:t>My </a:t>
            </a:r>
            <a:r>
              <a:rPr lang="en-US" sz="3200" i="1" dirty="0" smtClean="0">
                <a:solidFill>
                  <a:srgbClr val="2263D4"/>
                </a:solidFill>
              </a:rPr>
              <a:t>house is </a:t>
            </a:r>
            <a:r>
              <a:rPr lang="en-US" sz="3200" i="1" dirty="0">
                <a:solidFill>
                  <a:srgbClr val="2263D4"/>
                </a:solidFill>
              </a:rPr>
              <a:t>within walking distance from </a:t>
            </a:r>
            <a:r>
              <a:rPr lang="en-US" sz="3200" i="1" dirty="0" smtClean="0">
                <a:solidFill>
                  <a:srgbClr val="2263D4"/>
                </a:solidFill>
              </a:rPr>
              <a:t>Rashid Mall.</a:t>
            </a:r>
            <a:endParaRPr lang="en-US" sz="32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707" y="3356992"/>
            <a:ext cx="8568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Fitted kitchen : </a:t>
            </a:r>
            <a:r>
              <a:rPr lang="en-US" sz="4000" dirty="0"/>
              <a:t>all the units </a:t>
            </a:r>
            <a:r>
              <a:rPr lang="en-US" sz="4000" dirty="0" smtClean="0"/>
              <a:t>are 'fitted</a:t>
            </a:r>
            <a:r>
              <a:rPr lang="en-US" sz="4000" dirty="0"/>
              <a:t>' into the walls</a:t>
            </a:r>
            <a:r>
              <a:rPr lang="en-US" sz="40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Carol has spent a lot of money on her new fitted kitchen.</a:t>
            </a:r>
            <a:endParaRPr lang="en-US" sz="3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78086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400">
              <a:srgbClr val="FFFAB7"/>
            </a:gs>
            <a:gs pos="0">
              <a:schemeClr val="accent1">
                <a:tint val="66000"/>
                <a:satMod val="160000"/>
              </a:schemeClr>
            </a:gs>
            <a:gs pos="2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36712"/>
            <a:ext cx="7488832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After learning the meanings of these new words, let’s work in pairs to put them into groups 1, 2, and 3  </a:t>
            </a:r>
          </a:p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Ex.1 – pg.36</a:t>
            </a: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en-US" sz="3200" b="1" dirty="0" smtClean="0">
              <a:solidFill>
                <a:srgbClr val="0070C0"/>
              </a:solidFill>
            </a:endParaRP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ar-SA" sz="32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56" y="4293096"/>
            <a:ext cx="2806824" cy="2143125"/>
          </a:xfrm>
          <a:prstGeom prst="rect">
            <a:avLst/>
          </a:prstGeom>
        </p:spPr>
      </p:pic>
      <p:pic>
        <p:nvPicPr>
          <p:cNvPr id="4" name="Picture 3" descr="729369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398965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27384"/>
            <a:ext cx="9144000" cy="6858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7748334"/>
              </p:ext>
            </p:extLst>
          </p:nvPr>
        </p:nvGraphicFramePr>
        <p:xfrm>
          <a:off x="116395" y="236553"/>
          <a:ext cx="8911209" cy="643966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51008"/>
                <a:gridCol w="3028908"/>
                <a:gridCol w="3031293"/>
              </a:tblGrid>
              <a:tr h="839956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PARTS OF A HOME</a:t>
                      </a:r>
                      <a:endParaRPr lang="ar-SA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r>
                        <a:rPr lang="en-US" sz="2400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LOCATION</a:t>
                      </a:r>
                      <a:endParaRPr lang="ar-SA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1.TYPES</a:t>
                      </a:r>
                      <a:r>
                        <a:rPr lang="en-US" sz="2400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HOME</a:t>
                      </a:r>
                      <a:endParaRPr lang="ar-SA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balcony 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With a nice view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terraced house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loft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the country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detached house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garage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the suburbs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semi-detached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house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study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a good/bad/rough neighborhood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cottage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basement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 the ground/first/top floor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three-</a:t>
                      </a:r>
                      <a:r>
                        <a:rPr lang="en-US" sz="2400" b="1" dirty="0" err="1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storey</a:t>
                      </a: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house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cellar 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Within walking distance of the shops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bungalow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 en-suite bathroom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fitted kitchen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84877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6632"/>
            <a:ext cx="84249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eaLnBrk="1" hangingPunct="1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Reading , Listening and Grammar</a:t>
            </a:r>
            <a:endParaRPr lang="ar-SA" sz="40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887" y="847801"/>
            <a:ext cx="82089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a)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Read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this advertisement for places to live in Manchester, England. </a:t>
            </a:r>
            <a:r>
              <a:rPr lang="en-US" sz="2000" b="1" i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Pg.36-37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6093296"/>
            <a:ext cx="73448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2263D4"/>
                </a:solidFill>
              </a:rPr>
              <a:t>Which one do you like best? Why ?</a:t>
            </a:r>
            <a:endParaRPr lang="ar-SA" sz="2800" b="1" dirty="0">
              <a:solidFill>
                <a:srgbClr val="2263D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3" y="2060848"/>
            <a:ext cx="4001291" cy="3712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67" y="1556792"/>
            <a:ext cx="4464496" cy="1887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67" y="3789040"/>
            <a:ext cx="4464496" cy="2223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567469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909070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Ian and Liz are looking for a new place to live in.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their conversation. </a:t>
            </a: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i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Which place do they both like?</a:t>
            </a:r>
            <a:endParaRPr lang="ar-SA" sz="2800" b="1" i="1" dirty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72816"/>
            <a:ext cx="4032448" cy="4234070"/>
          </a:xfrm>
          <a:prstGeom prst="rect">
            <a:avLst/>
          </a:prstGeom>
        </p:spPr>
      </p:pic>
      <p:pic>
        <p:nvPicPr>
          <p:cNvPr id="4" name="ch.5-5A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276400" y="3047391"/>
            <a:ext cx="609600" cy="609600"/>
          </a:xfrm>
          <a:prstGeom prst="rect">
            <a:avLst/>
          </a:prstGeo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663580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851"/>
            <a:ext cx="8748464" cy="60631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/>
              <a:t>. 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 at these sentences. Are they about places A, B or C ?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least expensive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place we’ve seen.        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seemed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slightly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bigger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our house.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one of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oldest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houses we’ve seen so far.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was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much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noisier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the other two.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The garden was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far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smaller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I expected.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felt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lot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more spacious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had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most amazing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view.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little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further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away from the city center.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got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worst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bathroom I’ve ever seen.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It’s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bit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less expensive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than the </a:t>
            </a: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Monton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house.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6721">
            <a:off x="1331960" y="5736845"/>
            <a:ext cx="1284626" cy="1018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595">
            <a:off x="3755635" y="5635982"/>
            <a:ext cx="1354517" cy="115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117">
            <a:off x="7375923" y="2901492"/>
            <a:ext cx="1469627" cy="120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54612" y="3314150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ar-S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1175" y="3789039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ar-S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0768" y="5011007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ar-S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72033" y="1124744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02760" y="1621200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4370" y="4590256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68695" y="2085078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18574" y="2523588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00029" y="2859757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12132" y="4123464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9" name="ch.5-5A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251520" y="59877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0288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8" grpId="0"/>
      <p:bldP spid="9" grpId="0"/>
      <p:bldP spid="11" grpId="0"/>
      <p:bldP spid="12" grpId="0"/>
      <p:bldP spid="6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121"/>
            <a:ext cx="8229600" cy="778098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Comparisons 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</a:t>
            </a:r>
            <a:r>
              <a:rPr lang="en-US" sz="32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sz="32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Superlative</a:t>
            </a:r>
            <a:r>
              <a:rPr lang="en-US" sz="32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</a:t>
            </a:r>
            <a:r>
              <a:rPr lang="ar-S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65104"/>
            <a:ext cx="2971277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729369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6428" y="1556791"/>
            <a:ext cx="84840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First you must ask yourself</a:t>
            </a:r>
            <a:r>
              <a:rPr lang="en-US" sz="3200" dirty="0" smtClean="0"/>
              <a:t>,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‘</a:t>
            </a:r>
            <a:r>
              <a:rPr lang="en-US" sz="3200" b="1" i="1" dirty="0">
                <a:solidFill>
                  <a:srgbClr val="FFC000"/>
                </a:solidFill>
              </a:rPr>
              <a:t>How many things am I comparing?‘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endParaRPr lang="en-US" sz="3200" dirty="0" smtClean="0">
              <a:solidFill>
                <a:schemeClr val="tx2"/>
              </a:solidFill>
            </a:endParaRPr>
          </a:p>
          <a:p>
            <a:r>
              <a:rPr lang="en-US" sz="3200" dirty="0" smtClean="0"/>
              <a:t>If </a:t>
            </a:r>
            <a:r>
              <a:rPr lang="en-US" sz="3200" dirty="0"/>
              <a:t>you are comparing only </a:t>
            </a:r>
            <a:r>
              <a:rPr lang="en-US" sz="3200" b="1" dirty="0">
                <a:solidFill>
                  <a:srgbClr val="92D050"/>
                </a:solidFill>
              </a:rPr>
              <a:t>two</a:t>
            </a:r>
            <a:r>
              <a:rPr lang="en-US" sz="3200" b="1" dirty="0"/>
              <a:t> </a:t>
            </a:r>
            <a:r>
              <a:rPr lang="en-US" sz="3200" dirty="0"/>
              <a:t>things then you must use a 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</a:t>
            </a:r>
            <a:r>
              <a:rPr lang="en-US" sz="3200" dirty="0" smtClean="0"/>
              <a:t>, </a:t>
            </a:r>
            <a:r>
              <a:rPr lang="en-US" sz="3200" dirty="0"/>
              <a:t>if it’s </a:t>
            </a:r>
            <a:r>
              <a:rPr lang="en-US" sz="3200" b="1" dirty="0">
                <a:solidFill>
                  <a:srgbClr val="2263D4"/>
                </a:solidFill>
              </a:rPr>
              <a:t>three</a:t>
            </a:r>
            <a:r>
              <a:rPr lang="en-US" sz="3200" b="1" dirty="0"/>
              <a:t> </a:t>
            </a:r>
            <a:r>
              <a:rPr lang="en-US" sz="3200" b="1" dirty="0" smtClean="0">
                <a:solidFill>
                  <a:srgbClr val="2263D4"/>
                </a:solidFill>
              </a:rPr>
              <a:t>or </a:t>
            </a:r>
            <a:r>
              <a:rPr lang="en-US" sz="3200" b="1" dirty="0">
                <a:solidFill>
                  <a:srgbClr val="2263D4"/>
                </a:solidFill>
              </a:rPr>
              <a:t>more</a:t>
            </a:r>
            <a:r>
              <a:rPr lang="en-US" sz="3200" dirty="0"/>
              <a:t>, then it must be a </a:t>
            </a:r>
            <a:r>
              <a:rPr lang="en-US" sz="32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superlative</a:t>
            </a:r>
            <a:r>
              <a:rPr lang="en-US" sz="3200" b="1" dirty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="" xmlns:p14="http://schemas.microsoft.com/office/powerpoint/2010/main" val="9625752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5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9512" y="332657"/>
          <a:ext cx="8784976" cy="633670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656184"/>
                <a:gridCol w="2016224"/>
                <a:gridCol w="2808312"/>
                <a:gridCol w="2304256"/>
              </a:tblGrid>
              <a:tr h="1138735">
                <a:tc>
                  <a:txBody>
                    <a:bodyPr/>
                    <a:lstStyle/>
                    <a:p>
                      <a:pPr algn="ctr" rtl="0"/>
                      <a:endParaRPr lang="en-US" sz="280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dirty="0" smtClean="0">
                          <a:solidFill>
                            <a:srgbClr val="60682C"/>
                          </a:solidFill>
                          <a:latin typeface="+mn-lt"/>
                        </a:rPr>
                        <a:t>Adjective</a:t>
                      </a:r>
                      <a:endParaRPr lang="en-US" sz="2800" dirty="0">
                        <a:solidFill>
                          <a:srgbClr val="60682C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rgbClr val="60682C"/>
                          </a:solidFill>
                        </a:rPr>
                        <a:t>Comparative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rgbClr val="60682C"/>
                          </a:solidFill>
                        </a:rPr>
                        <a:t>Superlative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60949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Short Adjectives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tall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big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noisy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tall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er than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bigg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er than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nois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ier than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tall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est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bigg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est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nois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iest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031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Long Adjectives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beautiful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comfortable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more/ less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beautiful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more/ less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comfortable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most/ least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beautiful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most/ least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comfortable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67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Irregular Adjectives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good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bad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far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better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worse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further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best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worst</a:t>
                      </a:r>
                    </a:p>
                    <a:p>
                      <a:pPr algn="ctr" rtl="0"/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furthest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9512" y="188640"/>
          <a:ext cx="8784976" cy="633670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656184"/>
                <a:gridCol w="2016224"/>
                <a:gridCol w="2736304"/>
                <a:gridCol w="2376264"/>
              </a:tblGrid>
              <a:tr h="1138735">
                <a:tc>
                  <a:txBody>
                    <a:bodyPr/>
                    <a:lstStyle/>
                    <a:p>
                      <a:pPr algn="ctr" rtl="0"/>
                      <a:endParaRPr lang="en-US" sz="280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dirty="0" smtClean="0">
                          <a:solidFill>
                            <a:srgbClr val="60682C"/>
                          </a:solidFill>
                          <a:latin typeface="+mn-lt"/>
                        </a:rPr>
                        <a:t>Adjective</a:t>
                      </a:r>
                      <a:endParaRPr lang="en-US" sz="2800" dirty="0">
                        <a:solidFill>
                          <a:srgbClr val="60682C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rgbClr val="60682C"/>
                          </a:solidFill>
                        </a:rPr>
                        <a:t>Comparative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rgbClr val="60682C"/>
                          </a:solidFill>
                        </a:rPr>
                        <a:t>Superlative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60949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Short Adjectives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tall</a:t>
                      </a:r>
                      <a:endParaRPr lang="en-US" sz="28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My sister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is 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tall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er than </a:t>
                      </a:r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me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.</a:t>
                      </a:r>
                    </a:p>
                    <a:p>
                      <a:pPr algn="ctr" rtl="0"/>
                      <a:endParaRPr lang="en-US" sz="2400" b="1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My sister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is </a:t>
                      </a:r>
                      <a:r>
                        <a:rPr lang="en-US" sz="2400" b="1" baseline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2400" b="1" baseline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2400" b="1" baseline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tall</a:t>
                      </a:r>
                      <a:r>
                        <a:rPr lang="en-US" sz="2400" b="1" baseline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est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in the class.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031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Long Adjectives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beautiful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Our garden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is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more / less 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beautiful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 </a:t>
                      </a:r>
                      <a:r>
                        <a:rPr lang="en-US" sz="2400" b="1" i="0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yours.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sng" baseline="0" dirty="0" smtClean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Our garden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is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most/ least 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beautiful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garden in the district.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67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Irregular Adjectives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good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School A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is 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better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than </a:t>
                      </a:r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school B.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 u="sng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School A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is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best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school in the city.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7619"/>
            <a:ext cx="8064896" cy="5009573"/>
          </a:xfrm>
        </p:spPr>
      </p:pic>
      <p:sp>
        <p:nvSpPr>
          <p:cNvPr id="7" name="Rectangle 6"/>
          <p:cNvSpPr/>
          <p:nvPr/>
        </p:nvSpPr>
        <p:spPr>
          <a:xfrm>
            <a:off x="0" y="5301208"/>
            <a:ext cx="85475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My sister is  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tall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er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than me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She's 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looking 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happ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ier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today.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Reema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is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more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careful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with her writing than I am with mine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  <a:endParaRPr lang="en-US" sz="2800" dirty="0"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8769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2670"/>
            <a:ext cx="8352928" cy="4910506"/>
          </a:xfrm>
        </p:spPr>
      </p:pic>
      <p:sp>
        <p:nvSpPr>
          <p:cNvPr id="7" name="Rectangle 6"/>
          <p:cNvSpPr/>
          <p:nvPr/>
        </p:nvSpPr>
        <p:spPr>
          <a:xfrm>
            <a:off x="-18256" y="5301208"/>
            <a:ext cx="86084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My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brother is</a:t>
            </a:r>
            <a:r>
              <a:rPr lang="en-US" sz="2800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tall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est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in our family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The richest people are not always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happ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iest</a:t>
            </a:r>
            <a:r>
              <a:rPr lang="en-US" sz="28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Albert Einstein was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 most 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intelligent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person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at his time.</a:t>
            </a:r>
            <a:endParaRPr lang="en-US" dirty="0"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5512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9929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Other ways to make comparisons:</a:t>
            </a:r>
            <a:endParaRPr lang="en-US" sz="3200" b="1" i="1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96" y="908720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to say two things or people </a:t>
            </a:r>
            <a:r>
              <a:rPr lang="en-US" sz="2800" b="1" i="1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are the same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we can use:</a:t>
            </a:r>
          </a:p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sto MT" pitchFamily="18" charset="0"/>
                <a:cs typeface="Times New Roman" pitchFamily="18" charset="0"/>
              </a:rPr>
              <a:t>        a)</a:t>
            </a:r>
            <a:r>
              <a:rPr lang="en-US" sz="2800" b="1" dirty="0" smtClean="0">
                <a:latin typeface="Calisto MT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Calisto MT" pitchFamily="18" charset="0"/>
                <a:cs typeface="Times New Roman" pitchFamily="18" charset="0"/>
              </a:rPr>
              <a:t>the same + noun + as    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800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It’s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same </a:t>
            </a:r>
            <a:r>
              <a:rPr lang="en-US" sz="2800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size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800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ours.</a:t>
            </a:r>
          </a:p>
          <a:p>
            <a:r>
              <a:rPr lang="en-US" sz="28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</a:t>
            </a:r>
            <a:r>
              <a:rPr lang="en-US" sz="28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+ adjective + as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Example:</a:t>
            </a:r>
            <a:r>
              <a:rPr lang="en-US" sz="28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It’ll be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800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good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800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having a garden.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3557334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to say two things or people </a:t>
            </a:r>
            <a:r>
              <a:rPr lang="en-US" sz="2800" b="1" i="1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are nearly the same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we can use:</a:t>
            </a:r>
          </a:p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sto MT" pitchFamily="18" charset="0"/>
                <a:cs typeface="Times New Roman" pitchFamily="18" charset="0"/>
              </a:rPr>
              <a:t>        a)</a:t>
            </a:r>
            <a:r>
              <a:rPr lang="en-US" sz="2800" b="1" dirty="0" smtClean="0">
                <a:latin typeface="Calisto MT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Calisto MT" pitchFamily="18" charset="0"/>
                <a:cs typeface="Times New Roman" pitchFamily="18" charset="0"/>
              </a:rPr>
              <a:t>similar to + noun     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800" dirty="0" smtClean="0">
                <a:solidFill>
                  <a:srgbClr val="2263D4"/>
                </a:solidFill>
              </a:rPr>
              <a:t>It’s very </a:t>
            </a:r>
            <a:r>
              <a:rPr lang="en-US" sz="2800" dirty="0" smtClean="0">
                <a:solidFill>
                  <a:srgbClr val="C00000"/>
                </a:solidFill>
              </a:rPr>
              <a:t>similar to </a:t>
            </a:r>
            <a:r>
              <a:rPr lang="en-US" sz="2800" dirty="0" smtClean="0">
                <a:solidFill>
                  <a:srgbClr val="2263D4"/>
                </a:solidFill>
              </a:rPr>
              <a:t>this house.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9929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Other ways to make comparisons:</a:t>
            </a:r>
            <a:endParaRPr lang="en-US" sz="3200" b="1" i="1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96" y="908720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to say two things or people </a:t>
            </a:r>
            <a:r>
              <a:rPr lang="en-US" sz="2800" b="1" i="1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are not the same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we can use:</a:t>
            </a:r>
          </a:p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sto MT" pitchFamily="18" charset="0"/>
                <a:cs typeface="Times New Roman" pitchFamily="18" charset="0"/>
              </a:rPr>
              <a:t>        a)</a:t>
            </a:r>
            <a:r>
              <a:rPr lang="en-US" sz="2800" b="1" dirty="0" smtClean="0">
                <a:latin typeface="Calisto MT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Calisto MT" pitchFamily="18" charset="0"/>
                <a:cs typeface="Times New Roman" pitchFamily="18" charset="0"/>
              </a:rPr>
              <a:t>not as + adjective + as    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800" dirty="0" smtClean="0">
                <a:solidFill>
                  <a:srgbClr val="2263D4"/>
                </a:solidFill>
              </a:rPr>
              <a:t>It’s </a:t>
            </a:r>
            <a:r>
              <a:rPr lang="en-US" sz="2800" dirty="0" smtClean="0">
                <a:solidFill>
                  <a:srgbClr val="C00000"/>
                </a:solidFill>
              </a:rPr>
              <a:t>not as </a:t>
            </a:r>
            <a:r>
              <a:rPr lang="en-US" sz="2800" dirty="0" smtClean="0">
                <a:solidFill>
                  <a:srgbClr val="2263D4"/>
                </a:solidFill>
              </a:rPr>
              <a:t>big </a:t>
            </a:r>
            <a:r>
              <a:rPr lang="en-US" sz="2800" dirty="0" smtClean="0">
                <a:solidFill>
                  <a:srgbClr val="C00000"/>
                </a:solidFill>
              </a:rPr>
              <a:t>as</a:t>
            </a:r>
            <a:r>
              <a:rPr lang="en-US" sz="2800" dirty="0" smtClean="0">
                <a:solidFill>
                  <a:srgbClr val="2263D4"/>
                </a:solidFill>
              </a:rPr>
              <a:t> the others.</a:t>
            </a:r>
            <a:endParaRPr lang="en-US" sz="2800" dirty="0" smtClean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</a:t>
            </a:r>
            <a:r>
              <a:rPr lang="en-US" sz="28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from + noun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Example:</a:t>
            </a:r>
            <a:r>
              <a:rPr lang="en-US" sz="28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rgbClr val="2263D4"/>
                </a:solidFill>
              </a:rPr>
              <a:t>It was very </a:t>
            </a:r>
            <a:r>
              <a:rPr lang="en-US" sz="2800" dirty="0" smtClean="0">
                <a:solidFill>
                  <a:srgbClr val="C00000"/>
                </a:solidFill>
              </a:rPr>
              <a:t>different from </a:t>
            </a:r>
            <a:r>
              <a:rPr lang="en-US" sz="2800" dirty="0" smtClean="0">
                <a:solidFill>
                  <a:srgbClr val="2263D4"/>
                </a:solidFill>
              </a:rPr>
              <a:t>anything else</a:t>
            </a:r>
            <a:r>
              <a:rPr lang="en-US" sz="2800" dirty="0" smtClean="0"/>
              <a:t>.</a:t>
            </a:r>
            <a:endParaRPr lang="ar-SA" sz="28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115888"/>
            <a:ext cx="6444208" cy="2362274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 </a:t>
            </a:r>
            <a:br>
              <a:rPr lang="en-US" sz="6000" dirty="0" smtClean="0">
                <a:solidFill>
                  <a:srgbClr val="C00000"/>
                </a:solidFill>
              </a:rPr>
            </a:b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let’s try doing</a:t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 7</a:t>
            </a: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pg. 37  </a:t>
            </a:r>
            <a:endParaRPr lang="ar-SA" sz="48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7529">
            <a:off x="482662" y="987271"/>
            <a:ext cx="1801316" cy="1144142"/>
          </a:xfr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552735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 not forget to do your assignment</a:t>
            </a:r>
            <a: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5A</a:t>
            </a:r>
            <a: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Exercise 8 – pg. 37</a:t>
            </a:r>
            <a:endParaRPr lang="ar-SA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032985"/>
            <a:ext cx="7581528" cy="255314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2263D4"/>
                </a:solidFill>
                <a:latin typeface="Kristen ITC" pitchFamily="66" charset="0"/>
              </a:rPr>
              <a:t>That’s it for today..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263D4"/>
                </a:solidFill>
                <a:latin typeface="Kristen ITC" pitchFamily="66" charset="0"/>
              </a:rPr>
              <a:t>See you next time ..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Prepared by: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Ms.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Nehad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Asiri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3140968"/>
            <a:ext cx="2088232" cy="1584176"/>
          </a:xfrm>
          <a:prstGeom prst="rect">
            <a:avLst/>
          </a:prstGeo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71059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01350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4682</TotalTime>
  <Words>954</Words>
  <Application>Microsoft Office PowerPoint</Application>
  <PresentationFormat>On-screen Show (4:3)</PresentationFormat>
  <Paragraphs>234</Paragraphs>
  <Slides>30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Modèle par défaut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5. Making Comparisons Comparative &amp; Superlative Adjectives  </vt:lpstr>
      <vt:lpstr>Slide 23</vt:lpstr>
      <vt:lpstr>Slide 24</vt:lpstr>
      <vt:lpstr>Slide 25</vt:lpstr>
      <vt:lpstr>Slide 26</vt:lpstr>
      <vt:lpstr>Slide 27</vt:lpstr>
      <vt:lpstr>Slide 28</vt:lpstr>
      <vt:lpstr>  Now let’s try doing exercise 7  pg. 37  </vt:lpstr>
      <vt:lpstr>Do not forget to do your assignment 5A Exercise 8 – pg.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Growing Houses</dc:title>
  <dc:creator>www.powerpointstyles.com</dc:creator>
  <cp:lastModifiedBy>SONY</cp:lastModifiedBy>
  <cp:revision>147</cp:revision>
  <dcterms:created xsi:type="dcterms:W3CDTF">2009-03-23T15:23:24Z</dcterms:created>
  <dcterms:modified xsi:type="dcterms:W3CDTF">2012-04-25T10:34:05Z</dcterms:modified>
</cp:coreProperties>
</file>