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89" r:id="rId5"/>
    <p:sldId id="265" r:id="rId6"/>
    <p:sldId id="261" r:id="rId7"/>
    <p:sldId id="262" r:id="rId8"/>
    <p:sldId id="263" r:id="rId9"/>
    <p:sldId id="264" r:id="rId10"/>
    <p:sldId id="290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66" r:id="rId22"/>
    <p:sldId id="277" r:id="rId23"/>
    <p:sldId id="278" r:id="rId24"/>
    <p:sldId id="279" r:id="rId25"/>
    <p:sldId id="281" r:id="rId26"/>
    <p:sldId id="283" r:id="rId27"/>
    <p:sldId id="284" r:id="rId28"/>
    <p:sldId id="280" r:id="rId29"/>
    <p:sldId id="285" r:id="rId30"/>
    <p:sldId id="282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FF00"/>
    <a:srgbClr val="33CC33"/>
    <a:srgbClr val="FF0066"/>
    <a:srgbClr val="0099CC"/>
    <a:srgbClr val="FF9C19"/>
    <a:srgbClr val="FFFF00"/>
    <a:srgbClr val="B9E3BB"/>
    <a:srgbClr val="FF6600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762000"/>
          </a:xfrm>
        </p:spPr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6172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74105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88107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549422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52617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430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985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3778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02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12141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52400"/>
            <a:ext cx="22288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5341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16898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4478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openxmlformats.org/officeDocument/2006/relationships/image" Target="../media/image25.png"/><Relationship Id="rId5" Type="http://schemas.microsoft.com/office/2007/relationships/media" Target="../media/media1.mp3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6588224" cy="762000"/>
          </a:xfrm>
        </p:spPr>
        <p:txBody>
          <a:bodyPr/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Ch.5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 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Home truths</a:t>
            </a:r>
            <a:endParaRPr lang="ar-SA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102590"/>
            <a:ext cx="7776864" cy="1059447"/>
          </a:xfrm>
        </p:spPr>
        <p:txBody>
          <a:bodyPr/>
          <a:lstStyle/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5B  </a:t>
            </a:r>
            <a:r>
              <a:rPr lang="en-US" sz="6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A load of old junk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55776" y="6162037"/>
            <a:ext cx="37444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Ms.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Nehad</a:t>
            </a:r>
            <a:r>
              <a:rPr lang="en-US" sz="3200" dirty="0" smtClean="0">
                <a:solidFill>
                  <a:srgbClr val="00B050"/>
                </a:solidFill>
                <a:latin typeface="Britannic Bold" pitchFamily="34" charset="0"/>
              </a:rPr>
              <a:t> A. </a:t>
            </a:r>
            <a:r>
              <a:rPr lang="en-US" sz="3200" dirty="0" err="1" smtClean="0">
                <a:solidFill>
                  <a:srgbClr val="00B050"/>
                </a:solidFill>
                <a:latin typeface="Britannic Bold" pitchFamily="34" charset="0"/>
              </a:rPr>
              <a:t>Asiri</a:t>
            </a:r>
            <a:endParaRPr lang="ar-SA" sz="3200" dirty="0">
              <a:solidFill>
                <a:srgbClr val="00B05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buNone/>
            </a:pP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“ A house </a:t>
            </a:r>
            <a:r>
              <a:rPr lang="en-US" sz="4000" dirty="0">
                <a:solidFill>
                  <a:srgbClr val="C00000"/>
                </a:solidFill>
                <a:latin typeface="Britannic Bold" pitchFamily="34" charset="0"/>
              </a:rPr>
              <a:t>divided against itself cannot stand</a:t>
            </a:r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.”</a:t>
            </a:r>
            <a:r>
              <a:rPr lang="en-US" sz="3600" dirty="0" smtClean="0">
                <a:latin typeface="Britannic Bold" pitchFamily="34" charset="0"/>
              </a:rPr>
              <a:t/>
            </a:r>
            <a:br>
              <a:rPr lang="en-US" sz="3600" dirty="0" smtClean="0">
                <a:latin typeface="Britannic Bold" pitchFamily="34" charset="0"/>
              </a:rPr>
            </a:b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Abraham Lincoln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3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666503"/>
            <a:ext cx="6043387" cy="2830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36110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  <a:latin typeface="Britannic Bold" pitchFamily="34" charset="0"/>
              </a:rPr>
              <a:t>OBJECTIVES</a:t>
            </a:r>
            <a:endParaRPr lang="ar-SA" dirty="0">
              <a:solidFill>
                <a:srgbClr val="C00000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88632"/>
          </a:xfrm>
        </p:spPr>
        <p:txBody>
          <a:bodyPr/>
          <a:lstStyle/>
          <a:p>
            <a:pPr marL="0" indent="0" algn="l" rtl="0">
              <a:buNone/>
            </a:pPr>
            <a:r>
              <a:rPr lang="en-US" u="sng" dirty="0" smtClean="0">
                <a:solidFill>
                  <a:srgbClr val="FFC000"/>
                </a:solidFill>
                <a:latin typeface="Britannic Bold" pitchFamily="34" charset="0"/>
                <a:cs typeface="MV Boli" pitchFamily="2" charset="0"/>
              </a:rPr>
              <a:t>Upon completion of this class, students must be able to:</a:t>
            </a:r>
          </a:p>
          <a:p>
            <a:pPr marL="0" indent="0" algn="l" rtl="0">
              <a:buNone/>
            </a:pPr>
            <a:endParaRPr lang="en-US" sz="2800" u="sng" dirty="0" smtClean="0">
              <a:solidFill>
                <a:schemeClr val="accent5">
                  <a:lumMod val="10000"/>
                </a:schemeClr>
              </a:solidFill>
              <a:latin typeface="Britannic Bold" pitchFamily="34" charset="0"/>
              <a:cs typeface="MV Boli" pitchFamily="2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and define different phrasal verbs.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future tense correctly. (will – be going to )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Use the present continuous tense correctly.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Construct clear sentences using appropriate grammar rules.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R</a:t>
            </a:r>
            <a:r>
              <a:rPr lang="en-US" dirty="0" smtClean="0">
                <a:solidFill>
                  <a:schemeClr val="tx2"/>
                </a:solidFill>
                <a:latin typeface="MV Boli" pitchFamily="2" charset="0"/>
                <a:cs typeface="MV Boli" pitchFamily="2" charset="0"/>
              </a:rPr>
              <a:t>ead for specific information. </a:t>
            </a:r>
          </a:p>
        </p:txBody>
      </p:sp>
    </p:spTree>
    <p:extLst>
      <p:ext uri="{BB962C8B-B14F-4D97-AF65-F5344CB8AC3E}">
        <p14:creationId xmlns="" xmlns:p14="http://schemas.microsoft.com/office/powerpoint/2010/main" val="30229916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Discussion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86409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4400" b="1" i="1" dirty="0" smtClean="0">
                <a:solidFill>
                  <a:srgbClr val="FF0066"/>
                </a:solidFill>
                <a:latin typeface="Aparajita" pitchFamily="34" charset="0"/>
                <a:cs typeface="Aparajita" pitchFamily="34" charset="0"/>
              </a:rPr>
              <a:t>  Do you like to keep invaluable things things in your room ?</a:t>
            </a:r>
          </a:p>
          <a:p>
            <a:pPr>
              <a:buBlip>
                <a:blip r:embed="rId2"/>
              </a:buBlip>
            </a:pPr>
            <a:r>
              <a:rPr lang="en-US" sz="4400" b="1" i="1" dirty="0" smtClean="0">
                <a:solidFill>
                  <a:srgbClr val="FF0066"/>
                </a:solidFill>
                <a:latin typeface="Aparajita" pitchFamily="34" charset="0"/>
                <a:cs typeface="Aparajita" pitchFamily="34" charset="0"/>
              </a:rPr>
              <a:t>  </a:t>
            </a:r>
            <a:r>
              <a:rPr lang="en-US" sz="4400" b="1" i="1" dirty="0" smtClean="0">
                <a:solidFill>
                  <a:srgbClr val="00B050"/>
                </a:solidFill>
                <a:latin typeface="Aparajita" pitchFamily="34" charset="0"/>
                <a:cs typeface="Aparajita" pitchFamily="34" charset="0"/>
              </a:rPr>
              <a:t>Where do you keep them?</a:t>
            </a:r>
          </a:p>
          <a:p>
            <a:pPr>
              <a:buBlip>
                <a:blip r:embed="rId2"/>
              </a:buBlip>
            </a:pPr>
            <a:r>
              <a:rPr lang="en-US" sz="4400" b="1" i="1" dirty="0" smtClean="0">
                <a:solidFill>
                  <a:srgbClr val="FF0066"/>
                </a:solidFill>
                <a:latin typeface="Aparajita" pitchFamily="34" charset="0"/>
                <a:cs typeface="Aparajita" pitchFamily="34" charset="0"/>
              </a:rPr>
              <a:t>  </a:t>
            </a:r>
            <a:r>
              <a:rPr lang="en-US" sz="4400" b="1" i="1" dirty="0" smtClean="0">
                <a:solidFill>
                  <a:schemeClr val="accent2">
                    <a:lumMod val="75000"/>
                  </a:schemeClr>
                </a:solidFill>
                <a:latin typeface="Aparajita" pitchFamily="34" charset="0"/>
                <a:cs typeface="Aparajita" pitchFamily="34" charset="0"/>
              </a:rPr>
              <a:t>Do you think your room is full of things that you don’t  need or use?</a:t>
            </a:r>
            <a:endParaRPr lang="en-US" sz="4400" b="1" i="1" dirty="0">
              <a:solidFill>
                <a:schemeClr val="accent2">
                  <a:lumMod val="75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1026" name="AutoShape 2" descr="http://blog.timesunion.com/parenting/files/2010/02/bedroom-pic-1.jpg"/>
          <p:cNvSpPr>
            <a:spLocks noChangeAspect="1" noChangeArrowheads="1"/>
          </p:cNvSpPr>
          <p:nvPr/>
        </p:nvSpPr>
        <p:spPr bwMode="auto">
          <a:xfrm>
            <a:off x="65088" y="-1195388"/>
            <a:ext cx="3333750" cy="2495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bedroom-pic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82257">
            <a:off x="6587842" y="4438457"/>
            <a:ext cx="2234683" cy="1800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ink Bedroom Design for Girl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47648">
            <a:off x="4244883" y="4647214"/>
            <a:ext cx="2287818" cy="1612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READING TIME  </a:t>
            </a:r>
            <a:r>
              <a:rPr lang="en-US" sz="2400" dirty="0" smtClean="0">
                <a:solidFill>
                  <a:srgbClr val="FF9C19"/>
                </a:solidFill>
              </a:rPr>
              <a:t>pg. 38</a:t>
            </a:r>
            <a:endParaRPr lang="ar-SA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39200" cy="1728192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/>
              <a:t>Now let’s read the article </a:t>
            </a:r>
          </a:p>
          <a:p>
            <a:pPr marL="0" indent="0" algn="ctr" rtl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Just Get Rid of IT!</a:t>
            </a:r>
            <a:endParaRPr lang="en-US" sz="4800" b="1" dirty="0">
              <a:solidFill>
                <a:srgbClr val="FF0000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  <a:sym typeface="Wingdings" pitchFamily="2" charset="2"/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Underline the new words &amp; guess the meaning of the </a:t>
            </a:r>
            <a:r>
              <a:rPr lang="en-US" sz="4000" b="1" u="sng" dirty="0" smtClean="0">
                <a:solidFill>
                  <a:srgbClr val="FF6699"/>
                </a:solidFill>
                <a:sym typeface="Wingdings" pitchFamily="2" charset="2"/>
              </a:rPr>
              <a:t>phrasal verbs </a:t>
            </a: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in </a:t>
            </a:r>
            <a:r>
              <a:rPr lang="en-US" sz="4000" b="1" dirty="0" smtClean="0">
                <a:solidFill>
                  <a:srgbClr val="0099CC"/>
                </a:solidFill>
                <a:sym typeface="Wingdings" pitchFamily="2" charset="2"/>
              </a:rPr>
              <a:t>bold</a:t>
            </a:r>
            <a:r>
              <a:rPr lang="en-US" sz="4000" dirty="0" smtClean="0">
                <a:solidFill>
                  <a:srgbClr val="0099CC"/>
                </a:solidFill>
                <a:sym typeface="Wingdings" pitchFamily="2" charset="2"/>
              </a:rPr>
              <a:t> .</a:t>
            </a:r>
          </a:p>
          <a:p>
            <a:pPr marL="0" indent="0" algn="ctr" rtl="0">
              <a:buNone/>
            </a:pPr>
            <a:endParaRPr lang="ar-SA" sz="3600" dirty="0"/>
          </a:p>
        </p:txBody>
      </p:sp>
      <p:sp>
        <p:nvSpPr>
          <p:cNvPr id="9" name="Oval 8"/>
          <p:cNvSpPr/>
          <p:nvPr/>
        </p:nvSpPr>
        <p:spPr bwMode="auto">
          <a:xfrm>
            <a:off x="251520" y="4725144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2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84984"/>
            <a:ext cx="5256584" cy="20882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30423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088" y="188640"/>
            <a:ext cx="3559696" cy="914400"/>
          </a:xfrm>
        </p:spPr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>
                <a:solidFill>
                  <a:srgbClr val="FF9C19"/>
                </a:solidFill>
              </a:rPr>
              <a:t>keep</a:t>
            </a:r>
            <a:r>
              <a:rPr lang="en-US" sz="4400" dirty="0">
                <a:solidFill>
                  <a:srgbClr val="FF9C19"/>
                </a:solidFill>
              </a:rPr>
              <a:t> </a:t>
            </a:r>
            <a:r>
              <a:rPr lang="en-US" sz="4400" dirty="0" smtClean="0"/>
              <a:t>:</a:t>
            </a:r>
            <a:r>
              <a:rPr lang="en-US" sz="4400" dirty="0" smtClean="0">
                <a:solidFill>
                  <a:srgbClr val="00B050"/>
                </a:solidFill>
              </a:rPr>
              <a:t>to </a:t>
            </a:r>
            <a:r>
              <a:rPr lang="en-US" sz="4400" dirty="0">
                <a:solidFill>
                  <a:srgbClr val="00B050"/>
                </a:solidFill>
              </a:rPr>
              <a:t>save . </a:t>
            </a:r>
          </a:p>
          <a:p>
            <a:pPr marL="0" indent="0" algn="l" rtl="0">
              <a:buNone/>
            </a:pPr>
            <a:r>
              <a:rPr lang="en-US" sz="4400" dirty="0" smtClean="0"/>
              <a:t>Keep </a:t>
            </a:r>
            <a:r>
              <a:rPr lang="en-US" sz="5400" dirty="0" smtClean="0">
                <a:solidFill>
                  <a:srgbClr val="FF0000"/>
                </a:solidFill>
              </a:rPr>
              <a:t>X</a:t>
            </a:r>
            <a:r>
              <a:rPr lang="en-US" sz="4400" dirty="0" smtClean="0"/>
              <a:t> get rid of</a:t>
            </a:r>
          </a:p>
          <a:p>
            <a:pPr marL="0" indent="0" algn="l" rtl="0">
              <a:buNone/>
            </a:pPr>
            <a:endParaRPr lang="en-US" sz="4400" dirty="0" smtClean="0"/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99CC"/>
                </a:solidFill>
              </a:rPr>
              <a:t>I will </a:t>
            </a:r>
            <a:r>
              <a:rPr lang="en-US" sz="4400" b="1" i="1" dirty="0" smtClean="0">
                <a:solidFill>
                  <a:srgbClr val="0099CC"/>
                </a:solidFill>
              </a:rPr>
              <a:t>keep</a:t>
            </a:r>
            <a:r>
              <a:rPr lang="en-US" sz="4400" i="1" dirty="0" smtClean="0">
                <a:solidFill>
                  <a:srgbClr val="0099CC"/>
                </a:solidFill>
              </a:rPr>
              <a:t> this old book. It’s very useful. </a:t>
            </a:r>
            <a:endParaRPr lang="en-US" sz="4400" i="1" dirty="0">
              <a:solidFill>
                <a:srgbClr val="0099CC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647056" y="152400"/>
            <a:ext cx="393305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itannic Bold" pitchFamily="34" charset="0"/>
                <a:ea typeface="+mj-ea"/>
                <a:cs typeface="+mj-cs"/>
              </a:rPr>
              <a:t>1-VOCABULARY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itannic Bold" pitchFamily="34" charset="0"/>
                <a:ea typeface="+mj-ea"/>
                <a:cs typeface="+mj-cs"/>
              </a:rPr>
              <a:t>  </a:t>
            </a:r>
            <a:endParaRPr kumimoji="0" lang="ar-SA" sz="4000" b="1" i="0" u="none" strike="noStrike" kern="0" cap="none" spc="0" normalizeH="0" baseline="0" noProof="0" dirty="0">
              <a:ln>
                <a:noFill/>
              </a:ln>
              <a:solidFill>
                <a:srgbClr val="FF9C19"/>
              </a:solidFill>
              <a:effectLst/>
              <a:uLnTx/>
              <a:uFillTx/>
              <a:latin typeface="Britannic Bold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0115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Stuff</a:t>
            </a:r>
            <a:r>
              <a:rPr lang="en-US" sz="4400" dirty="0" smtClean="0">
                <a:solidFill>
                  <a:srgbClr val="FF9C19"/>
                </a:solidFill>
              </a:rPr>
              <a:t> </a:t>
            </a:r>
            <a:r>
              <a:rPr lang="en-US" sz="4400" dirty="0" smtClean="0">
                <a:solidFill>
                  <a:srgbClr val="00B050"/>
                </a:solidFill>
              </a:rPr>
              <a:t>Different </a:t>
            </a:r>
            <a:r>
              <a:rPr lang="en-US" sz="4400" dirty="0">
                <a:solidFill>
                  <a:srgbClr val="00B050"/>
                </a:solidFill>
              </a:rPr>
              <a:t>objects and things</a:t>
            </a:r>
            <a:r>
              <a:rPr lang="en-US" sz="44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i="1" dirty="0" smtClean="0">
              <a:solidFill>
                <a:srgbClr val="00B0F0"/>
              </a:solidFill>
            </a:endParaRPr>
          </a:p>
          <a:p>
            <a:pPr marL="0" indent="0" algn="l" rtl="0">
              <a:buNone/>
            </a:pPr>
            <a:r>
              <a:rPr lang="en-US" sz="4400" i="1" dirty="0" smtClean="0">
                <a:solidFill>
                  <a:srgbClr val="00B0F0"/>
                </a:solidFill>
              </a:rPr>
              <a:t>I need to buy some </a:t>
            </a:r>
            <a:r>
              <a:rPr lang="en-US" sz="44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stuff </a:t>
            </a:r>
            <a:r>
              <a:rPr lang="en-US" sz="4400" i="1" dirty="0" smtClean="0">
                <a:solidFill>
                  <a:srgbClr val="00B0F0"/>
                </a:solidFill>
              </a:rPr>
              <a:t>for the party.</a:t>
            </a:r>
            <a:endParaRPr lang="en-US" sz="4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276872"/>
            <a:ext cx="3105695" cy="23262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8443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dirty="0" smtClean="0">
                <a:solidFill>
                  <a:srgbClr val="FF9C19"/>
                </a:solidFill>
              </a:rPr>
              <a:t>Junk: </a:t>
            </a:r>
            <a:r>
              <a:rPr lang="en-US" sz="3600" dirty="0" smtClean="0">
                <a:solidFill>
                  <a:srgbClr val="00B050"/>
                </a:solidFill>
              </a:rPr>
              <a:t>anything</a:t>
            </a:r>
            <a:r>
              <a:rPr lang="en-US" sz="3600" dirty="0">
                <a:solidFill>
                  <a:srgbClr val="00B050"/>
                </a:solidFill>
              </a:rPr>
              <a:t> that is regarded as 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worthless</a:t>
            </a:r>
            <a:r>
              <a:rPr lang="en-US" sz="3600" dirty="0">
                <a:solidFill>
                  <a:srgbClr val="00B050"/>
                </a:solidFill>
              </a:rPr>
              <a:t>, </a:t>
            </a:r>
            <a:r>
              <a:rPr lang="en-US" sz="3600" dirty="0" smtClean="0">
                <a:solidFill>
                  <a:srgbClr val="00B050"/>
                </a:solidFill>
              </a:rPr>
              <a:t>meaningless;</a:t>
            </a:r>
            <a:r>
              <a:rPr lang="en-US" sz="3600" dirty="0">
                <a:solidFill>
                  <a:srgbClr val="00B050"/>
                </a:solidFill>
              </a:rPr>
              <a:t> trash.</a:t>
            </a:r>
            <a:endParaRPr lang="en-US" sz="3600" dirty="0" smtClean="0">
              <a:solidFill>
                <a:srgbClr val="00B050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ar-SA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68959"/>
            <a:ext cx="7848872" cy="35125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4969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Check these words in the dictionary.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6752"/>
            <a:ext cx="8839200" cy="5661248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A drawer </a:t>
            </a: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endParaRPr lang="en-US" sz="4400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               </a:t>
            </a:r>
            <a:r>
              <a:rPr lang="en-US" sz="4400" b="1" dirty="0" smtClean="0">
                <a:solidFill>
                  <a:srgbClr val="FF0000"/>
                </a:solidFill>
              </a:rPr>
              <a:t>A cupboard </a:t>
            </a:r>
          </a:p>
          <a:p>
            <a:pPr marL="0" indent="0" algn="l" rtl="0">
              <a:buNone/>
            </a:pPr>
            <a:endParaRPr lang="en-US" sz="4400" dirty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A pile </a:t>
            </a:r>
            <a:endParaRPr lang="ar-SA" sz="44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82" y="1412776"/>
            <a:ext cx="2376264" cy="1872208"/>
          </a:xfrm>
          <a:prstGeom prst="rect">
            <a:avLst/>
          </a:prstGeom>
          <a:ln w="41275">
            <a:solidFill>
              <a:srgbClr val="00B05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135210"/>
            <a:ext cx="3096344" cy="2446402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36" y="4472718"/>
            <a:ext cx="2709416" cy="2217788"/>
          </a:xfrm>
          <a:prstGeom prst="rect">
            <a:avLst/>
          </a:prstGeom>
          <a:ln w="25400" cmpd="sng">
            <a:solidFill>
              <a:srgbClr val="FF9C19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1749940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latin typeface="Britannic Bold" pitchFamily="34" charset="0"/>
              </a:rPr>
              <a:t>VOCABULARY</a:t>
            </a:r>
            <a:r>
              <a:rPr lang="en-US" sz="4000" dirty="0" smtClean="0">
                <a:latin typeface="Britannic Bold" pitchFamily="34" charset="0"/>
              </a:rPr>
              <a:t> – </a:t>
            </a:r>
            <a:r>
              <a:rPr lang="en-US" sz="4000" dirty="0" smtClean="0">
                <a:solidFill>
                  <a:srgbClr val="FF9C19"/>
                </a:solidFill>
                <a:latin typeface="Britannic Bold" pitchFamily="34" charset="0"/>
              </a:rPr>
              <a:t>Phrasal verbs</a:t>
            </a:r>
            <a:endParaRPr lang="ar-SA" sz="4000" dirty="0">
              <a:solidFill>
                <a:srgbClr val="FF9C19"/>
              </a:solidFill>
              <a:latin typeface="Britann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776"/>
            <a:ext cx="8812088" cy="5256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A </a:t>
            </a:r>
            <a:r>
              <a:rPr lang="en-US" sz="3600" dirty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phrasal verb is a verb plus a preposition or adverb which creates a meaning different from the original verb</a:t>
            </a:r>
            <a:r>
              <a:rPr lang="en-US" sz="36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.</a:t>
            </a:r>
          </a:p>
          <a:p>
            <a:pPr marL="0" indent="0" algn="l" rtl="0">
              <a:buNone/>
            </a:pPr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Example</a:t>
            </a:r>
            <a:r>
              <a:rPr lang="en-US" sz="36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</a:t>
            </a:r>
          </a:p>
          <a:p>
            <a:pPr marL="0" indent="0" algn="l" rtl="0">
              <a:buNone/>
            </a:pPr>
            <a:endPara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 algn="l" rtl="0">
              <a:buNone/>
            </a:pP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</a:t>
            </a:r>
            <a:r>
              <a:rPr lang="en-US" sz="4000" b="1" i="1" dirty="0">
                <a:solidFill>
                  <a:srgbClr val="0099CC"/>
                </a:solidFill>
                <a:latin typeface="Book Antiqua" pitchFamily="18" charset="0"/>
              </a:rPr>
              <a:t>ran into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 my teacher at the movies 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last night</a:t>
            </a:r>
            <a:r>
              <a:rPr lang="en-US" sz="4000" i="1" dirty="0">
                <a:solidFill>
                  <a:schemeClr val="tx1"/>
                </a:solidFill>
                <a:latin typeface="Book Antiqua" pitchFamily="18" charset="0"/>
              </a:rPr>
              <a:t>. </a:t>
            </a:r>
            <a:r>
              <a:rPr lang="en-US" sz="4000" i="1" dirty="0" smtClean="0">
                <a:solidFill>
                  <a:schemeClr val="tx1"/>
                </a:solidFill>
                <a:latin typeface="Book Antiqua" pitchFamily="18" charset="0"/>
              </a:rPr>
              <a:t>             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run </a:t>
            </a:r>
            <a:r>
              <a:rPr lang="en-US" b="1" i="1" cap="small" dirty="0">
                <a:solidFill>
                  <a:srgbClr val="FF9C19"/>
                </a:solidFill>
                <a:latin typeface="Book Antiqua" pitchFamily="18" charset="0"/>
              </a:rPr>
              <a:t>+ into = </a:t>
            </a:r>
            <a:r>
              <a:rPr lang="en-US" b="1" i="1" cap="small" dirty="0" smtClean="0">
                <a:solidFill>
                  <a:srgbClr val="FF9C19"/>
                </a:solidFill>
                <a:latin typeface="Book Antiqua" pitchFamily="18" charset="0"/>
              </a:rPr>
              <a:t>meet</a:t>
            </a:r>
            <a:endParaRPr lang="en-US" sz="3600" dirty="0">
              <a:solidFill>
                <a:srgbClr val="FF9C19"/>
              </a:solidFill>
              <a:latin typeface="Book Antiqua" pitchFamily="18" charset="0"/>
            </a:endParaRPr>
          </a:p>
          <a:p>
            <a:pPr marL="0" indent="0" algn="l" rtl="0">
              <a:buNone/>
            </a:pPr>
            <a:endParaRPr lang="ar-SA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3356992"/>
            <a:ext cx="2539903" cy="1516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85434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52400"/>
            <a:ext cx="7088088" cy="914400"/>
          </a:xfrm>
        </p:spPr>
        <p:txBody>
          <a:bodyPr/>
          <a:lstStyle/>
          <a:p>
            <a:pPr rtl="0"/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) </a:t>
            </a:r>
            <a:r>
              <a:rPr lang="en-US" sz="2800" dirty="0"/>
              <a:t>Check these words in the dictionary</a:t>
            </a:r>
            <a:r>
              <a:rPr lang="en-US" sz="2800" dirty="0" smtClean="0"/>
              <a:t>.</a:t>
            </a:r>
            <a:r>
              <a:rPr lang="en-US" sz="6000" dirty="0" smtClean="0">
                <a:solidFill>
                  <a:srgbClr val="C00000"/>
                </a:solidFill>
              </a:rPr>
              <a:t/>
            </a:r>
            <a:br>
              <a:rPr lang="en-US" sz="6000" dirty="0" smtClean="0">
                <a:solidFill>
                  <a:srgbClr val="C00000"/>
                </a:solidFill>
              </a:rPr>
            </a:b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u="sng" dirty="0" smtClean="0">
                <a:solidFill>
                  <a:srgbClr val="FF9C19"/>
                </a:solidFill>
              </a:rPr>
              <a:t>Get rid of </a:t>
            </a:r>
            <a:r>
              <a:rPr lang="en-US" sz="4000" dirty="0" smtClean="0"/>
              <a:t>: </a:t>
            </a:r>
            <a:r>
              <a:rPr lang="en-US" sz="4000" dirty="0" smtClean="0">
                <a:solidFill>
                  <a:srgbClr val="00B050"/>
                </a:solidFill>
              </a:rPr>
              <a:t>to discard or throw away</a:t>
            </a:r>
            <a:r>
              <a:rPr lang="en-US" sz="4000" dirty="0" smtClean="0"/>
              <a:t>.</a:t>
            </a: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b="1" i="1" dirty="0" smtClean="0">
                <a:solidFill>
                  <a:srgbClr val="0099CC"/>
                </a:solidFill>
              </a:rPr>
              <a:t>get rid of </a:t>
            </a:r>
            <a:r>
              <a:rPr lang="en-US" sz="3600" i="1" dirty="0" smtClean="0">
                <a:solidFill>
                  <a:srgbClr val="0099CC"/>
                </a:solidFill>
              </a:rPr>
              <a:t>old junk in the house. </a:t>
            </a:r>
          </a:p>
          <a:p>
            <a:pPr marL="0" indent="0" algn="l" rtl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6356"/>
            <a:ext cx="2736304" cy="27363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996952"/>
            <a:ext cx="5526293" cy="367815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1216573" y="188640"/>
            <a:ext cx="792088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1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9893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Clear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68760"/>
            <a:ext cx="8839200" cy="5360640"/>
          </a:xfrm>
        </p:spPr>
        <p:txBody>
          <a:bodyPr/>
          <a:lstStyle/>
          <a:p>
            <a:pPr algn="ctr" rtl="0"/>
            <a:r>
              <a:rPr lang="en-US" sz="3600" dirty="0" smtClean="0"/>
              <a:t>To tidy or clean a room or a house and remove the things you don’t want any more.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I’m going to </a:t>
            </a:r>
            <a:r>
              <a:rPr lang="en-US" sz="3600" i="1" dirty="0" smtClean="0">
                <a:solidFill>
                  <a:srgbClr val="FF9C19"/>
                </a:solidFill>
              </a:rPr>
              <a:t>clear out </a:t>
            </a:r>
            <a:r>
              <a:rPr lang="en-US" sz="3600" i="1" dirty="0" smtClean="0">
                <a:solidFill>
                  <a:srgbClr val="0099CC"/>
                </a:solidFill>
              </a:rPr>
              <a:t>the garage this weekend.</a:t>
            </a:r>
            <a:endParaRPr lang="ar-SA" sz="3600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003555" cy="309634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>
            <a:off x="3707904" y="4365104"/>
            <a:ext cx="1152128" cy="0"/>
          </a:xfrm>
          <a:prstGeom prst="straightConnector1">
            <a:avLst/>
          </a:prstGeom>
          <a:solidFill>
            <a:schemeClr val="accent1"/>
          </a:solidFill>
          <a:ln w="136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96952"/>
            <a:ext cx="3600400" cy="2664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1916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Sort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 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organize or arrange things.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need to </a:t>
            </a:r>
            <a:r>
              <a:rPr lang="en-US" sz="3600" i="1" dirty="0" smtClean="0">
                <a:solidFill>
                  <a:srgbClr val="FF9C19"/>
                </a:solidFill>
              </a:rPr>
              <a:t>sort out </a:t>
            </a:r>
            <a:r>
              <a:rPr lang="en-US" sz="3600" i="1" dirty="0" smtClean="0">
                <a:solidFill>
                  <a:srgbClr val="0099CC"/>
                </a:solidFill>
              </a:rPr>
              <a:t>the garbage according to it’s material. </a:t>
            </a:r>
            <a:endParaRPr lang="ar-SA" sz="3600" i="1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5429821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8877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>
                <a:solidFill>
                  <a:srgbClr val="FF9C19"/>
                </a:solidFill>
              </a:rPr>
              <a:t> </a:t>
            </a:r>
            <a:r>
              <a:rPr lang="en-US" dirty="0" smtClean="0">
                <a:solidFill>
                  <a:srgbClr val="FF9C19"/>
                </a:solidFill>
              </a:rPr>
              <a:t>Give </a:t>
            </a:r>
            <a:r>
              <a:rPr lang="en-US" dirty="0"/>
              <a:t>(</a:t>
            </a:r>
            <a:r>
              <a:rPr lang="en-US" dirty="0" err="1"/>
              <a:t>sth</a:t>
            </a:r>
            <a:r>
              <a:rPr lang="en-US" dirty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give something to someone for free.</a:t>
            </a:r>
          </a:p>
          <a:p>
            <a:pPr marL="0" indent="0" algn="ctr" rtl="0">
              <a:buNone/>
            </a:pPr>
            <a:endParaRPr lang="en-US" sz="3600" dirty="0" smtClean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didn’t need my old TV so I </a:t>
            </a:r>
            <a:r>
              <a:rPr lang="en-US" sz="3600" i="1" dirty="0" smtClean="0">
                <a:solidFill>
                  <a:srgbClr val="FF9C19"/>
                </a:solidFill>
              </a:rPr>
              <a:t>gave</a:t>
            </a:r>
            <a:r>
              <a:rPr lang="en-US" sz="3600" i="1" dirty="0" smtClean="0">
                <a:solidFill>
                  <a:srgbClr val="0099CC"/>
                </a:solidFill>
              </a:rPr>
              <a:t> it</a:t>
            </a:r>
            <a:r>
              <a:rPr lang="en-US" sz="3600" i="1" dirty="0" smtClean="0">
                <a:solidFill>
                  <a:srgbClr val="FF9C19"/>
                </a:solidFill>
              </a:rPr>
              <a:t> away</a:t>
            </a:r>
            <a:r>
              <a:rPr lang="en-US" sz="3600" dirty="0" smtClean="0">
                <a:solidFill>
                  <a:srgbClr val="0099CC"/>
                </a:solidFill>
              </a:rPr>
              <a:t>.</a:t>
            </a:r>
            <a:endParaRPr lang="ar-SA" sz="3600" dirty="0">
              <a:solidFill>
                <a:srgbClr val="00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564904"/>
            <a:ext cx="5256584" cy="33123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73650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816280" cy="914400"/>
          </a:xfrm>
        </p:spPr>
        <p:txBody>
          <a:bodyPr/>
          <a:lstStyle/>
          <a:p>
            <a:pPr rtl="0"/>
            <a:r>
              <a:rPr lang="ar-SA" dirty="0" smtClean="0">
                <a:solidFill>
                  <a:srgbClr val="FF9C19"/>
                </a:solidFill>
              </a:rPr>
              <a:t>       </a:t>
            </a:r>
            <a:r>
              <a:rPr lang="en-US" sz="3600" dirty="0" smtClean="0">
                <a:solidFill>
                  <a:srgbClr val="FF9C19"/>
                </a:solidFill>
              </a:rPr>
              <a:t>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 </a:t>
            </a:r>
            <a:r>
              <a:rPr lang="en-US" sz="3600" dirty="0" smtClean="0">
                <a:solidFill>
                  <a:srgbClr val="FF9C19"/>
                </a:solidFill>
              </a:rPr>
              <a:t>away </a:t>
            </a:r>
            <a:r>
              <a:rPr lang="en-US" sz="4000" dirty="0" smtClean="0">
                <a:solidFill>
                  <a:srgbClr val="FF0000"/>
                </a:solidFill>
              </a:rPr>
              <a:t>/</a:t>
            </a:r>
            <a:r>
              <a:rPr lang="en-US" sz="3600" dirty="0" smtClean="0">
                <a:solidFill>
                  <a:srgbClr val="FF9C19"/>
                </a:solidFill>
              </a:rPr>
              <a:t> throw </a:t>
            </a:r>
            <a:r>
              <a:rPr lang="en-US" sz="3600" dirty="0"/>
              <a:t>(</a:t>
            </a:r>
            <a:r>
              <a:rPr lang="en-US" sz="3600" dirty="0" err="1"/>
              <a:t>sth</a:t>
            </a:r>
            <a:r>
              <a:rPr lang="en-US" sz="3600" dirty="0"/>
              <a:t>)</a:t>
            </a:r>
            <a:r>
              <a:rPr lang="en-US" sz="3600" dirty="0" smtClean="0">
                <a:solidFill>
                  <a:srgbClr val="FF9C19"/>
                </a:solidFill>
              </a:rPr>
              <a:t> out</a:t>
            </a:r>
            <a:endParaRPr lang="ar-SA" sz="36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0768"/>
            <a:ext cx="8839200" cy="5517232"/>
          </a:xfrm>
        </p:spPr>
        <p:txBody>
          <a:bodyPr/>
          <a:lstStyle/>
          <a:p>
            <a:pPr algn="ctr" rtl="0"/>
            <a:r>
              <a:rPr lang="en-US" sz="4000" dirty="0" smtClean="0"/>
              <a:t>To put something in the rubbish bin because you don’t want it anymore.</a:t>
            </a:r>
          </a:p>
          <a:p>
            <a:pPr marL="0" indent="0" algn="ctr" rtl="0">
              <a:buNone/>
            </a:pPr>
            <a:endParaRPr lang="en-US" sz="4000" dirty="0" smtClean="0"/>
          </a:p>
          <a:p>
            <a:pPr marL="0" indent="0" algn="ctr" rtl="0">
              <a:buNone/>
            </a:pPr>
            <a:endParaRPr lang="en-US" sz="4000" dirty="0"/>
          </a:p>
          <a:p>
            <a:pPr marL="0" indent="0" algn="ctr" rtl="0">
              <a:buNone/>
            </a:pPr>
            <a:endParaRPr lang="en-US" sz="4000" dirty="0" smtClean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endParaRPr lang="en-US" sz="4000" dirty="0">
              <a:solidFill>
                <a:srgbClr val="0099CC"/>
              </a:solidFill>
            </a:endParaRPr>
          </a:p>
          <a:p>
            <a:pPr marL="0" indent="0" algn="ctr" rtl="0">
              <a:buNone/>
            </a:pPr>
            <a:r>
              <a:rPr lang="en-US" sz="4000" dirty="0" smtClean="0">
                <a:solidFill>
                  <a:srgbClr val="0099CC"/>
                </a:solidFill>
              </a:rPr>
              <a:t>This chair is broken. I will </a:t>
            </a:r>
            <a:r>
              <a:rPr lang="en-US" sz="4000" dirty="0" smtClean="0">
                <a:solidFill>
                  <a:srgbClr val="FF9C19"/>
                </a:solidFill>
              </a:rPr>
              <a:t>throw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99CC"/>
                </a:solidFill>
              </a:rPr>
              <a:t>it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9C19"/>
                </a:solidFill>
              </a:rPr>
              <a:t>out</a:t>
            </a:r>
            <a:r>
              <a:rPr lang="en-US" sz="4000" dirty="0" smtClean="0"/>
              <a:t>.</a:t>
            </a:r>
            <a:endParaRPr lang="ar-S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80928"/>
            <a:ext cx="4014344" cy="2930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0099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Take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out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Remove something from a place.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dirty="0" smtClean="0">
                <a:solidFill>
                  <a:srgbClr val="0099CC"/>
                </a:solidFill>
              </a:rPr>
              <a:t>Can you </a:t>
            </a:r>
            <a:r>
              <a:rPr lang="en-US" sz="3600" dirty="0" smtClean="0">
                <a:solidFill>
                  <a:srgbClr val="FF9C19"/>
                </a:solidFill>
              </a:rPr>
              <a:t>take</a:t>
            </a:r>
            <a:r>
              <a:rPr lang="en-US" sz="3600" dirty="0" smtClean="0">
                <a:solidFill>
                  <a:srgbClr val="0099CC"/>
                </a:solidFill>
              </a:rPr>
              <a:t> the garbage </a:t>
            </a:r>
            <a:r>
              <a:rPr lang="en-US" sz="3600" dirty="0" smtClean="0">
                <a:solidFill>
                  <a:srgbClr val="FF9C19"/>
                </a:solidFill>
              </a:rPr>
              <a:t>out</a:t>
            </a:r>
            <a:r>
              <a:rPr lang="en-US" sz="3600" dirty="0" smtClean="0">
                <a:solidFill>
                  <a:srgbClr val="0099CC"/>
                </a:solidFill>
              </a:rPr>
              <a:t> for me , please?</a:t>
            </a:r>
            <a:endParaRPr lang="ar-SA" sz="3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280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Tidy </a:t>
            </a:r>
            <a:r>
              <a:rPr lang="en-US" dirty="0" smtClean="0"/>
              <a:t>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up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make a place neat and organized by putting things back in their places.</a:t>
            </a:r>
          </a:p>
          <a:p>
            <a:pPr algn="ctr" rtl="0"/>
            <a:endParaRPr lang="en-US" sz="3600" dirty="0" smtClean="0"/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endParaRPr lang="en-US" sz="3600" dirty="0"/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endParaRPr lang="en-US" sz="3600" i="1" dirty="0" smtClean="0">
              <a:solidFill>
                <a:srgbClr val="FF9C19"/>
              </a:solidFill>
            </a:endParaRPr>
          </a:p>
          <a:p>
            <a:pPr marL="0" indent="0" algn="ctr" rtl="0">
              <a:buNone/>
            </a:pPr>
            <a:r>
              <a:rPr lang="en-US" i="1" dirty="0" smtClean="0">
                <a:solidFill>
                  <a:srgbClr val="FF9C19"/>
                </a:solidFill>
              </a:rPr>
              <a:t>Tidy up </a:t>
            </a:r>
            <a:r>
              <a:rPr lang="en-US" i="1" dirty="0" smtClean="0">
                <a:solidFill>
                  <a:srgbClr val="0099CC"/>
                </a:solidFill>
              </a:rPr>
              <a:t>the house. Some friends are coming.</a:t>
            </a:r>
            <a:endParaRPr lang="ar-SA" i="1" dirty="0">
              <a:solidFill>
                <a:srgbClr val="0099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579751"/>
            <a:ext cx="3197586" cy="32335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29975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Put</a:t>
            </a:r>
            <a:r>
              <a:rPr lang="en-US" dirty="0" smtClean="0"/>
              <a:t> (</a:t>
            </a:r>
            <a:r>
              <a:rPr lang="en-US" dirty="0" err="1" smtClean="0"/>
              <a:t>sth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9C19"/>
                </a:solidFill>
              </a:rPr>
              <a:t>away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put something in the place where you usually keep it.</a:t>
            </a:r>
          </a:p>
          <a:p>
            <a:pPr algn="ctr" rtl="0"/>
            <a:endParaRPr lang="en-US" sz="3600" i="1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Sarah, don’t leave your clothes on the floor. </a:t>
            </a:r>
            <a:r>
              <a:rPr lang="en-US" sz="3600" i="1" dirty="0" smtClean="0">
                <a:solidFill>
                  <a:srgbClr val="FF9C19"/>
                </a:solidFill>
              </a:rPr>
              <a:t>Put</a:t>
            </a:r>
            <a:r>
              <a:rPr lang="en-US" sz="3600" i="1" dirty="0" smtClean="0">
                <a:solidFill>
                  <a:srgbClr val="0099CC"/>
                </a:solidFill>
              </a:rPr>
              <a:t> them </a:t>
            </a:r>
            <a:r>
              <a:rPr lang="en-US" sz="3600" i="1" dirty="0" smtClean="0">
                <a:solidFill>
                  <a:srgbClr val="FF9C19"/>
                </a:solidFill>
              </a:rPr>
              <a:t>away</a:t>
            </a:r>
            <a:r>
              <a:rPr lang="en-US" sz="3600" i="1" dirty="0" smtClean="0">
                <a:solidFill>
                  <a:srgbClr val="0099CC"/>
                </a:solidFill>
              </a:rPr>
              <a:t>.</a:t>
            </a:r>
            <a:endParaRPr lang="ar-SA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73691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9C19"/>
                </a:solidFill>
              </a:rPr>
              <a:t>Come back</a:t>
            </a:r>
            <a:endParaRPr lang="ar-SA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return to a place.</a:t>
            </a:r>
          </a:p>
          <a:p>
            <a:pPr algn="ctr" rtl="0"/>
            <a:endParaRPr lang="en-US" sz="3600" dirty="0" smtClean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We will have an exam when we </a:t>
            </a:r>
            <a:r>
              <a:rPr lang="en-US" sz="3600" i="1" dirty="0" smtClean="0">
                <a:solidFill>
                  <a:srgbClr val="FF9C19"/>
                </a:solidFill>
              </a:rPr>
              <a:t>come back</a:t>
            </a:r>
            <a:r>
              <a:rPr lang="en-US" sz="3600" i="1" dirty="0" smtClean="0">
                <a:solidFill>
                  <a:srgbClr val="0099CC"/>
                </a:solidFill>
              </a:rPr>
              <a:t> after the holiday.</a:t>
            </a:r>
            <a:endParaRPr lang="en-US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89883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9C19"/>
                </a:solidFill>
              </a:rPr>
              <a:t>Go through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sth</a:t>
            </a:r>
            <a:r>
              <a:rPr lang="en-US" dirty="0" smtClean="0">
                <a:solidFill>
                  <a:schemeClr val="tx2"/>
                </a:solidFill>
              </a:rPr>
              <a:t>) </a:t>
            </a:r>
            <a:endParaRPr lang="ar-SA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/>
            <a:r>
              <a:rPr lang="en-US" sz="3600" dirty="0" smtClean="0"/>
              <a:t>To look at things carefully in order to decide what to do with them.</a:t>
            </a:r>
          </a:p>
          <a:p>
            <a:pPr algn="ctr" rtl="0"/>
            <a:endParaRPr lang="en-US" sz="3600" dirty="0"/>
          </a:p>
          <a:p>
            <a:pPr marL="0" indent="0" algn="ctr" rtl="0">
              <a:buNone/>
            </a:pPr>
            <a:r>
              <a:rPr lang="en-US" sz="3600" i="1" dirty="0" smtClean="0">
                <a:solidFill>
                  <a:srgbClr val="0099CC"/>
                </a:solidFill>
              </a:rPr>
              <a:t>I </a:t>
            </a:r>
            <a:r>
              <a:rPr lang="en-US" sz="3600" i="1" dirty="0" smtClean="0">
                <a:solidFill>
                  <a:srgbClr val="FF9C19"/>
                </a:solidFill>
              </a:rPr>
              <a:t>went through </a:t>
            </a:r>
            <a:r>
              <a:rPr lang="en-US" sz="3600" i="1" dirty="0" smtClean="0">
                <a:solidFill>
                  <a:srgbClr val="0099CC"/>
                </a:solidFill>
              </a:rPr>
              <a:t>everything in these boxes and threw away a lot of junk. </a:t>
            </a:r>
            <a:endParaRPr lang="ar-SA" sz="3600" i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5870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33" y="219560"/>
            <a:ext cx="7160096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C00000"/>
                </a:solidFill>
              </a:rPr>
              <a:t>READ AGAIN!</a:t>
            </a:r>
            <a:endParaRPr lang="ar-SA" sz="2400" dirty="0">
              <a:solidFill>
                <a:srgbClr val="FF9C1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b) </a:t>
            </a:r>
            <a:r>
              <a:rPr lang="en-US" u="sng" dirty="0" smtClean="0">
                <a:solidFill>
                  <a:srgbClr val="00B050"/>
                </a:solidFill>
              </a:rPr>
              <a:t>Tick the true sentences. Correct the false ones.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The article tells you how to get rid of rubbish. 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need an hour for each room.          </a:t>
            </a:r>
            <a:endParaRPr lang="en-US" sz="2800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You should put things in three piles.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Put things you don’t want in a junk drawer.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Don’t buy things if you’ve got something similar</a:t>
            </a:r>
            <a:r>
              <a:rPr lang="en-US" sz="2800" dirty="0" smtClean="0">
                <a:solidFill>
                  <a:srgbClr val="0070C0"/>
                </a:solidFill>
              </a:rPr>
              <a:t>.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00B050"/>
                </a:solidFill>
              </a:rPr>
              <a:t>c) What  do you think of the advice in the article? Do you need to do this in your home?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70C0"/>
              </a:solidFill>
            </a:endParaRPr>
          </a:p>
          <a:p>
            <a:pPr marL="0" indent="0" algn="l" rtl="0">
              <a:buNone/>
            </a:pPr>
            <a:endParaRPr lang="ar-SA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942834" y="2961016"/>
            <a:ext cx="1296144" cy="41806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2 hours</a:t>
            </a:r>
            <a:endParaRPr kumimoji="0" lang="ar-SA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890840" y="3643742"/>
            <a:ext cx="2145656" cy="62416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Things you can’t decide about</a:t>
            </a:r>
            <a:endParaRPr kumimoji="0" lang="ar-SA" sz="2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0"/>
            <a:ext cx="1656184" cy="12368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40" y="2388303"/>
            <a:ext cx="495498" cy="495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85" y="3395993"/>
            <a:ext cx="495498" cy="495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78" y="4375922"/>
            <a:ext cx="495498" cy="495498"/>
          </a:xfrm>
          <a:prstGeom prst="rect">
            <a:avLst/>
          </a:prstGeom>
        </p:spPr>
      </p:pic>
      <p:sp>
        <p:nvSpPr>
          <p:cNvPr id="13" name="Multiply 12"/>
          <p:cNvSpPr/>
          <p:nvPr/>
        </p:nvSpPr>
        <p:spPr>
          <a:xfrm>
            <a:off x="5364088" y="2924944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6429624" y="3835862"/>
            <a:ext cx="461216" cy="432048"/>
          </a:xfrm>
          <a:prstGeom prst="mathMultiply">
            <a:avLst>
              <a:gd name="adj1" fmla="val 1573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2496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SA" dirty="0" smtClean="0">
                <a:solidFill>
                  <a:srgbClr val="C00000"/>
                </a:solidFill>
              </a:rPr>
              <a:t>  </a:t>
            </a:r>
            <a:r>
              <a:rPr lang="ar-SA" sz="2800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LISTENING &amp; GRAMMAR </a:t>
            </a:r>
            <a:r>
              <a:rPr lang="en-US" sz="2000" dirty="0" smtClean="0">
                <a:solidFill>
                  <a:srgbClr val="FF9C19"/>
                </a:solidFill>
              </a:rPr>
              <a:t>pg. 38</a:t>
            </a:r>
            <a:endParaRPr lang="ar-SA" sz="2000" dirty="0">
              <a:solidFill>
                <a:srgbClr val="FF9C19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64" y="1772816"/>
            <a:ext cx="403860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038475" cy="28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445224"/>
            <a:ext cx="9252520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800" b="1" dirty="0" smtClean="0">
                <a:solidFill>
                  <a:schemeClr val="accent4"/>
                </a:solidFill>
                <a:latin typeface="+mj-lt"/>
              </a:rPr>
              <a:t> Look at the picture. What are Ian an Liz doing ? Why are they doing this ?</a:t>
            </a:r>
          </a:p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continue answering b, c and d .</a:t>
            </a:r>
          </a:p>
          <a:p>
            <a:endParaRPr lang="ar-SA" dirty="0"/>
          </a:p>
        </p:txBody>
      </p:sp>
      <p:sp>
        <p:nvSpPr>
          <p:cNvPr id="5" name="Oval 4"/>
          <p:cNvSpPr/>
          <p:nvPr/>
        </p:nvSpPr>
        <p:spPr bwMode="auto">
          <a:xfrm>
            <a:off x="251520" y="1484784"/>
            <a:ext cx="648072" cy="792088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4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5B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223334" y="4437112"/>
            <a:ext cx="887933" cy="8879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9805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87987"/>
            <a:ext cx="8839200" cy="4449325"/>
          </a:xfrm>
        </p:spPr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She’s picking them up tomorrow evening after work.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Ok, I’ll throw those away.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I’m going to sort out the rest of them at the weekend. 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But you’ll never listen to them again.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That old thing? It’s going to break the first time he uses it!  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</a:endParaRPr>
          </a:p>
          <a:p>
            <a:pPr marL="0" indent="0" algn="l" rtl="0">
              <a:buNone/>
            </a:pPr>
            <a:endParaRPr lang="en-US" sz="2800" dirty="0" smtClean="0">
              <a:solidFill>
                <a:srgbClr val="002060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endParaRPr lang="ar-SA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>
          <a:xfrm>
            <a:off x="1796008" y="188640"/>
            <a:ext cx="759768" cy="954107"/>
          </a:xfrm>
          <a:prstGeom prst="ellipse">
            <a:avLst/>
          </a:prstGeom>
          <a:solidFill>
            <a:srgbClr val="B9E3BB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9C19"/>
                </a:solidFill>
                <a:effectLst/>
                <a:latin typeface="Arial" charset="0"/>
                <a:cs typeface="Arial" charset="0"/>
              </a:rPr>
              <a:t>5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FF9C19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260648"/>
            <a:ext cx="65882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latin typeface="Aharoni" pitchFamily="2" charset="-79"/>
                <a:cs typeface="Aharoni" pitchFamily="2" charset="-79"/>
              </a:rPr>
              <a:t>Work in pairs. Match these sentences to things a-e in the picture.</a:t>
            </a:r>
            <a:endParaRPr lang="ar-SA" sz="2800" b="1" dirty="0">
              <a:latin typeface="Aharoni" pitchFamily="2" charset="-79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1698672" y="220486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e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4932040" y="2694668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d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2339752" y="3645024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b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 bwMode="auto">
          <a:xfrm>
            <a:off x="6516216" y="4149080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a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 bwMode="auto">
          <a:xfrm>
            <a:off x="1979858" y="5157192"/>
            <a:ext cx="562372" cy="58974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l" rtl="0"/>
            <a:r>
              <a:rPr lang="en-US" sz="2400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c</a:t>
            </a:r>
            <a:endParaRPr lang="ar-SA" sz="1600" dirty="0" smtClean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96" y="5223226"/>
            <a:ext cx="1885900" cy="15372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99980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52400"/>
            <a:ext cx="7376120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The future: </a:t>
            </a:r>
            <a:r>
              <a:rPr lang="en-US" sz="3200" dirty="0" smtClean="0">
                <a:solidFill>
                  <a:srgbClr val="FF9C19"/>
                </a:solidFill>
              </a:rPr>
              <a:t>will, be going to , present continuous</a:t>
            </a:r>
            <a:endParaRPr lang="ar-SA" sz="3200" dirty="0">
              <a:solidFill>
                <a:srgbClr val="FF9C19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08920"/>
            <a:ext cx="7056784" cy="1656184"/>
          </a:xfrm>
        </p:spPr>
      </p:pic>
    </p:spTree>
    <p:extLst>
      <p:ext uri="{BB962C8B-B14F-4D97-AF65-F5344CB8AC3E}">
        <p14:creationId xmlns="" xmlns:p14="http://schemas.microsoft.com/office/powerpoint/2010/main" val="1502860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99392"/>
            <a:ext cx="7924800" cy="1440160"/>
          </a:xfrm>
        </p:spPr>
        <p:txBody>
          <a:bodyPr/>
          <a:lstStyle/>
          <a:p>
            <a:pPr rtl="0"/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ar-SA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839200" cy="5589240"/>
          </a:xfrm>
        </p:spPr>
        <p:txBody>
          <a:bodyPr/>
          <a:lstStyle/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When </a:t>
            </a:r>
            <a:r>
              <a:rPr lang="en-US" b="1" dirty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we decide to do something at the time of speaking</a:t>
            </a:r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   </a:t>
            </a:r>
            <a:r>
              <a:rPr lang="en-US" b="1" dirty="0" smtClean="0">
                <a:latin typeface="Aharoni" pitchFamily="2" charset="-79"/>
                <a:ea typeface="Arial Unicode MS" pitchFamily="34" charset="-128"/>
                <a:cs typeface="Aharoni" pitchFamily="2" charset="-79"/>
              </a:rPr>
              <a:t> </a:t>
            </a:r>
          </a:p>
          <a:p>
            <a:pPr marL="0" indent="0" algn="l" rtl="0">
              <a:buNone/>
            </a:pP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’ll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throw </a:t>
            </a:r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away.</a:t>
            </a:r>
          </a:p>
          <a:p>
            <a:pPr marL="0" indent="0" algn="l" rtl="0">
              <a:buNone/>
            </a:pPr>
            <a:r>
              <a:rPr lang="en-US" sz="2800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2</a:t>
            </a:r>
            <a:r>
              <a:rPr lang="en-US" sz="2800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. </a:t>
            </a:r>
            <a:r>
              <a:rPr lang="en-US" dirty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A prediction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ea typeface="Arial Unicode MS" pitchFamily="34" charset="-128"/>
                <a:cs typeface="Aharoni" pitchFamily="2" charset="-79"/>
              </a:rPr>
              <a:t> or promise not based on present evidence. </a:t>
            </a:r>
            <a:r>
              <a:rPr lang="en-US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  </a:t>
            </a:r>
          </a:p>
          <a:p>
            <a:pPr marL="0" indent="0" algn="l" rtl="0">
              <a:buNone/>
            </a:pPr>
            <a:r>
              <a:rPr lang="en-US" sz="2800" dirty="0" smtClean="0"/>
              <a:t>Who </a:t>
            </a:r>
            <a:r>
              <a:rPr lang="en-US" sz="2800" dirty="0"/>
              <a:t>do you think </a:t>
            </a:r>
            <a:r>
              <a:rPr lang="en-US" sz="2800" b="1" dirty="0"/>
              <a:t>will get</a:t>
            </a:r>
            <a:r>
              <a:rPr lang="en-US" sz="2800" dirty="0"/>
              <a:t> the job</a:t>
            </a:r>
            <a:r>
              <a:rPr lang="en-US" sz="2800" dirty="0" smtClean="0"/>
              <a:t>?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3</a:t>
            </a:r>
            <a:r>
              <a:rPr lang="en-US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 Future facts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.  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be </a:t>
            </a:r>
            <a:r>
              <a:rPr lang="en-US" sz="2800" dirty="0" smtClean="0"/>
              <a:t>20 next birthday.</a:t>
            </a:r>
          </a:p>
          <a:p>
            <a:pPr marL="0" indent="0" algn="l" rtl="0">
              <a:buNone/>
            </a:pPr>
            <a:r>
              <a:rPr lang="en-US" sz="2800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4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. Offers or a </a:t>
            </a:r>
            <a:r>
              <a:rPr lang="en-US" i="1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Voluntary </a:t>
            </a:r>
            <a:r>
              <a:rPr lang="en-US" i="1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Action.  </a:t>
            </a:r>
          </a:p>
          <a:p>
            <a:pPr marL="0" indent="0" algn="l" rtl="0">
              <a:buNone/>
            </a:pPr>
            <a:r>
              <a:rPr lang="en-US" sz="2800" dirty="0" smtClean="0"/>
              <a:t>I’</a:t>
            </a:r>
            <a:r>
              <a:rPr lang="en-US" sz="2800" b="1" dirty="0" smtClean="0"/>
              <a:t>ll open </a:t>
            </a:r>
            <a:r>
              <a:rPr lang="en-US" sz="2800" dirty="0" smtClean="0"/>
              <a:t>the door for you.</a:t>
            </a:r>
          </a:p>
          <a:p>
            <a:pPr marL="0" indent="0" algn="l" rtl="0">
              <a:buNone/>
            </a:pP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609500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00B050"/>
                </a:solidFill>
              </a:rPr>
              <a:t>WILL</a:t>
            </a:r>
            <a:endParaRPr lang="ar-S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51816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‘ll  / will </a:t>
            </a:r>
            <a:r>
              <a:rPr lang="en-US" b="1" dirty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endParaRPr lang="en-US" b="1" dirty="0" smtClean="0">
              <a:solidFill>
                <a:srgbClr val="FF0000"/>
              </a:solidFill>
              <a:latin typeface="MV Boli" pitchFamily="2" charset="0"/>
              <a:cs typeface="MV Boli" pitchFamily="2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 </a:t>
            </a:r>
            <a:r>
              <a:rPr lang="en-US" b="1" dirty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positive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)</a:t>
            </a:r>
          </a:p>
          <a:p>
            <a:pPr marL="0" indent="0" algn="l" rtl="0">
              <a:buNone/>
            </a:pPr>
            <a:r>
              <a:rPr lang="en-US" dirty="0" smtClean="0"/>
              <a:t>She’</a:t>
            </a:r>
            <a:r>
              <a:rPr lang="en-US" b="1" dirty="0" smtClean="0"/>
              <a:t>ll </a:t>
            </a:r>
            <a:r>
              <a:rPr lang="en-US" b="1" dirty="0"/>
              <a:t>be </a:t>
            </a:r>
            <a:r>
              <a:rPr lang="en-US" dirty="0"/>
              <a:t>20 next birthday.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Subject + </a:t>
            </a:r>
            <a:r>
              <a:rPr lang="en-US" b="1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won’t /will not </a:t>
            </a:r>
            <a:r>
              <a:rPr lang="en-US" b="1" dirty="0" smtClean="0">
                <a:solidFill>
                  <a:srgbClr val="FF0000"/>
                </a:solidFill>
                <a:latin typeface="MV Boli" pitchFamily="2" charset="0"/>
                <a:cs typeface="MV Boli" pitchFamily="2" charset="0"/>
              </a:rPr>
              <a:t>+ Infinitive </a:t>
            </a:r>
            <a:r>
              <a:rPr lang="en-US" b="1" dirty="0" smtClean="0">
                <a:solidFill>
                  <a:srgbClr val="FFC000"/>
                </a:solidFill>
                <a:latin typeface="MV Boli" pitchFamily="2" charset="0"/>
                <a:cs typeface="MV Boli" pitchFamily="2" charset="0"/>
              </a:rPr>
              <a:t>(negative)</a:t>
            </a:r>
          </a:p>
          <a:p>
            <a:pPr marL="0" indent="0" algn="l" rtl="0">
              <a:buNone/>
            </a:pPr>
            <a:r>
              <a:rPr lang="en-US" dirty="0" smtClean="0"/>
              <a:t> </a:t>
            </a:r>
            <a:r>
              <a:rPr lang="en-US" dirty="0"/>
              <a:t>He </a:t>
            </a:r>
            <a:r>
              <a:rPr lang="en-US" b="1" dirty="0"/>
              <a:t>won’t throw</a:t>
            </a:r>
            <a:r>
              <a:rPr lang="en-US" dirty="0"/>
              <a:t> that away</a:t>
            </a:r>
            <a:r>
              <a:rPr lang="en-US" dirty="0" smtClean="0"/>
              <a:t>.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Her kids </a:t>
            </a:r>
            <a:r>
              <a:rPr lang="en-US" b="1" dirty="0" smtClean="0"/>
              <a:t>will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probably / definitely </a:t>
            </a:r>
            <a:r>
              <a:rPr lang="en-US" dirty="0" smtClean="0"/>
              <a:t>like them.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00B0F0"/>
                </a:solidFill>
              </a:rPr>
              <a:t>might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finish it this weekend. = will possibly 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/>
            <a:endParaRPr lang="ar-SA" sz="6000" b="1" dirty="0">
              <a:solidFill>
                <a:srgbClr val="FFC000"/>
              </a:solidFill>
              <a:latin typeface="MV Boli" pitchFamily="2" charset="0"/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145332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B050"/>
                </a:solidFill>
              </a:rPr>
              <a:t>WILL</a:t>
            </a:r>
            <a:endParaRPr lang="ar-SA" sz="5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  <a:endParaRPr lang="en-US" sz="3600" b="1" dirty="0" smtClean="0">
              <a:solidFill>
                <a:srgbClr val="FF9C19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/>
              <a:t>Question word + </a:t>
            </a:r>
            <a:r>
              <a:rPr lang="en-US" sz="3600" dirty="0" smtClean="0">
                <a:solidFill>
                  <a:srgbClr val="00B050"/>
                </a:solidFill>
              </a:rPr>
              <a:t>will</a:t>
            </a:r>
            <a:r>
              <a:rPr lang="en-US" sz="3600" dirty="0" smtClean="0"/>
              <a:t> + subject + infinitive</a:t>
            </a:r>
          </a:p>
          <a:p>
            <a:pPr marL="0" indent="0" algn="l" rtl="0">
              <a:buNone/>
            </a:pPr>
            <a:endParaRPr lang="en-US" sz="3600" dirty="0" smtClean="0"/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will it be here 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Will it rain at the weekend ?</a:t>
            </a:r>
          </a:p>
          <a:p>
            <a:pPr marL="0" indent="0" algn="l" rtl="0">
              <a:buNone/>
            </a:pPr>
            <a:endParaRPr lang="ar-SA" sz="3600" dirty="0"/>
          </a:p>
        </p:txBody>
      </p:sp>
    </p:spTree>
    <p:extLst>
      <p:ext uri="{BB962C8B-B14F-4D97-AF65-F5344CB8AC3E}">
        <p14:creationId xmlns="" xmlns:p14="http://schemas.microsoft.com/office/powerpoint/2010/main" val="126693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ar-SA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 smtClean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going to + infinitive  </a:t>
            </a:r>
            <a:r>
              <a:rPr lang="en-US" sz="2400" b="1" dirty="0">
                <a:solidFill>
                  <a:srgbClr val="FFC000"/>
                </a:solidFill>
              </a:rPr>
              <a:t>( positive)</a:t>
            </a:r>
            <a:endParaRPr lang="ar-SA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1. A plan or intention to do something.</a:t>
            </a:r>
          </a:p>
          <a:p>
            <a:pPr marL="0" indent="0" algn="l" rtl="0">
              <a:buNone/>
            </a:pPr>
            <a:r>
              <a:rPr lang="en-US" dirty="0" smtClean="0"/>
              <a:t>I’</a:t>
            </a:r>
            <a:r>
              <a:rPr lang="en-US" b="1" dirty="0" smtClean="0"/>
              <a:t>m going to travel </a:t>
            </a:r>
            <a:r>
              <a:rPr lang="en-US" dirty="0" smtClean="0"/>
              <a:t>to Spain next summer.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2. A prediction based on present evidence.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It’</a:t>
            </a:r>
            <a:r>
              <a:rPr lang="en-US" b="1" dirty="0" smtClean="0">
                <a:solidFill>
                  <a:schemeClr val="tx2"/>
                </a:solidFill>
              </a:rPr>
              <a:t>s going to break </a:t>
            </a:r>
            <a:r>
              <a:rPr lang="en-US" dirty="0" smtClean="0">
                <a:solidFill>
                  <a:schemeClr val="tx2"/>
                </a:solidFill>
              </a:rPr>
              <a:t>the first time he uses it.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Subject + </a:t>
            </a:r>
            <a:r>
              <a:rPr lang="en-US" sz="2400" b="1" dirty="0">
                <a:solidFill>
                  <a:srgbClr val="00B050"/>
                </a:solidFill>
              </a:rPr>
              <a:t>am / are / is </a:t>
            </a:r>
            <a:r>
              <a:rPr lang="en-US" sz="2400" b="1" dirty="0" smtClean="0">
                <a:solidFill>
                  <a:srgbClr val="FF0000"/>
                </a:solidFill>
              </a:rPr>
              <a:t>+ </a:t>
            </a:r>
            <a:r>
              <a:rPr lang="en-US" sz="2400" b="1" dirty="0" smtClean="0">
                <a:solidFill>
                  <a:srgbClr val="FF9C19"/>
                </a:solidFill>
              </a:rPr>
              <a:t>not </a:t>
            </a:r>
            <a:r>
              <a:rPr lang="en-US" sz="2400" b="1" dirty="0" smtClean="0">
                <a:solidFill>
                  <a:srgbClr val="FF0000"/>
                </a:solidFill>
              </a:rPr>
              <a:t>+  </a:t>
            </a:r>
            <a:r>
              <a:rPr lang="en-US" sz="2400" b="1" dirty="0">
                <a:solidFill>
                  <a:srgbClr val="FF0000"/>
                </a:solidFill>
              </a:rPr>
              <a:t>going to + </a:t>
            </a:r>
            <a:r>
              <a:rPr lang="en-US" sz="2400" b="1" dirty="0" smtClean="0">
                <a:solidFill>
                  <a:srgbClr val="FF0000"/>
                </a:solidFill>
              </a:rPr>
              <a:t>infinitive </a:t>
            </a:r>
            <a:r>
              <a:rPr lang="en-US" sz="2400" b="1" dirty="0" smtClean="0">
                <a:solidFill>
                  <a:srgbClr val="FFC000"/>
                </a:solidFill>
              </a:rPr>
              <a:t>( negative)</a:t>
            </a:r>
            <a:endParaRPr lang="ar-SA" sz="4800" b="1" dirty="0">
              <a:solidFill>
                <a:srgbClr val="FFC000"/>
              </a:solidFill>
            </a:endParaRPr>
          </a:p>
          <a:p>
            <a:pPr marL="0" indent="0" algn="l" rtl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They</a:t>
            </a:r>
            <a:r>
              <a:rPr lang="en-US" sz="2800" b="1" dirty="0" smtClean="0">
                <a:solidFill>
                  <a:schemeClr val="tx2"/>
                </a:solidFill>
              </a:rPr>
              <a:t>’re </a:t>
            </a:r>
            <a:r>
              <a:rPr lang="en-US" sz="2800" b="1" dirty="0" smtClean="0">
                <a:solidFill>
                  <a:srgbClr val="FF9C19"/>
                </a:solidFill>
              </a:rPr>
              <a:t>not </a:t>
            </a:r>
            <a:r>
              <a:rPr lang="en-US" sz="2800" b="1" dirty="0" smtClean="0">
                <a:solidFill>
                  <a:schemeClr val="tx2"/>
                </a:solidFill>
              </a:rPr>
              <a:t>going to use </a:t>
            </a:r>
            <a:r>
              <a:rPr lang="en-US" sz="2800" dirty="0" smtClean="0">
                <a:solidFill>
                  <a:schemeClr val="tx2"/>
                </a:solidFill>
              </a:rPr>
              <a:t>it again.</a:t>
            </a:r>
            <a:endParaRPr lang="ar-SA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67826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6000" dirty="0" smtClean="0">
                <a:solidFill>
                  <a:srgbClr val="00B050"/>
                </a:solidFill>
              </a:rPr>
              <a:t>Be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going</a:t>
            </a:r>
            <a:r>
              <a:rPr lang="en-US" sz="6000" dirty="0" smtClean="0"/>
              <a:t> </a:t>
            </a:r>
            <a:r>
              <a:rPr lang="en-US" sz="6000" dirty="0" smtClean="0">
                <a:solidFill>
                  <a:srgbClr val="00B050"/>
                </a:solidFill>
              </a:rPr>
              <a:t>to </a:t>
            </a:r>
            <a:endParaRPr lang="ar-SA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758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b="1" dirty="0" smtClean="0">
                <a:solidFill>
                  <a:srgbClr val="FF9C19"/>
                </a:solidFill>
              </a:rPr>
              <a:t>Questions</a:t>
            </a:r>
          </a:p>
          <a:p>
            <a:pPr marL="0" indent="0" algn="l" rtl="0">
              <a:buNone/>
            </a:pPr>
            <a:r>
              <a:rPr lang="en-US" sz="2800" dirty="0" err="1" smtClean="0">
                <a:solidFill>
                  <a:schemeClr val="tx2"/>
                </a:solidFill>
              </a:rPr>
              <a:t>Q.word</a:t>
            </a:r>
            <a:r>
              <a:rPr lang="en-US" sz="2800" dirty="0" smtClean="0">
                <a:solidFill>
                  <a:schemeClr val="tx2"/>
                </a:solidFill>
              </a:rPr>
              <a:t> + </a:t>
            </a:r>
            <a:r>
              <a:rPr lang="en-US" sz="2800" dirty="0" smtClean="0">
                <a:solidFill>
                  <a:srgbClr val="00B0F0"/>
                </a:solidFill>
              </a:rPr>
              <a:t>am/are/is</a:t>
            </a:r>
            <a:r>
              <a:rPr lang="en-US" sz="2800" dirty="0" smtClean="0">
                <a:solidFill>
                  <a:schemeClr val="tx2"/>
                </a:solidFill>
              </a:rPr>
              <a:t> + (not) +subject + </a:t>
            </a:r>
            <a:r>
              <a:rPr lang="en-US" sz="2800" dirty="0" smtClean="0">
                <a:solidFill>
                  <a:srgbClr val="0099CC"/>
                </a:solidFill>
              </a:rPr>
              <a:t>going to</a:t>
            </a:r>
            <a:r>
              <a:rPr lang="en-US" sz="2800" dirty="0" smtClean="0">
                <a:solidFill>
                  <a:schemeClr val="tx2"/>
                </a:solidFill>
              </a:rPr>
              <a:t>+ </a:t>
            </a:r>
            <a:r>
              <a:rPr lang="en-US" sz="2800" dirty="0" smtClean="0">
                <a:solidFill>
                  <a:srgbClr val="0099CC"/>
                </a:solidFill>
              </a:rPr>
              <a:t>infinitive</a:t>
            </a:r>
          </a:p>
          <a:p>
            <a:pPr marL="0" indent="0" algn="l" rtl="0">
              <a:buNone/>
            </a:pPr>
            <a:endParaRPr lang="en-US" sz="2800" dirty="0" smtClean="0">
              <a:solidFill>
                <a:srgbClr val="C00000"/>
              </a:solidFill>
            </a:endParaRP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When am I going to see you again?</a:t>
            </a:r>
          </a:p>
          <a:p>
            <a:pPr marL="0" indent="0" algn="l" rtl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Aren’t they going to visit him ?</a:t>
            </a:r>
            <a:endParaRPr lang="ar-S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02491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800" dirty="0" smtClean="0">
                <a:solidFill>
                  <a:srgbClr val="00B050"/>
                </a:solidFill>
              </a:rPr>
              <a:t>Present continuous </a:t>
            </a:r>
            <a:endParaRPr lang="ar-SA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8840"/>
            <a:ext cx="8839200" cy="464056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We us e it when we have an arrangement with another person and we know exactly when. </a:t>
            </a: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tx2"/>
                </a:solidFill>
              </a:rPr>
              <a:t>She’</a:t>
            </a:r>
            <a:r>
              <a:rPr lang="en-US" b="1" dirty="0" smtClean="0">
                <a:solidFill>
                  <a:schemeClr val="tx2"/>
                </a:solidFill>
              </a:rPr>
              <a:t>s picking </a:t>
            </a:r>
            <a:r>
              <a:rPr lang="en-US" dirty="0" smtClean="0">
                <a:solidFill>
                  <a:schemeClr val="tx2"/>
                </a:solidFill>
              </a:rPr>
              <a:t>them up tomorrow evening .</a:t>
            </a:r>
          </a:p>
          <a:p>
            <a:pPr marL="0" indent="0" algn="l" rtl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l" rtl="0">
              <a:buNone/>
            </a:pP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47802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5400" dirty="0" smtClean="0">
                <a:solidFill>
                  <a:srgbClr val="C00000"/>
                </a:solidFill>
              </a:rPr>
              <a:t>Grammar </a:t>
            </a:r>
            <a:endParaRPr lang="ar-SA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5" y="1916832"/>
            <a:ext cx="8839200" cy="4136504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4800" dirty="0" smtClean="0">
                <a:latin typeface="Aharoni" pitchFamily="2" charset="-79"/>
                <a:cs typeface="Aharoni" pitchFamily="2" charset="-79"/>
              </a:rPr>
              <a:t>Now let’s try to answer the questions in 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exercise </a:t>
            </a:r>
            <a:r>
              <a:rPr lang="en-US" sz="66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6</a:t>
            </a: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pg.</a:t>
            </a:r>
            <a:r>
              <a:rPr lang="en-US" sz="6600" dirty="0" smtClean="0">
                <a:solidFill>
                  <a:srgbClr val="FF9C19"/>
                </a:solidFill>
                <a:latin typeface="Aharoni" pitchFamily="2" charset="-79"/>
                <a:cs typeface="Aharoni" pitchFamily="2" charset="-79"/>
              </a:rPr>
              <a:t>39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 </a:t>
            </a:r>
          </a:p>
          <a:p>
            <a:pPr marL="0" indent="0" algn="ctr" rtl="0">
              <a:buNone/>
            </a:pPr>
            <a:r>
              <a:rPr lang="en-US" sz="4800" dirty="0" smtClean="0">
                <a:solidFill>
                  <a:srgbClr val="0099CC"/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 </a:t>
            </a:r>
            <a:endParaRPr lang="ar-SA" sz="4800" dirty="0">
              <a:solidFill>
                <a:srgbClr val="0099CC"/>
              </a:solidFill>
              <a:latin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758309"/>
            <a:ext cx="3240360" cy="18266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45676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6552" y="116632"/>
            <a:ext cx="6552728" cy="1584176"/>
          </a:xfrm>
        </p:spPr>
        <p:txBody>
          <a:bodyPr/>
          <a:lstStyle/>
          <a:p>
            <a:pPr marL="0" indent="0" rtl="0"/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That’s it for today .. </a:t>
            </a: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</a:br>
            <a:r>
              <a:rPr lang="en-US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Aharoni" pitchFamily="2" charset="-79"/>
                <a:cs typeface="Aharoni" pitchFamily="2" charset="-79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Have </a:t>
            </a:r>
            <a:r>
              <a:rPr lang="en-US" dirty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a good day ! 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879706"/>
            <a:ext cx="6400800" cy="6096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Ms. </a:t>
            </a:r>
            <a:r>
              <a:rPr lang="en-US" sz="4000" b="1" dirty="0" err="1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Nehad</a:t>
            </a:r>
            <a:r>
              <a:rPr lang="en-US" sz="4000" b="1" dirty="0" smtClean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US" sz="4000" b="1" dirty="0" err="1">
                <a:solidFill>
                  <a:srgbClr val="FF9C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Asiri</a:t>
            </a:r>
            <a:endParaRPr lang="ar-SA" sz="4000" b="1" dirty="0">
              <a:solidFill>
                <a:srgbClr val="FF9C1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37112"/>
            <a:ext cx="2433272" cy="1426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9609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al Estate Property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Real Estate Property PowerPoint Template</Template>
  <TotalTime>889</TotalTime>
  <Words>1017</Words>
  <Application>Microsoft Office PowerPoint</Application>
  <PresentationFormat>On-screen Show (4:3)</PresentationFormat>
  <Paragraphs>193</Paragraphs>
  <Slides>32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Real Estate Property PowerPoint Template</vt:lpstr>
      <vt:lpstr>Ch.5 Home truths</vt:lpstr>
      <vt:lpstr>Slide 2</vt:lpstr>
      <vt:lpstr>OBJECTIVES</vt:lpstr>
      <vt:lpstr>Discussion</vt:lpstr>
      <vt:lpstr>READING TIME  pg. 38</vt:lpstr>
      <vt:lpstr>Check these words in the dictionary.</vt:lpstr>
      <vt:lpstr>Check these words in the dictionary.</vt:lpstr>
      <vt:lpstr>Check these words in the dictionary.</vt:lpstr>
      <vt:lpstr>Check these words in the dictionary.</vt:lpstr>
      <vt:lpstr>VOCABULARY – Phrasal verbs</vt:lpstr>
      <vt:lpstr> a) Check these words in the dictionary. </vt:lpstr>
      <vt:lpstr>Clear (sth) out </vt:lpstr>
      <vt:lpstr>Sort (sth) out </vt:lpstr>
      <vt:lpstr> Give (sth) away</vt:lpstr>
      <vt:lpstr>       Throw (sth) away / throw (sth) out</vt:lpstr>
      <vt:lpstr>Take (sth) out</vt:lpstr>
      <vt:lpstr>Tidy (sth) up</vt:lpstr>
      <vt:lpstr>Put (sth) away</vt:lpstr>
      <vt:lpstr>Come back</vt:lpstr>
      <vt:lpstr>Go through (sth) </vt:lpstr>
      <vt:lpstr>READ AGAIN!</vt:lpstr>
      <vt:lpstr>   LISTENING &amp; GRAMMAR pg. 38</vt:lpstr>
      <vt:lpstr>5</vt:lpstr>
      <vt:lpstr>The future: will, be going to , present continuous</vt:lpstr>
      <vt:lpstr>WILL</vt:lpstr>
      <vt:lpstr>WILL</vt:lpstr>
      <vt:lpstr>WILL</vt:lpstr>
      <vt:lpstr>Be going to </vt:lpstr>
      <vt:lpstr>Be going to </vt:lpstr>
      <vt:lpstr>Present continuous </vt:lpstr>
      <vt:lpstr>Grammar </vt:lpstr>
      <vt:lpstr> That’s it for today ..          Have a good day !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Ch.5 Home truths</dc:title>
  <dc:subject>PowerPoint Templates</dc:subject>
  <dc:creator>NEHAD</dc:creator>
  <cp:lastModifiedBy>SONY</cp:lastModifiedBy>
  <cp:revision>73</cp:revision>
  <dcterms:created xsi:type="dcterms:W3CDTF">2012-04-20T11:07:27Z</dcterms:created>
  <dcterms:modified xsi:type="dcterms:W3CDTF">2012-05-04T08:34:26Z</dcterms:modified>
  <cp:category>Microsoft PowerPoint Templates</cp:category>
</cp:coreProperties>
</file>