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06/relationships/legacyDocTextInfo" Target="legacyDocTextInfo.bin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عنوان ومخطط أو مخطط هيكل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ـ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0970D90-000A-41F8-98C9-09038219C41B}" type="slidenum">
              <a:rPr lang="ar-SA"/>
              <a:pPr/>
              <a:t>‹#›</a:t>
            </a:fld>
            <a:endParaRPr lang="fr-FR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E590D-1B36-4454-91DC-509C96979C85}" type="datetimeFigureOut">
              <a:rPr lang="ar-SA" smtClean="0"/>
              <a:t>04/12/1432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D1E9B-651C-4742-A0F8-E0FB69C2437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EAEF4-21EE-4D66-8DB7-6ED6B0700BF9}" type="slidenum">
              <a:rPr lang="ar-SA"/>
              <a:pPr/>
              <a:t>1</a:t>
            </a:fld>
            <a:endParaRPr lang="fr-FR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785225" cy="6264275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ar-SA" sz="4400" b="1" u="sng">
                <a:solidFill>
                  <a:schemeClr val="accent2"/>
                </a:solidFill>
              </a:rPr>
              <a:t>4</a:t>
            </a:r>
            <a:r>
              <a:rPr lang="ar-EG" sz="4400" b="1" u="sng">
                <a:solidFill>
                  <a:schemeClr val="accent2"/>
                </a:solidFill>
              </a:rPr>
              <a:t>)</a:t>
            </a:r>
            <a:r>
              <a:rPr lang="ar-EG" sz="2400" b="1" u="sng">
                <a:solidFill>
                  <a:schemeClr val="accent2"/>
                </a:solidFill>
              </a:rPr>
              <a:t> </a:t>
            </a:r>
            <a:r>
              <a:rPr lang="ar-EG" sz="4400" b="1" u="sng">
                <a:solidFill>
                  <a:schemeClr val="accent2"/>
                </a:solidFill>
              </a:rPr>
              <a:t>مقابس الذاكرة الرئيسية</a:t>
            </a:r>
            <a:r>
              <a:rPr lang="ar-EG" sz="4800" b="1" u="sng">
                <a:solidFill>
                  <a:schemeClr val="accent2"/>
                </a:solidFill>
              </a:rPr>
              <a:t> :</a:t>
            </a:r>
            <a:r>
              <a:rPr lang="ar-EG" sz="4800"/>
              <a:t> </a:t>
            </a:r>
            <a:endParaRPr lang="ar-SA" sz="4800"/>
          </a:p>
          <a:p>
            <a:pPr marL="609600" indent="-609600">
              <a:buFontTx/>
              <a:buNone/>
            </a:pPr>
            <a:r>
              <a:rPr lang="ar-SA" sz="4800"/>
              <a:t> تركب شرائح الذاكرة بداخلها و</a:t>
            </a:r>
            <a:r>
              <a:rPr lang="ar-EG" sz="4800"/>
              <a:t>يوجد نوعان من مقابس الذاكرة</a:t>
            </a:r>
            <a:r>
              <a:rPr lang="ar-SA" sz="4800"/>
              <a:t>:</a:t>
            </a:r>
          </a:p>
          <a:p>
            <a:pPr marL="609600" indent="-609600"/>
            <a:r>
              <a:rPr lang="ar-SA" sz="4000"/>
              <a:t>مقبس </a:t>
            </a:r>
            <a:r>
              <a:rPr lang="en-US" sz="3700"/>
              <a:t>DIMM</a:t>
            </a:r>
            <a:r>
              <a:rPr lang="ar-SA" sz="3600"/>
              <a:t> </a:t>
            </a:r>
            <a:r>
              <a:rPr lang="en-US" sz="3600"/>
              <a:t>:</a:t>
            </a:r>
            <a:r>
              <a:rPr lang="en-US" sz="3300"/>
              <a:t>(</a:t>
            </a:r>
            <a:r>
              <a:rPr lang="en-US" sz="2900"/>
              <a:t>Double Inline Memory Module</a:t>
            </a:r>
            <a:r>
              <a:rPr lang="en-US" sz="4500"/>
              <a:t> </a:t>
            </a:r>
            <a:r>
              <a:rPr lang="en-US" sz="2900"/>
              <a:t>)</a:t>
            </a:r>
            <a:r>
              <a:rPr lang="ar-EG" sz="4500"/>
              <a:t> </a:t>
            </a:r>
            <a:endParaRPr lang="ar-SA" sz="4500"/>
          </a:p>
          <a:p>
            <a:pPr marL="609600" indent="-609600">
              <a:buFontTx/>
              <a:buNone/>
            </a:pPr>
            <a:r>
              <a:rPr lang="ar-SA"/>
              <a:t>     </a:t>
            </a:r>
            <a:r>
              <a:rPr lang="ar-EG"/>
              <a:t>يتعامل مع ال</a:t>
            </a:r>
            <a:r>
              <a:rPr lang="en-US"/>
              <a:t>DDRAM </a:t>
            </a:r>
            <a:r>
              <a:rPr lang="ar-SA"/>
              <a:t> و </a:t>
            </a:r>
            <a:r>
              <a:rPr lang="en-US"/>
              <a:t> SDRAM</a:t>
            </a:r>
            <a:endParaRPr lang="ar-SA"/>
          </a:p>
          <a:p>
            <a:pPr marL="609600" indent="-609600"/>
            <a:r>
              <a:rPr lang="ar-SA" sz="4000"/>
              <a:t>مقبس </a:t>
            </a:r>
            <a:r>
              <a:rPr lang="en-US" sz="4000"/>
              <a:t>RIMM</a:t>
            </a:r>
            <a:r>
              <a:rPr lang="ar-SA" sz="2900"/>
              <a:t> </a:t>
            </a:r>
            <a:r>
              <a:rPr lang="en-US" sz="2900"/>
              <a:t>:(Rumbus Inline Memory</a:t>
            </a:r>
            <a:r>
              <a:rPr lang="en-US" sz="4800"/>
              <a:t> </a:t>
            </a:r>
            <a:r>
              <a:rPr lang="en-US" sz="2900"/>
              <a:t>Module) </a:t>
            </a:r>
            <a:r>
              <a:rPr lang="ar-EG" sz="4800"/>
              <a:t> </a:t>
            </a:r>
            <a:r>
              <a:rPr lang="ar-SA" sz="4800"/>
              <a:t>   </a:t>
            </a:r>
            <a:r>
              <a:rPr lang="ar-EG"/>
              <a:t>يتعامل مع </a:t>
            </a:r>
            <a:r>
              <a:rPr lang="en-US"/>
              <a:t>RDRAM</a:t>
            </a:r>
            <a:r>
              <a:rPr lang="ar-EG"/>
              <a:t>.</a:t>
            </a:r>
            <a:endParaRPr lang="ar-SA"/>
          </a:p>
          <a:p>
            <a:pPr marL="609600" indent="-609600">
              <a:buFontTx/>
              <a:buNone/>
            </a:pPr>
            <a:endParaRPr lang="en-US" sz="4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BA4-225B-473A-B675-FF31FE680F93}" type="slidenum">
              <a:rPr lang="ar-SA"/>
              <a:pPr/>
              <a:t>2</a:t>
            </a:fld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62642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2800" b="1" u="sng">
                <a:solidFill>
                  <a:schemeClr val="accent2"/>
                </a:solidFill>
              </a:rPr>
              <a:t>5</a:t>
            </a:r>
            <a:r>
              <a:rPr lang="ar-EG" sz="2800" b="1" u="sng">
                <a:solidFill>
                  <a:schemeClr val="accent2"/>
                </a:solidFill>
              </a:rPr>
              <a:t>) شقوق التوسعة</a:t>
            </a:r>
            <a:r>
              <a:rPr lang="en-US" sz="2800" b="1" u="sng">
                <a:solidFill>
                  <a:schemeClr val="accent2"/>
                </a:solidFill>
              </a:rPr>
              <a:t>(Expansion Slots)</a:t>
            </a:r>
            <a:r>
              <a:rPr lang="ar-EG" sz="2800" b="1" u="sng">
                <a:solidFill>
                  <a:schemeClr val="accent2"/>
                </a:solidFill>
              </a:rPr>
              <a:t>:</a:t>
            </a:r>
            <a:r>
              <a:rPr lang="ar-EG" sz="2400"/>
              <a:t> </a:t>
            </a:r>
            <a:r>
              <a:rPr lang="ar-EG" sz="2400" b="1"/>
              <a:t>يوجد انواع متعددة منها و توصف بالعوامل الاتية:</a:t>
            </a:r>
            <a:endParaRPr lang="ar-SA" sz="2400" b="1"/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سعة خط النقل:</a:t>
            </a:r>
            <a:r>
              <a:rPr lang="ar-SA" sz="2800" b="1"/>
              <a:t>تقاس ب</a:t>
            </a:r>
            <a:r>
              <a:rPr lang="ar-EG" sz="2800" b="1"/>
              <a:t>عدد المسارات المتوازية التي تقوم بنقل البيانات</a:t>
            </a:r>
            <a:r>
              <a:rPr lang="ar-SA" sz="2800" b="1"/>
              <a:t> وهي تساوي عدد البتات التي يمكن نقلها خلال الخط في زمن الدورة الواحدة 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 سرعة ساعة التوقيت: </a:t>
            </a:r>
            <a:r>
              <a:rPr lang="ar-SA" sz="2800" b="1"/>
              <a:t>وتعرف بسرعة خط النقل .</a:t>
            </a:r>
            <a:r>
              <a:rPr lang="ar-EG" sz="2800" b="1"/>
              <a:t>عبارة عن تردد نبضات التوقيت التي تزامن و تتحكم في نقل سيل البيانات عبر خط النقل</a:t>
            </a:r>
            <a:endParaRPr lang="ar-SA" sz="2800" b="1"/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إنتاجية خط النقل: كمية البيانات التي ينقلها الخط في الثانية الواحدة</a:t>
            </a:r>
            <a:endParaRPr lang="ar-SA" sz="2800" b="1"/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موضع خط النقل: ممكن ان يكون موضوعا علي اللوحة الام او داخل شريحة المعالج او علي بطاقات</a:t>
            </a:r>
            <a:r>
              <a:rPr lang="ar-SA" sz="2800" b="1"/>
              <a:t> أو موائمات التوسعة .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ar-EG" sz="2800" b="1"/>
              <a:t> طرق نقل البيانات: الحاسبات الحديثة تسمح لطرف</a:t>
            </a:r>
            <a:r>
              <a:rPr lang="ar-SA" sz="2800" b="1"/>
              <a:t>ي</a:t>
            </a:r>
            <a:r>
              <a:rPr lang="ar-EG" sz="2800" b="1"/>
              <a:t>ات الحاسب بالتعامل المباشر مع الذاكرة</a:t>
            </a:r>
            <a:r>
              <a:rPr lang="ar-SA" sz="2800" b="1"/>
              <a:t> الرئيسة</a:t>
            </a:r>
            <a:r>
              <a:rPr lang="ar-EG" sz="2800" b="1"/>
              <a:t> دون العودة للمعالج مما يسرع من عمل الحاسب.</a:t>
            </a:r>
            <a:endParaRPr lang="en-US" sz="2800" b="1"/>
          </a:p>
          <a:p>
            <a:pPr>
              <a:lnSpc>
                <a:spcPct val="90000"/>
              </a:lnSpc>
            </a:pPr>
            <a:endParaRPr lang="en-CA" sz="280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29539-B772-4AB3-8081-B9C6D5541482}" type="slidenum">
              <a:rPr lang="ar-SA"/>
              <a:pPr/>
              <a:t>3</a:t>
            </a:fld>
            <a:endParaRPr lang="fr-FR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20713"/>
            <a:ext cx="8642350" cy="56880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3600" b="1" u="sng">
                <a:solidFill>
                  <a:schemeClr val="accent2"/>
                </a:solidFill>
              </a:rPr>
              <a:t>6</a:t>
            </a:r>
            <a:r>
              <a:rPr lang="ar-EG" sz="3600" b="1" u="sng">
                <a:solidFill>
                  <a:schemeClr val="accent2"/>
                </a:solidFill>
              </a:rPr>
              <a:t>) منافذ التوصيل الخارجية:</a:t>
            </a:r>
            <a:r>
              <a:rPr lang="ar-EG"/>
              <a:t> </a:t>
            </a:r>
            <a:r>
              <a:rPr lang="ar-SA"/>
              <a:t>تستخدم </a:t>
            </a:r>
            <a:r>
              <a:rPr lang="ar-EG"/>
              <a:t>لتوصيل وحدات الادخال </a:t>
            </a:r>
            <a:r>
              <a:rPr lang="ar-SA"/>
              <a:t>(مثل الفارة ، ولوحة المفاتيح )</a:t>
            </a:r>
            <a:r>
              <a:rPr lang="ar-EG"/>
              <a:t>و الاخراج </a:t>
            </a:r>
            <a:r>
              <a:rPr lang="ar-SA"/>
              <a:t>(مثل الطابعة) </a:t>
            </a:r>
            <a:r>
              <a:rPr lang="ar-EG"/>
              <a:t>بالحاسب</a:t>
            </a:r>
            <a:r>
              <a:rPr lang="ar-SA"/>
              <a:t> .</a:t>
            </a:r>
            <a:r>
              <a:rPr lang="ar-EG"/>
              <a:t>و منها</a:t>
            </a:r>
            <a:r>
              <a:rPr lang="ar-SA"/>
              <a:t>: </a:t>
            </a:r>
            <a:endParaRPr lang="ar-EG"/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- منافذ </a:t>
            </a:r>
            <a:r>
              <a:rPr lang="en-US"/>
              <a:t>PS/2</a:t>
            </a:r>
            <a:r>
              <a:rPr lang="ar-EG"/>
              <a:t>: لوصل لوحة المفاتيح و الفارة بالحاسب.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- منافذ متوازية: </a:t>
            </a:r>
            <a:r>
              <a:rPr lang="ar-SA"/>
              <a:t>ي</a:t>
            </a:r>
            <a:r>
              <a:rPr lang="ar-EG"/>
              <a:t>وصل بعض انواع الطابعات</a:t>
            </a:r>
            <a:r>
              <a:rPr lang="ar-SA"/>
              <a:t>, تقوم بنقل البيانات بشكل متواز.</a:t>
            </a:r>
            <a:endParaRPr lang="ar-EG"/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- منافذ متتالية: بوصل اجهزة المودم</a:t>
            </a:r>
            <a:r>
              <a:rPr lang="ar-SA"/>
              <a:t>ات الخارجية, تقوم بنقل البيانات بشكل متتال, لذا فهي أبطأ </a:t>
            </a:r>
            <a:endParaRPr lang="ar-EG"/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- منافذ النقل التسلسل</a:t>
            </a:r>
            <a:r>
              <a:rPr lang="ar-SA"/>
              <a:t>ي العام</a:t>
            </a:r>
            <a:r>
              <a:rPr lang="ar-EG"/>
              <a:t> </a:t>
            </a:r>
            <a:r>
              <a:rPr lang="en-US"/>
              <a:t>USB</a:t>
            </a:r>
            <a:r>
              <a:rPr lang="ar-EG"/>
              <a:t>: هنا لا نحتاج لتركيب بطاقة     </a:t>
            </a:r>
            <a:r>
              <a:rPr lang="ar-SA"/>
              <a:t>م</a:t>
            </a:r>
            <a:r>
              <a:rPr lang="ar-EG"/>
              <a:t>وا</a:t>
            </a:r>
            <a:r>
              <a:rPr lang="ar-SA"/>
              <a:t>ءم</a:t>
            </a:r>
            <a:r>
              <a:rPr lang="ar-EG"/>
              <a:t>ة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ar-EG"/>
              <a:t>  - مخرج ادوات الالعاب: لوصل ادوات الالعاب مثل عصا التحكم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C8D31-4B08-4279-AE39-53A3A3C8C97C}" type="slidenum">
              <a:rPr lang="ar-SA"/>
              <a:pPr/>
              <a:t>4</a:t>
            </a:fld>
            <a:endParaRPr lang="fr-FR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BC2D-CEA0-4DEA-99C7-B8569D5A8DCE}" type="slidenum">
              <a:rPr lang="ar-SA"/>
              <a:pPr/>
              <a:t>5</a:t>
            </a:fld>
            <a:endParaRPr lang="fr-FR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404813"/>
            <a:ext cx="8001000" cy="6264275"/>
          </a:xfrm>
        </p:spPr>
        <p:txBody>
          <a:bodyPr/>
          <a:lstStyle/>
          <a:p>
            <a:pPr algn="just">
              <a:buFontTx/>
              <a:buNone/>
            </a:pPr>
            <a:r>
              <a:rPr lang="ar-EG" sz="3600" b="1" u="sng">
                <a:solidFill>
                  <a:schemeClr val="accent2"/>
                </a:solidFill>
              </a:rPr>
              <a:t>7) موائم</a:t>
            </a:r>
            <a:r>
              <a:rPr lang="ar-SA" sz="3600" b="1" u="sng">
                <a:solidFill>
                  <a:schemeClr val="accent2"/>
                </a:solidFill>
              </a:rPr>
              <a:t>ات</a:t>
            </a:r>
            <a:r>
              <a:rPr lang="ar-EG" sz="3600" b="1" u="sng">
                <a:solidFill>
                  <a:schemeClr val="accent2"/>
                </a:solidFill>
              </a:rPr>
              <a:t> اجهزة التخزين الخارجية:</a:t>
            </a:r>
            <a:r>
              <a:rPr lang="ar-EG"/>
              <a:t> عبارة عن عدة مقابس موصلة بالكيان المادي للوحة الام و</a:t>
            </a:r>
            <a:r>
              <a:rPr lang="ar-SA"/>
              <a:t>تعمل على</a:t>
            </a:r>
            <a:r>
              <a:rPr lang="ar-EG"/>
              <a:t> توص</a:t>
            </a:r>
            <a:r>
              <a:rPr lang="ar-SA"/>
              <a:t>ي</a:t>
            </a:r>
            <a:r>
              <a:rPr lang="ar-EG"/>
              <a:t>ل اللوحة الام مع اجهزة التخزين الخارجية – حتى يتمكن المعالج و باقي اجزاء الحاسب من التعامل معها.</a:t>
            </a:r>
          </a:p>
          <a:p>
            <a:pPr algn="just">
              <a:buFontTx/>
              <a:buNone/>
            </a:pPr>
            <a:r>
              <a:rPr lang="ar-EG" sz="3600" b="1" u="sng">
                <a:solidFill>
                  <a:schemeClr val="accent2"/>
                </a:solidFill>
              </a:rPr>
              <a:t>8) النظام الاساسي للإدخال و الاخراج</a:t>
            </a:r>
            <a:r>
              <a:rPr lang="en-US" sz="3600" b="1" u="sng">
                <a:solidFill>
                  <a:schemeClr val="accent2"/>
                </a:solidFill>
              </a:rPr>
              <a:t>BIOS (Basic Input/ Output System )</a:t>
            </a:r>
            <a:r>
              <a:rPr lang="ar-EG" sz="3600" b="1" u="sng">
                <a:solidFill>
                  <a:schemeClr val="accent2"/>
                </a:solidFill>
              </a:rPr>
              <a:t>:</a:t>
            </a:r>
            <a:r>
              <a:rPr lang="ar-EG"/>
              <a:t> يرمز له المصطلح </a:t>
            </a:r>
            <a:r>
              <a:rPr lang="en-US"/>
              <a:t>BIOS</a:t>
            </a:r>
            <a:r>
              <a:rPr lang="ar-EG"/>
              <a:t> أو نظام الادخال و الاخراج الرئيسي و هو من اهم النظم الاساسية في الحاسب – يتكون من عدة برامج مخزنة علي ال </a:t>
            </a:r>
            <a:r>
              <a:rPr lang="en-US"/>
              <a:t>ROM</a:t>
            </a:r>
            <a:r>
              <a:rPr lang="ar-EG"/>
              <a:t>  - يعد ال </a:t>
            </a:r>
            <a:r>
              <a:rPr lang="en-US"/>
              <a:t>BIOS </a:t>
            </a:r>
            <a:r>
              <a:rPr lang="ar-EG"/>
              <a:t> حلقة وصل مبرمجة بين مكونات الحاسب و نظام التشغيل </a:t>
            </a:r>
            <a:r>
              <a:rPr lang="ar-SA"/>
              <a:t>.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E3A2-0B53-4EAC-BD4B-1415A3E8D913}" type="slidenum">
              <a:rPr lang="ar-SA"/>
              <a:pPr/>
              <a:t>6</a:t>
            </a:fld>
            <a:endParaRPr lang="fr-FR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6335712"/>
          </a:xfrm>
        </p:spPr>
        <p:txBody>
          <a:bodyPr/>
          <a:lstStyle/>
          <a:p>
            <a:r>
              <a:rPr lang="ar-EG" sz="2800" b="1" u="sng"/>
              <a:t>يحتوي ال </a:t>
            </a:r>
            <a:r>
              <a:rPr lang="en-US" sz="2800" b="1" u="sng"/>
              <a:t>BIOS </a:t>
            </a:r>
            <a:r>
              <a:rPr lang="ar-EG" sz="2800" b="1" u="sng"/>
              <a:t> علي:</a:t>
            </a:r>
          </a:p>
          <a:p>
            <a:pPr lvl="1"/>
            <a:r>
              <a:rPr lang="ar-EG" sz="2400" u="sng">
                <a:solidFill>
                  <a:schemeClr val="hlink"/>
                </a:solidFill>
              </a:rPr>
              <a:t>برامج الاختبار الذاتي</a:t>
            </a:r>
            <a:r>
              <a:rPr lang="en-US" sz="2400" u="sng">
                <a:solidFill>
                  <a:schemeClr val="hlink"/>
                </a:solidFill>
              </a:rPr>
              <a:t>POST(Power On Self Test program)</a:t>
            </a:r>
            <a:r>
              <a:rPr lang="ar-EG" sz="2400" u="sng">
                <a:solidFill>
                  <a:schemeClr val="hlink"/>
                </a:solidFill>
              </a:rPr>
              <a:t>:</a:t>
            </a:r>
            <a:r>
              <a:rPr lang="ar-EG" sz="2400"/>
              <a:t> برنامج مخزن داخل ال </a:t>
            </a:r>
            <a:r>
              <a:rPr lang="en-US" sz="2400"/>
              <a:t>ROM </a:t>
            </a:r>
            <a:r>
              <a:rPr lang="ar-EG" sz="2400"/>
              <a:t> و يتم تشغيله مع كل بداية تشغيل للحاسب – يفحص اللوحة الام ، الذاكرة الرئيسية – اجهزة التحكم – وحدات الادخال و الاخراج  - جميع الدوائر المساعدة</a:t>
            </a:r>
          </a:p>
          <a:p>
            <a:pPr lvl="1"/>
            <a:r>
              <a:rPr lang="ar-EG" sz="2400" u="sng">
                <a:solidFill>
                  <a:schemeClr val="hlink"/>
                </a:solidFill>
              </a:rPr>
              <a:t>برامج المحمل التمهيدي </a:t>
            </a:r>
            <a:r>
              <a:rPr lang="en-US" sz="2400" u="sng">
                <a:solidFill>
                  <a:schemeClr val="hlink"/>
                </a:solidFill>
              </a:rPr>
              <a:t>(Bootstrap Loader program)</a:t>
            </a:r>
            <a:r>
              <a:rPr lang="ar-EG" sz="2400" u="sng">
                <a:solidFill>
                  <a:schemeClr val="hlink"/>
                </a:solidFill>
              </a:rPr>
              <a:t>:</a:t>
            </a:r>
            <a:r>
              <a:rPr lang="ar-EG" sz="2400"/>
              <a:t> برنامج مخزن داخل ال </a:t>
            </a:r>
            <a:r>
              <a:rPr lang="en-US" sz="2400"/>
              <a:t>ROM </a:t>
            </a:r>
            <a:r>
              <a:rPr lang="ar-EG" sz="2400"/>
              <a:t> يشغل بعد برنامج الاختبار الذاتي  </a:t>
            </a:r>
            <a:r>
              <a:rPr lang="ar-SA" sz="2400"/>
              <a:t>حيث يقوم بالبحث </a:t>
            </a:r>
            <a:r>
              <a:rPr lang="ar-EG" sz="2400"/>
              <a:t>عن نظام التشغيل و عندما يتعرف عليه يتم تحميله علي ال</a:t>
            </a:r>
            <a:r>
              <a:rPr lang="en-US" sz="2400"/>
              <a:t>RAM</a:t>
            </a:r>
            <a:r>
              <a:rPr lang="ar-EG" sz="2400"/>
              <a:t> و ي</a:t>
            </a:r>
            <a:r>
              <a:rPr lang="ar-SA" sz="2400"/>
              <a:t>ظ</a:t>
            </a:r>
            <a:r>
              <a:rPr lang="ar-EG" sz="2400"/>
              <a:t>ل عليها حتى غلق الجهاز</a:t>
            </a:r>
          </a:p>
          <a:p>
            <a:pPr lvl="1"/>
            <a:r>
              <a:rPr lang="ar-EG" sz="2400" u="sng">
                <a:solidFill>
                  <a:schemeClr val="hlink"/>
                </a:solidFill>
              </a:rPr>
              <a:t>برامج اعداد و توصيف البايوس:</a:t>
            </a:r>
            <a:r>
              <a:rPr lang="ar-EG" sz="2400"/>
              <a:t> برنامج مخزن داخل ال </a:t>
            </a:r>
            <a:r>
              <a:rPr lang="en-US" sz="2400"/>
              <a:t>ROM</a:t>
            </a:r>
            <a:r>
              <a:rPr lang="ar-EG" sz="2400"/>
              <a:t> – يتم تشغيله عن طريق المستخدم </a:t>
            </a:r>
            <a:r>
              <a:rPr lang="ar-SA" sz="2400"/>
              <a:t>(بالضغط على </a:t>
            </a:r>
            <a:r>
              <a:rPr lang="en-US" sz="2400"/>
              <a:t>del </a:t>
            </a:r>
            <a:r>
              <a:rPr lang="ar-SA" sz="2400"/>
              <a:t> أو </a:t>
            </a:r>
            <a:r>
              <a:rPr lang="en-US" sz="2400"/>
              <a:t>F2</a:t>
            </a:r>
            <a:r>
              <a:rPr lang="ar-SA" sz="2400"/>
              <a:t> عند بدء التشغيل)</a:t>
            </a:r>
            <a:r>
              <a:rPr lang="ar-EG" sz="2400"/>
              <a:t> - يستخدم لإعادة توصيف و اعداد مكونات الحاسب مثل الاقراص المرنة و الصلبة – الذاكرة الرئيسية – لوحة المفاتيح – التحكم في الشاشة – الوقت و التاريخ ....</a:t>
            </a:r>
          </a:p>
          <a:p>
            <a:pPr lvl="1"/>
            <a:r>
              <a:rPr lang="ar-EG" sz="2400" u="sng">
                <a:solidFill>
                  <a:schemeClr val="hlink"/>
                </a:solidFill>
              </a:rPr>
              <a:t>اجراءات خدمات وقت التشغيل</a:t>
            </a:r>
            <a:r>
              <a:rPr lang="en-US" sz="2400" u="sng">
                <a:solidFill>
                  <a:schemeClr val="hlink"/>
                </a:solidFill>
              </a:rPr>
              <a:t>:</a:t>
            </a:r>
            <a:r>
              <a:rPr lang="ar-EG" sz="2400"/>
              <a:t> مجموعة اجراءات منخفضة المستوى مهمتها تحقيق الموائمة بين الحاسب و الاجهزة المحيطة</a:t>
            </a:r>
            <a:r>
              <a:rPr lang="en-US" sz="2400"/>
              <a:t>Peripherals </a:t>
            </a:r>
            <a:r>
              <a:rPr lang="ar-SA" sz="2400"/>
              <a:t>(مثل لوحة المفاتيح ، والفارة ، والذاكرة ) </a:t>
            </a:r>
            <a:r>
              <a:rPr lang="ar-EG" sz="2400"/>
              <a:t>.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07A-4C85-401C-A585-7FB27530D879}" type="slidenum">
              <a:rPr lang="ar-SA"/>
              <a:pPr/>
              <a:t>7</a:t>
            </a:fld>
            <a:endParaRPr lang="fr-FR"/>
          </a:p>
        </p:txBody>
      </p:sp>
      <p:graphicFrame>
        <p:nvGraphicFramePr>
          <p:cNvPr id="83971" name="Organization Chart 3"/>
          <p:cNvGraphicFramePr>
            <a:graphicFrameLocks/>
          </p:cNvGraphicFramePr>
          <p:nvPr>
            <p:ph idx="1"/>
          </p:nvPr>
        </p:nvGraphicFramePr>
        <p:xfrm>
          <a:off x="566738" y="0"/>
          <a:ext cx="8577262" cy="60198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7E68-8B8E-465F-A2C3-A3417DAFF904}" type="slidenum">
              <a:rPr lang="ar-SA"/>
              <a:pPr/>
              <a:t>8</a:t>
            </a:fld>
            <a:endParaRPr lang="fr-FR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564991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ar-EG" b="1" u="sng">
                <a:solidFill>
                  <a:schemeClr val="accent2"/>
                </a:solidFill>
              </a:rPr>
              <a:t>9) شكل و ابعاد اللوحة:</a:t>
            </a:r>
            <a:r>
              <a:rPr lang="ar-EG" sz="2800"/>
              <a:t> </a:t>
            </a:r>
            <a:r>
              <a:rPr lang="ar-EG" sz="4000"/>
              <a:t>تتنوع في حجمها علي حسب عدد المنافذ التي تشملها و علي توزيع مكوناتها الداخلية. تتفق معظمها في تصميم مكوناتها و موصلاتها (مقبس المعالج – الذاكرة – المنافذ الخارجية – منافذ التوسعة) و لكنها تختلف في العدد و في مواضعها بالنسبة لبعضها البعض.</a:t>
            </a:r>
            <a:endParaRPr lang="ar-SA" sz="4000"/>
          </a:p>
          <a:p>
            <a:pPr>
              <a:lnSpc>
                <a:spcPct val="80000"/>
              </a:lnSpc>
            </a:pPr>
            <a:r>
              <a:rPr lang="ar-SA" sz="4000"/>
              <a:t>من اهم وظائف اللوحة الأم تزويد وحدة المعالجة المركزية ووحدات التبريد ، والذاكرة وبطاقات التوسعة بالطاقة الكهربائية والتي تحصل عليها من مزود الطاقة الرئيس </a:t>
            </a:r>
            <a:r>
              <a:rPr lang="en-US" sz="4000"/>
              <a:t>Power supply</a:t>
            </a:r>
            <a:r>
              <a:rPr lang="ar-SA" sz="4000"/>
              <a:t> .</a:t>
            </a:r>
            <a:endParaRPr lang="en-US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ABDC-EE5C-4BFA-AC62-8FF8A7CF22D7}" type="slidenum">
              <a:rPr lang="ar-SA"/>
              <a:pPr/>
              <a:t>9</a:t>
            </a:fld>
            <a:endParaRPr lang="fr-FR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>
                <a:solidFill>
                  <a:srgbClr val="CC3300"/>
                </a:solidFill>
              </a:rPr>
              <a:t>الواجب</a:t>
            </a:r>
            <a:r>
              <a:rPr lang="ar-SA">
                <a:solidFill>
                  <a:srgbClr val="CC3300"/>
                </a:solidFill>
              </a:rPr>
              <a:t>(يسلم المحاضرة القادمة )</a:t>
            </a:r>
            <a:endParaRPr lang="en-US">
              <a:solidFill>
                <a:srgbClr val="CC3300"/>
              </a:solidFill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ar-SA" sz="2800"/>
              <a:t>السؤال الأول 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ar-EG" sz="2800"/>
              <a:t>من خلال ما درست </a:t>
            </a:r>
            <a:r>
              <a:rPr lang="ar-SA" sz="2800"/>
              <a:t>قارني بين الثنائيات التالية 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ROM , RAM</a:t>
            </a:r>
            <a:r>
              <a:rPr lang="ar-SA" sz="2800"/>
              <a:t>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CD-R , CD-R/W</a:t>
            </a:r>
            <a:r>
              <a:rPr lang="ar-SA" sz="2800"/>
              <a:t>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ar-SA" sz="2800"/>
              <a:t>الطابعة ، الراسم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Virtual Memory , Cache memory</a:t>
            </a:r>
            <a:r>
              <a:rPr lang="ar-SA" sz="2800"/>
              <a:t>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SD RAM ,DDR SD RAM</a:t>
            </a:r>
            <a:r>
              <a:rPr lang="ar-SA" sz="2800"/>
              <a:t>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ar-SA" sz="2800"/>
          </a:p>
          <a:p>
            <a:pPr marL="609600" indent="-609600">
              <a:lnSpc>
                <a:spcPct val="90000"/>
              </a:lnSpc>
            </a:pPr>
            <a:r>
              <a:rPr lang="ar-SA" sz="2800"/>
              <a:t>السؤال الثاني :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ar-SA" sz="2800"/>
              <a:t>اكتبي تقرير عن وحدات الادخال و الاخراج في الحاسب الآلي 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ar-SA" sz="280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751</Words>
  <Application>Microsoft Office PowerPoint</Application>
  <PresentationFormat>عرض على الشاشة (3:4)‏</PresentationFormat>
  <Paragraphs>53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الواجب(يسلم المحاضرة القادمة )</vt:lpstr>
    </vt:vector>
  </TitlesOfParts>
  <Company>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Home</dc:creator>
  <cp:lastModifiedBy>Home</cp:lastModifiedBy>
  <cp:revision>1</cp:revision>
  <dcterms:created xsi:type="dcterms:W3CDTF">2011-10-31T12:14:51Z</dcterms:created>
  <dcterms:modified xsi:type="dcterms:W3CDTF">2011-10-31T12:18:57Z</dcterms:modified>
</cp:coreProperties>
</file>