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1" r:id="rId2"/>
    <p:sldId id="257" r:id="rId3"/>
    <p:sldId id="258" r:id="rId4"/>
    <p:sldId id="305" r:id="rId5"/>
    <p:sldId id="283" r:id="rId6"/>
    <p:sldId id="308" r:id="rId7"/>
    <p:sldId id="259" r:id="rId8"/>
    <p:sldId id="285" r:id="rId9"/>
    <p:sldId id="313" r:id="rId10"/>
    <p:sldId id="312" r:id="rId11"/>
    <p:sldId id="320" r:id="rId12"/>
    <p:sldId id="290" r:id="rId13"/>
    <p:sldId id="291" r:id="rId14"/>
    <p:sldId id="292" r:id="rId15"/>
    <p:sldId id="311" r:id="rId16"/>
    <p:sldId id="310" r:id="rId17"/>
    <p:sldId id="314" r:id="rId18"/>
    <p:sldId id="293" r:id="rId19"/>
    <p:sldId id="295" r:id="rId20"/>
    <p:sldId id="296" r:id="rId21"/>
    <p:sldId id="297" r:id="rId22"/>
    <p:sldId id="298" r:id="rId23"/>
    <p:sldId id="299" r:id="rId24"/>
    <p:sldId id="317" r:id="rId25"/>
    <p:sldId id="316" r:id="rId26"/>
    <p:sldId id="300" r:id="rId27"/>
    <p:sldId id="301" r:id="rId28"/>
    <p:sldId id="302" r:id="rId29"/>
    <p:sldId id="318" r:id="rId30"/>
    <p:sldId id="319" r:id="rId31"/>
    <p:sldId id="303" r:id="rId32"/>
    <p:sldId id="309" r:id="rId33"/>
    <p:sldId id="315" r:id="rId3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3600" b="1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3600" b="1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3600" b="1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3600" b="1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6D0D"/>
    <a:srgbClr val="DE7D1C"/>
    <a:srgbClr val="ECC7B2"/>
    <a:srgbClr val="BCB52A"/>
    <a:srgbClr val="E1BCE2"/>
    <a:srgbClr val="E6EBB3"/>
    <a:srgbClr val="0000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7035" autoAdjust="0"/>
  </p:normalViewPr>
  <p:slideViewPr>
    <p:cSldViewPr>
      <p:cViewPr>
        <p:scale>
          <a:sx n="66" d="100"/>
          <a:sy n="66" d="100"/>
        </p:scale>
        <p:origin x="-1116" y="-3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0" y="0"/>
            <a:ext cx="0" cy="0"/>
          </a:xfrm>
          <a:prstGeom prst="rect">
            <a:avLst/>
          </a:prstGeo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0" cy="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7CC0A2-A1EE-4741-AEAE-29A8F79EFD07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0" cy="0"/>
          </a:xfrm>
          <a:prstGeom prst="rect">
            <a:avLst/>
          </a:prstGeo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0" cy="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A04DBF-F422-4FAF-A8CF-020537586A69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6C7F61-D900-4C69-985E-6B573AC6326A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0" cy="0"/>
          </a:xfrm>
          <a:prstGeom prst="rect">
            <a:avLst/>
          </a:prstGeo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0" y="0"/>
            <a:ext cx="0" cy="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76200" y="0"/>
            <a:ext cx="0" cy="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5C3E10-8C0F-43EA-91DE-51F0423B71AB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FDB98F-9CFE-4582-B32B-A4E768BBC4E2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0" cy="0"/>
          </a:xfrm>
          <a:prstGeom prst="rect">
            <a:avLst/>
          </a:prstGeo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57DF51-8B49-4A67-BE5C-EEA3AF710FB3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790E19-C707-40D4-9720-7C8FD0CF8D33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36CD76-98B1-42F4-8F20-8B75D4312FAE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93D3A5-0B5E-42A8-952F-F3D712CB8BE2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0" cy="0"/>
          </a:xfrm>
          <a:prstGeom prst="rect">
            <a:avLst/>
          </a:prstGeo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0" cy="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EE3885-78D8-4A10-9617-766F95C30F2F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0" y="0"/>
            <a:ext cx="0" cy="0"/>
          </a:xfrm>
          <a:prstGeom prst="rect">
            <a:avLst/>
          </a:prstGeo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0" cy="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E2BADC-9A40-4C37-B280-1A899E511443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  <a:cs typeface="+mn-cs"/>
              </a:defRPr>
            </a:lvl1pPr>
          </a:lstStyle>
          <a:p>
            <a:fld id="{53B4CF6F-0790-4208-9E4C-B0A4EFEBB6BF}" type="slidenum">
              <a:rPr lang="ar-SA"/>
              <a:pPr/>
              <a:t>‹#›</a:t>
            </a:fld>
            <a:endParaRPr lang="en-US"/>
          </a:p>
        </p:txBody>
      </p:sp>
      <p:sp>
        <p:nvSpPr>
          <p:cNvPr id="7" name="عنصر نائب للتاريخ 3"/>
          <p:cNvSpPr txBox="1">
            <a:spLocks/>
          </p:cNvSpPr>
          <p:nvPr userDrawn="1"/>
        </p:nvSpPr>
        <p:spPr>
          <a:xfrm>
            <a:off x="60325" y="6162380"/>
            <a:ext cx="9144000" cy="80677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none"/>
        </p:style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rtl="1"/>
            <a:r>
              <a:rPr lang="ar-SA" sz="1600">
                <a:solidFill>
                  <a:srgbClr val="10253F"/>
                </a:solidFill>
                <a:latin typeface="Calibri" pitchFamily="34" charset="0"/>
              </a:rPr>
              <a:t>قسم الفيزياء- فيزياء عامة 1 -كلية التربية بالجبيل - جامعة الدمام     د .غادة عميرة</a:t>
            </a:r>
          </a:p>
        </p:txBody>
      </p:sp>
      <p:pic>
        <p:nvPicPr>
          <p:cNvPr id="10" name="صورة 9" descr="224646.jp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6172200"/>
            <a:ext cx="1905000" cy="685800"/>
          </a:xfrm>
          <a:prstGeom prst="rect">
            <a:avLst/>
          </a:prstGeom>
          <a:ln w="31750" cmpd="thinThick">
            <a:solidFill>
              <a:schemeClr val="bg1">
                <a:lumMod val="50000"/>
              </a:schemeClr>
            </a:solidFill>
          </a:ln>
        </p:spPr>
      </p:pic>
      <p:pic>
        <p:nvPicPr>
          <p:cNvPr id="1035" name="Picture 5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228600"/>
            <a:ext cx="1428750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7" name="Rectangle 2"/>
          <p:cNvSpPr>
            <a:spLocks noChangeArrowheads="1"/>
          </p:cNvSpPr>
          <p:nvPr userDrawn="1"/>
        </p:nvSpPr>
        <p:spPr bwMode="auto">
          <a:xfrm>
            <a:off x="609600" y="304800"/>
            <a:ext cx="6858000" cy="1219200"/>
          </a:xfrm>
          <a:prstGeom prst="rect">
            <a:avLst/>
          </a:prstGeom>
          <a:solidFill>
            <a:srgbClr val="F7662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en-US" sz="4400" b="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w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1.w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819400"/>
            <a:ext cx="7086600" cy="2209800"/>
          </a:xfrm>
          <a:solidFill>
            <a:srgbClr val="ED6D0D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Work and Energy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533400"/>
            <a:ext cx="8229600" cy="45259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buFontTx/>
              <a:buNone/>
            </a:pPr>
            <a:r>
              <a:rPr lang="ar-SA" sz="44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المحاضرة الثامنة</a:t>
            </a:r>
            <a:endParaRPr lang="en-US" sz="4400" b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905000"/>
            <a:ext cx="6400800" cy="4033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06" name="Rectangle 10"/>
          <p:cNvSpPr>
            <a:spLocks noChangeArrowheads="1"/>
          </p:cNvSpPr>
          <p:nvPr/>
        </p:nvSpPr>
        <p:spPr bwMode="auto">
          <a:xfrm>
            <a:off x="1752600" y="609600"/>
            <a:ext cx="43053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4000">
                <a:solidFill>
                  <a:schemeClr val="bg1"/>
                </a:solidFill>
              </a:rPr>
              <a:t>Works and Energy</a:t>
            </a:r>
          </a:p>
        </p:txBody>
      </p:sp>
      <p:pic>
        <p:nvPicPr>
          <p:cNvPr id="4107" name="Picture 11" descr="Boy_scout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4038600"/>
            <a:ext cx="1362075" cy="193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8" name="AutoShape 12"/>
          <p:cNvSpPr>
            <a:spLocks noChangeArrowheads="1"/>
          </p:cNvSpPr>
          <p:nvPr/>
        </p:nvSpPr>
        <p:spPr bwMode="auto">
          <a:xfrm>
            <a:off x="4191000" y="1752600"/>
            <a:ext cx="3757613" cy="2209800"/>
          </a:xfrm>
          <a:prstGeom prst="cloudCallout">
            <a:avLst>
              <a:gd name="adj1" fmla="val 31958"/>
              <a:gd name="adj2" fmla="val 55389"/>
            </a:avLst>
          </a:prstGeom>
          <a:solidFill>
            <a:srgbClr val="EBC7E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rtl="1"/>
            <a:r>
              <a:rPr lang="en-US" sz="4000" i="1">
                <a:solidFill>
                  <a:srgbClr val="0000FF"/>
                </a:solidFill>
              </a:rPr>
              <a:t>Chapter 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457200" y="1676400"/>
            <a:ext cx="8305800" cy="4343400"/>
          </a:xfrm>
          <a:prstGeom prst="rect">
            <a:avLst/>
          </a:prstGeom>
          <a:noFill/>
          <a:ln w="28575">
            <a:solidFill>
              <a:srgbClr val="DE7D1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4000">
                <a:solidFill>
                  <a:srgbClr val="0000FF"/>
                </a:solidFill>
              </a:rPr>
              <a:t>Work (W)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à"/>
            </a:pPr>
            <a:r>
              <a:rPr lang="en-US" sz="3200" i="1">
                <a:latin typeface="Arial" charset="0"/>
                <a:cs typeface="Arial" charset="0"/>
              </a:rPr>
              <a:t>How  effective  is  the 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sz="3200" i="1">
                <a:latin typeface="Arial" charset="0"/>
                <a:cs typeface="Arial" charset="0"/>
              </a:rPr>
              <a:t>  force  in  moving a body ?</a:t>
            </a:r>
            <a:endParaRPr lang="en-US" sz="3200" i="1">
              <a:latin typeface="Arial" charset="0"/>
              <a:cs typeface="Arial" charset="0"/>
              <a:sym typeface="Wingdings" pitchFamily="2" charset="2"/>
            </a:endParaRPr>
          </a:p>
        </p:txBody>
      </p:sp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457200" y="3657600"/>
            <a:ext cx="7848600" cy="164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3200" i="1">
                <a:cs typeface="Arial" charset="0"/>
                <a:sym typeface="Wingdings" pitchFamily="2" charset="2"/>
              </a:rPr>
              <a:t> </a:t>
            </a:r>
            <a:r>
              <a:rPr lang="en-US" i="1"/>
              <a:t>Both magnitude (</a:t>
            </a:r>
            <a:r>
              <a:rPr lang="en-US" i="1">
                <a:solidFill>
                  <a:schemeClr val="accent1"/>
                </a:solidFill>
              </a:rPr>
              <a:t>F</a:t>
            </a:r>
            <a:r>
              <a:rPr lang="en-US" i="1"/>
              <a:t>) and directions   (</a:t>
            </a:r>
            <a:r>
              <a:rPr lang="el-GR" i="1">
                <a:solidFill>
                  <a:schemeClr val="accent1"/>
                </a:solidFill>
                <a:latin typeface="Arial" charset="0"/>
                <a:cs typeface="Arial" charset="0"/>
              </a:rPr>
              <a:t>θ</a:t>
            </a:r>
            <a:r>
              <a:rPr lang="en-US" i="1">
                <a:solidFill>
                  <a:schemeClr val="accent1"/>
                </a:solidFill>
              </a:rPr>
              <a:t> </a:t>
            </a:r>
            <a:r>
              <a:rPr lang="en-US" i="1"/>
              <a:t>)  must  be taken into account.</a:t>
            </a:r>
            <a:r>
              <a:rPr lang="en-US" sz="3200" i="1">
                <a:cs typeface="Arial" charset="0"/>
              </a:rPr>
              <a:t>            </a:t>
            </a:r>
            <a:endParaRPr lang="en-US" sz="3200" i="1">
              <a:cs typeface="Arial" charset="0"/>
              <a:sym typeface="Wingdings" pitchFamily="2" charset="2"/>
            </a:endParaRPr>
          </a:p>
        </p:txBody>
      </p:sp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295400"/>
            <a:ext cx="2971800" cy="2438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135" name="Group 15"/>
          <p:cNvGrpSpPr>
            <a:grpSpLocks noChangeAspect="1"/>
          </p:cNvGrpSpPr>
          <p:nvPr/>
        </p:nvGrpSpPr>
        <p:grpSpPr bwMode="auto">
          <a:xfrm>
            <a:off x="1981200" y="4953000"/>
            <a:ext cx="2590800" cy="838200"/>
            <a:chOff x="1248" y="3120"/>
            <a:chExt cx="1632" cy="528"/>
          </a:xfrm>
        </p:grpSpPr>
        <p:sp>
          <p:nvSpPr>
            <p:cNvPr id="5134" name="AutoShape 14"/>
            <p:cNvSpPr>
              <a:spLocks noChangeAspect="1" noChangeArrowheads="1" noTextEdit="1"/>
            </p:cNvSpPr>
            <p:nvPr/>
          </p:nvSpPr>
          <p:spPr bwMode="auto">
            <a:xfrm>
              <a:off x="1248" y="3120"/>
              <a:ext cx="1632" cy="52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136" name="Picture 16"/>
            <p:cNvPicPr>
              <a:picLocks noChangeAspect="1" noChangeArrowheads="1"/>
            </p:cNvPicPr>
            <p:nvPr/>
          </p:nvPicPr>
          <p:blipFill>
            <a:blip r:embed="rId3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8" y="3120"/>
              <a:ext cx="1647" cy="54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137" name="Text Box 17"/>
          <p:cNvSpPr txBox="1">
            <a:spLocks noChangeArrowheads="1"/>
          </p:cNvSpPr>
          <p:nvPr/>
        </p:nvSpPr>
        <p:spPr bwMode="auto">
          <a:xfrm>
            <a:off x="5486400" y="5181600"/>
            <a:ext cx="2514600" cy="10683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800">
                <a:sym typeface="Symbol" pitchFamily="18" charset="2"/>
              </a:rPr>
              <a:t>Work’s unit is:</a:t>
            </a:r>
          </a:p>
          <a:p>
            <a:r>
              <a:rPr lang="en-US" b="0">
                <a:sym typeface="Symbol" pitchFamily="18" charset="2"/>
              </a:rPr>
              <a:t>N.m = Joul</a:t>
            </a:r>
          </a:p>
        </p:txBody>
      </p:sp>
      <p:sp>
        <p:nvSpPr>
          <p:cNvPr id="5139" name="Oval 19"/>
          <p:cNvSpPr>
            <a:spLocks noChangeArrowheads="1"/>
          </p:cNvSpPr>
          <p:nvPr/>
        </p:nvSpPr>
        <p:spPr bwMode="auto">
          <a:xfrm>
            <a:off x="5105400" y="4876800"/>
            <a:ext cx="3352800" cy="1752600"/>
          </a:xfrm>
          <a:prstGeom prst="ellips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42" name="Rectangle 22"/>
          <p:cNvSpPr>
            <a:spLocks noChangeArrowheads="1"/>
          </p:cNvSpPr>
          <p:nvPr/>
        </p:nvSpPr>
        <p:spPr bwMode="auto">
          <a:xfrm>
            <a:off x="533400" y="228600"/>
            <a:ext cx="6748463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4000">
                <a:solidFill>
                  <a:schemeClr val="bg1"/>
                </a:solidFill>
              </a:rPr>
              <a:t>7.2 Work Done by a Constant </a:t>
            </a:r>
          </a:p>
          <a:p>
            <a:pPr algn="ctr"/>
            <a:r>
              <a:rPr lang="en-US" sz="4000">
                <a:solidFill>
                  <a:schemeClr val="bg1"/>
                </a:solidFill>
              </a:rPr>
              <a:t>Force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5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00200"/>
            <a:ext cx="76962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7354" name="Rectangle 10"/>
          <p:cNvSpPr>
            <a:spLocks noChangeArrowheads="1"/>
          </p:cNvSpPr>
          <p:nvPr/>
        </p:nvSpPr>
        <p:spPr bwMode="auto">
          <a:xfrm>
            <a:off x="914400" y="457200"/>
            <a:ext cx="6400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3200">
                <a:solidFill>
                  <a:schemeClr val="bg1"/>
                </a:solidFill>
                <a:latin typeface="Arial" charset="0"/>
                <a:cs typeface="Arial" charset="0"/>
              </a:rPr>
              <a:t>7.2 Work Done by a Constant </a:t>
            </a:r>
          </a:p>
          <a:p>
            <a:pPr algn="ctr"/>
            <a:r>
              <a:rPr lang="en-US" sz="3200">
                <a:solidFill>
                  <a:schemeClr val="bg1"/>
                </a:solidFill>
                <a:latin typeface="Arial" charset="0"/>
                <a:cs typeface="Arial" charset="0"/>
              </a:rPr>
              <a:t>Force</a:t>
            </a:r>
          </a:p>
        </p:txBody>
      </p:sp>
      <p:pic>
        <p:nvPicPr>
          <p:cNvPr id="5735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5410200"/>
            <a:ext cx="2286000" cy="68262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114800"/>
            <a:ext cx="4648200" cy="1828800"/>
          </a:xfrm>
          <a:prstGeom prst="rect">
            <a:avLst/>
          </a:prstGeom>
          <a:noFill/>
          <a:ln w="28575">
            <a:solidFill>
              <a:srgbClr val="DE7D1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801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14176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4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br>
              <a:rPr lang="en-US" sz="4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Example 7.1 </a:t>
            </a:r>
            <a:r>
              <a:rPr lang="en-US" sz="4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Mr. Clean</a:t>
            </a:r>
          </a:p>
        </p:txBody>
      </p:sp>
      <p:pic>
        <p:nvPicPr>
          <p:cNvPr id="33803" name="Picture 11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00200"/>
            <a:ext cx="7772400" cy="2209800"/>
          </a:xfrm>
          <a:noFill/>
          <a:ln w="38100">
            <a:solidFill>
              <a:srgbClr val="DE7D1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429000"/>
            <a:ext cx="3048000" cy="3200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6" name="Rectangle 4"/>
          <p:cNvSpPr>
            <a:spLocks noChangeArrowheads="1"/>
          </p:cNvSpPr>
          <p:nvPr/>
        </p:nvSpPr>
        <p:spPr bwMode="auto">
          <a:xfrm>
            <a:off x="914400" y="304800"/>
            <a:ext cx="61531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7.3 The Scalar Product of Two</a:t>
            </a:r>
          </a:p>
          <a:p>
            <a:pPr algn="ctr"/>
            <a:r>
              <a:rPr lang="en-US">
                <a:solidFill>
                  <a:schemeClr val="bg1"/>
                </a:solidFill>
              </a:rPr>
              <a:t> Vectors</a:t>
            </a:r>
          </a:p>
        </p:txBody>
      </p:sp>
      <p:pic>
        <p:nvPicPr>
          <p:cNvPr id="79881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76400"/>
            <a:ext cx="8305800" cy="4438650"/>
          </a:xfrm>
          <a:prstGeom prst="rect">
            <a:avLst/>
          </a:prstGeom>
          <a:noFill/>
          <a:ln w="28575">
            <a:solidFill>
              <a:srgbClr val="DE7D1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5" descr="Green marble"/>
          <p:cNvSpPr>
            <a:spLocks noChangeArrowheads="1"/>
          </p:cNvSpPr>
          <p:nvPr/>
        </p:nvSpPr>
        <p:spPr bwMode="auto">
          <a:xfrm>
            <a:off x="685800" y="1517650"/>
            <a:ext cx="7823200" cy="8255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228600" y="1676400"/>
            <a:ext cx="4876800" cy="3962400"/>
          </a:xfrm>
          <a:prstGeom prst="rect">
            <a:avLst/>
          </a:prstGeom>
          <a:solidFill>
            <a:schemeClr val="bg1"/>
          </a:solidFill>
          <a:ln w="28575">
            <a:solidFill>
              <a:srgbClr val="DE7D1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4000" b="0">
                <a:cs typeface="Arial" charset="0"/>
                <a:sym typeface="Wingdings" pitchFamily="2" charset="2"/>
              </a:rPr>
              <a:t>The weightlifter does</a:t>
            </a:r>
          </a:p>
          <a:p>
            <a:pPr marL="342900" indent="-342900">
              <a:spcBef>
                <a:spcPct val="20000"/>
              </a:spcBef>
            </a:pPr>
            <a:r>
              <a:rPr lang="en-US" sz="4000" b="0" i="1">
                <a:cs typeface="Arial" charset="0"/>
                <a:sym typeface="Wingdings" pitchFamily="2" charset="2"/>
              </a:rPr>
              <a:t>no work</a:t>
            </a:r>
            <a:r>
              <a:rPr lang="en-US" sz="4000" b="0">
                <a:cs typeface="Arial" charset="0"/>
                <a:sym typeface="Wingdings" pitchFamily="2" charset="2"/>
              </a:rPr>
              <a:t> on the </a:t>
            </a:r>
          </a:p>
          <a:p>
            <a:pPr marL="342900" indent="-342900">
              <a:spcBef>
                <a:spcPct val="20000"/>
              </a:spcBef>
            </a:pPr>
            <a:r>
              <a:rPr lang="en-US" sz="4000" b="0">
                <a:cs typeface="Arial" charset="0"/>
                <a:sym typeface="Wingdings" pitchFamily="2" charset="2"/>
              </a:rPr>
              <a:t>weights as he holds </a:t>
            </a:r>
          </a:p>
          <a:p>
            <a:pPr marL="342900" indent="-342900">
              <a:spcBef>
                <a:spcPct val="20000"/>
              </a:spcBef>
            </a:pPr>
            <a:r>
              <a:rPr lang="en-US" sz="4000" b="0">
                <a:cs typeface="Arial" charset="0"/>
                <a:sym typeface="Wingdings" pitchFamily="2" charset="2"/>
              </a:rPr>
              <a:t>them on his shoulders,</a:t>
            </a:r>
          </a:p>
          <a:p>
            <a:pPr marL="342900" indent="-342900">
              <a:spcBef>
                <a:spcPct val="20000"/>
              </a:spcBef>
            </a:pPr>
            <a:r>
              <a:rPr lang="en-US">
                <a:solidFill>
                  <a:schemeClr val="accent2"/>
                </a:solidFill>
                <a:cs typeface="Arial" charset="0"/>
                <a:sym typeface="Wingdings" pitchFamily="2" charset="2"/>
              </a:rPr>
              <a:t>  Why?</a:t>
            </a:r>
            <a:endParaRPr lang="en-US" sz="3200" i="1">
              <a:solidFill>
                <a:schemeClr val="accent2"/>
              </a:solidFill>
              <a:cs typeface="Arial" charset="0"/>
              <a:sym typeface="Wingdings" pitchFamily="2" charset="2"/>
            </a:endParaRPr>
          </a:p>
        </p:txBody>
      </p:sp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524000"/>
            <a:ext cx="3546475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56" name="Rectangle 12"/>
          <p:cNvSpPr>
            <a:spLocks noChangeArrowheads="1"/>
          </p:cNvSpPr>
          <p:nvPr/>
        </p:nvSpPr>
        <p:spPr bwMode="auto">
          <a:xfrm>
            <a:off x="838200" y="519113"/>
            <a:ext cx="36274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Keep in Mind: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228600" y="1524000"/>
            <a:ext cx="8610600" cy="4754563"/>
          </a:xfr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800"/>
              <a:t>      </a:t>
            </a:r>
            <a:r>
              <a:rPr lang="en-US" sz="3600">
                <a:latin typeface="Times New Roman" pitchFamily="18" charset="0"/>
                <a:cs typeface="Times New Roman" pitchFamily="18" charset="0"/>
              </a:rPr>
              <a:t>A force acting on a particle varies with x,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3600">
                <a:latin typeface="Times New Roman" pitchFamily="18" charset="0"/>
                <a:cs typeface="Times New Roman" pitchFamily="18" charset="0"/>
              </a:rPr>
              <a:t>as shown in figure. Calculate the work done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3600">
                <a:latin typeface="Times New Roman" pitchFamily="18" charset="0"/>
                <a:cs typeface="Times New Roman" pitchFamily="18" charset="0"/>
              </a:rPr>
              <a:t>by the force as the particle moves from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3600">
                <a:latin typeface="Times New Roman" pitchFamily="18" charset="0"/>
                <a:cs typeface="Times New Roman" pitchFamily="18" charset="0"/>
              </a:rPr>
              <a:t>x = 0 to x = 6.0 m.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b="1" i="1"/>
              <a:t>  </a:t>
            </a:r>
            <a:r>
              <a:rPr lang="en-US" sz="2800" b="1" i="1" u="sng">
                <a:solidFill>
                  <a:schemeClr val="hlink"/>
                </a:solidFill>
              </a:rPr>
              <a:t>Solution:</a:t>
            </a:r>
            <a:endParaRPr lang="en-US" sz="2800">
              <a:solidFill>
                <a:schemeClr val="hlink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/>
              <a:t> </a:t>
            </a:r>
            <a:r>
              <a:rPr lang="en-US" sz="2000">
                <a:latin typeface="Times New Roman" pitchFamily="18" charset="0"/>
                <a:cs typeface="Times New Roman" pitchFamily="18" charset="0"/>
              </a:rPr>
              <a:t>The work done by the force = The total area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>
                <a:latin typeface="Times New Roman" pitchFamily="18" charset="0"/>
                <a:cs typeface="Times New Roman" pitchFamily="18" charset="0"/>
              </a:rPr>
              <a:t> under the curve from x</a:t>
            </a:r>
            <a:r>
              <a:rPr lang="en-US" sz="2000" baseline="-2500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000">
                <a:latin typeface="Times New Roman" pitchFamily="18" charset="0"/>
                <a:cs typeface="Times New Roman" pitchFamily="18" charset="0"/>
              </a:rPr>
              <a:t>= 0 to x</a:t>
            </a:r>
            <a:r>
              <a:rPr lang="en-US" sz="2000" baseline="-2500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000">
                <a:latin typeface="Times New Roman" pitchFamily="18" charset="0"/>
                <a:cs typeface="Times New Roman" pitchFamily="18" charset="0"/>
              </a:rPr>
              <a:t>= 6.0m.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>
                <a:latin typeface="Times New Roman" pitchFamily="18" charset="0"/>
                <a:cs typeface="Times New Roman" pitchFamily="18" charset="0"/>
              </a:rPr>
              <a:t>The area = Area from A to B + Area from B to C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>
                <a:latin typeface="Times New Roman" pitchFamily="18" charset="0"/>
                <a:cs typeface="Times New Roman" pitchFamily="18" charset="0"/>
              </a:rPr>
              <a:t>                       = (5.0) (4.0m) +1/2 (5.0N)(2.0m)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>
                <a:latin typeface="Times New Roman" pitchFamily="18" charset="0"/>
                <a:cs typeface="Times New Roman" pitchFamily="18" charset="0"/>
              </a:rPr>
              <a:t>                       = 20 J                +  5.0 J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>
                <a:latin typeface="Times New Roman" pitchFamily="18" charset="0"/>
                <a:cs typeface="Times New Roman" pitchFamily="18" charset="0"/>
              </a:rPr>
              <a:t>                       = 25 J</a:t>
            </a:r>
          </a:p>
        </p:txBody>
      </p:sp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505200"/>
            <a:ext cx="3733800" cy="2895600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1066800" y="533400"/>
            <a:ext cx="28654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Example 7.4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Problem 7.1</a:t>
            </a:r>
          </a:p>
        </p:txBody>
      </p:sp>
      <p:pic>
        <p:nvPicPr>
          <p:cNvPr id="84996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752600"/>
            <a:ext cx="7391400" cy="1752600"/>
          </a:xfr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49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733800"/>
            <a:ext cx="7683500" cy="2286000"/>
          </a:xfrm>
          <a:prstGeom prst="rect">
            <a:avLst/>
          </a:prstGeom>
          <a:noFill/>
          <a:ln w="38100">
            <a:solidFill>
              <a:srgbClr val="DE7D1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9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9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457200"/>
            <a:ext cx="8229600" cy="1143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Problem 7.13</a:t>
            </a:r>
          </a:p>
        </p:txBody>
      </p:sp>
      <p:pic>
        <p:nvPicPr>
          <p:cNvPr id="83972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76400"/>
            <a:ext cx="8077200" cy="2209800"/>
          </a:xfrm>
          <a:noFill/>
          <a:ln w="28575">
            <a:solidFill>
              <a:srgbClr val="DE7D1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397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038600"/>
            <a:ext cx="3408363" cy="2143125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533400"/>
            <a:ext cx="8229600" cy="1143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Problem 7.13</a:t>
            </a:r>
          </a:p>
        </p:txBody>
      </p:sp>
      <p:pic>
        <p:nvPicPr>
          <p:cNvPr id="92164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00200"/>
            <a:ext cx="7391400" cy="4525963"/>
          </a:xfrm>
          <a:noFill/>
          <a:ln w="38100">
            <a:solidFill>
              <a:srgbClr val="DE7D1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solidFill>
            <a:schemeClr val="bg1"/>
          </a:solidFill>
          <a:ln w="38100">
            <a:solidFill>
              <a:srgbClr val="DE7D1C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800">
                <a:latin typeface="Times New Roman" pitchFamily="18" charset="0"/>
                <a:cs typeface="Times New Roman" pitchFamily="18" charset="0"/>
              </a:rPr>
              <a:t>• The Kinetic Energy represents the energy associated with the </a:t>
            </a:r>
            <a:r>
              <a:rPr lang="en-US" sz="2800" b="1" i="1">
                <a:latin typeface="Times New Roman" pitchFamily="18" charset="0"/>
                <a:cs typeface="Times New Roman" pitchFamily="18" charset="0"/>
              </a:rPr>
              <a:t>motion of the particle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>
                <a:latin typeface="Times New Roman" pitchFamily="18" charset="0"/>
                <a:cs typeface="Times New Roman" pitchFamily="18" charset="0"/>
              </a:rPr>
              <a:t>• The Kinetic Energy of a particle of </a:t>
            </a:r>
            <a:r>
              <a:rPr lang="en-US" sz="2800" b="1" u="sng">
                <a:latin typeface="Times New Roman" pitchFamily="18" charset="0"/>
                <a:cs typeface="Times New Roman" pitchFamily="18" charset="0"/>
              </a:rPr>
              <a:t>mass m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 and have a </a:t>
            </a:r>
            <a:r>
              <a:rPr lang="en-US" sz="2800" b="1" u="sng">
                <a:latin typeface="Times New Roman" pitchFamily="18" charset="0"/>
                <a:cs typeface="Times New Roman" pitchFamily="18" charset="0"/>
              </a:rPr>
              <a:t>velocity v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 is defined as:</a:t>
            </a:r>
          </a:p>
          <a:p>
            <a:pPr>
              <a:lnSpc>
                <a:spcPct val="80000"/>
              </a:lnSpc>
            </a:pPr>
            <a:endParaRPr lang="en-US" sz="280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280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160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160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>
                <a:latin typeface="Times New Roman" pitchFamily="18" charset="0"/>
                <a:cs typeface="Times New Roman" pitchFamily="18" charset="0"/>
              </a:rPr>
              <a:t>• The unit of the Kinetic Energy is: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>
                <a:latin typeface="Times New Roman" pitchFamily="18" charset="0"/>
                <a:cs typeface="Times New Roman" pitchFamily="18" charset="0"/>
              </a:rPr>
              <a:t>             kg/m</a:t>
            </a:r>
            <a:r>
              <a:rPr lang="en-US" baseline="3000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= Joule</a:t>
            </a:r>
            <a:endParaRPr lang="en-US" baseline="3000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/>
          </a:p>
          <a:p>
            <a:pPr>
              <a:lnSpc>
                <a:spcPct val="80000"/>
              </a:lnSpc>
              <a:buFontTx/>
              <a:buNone/>
            </a:pPr>
            <a:endParaRPr lang="en-US" sz="1200"/>
          </a:p>
        </p:txBody>
      </p:sp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581400"/>
            <a:ext cx="2743200" cy="114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96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8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Kinetic Energy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9" name="Rectangle 5"/>
          <p:cNvSpPr>
            <a:spLocks noChangeArrowheads="1"/>
          </p:cNvSpPr>
          <p:nvPr>
            <p:ph type="title"/>
          </p:nvPr>
        </p:nvSpPr>
        <p:spPr bwMode="auto">
          <a:xfrm>
            <a:off x="457200" y="1676400"/>
            <a:ext cx="8077200" cy="2286000"/>
          </a:xfrm>
          <a:solidFill>
            <a:schemeClr val="bg1"/>
          </a:solidFill>
          <a:ln w="28575">
            <a:solidFill>
              <a:srgbClr val="DE7D1C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2800"/>
              <a:t>   </a:t>
            </a:r>
            <a:r>
              <a:rPr lang="en-US" sz="3600">
                <a:latin typeface="Times New Roman" pitchFamily="18" charset="0"/>
                <a:cs typeface="Times New Roman" pitchFamily="18" charset="0"/>
              </a:rPr>
              <a:t>If the only change in the system is in its </a:t>
            </a:r>
            <a:r>
              <a:rPr lang="en-US" sz="3600" b="1">
                <a:latin typeface="Times New Roman" pitchFamily="18" charset="0"/>
                <a:cs typeface="Times New Roman" pitchFamily="18" charset="0"/>
              </a:rPr>
              <a:t>speed</a:t>
            </a:r>
            <a:r>
              <a:rPr lang="en-US" sz="3600">
                <a:latin typeface="Times New Roman" pitchFamily="18" charset="0"/>
                <a:cs typeface="Times New Roman" pitchFamily="18" charset="0"/>
              </a:rPr>
              <a:t>, the work done by the net force equals the change in kinetic energy of the system.</a:t>
            </a:r>
            <a:br>
              <a:rPr lang="en-US" sz="3600">
                <a:latin typeface="Times New Roman" pitchFamily="18" charset="0"/>
                <a:cs typeface="Times New Roman" pitchFamily="18" charset="0"/>
              </a:rPr>
            </a:br>
            <a:endParaRPr lang="en-US" sz="3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998" name="Rectangle 14"/>
          <p:cNvSpPr>
            <a:spLocks noChangeArrowheads="1"/>
          </p:cNvSpPr>
          <p:nvPr/>
        </p:nvSpPr>
        <p:spPr bwMode="auto">
          <a:xfrm>
            <a:off x="990600" y="457200"/>
            <a:ext cx="61388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3200">
                <a:solidFill>
                  <a:schemeClr val="bg1"/>
                </a:solidFill>
                <a:latin typeface="Arial" charset="0"/>
                <a:cs typeface="Arial" charset="0"/>
              </a:rPr>
              <a:t>Work-Kinetic Energy Theorem:</a:t>
            </a:r>
          </a:p>
        </p:txBody>
      </p:sp>
      <p:pic>
        <p:nvPicPr>
          <p:cNvPr id="42001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114800"/>
            <a:ext cx="7818438" cy="2514600"/>
          </a:xfrm>
          <a:prstGeom prst="rect">
            <a:avLst/>
          </a:prstGeom>
          <a:noFill/>
          <a:ln w="28575">
            <a:solidFill>
              <a:srgbClr val="DE7D1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30" name="Rectangle 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7239000" cy="1143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Example 7.7 </a:t>
            </a:r>
            <a:r>
              <a:rPr lang="en-US" sz="4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 Block Pulled</a:t>
            </a:r>
            <a:br>
              <a:rPr lang="en-US" sz="4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on a Frictionless Surface</a:t>
            </a:r>
          </a:p>
        </p:txBody>
      </p:sp>
      <p:pic>
        <p:nvPicPr>
          <p:cNvPr id="43031" name="Picture 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76400"/>
            <a:ext cx="7696200" cy="1981200"/>
          </a:xfrm>
          <a:prstGeom prst="rect">
            <a:avLst/>
          </a:prstGeom>
          <a:noFill/>
          <a:ln w="28575">
            <a:solidFill>
              <a:srgbClr val="DE7D1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32" name="Picture 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810000"/>
            <a:ext cx="3352800" cy="2667000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33" name="Picture 2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962400"/>
            <a:ext cx="4191000" cy="19812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533400"/>
            <a:ext cx="8229600" cy="1143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Question 7.10</a:t>
            </a:r>
          </a:p>
        </p:txBody>
      </p:sp>
      <p:pic>
        <p:nvPicPr>
          <p:cNvPr id="82948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752600"/>
            <a:ext cx="6477000" cy="1066800"/>
          </a:xfrm>
          <a:noFill/>
          <a:ln w="28575">
            <a:solidFill>
              <a:srgbClr val="DE7D1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9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657600"/>
            <a:ext cx="7729538" cy="1676400"/>
          </a:xfrm>
          <a:prstGeom prst="rect">
            <a:avLst/>
          </a:prstGeom>
          <a:noFill/>
          <a:ln w="38100">
            <a:solidFill>
              <a:srgbClr val="DE7D1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9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9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533400"/>
            <a:ext cx="8229600" cy="1143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Question 7.14</a:t>
            </a:r>
          </a:p>
        </p:txBody>
      </p:sp>
      <p:pic>
        <p:nvPicPr>
          <p:cNvPr id="81924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828800"/>
            <a:ext cx="7315200" cy="1752600"/>
          </a:xfrm>
          <a:noFill/>
          <a:ln w="28575">
            <a:solidFill>
              <a:srgbClr val="DE7D1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733800"/>
            <a:ext cx="7908925" cy="1981200"/>
          </a:xfrm>
          <a:prstGeom prst="rect">
            <a:avLst/>
          </a:prstGeom>
          <a:noFill/>
          <a:ln w="38100">
            <a:solidFill>
              <a:srgbClr val="DE7D1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533400"/>
            <a:ext cx="8229600" cy="1143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Problem 7.24</a:t>
            </a:r>
          </a:p>
        </p:txBody>
      </p:sp>
      <p:pic>
        <p:nvPicPr>
          <p:cNvPr id="86020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76400"/>
            <a:ext cx="8077200" cy="1828800"/>
          </a:xfr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602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935413"/>
            <a:ext cx="7239000" cy="1855787"/>
          </a:xfrm>
          <a:prstGeom prst="rect">
            <a:avLst/>
          </a:prstGeom>
          <a:noFill/>
          <a:ln w="38100">
            <a:solidFill>
              <a:srgbClr val="DE7D1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60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60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46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Energy Transfer  </a:t>
            </a:r>
            <a:br>
              <a:rPr lang="en-US" sz="4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mechanisms</a:t>
            </a:r>
          </a:p>
        </p:txBody>
      </p:sp>
      <p:pic>
        <p:nvPicPr>
          <p:cNvPr id="44048" name="Picture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28800"/>
            <a:ext cx="8183563" cy="41148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94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Energy Transfer  </a:t>
            </a:r>
            <a:br>
              <a:rPr lang="en-US" sz="4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mechanisms</a:t>
            </a:r>
          </a:p>
        </p:txBody>
      </p:sp>
      <p:pic>
        <p:nvPicPr>
          <p:cNvPr id="46096" name="Picture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00200"/>
            <a:ext cx="7751763" cy="43434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1828800" y="228600"/>
            <a:ext cx="44196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4000">
                <a:solidFill>
                  <a:schemeClr val="bg1"/>
                </a:solidFill>
              </a:rPr>
              <a:t>Energy Transfer  </a:t>
            </a:r>
            <a:br>
              <a:rPr lang="en-US" sz="4000">
                <a:solidFill>
                  <a:schemeClr val="bg1"/>
                </a:solidFill>
              </a:rPr>
            </a:br>
            <a:r>
              <a:rPr lang="en-US" sz="4000">
                <a:solidFill>
                  <a:schemeClr val="bg1"/>
                </a:solidFill>
              </a:rPr>
              <a:t>mechanisms</a:t>
            </a:r>
          </a:p>
        </p:txBody>
      </p:sp>
      <p:pic>
        <p:nvPicPr>
          <p:cNvPr id="47120" name="Picture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76400"/>
            <a:ext cx="7780338" cy="458152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4" name="Picture 6"/>
          <p:cNvPicPr>
            <a:picLocks noChangeAspect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00200"/>
            <a:ext cx="5943600" cy="41703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135" name="Rectangle 7"/>
          <p:cNvSpPr>
            <a:spLocks noChangeArrowheads="1"/>
          </p:cNvSpPr>
          <p:nvPr/>
        </p:nvSpPr>
        <p:spPr bwMode="auto">
          <a:xfrm>
            <a:off x="1752600" y="533400"/>
            <a:ext cx="42037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4400">
                <a:solidFill>
                  <a:schemeClr val="bg1"/>
                </a:solidFill>
              </a:rPr>
              <a:t>Potential Energy</a:t>
            </a:r>
          </a:p>
        </p:txBody>
      </p:sp>
      <p:pic>
        <p:nvPicPr>
          <p:cNvPr id="48136" name="Picture 8" descr="Boy_scout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038600"/>
            <a:ext cx="1362075" cy="193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137" name="AutoShape 9"/>
          <p:cNvSpPr>
            <a:spLocks noChangeArrowheads="1"/>
          </p:cNvSpPr>
          <p:nvPr/>
        </p:nvSpPr>
        <p:spPr bwMode="auto">
          <a:xfrm>
            <a:off x="4191000" y="1752600"/>
            <a:ext cx="3757613" cy="2058988"/>
          </a:xfrm>
          <a:prstGeom prst="cloudCallout">
            <a:avLst>
              <a:gd name="adj1" fmla="val 31958"/>
              <a:gd name="adj2" fmla="val 63106"/>
            </a:avLst>
          </a:prstGeom>
          <a:solidFill>
            <a:srgbClr val="EBC7E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rtl="1"/>
            <a:endParaRPr lang="en-US" sz="2800" i="1"/>
          </a:p>
          <a:p>
            <a:pPr algn="ctr" rtl="1"/>
            <a:r>
              <a:rPr lang="en-US" sz="2800" i="1">
                <a:solidFill>
                  <a:srgbClr val="0000FF"/>
                </a:solidFill>
              </a:rPr>
              <a:t>Chapter 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b="1"/>
              <a:t>• </a:t>
            </a:r>
            <a:r>
              <a:rPr lang="en-US" sz="4000">
                <a:latin typeface="Times New Roman" pitchFamily="18" charset="0"/>
                <a:cs typeface="Times New Roman" pitchFamily="18" charset="0"/>
              </a:rPr>
              <a:t>The Gravitational Potential Energy is Defined as: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400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/>
          </a:p>
          <a:p>
            <a:pPr>
              <a:lnSpc>
                <a:spcPct val="90000"/>
              </a:lnSpc>
              <a:buFontTx/>
              <a:buNone/>
            </a:pPr>
            <a:r>
              <a:rPr lang="en-US"/>
              <a:t>• </a:t>
            </a:r>
            <a:r>
              <a:rPr lang="en-US" sz="4000">
                <a:latin typeface="Times New Roman" pitchFamily="18" charset="0"/>
                <a:cs typeface="Times New Roman" pitchFamily="18" charset="0"/>
              </a:rPr>
              <a:t>The unit of the potential energy is: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4000">
                <a:latin typeface="Times New Roman" pitchFamily="18" charset="0"/>
                <a:cs typeface="Times New Roman" pitchFamily="18" charset="0"/>
              </a:rPr>
              <a:t>              kg.m</a:t>
            </a:r>
            <a:r>
              <a:rPr lang="en-US" sz="4000" baseline="300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4000">
                <a:latin typeface="Times New Roman" pitchFamily="18" charset="0"/>
                <a:cs typeface="Times New Roman" pitchFamily="18" charset="0"/>
              </a:rPr>
              <a:t>/s</a:t>
            </a:r>
            <a:r>
              <a:rPr lang="en-US" sz="4000" baseline="300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4000">
                <a:latin typeface="Times New Roman" pitchFamily="18" charset="0"/>
                <a:cs typeface="Times New Roman" pitchFamily="18" charset="0"/>
              </a:rPr>
              <a:t> = Joules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4000" baseline="3000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4000" b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9158" name="Picture 6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667000"/>
            <a:ext cx="2787650" cy="12430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9159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6553200" cy="9604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>
                <a:solidFill>
                  <a:schemeClr val="bg1"/>
                </a:solidFill>
              </a:rPr>
              <a:t>8.1: Potential Energy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95" name="Rectangle 19"/>
          <p:cNvSpPr>
            <a:spLocks noGrp="1" noChangeArrowheads="1"/>
          </p:cNvSpPr>
          <p:nvPr>
            <p:ph type="title"/>
          </p:nvPr>
        </p:nvSpPr>
        <p:spPr bwMode="auto">
          <a:xfrm>
            <a:off x="0" y="457200"/>
            <a:ext cx="8229600" cy="1143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>
                <a:solidFill>
                  <a:schemeClr val="bg1"/>
                </a:solidFill>
              </a:rPr>
              <a:t>8.1: Potential Energy</a:t>
            </a:r>
          </a:p>
        </p:txBody>
      </p:sp>
      <p:sp>
        <p:nvSpPr>
          <p:cNvPr id="50197" name="Rectangle 21"/>
          <p:cNvSpPr>
            <a:spLocks noChangeArrowheads="1"/>
          </p:cNvSpPr>
          <p:nvPr/>
        </p:nvSpPr>
        <p:spPr bwMode="auto">
          <a:xfrm>
            <a:off x="609600" y="1676400"/>
            <a:ext cx="7696200" cy="4278313"/>
          </a:xfrm>
          <a:prstGeom prst="rect">
            <a:avLst/>
          </a:prstGeom>
          <a:noFill/>
          <a:ln w="38100">
            <a:solidFill>
              <a:srgbClr val="DE7D1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4800"/>
              <a:t>.</a:t>
            </a:r>
            <a:r>
              <a:rPr lang="en-US"/>
              <a:t> Gravitational potential energy (U):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 sz="4000" b="0" i="1"/>
              <a:t>Y is height above the ground</a:t>
            </a:r>
            <a:endParaRPr lang="en-US" sz="4000"/>
          </a:p>
          <a:p>
            <a:endParaRPr lang="en-US" sz="4000"/>
          </a:p>
        </p:txBody>
      </p:sp>
      <p:pic>
        <p:nvPicPr>
          <p:cNvPr id="50198" name="Picture 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590800"/>
            <a:ext cx="2971800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203" name="Picture 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819400"/>
            <a:ext cx="1371600" cy="2286000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solidFill>
            <a:schemeClr val="bg1"/>
          </a:solidFill>
          <a:ln w="38100">
            <a:solidFill>
              <a:srgbClr val="DE7D1C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en-US"/>
              <a:t>    </a:t>
            </a:r>
            <a:r>
              <a:rPr lang="en-US" sz="4000">
                <a:latin typeface="Times New Roman" pitchFamily="18" charset="0"/>
                <a:cs typeface="Times New Roman" pitchFamily="18" charset="0"/>
              </a:rPr>
              <a:t>Choose the correct answer. The</a:t>
            </a:r>
          </a:p>
          <a:p>
            <a:pPr>
              <a:buFontTx/>
              <a:buNone/>
            </a:pPr>
            <a:r>
              <a:rPr lang="en-US" sz="4000">
                <a:latin typeface="Times New Roman" pitchFamily="18" charset="0"/>
                <a:cs typeface="Times New Roman" pitchFamily="18" charset="0"/>
              </a:rPr>
              <a:t>gravitational potential energy of a system</a:t>
            </a:r>
          </a:p>
          <a:p>
            <a:pPr>
              <a:buFontTx/>
              <a:buNone/>
            </a:pPr>
            <a:r>
              <a:rPr lang="en-US" sz="40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(a)</a:t>
            </a:r>
            <a:r>
              <a:rPr lang="en-US" sz="4000">
                <a:latin typeface="Times New Roman" pitchFamily="18" charset="0"/>
                <a:cs typeface="Times New Roman" pitchFamily="18" charset="0"/>
              </a:rPr>
              <a:t> is always positive.</a:t>
            </a:r>
          </a:p>
          <a:p>
            <a:pPr>
              <a:buFontTx/>
              <a:buNone/>
            </a:pPr>
            <a:r>
              <a:rPr lang="en-US" sz="40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(b)</a:t>
            </a:r>
            <a:r>
              <a:rPr lang="en-US" sz="4000">
                <a:latin typeface="Times New Roman" pitchFamily="18" charset="0"/>
                <a:cs typeface="Times New Roman" pitchFamily="18" charset="0"/>
              </a:rPr>
              <a:t> is always negative.</a:t>
            </a:r>
          </a:p>
          <a:p>
            <a:pPr>
              <a:buFontTx/>
              <a:buNone/>
            </a:pPr>
            <a:r>
              <a:rPr lang="en-US" sz="40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(c)</a:t>
            </a:r>
            <a:r>
              <a:rPr lang="en-US" sz="4000">
                <a:latin typeface="Times New Roman" pitchFamily="18" charset="0"/>
                <a:cs typeface="Times New Roman" pitchFamily="18" charset="0"/>
              </a:rPr>
              <a:t> can be negative or positive.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274638"/>
            <a:ext cx="7924800" cy="1143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Quick Quiz 8.1:</a:t>
            </a:r>
          </a:p>
        </p:txBody>
      </p:sp>
      <p:sp>
        <p:nvSpPr>
          <p:cNvPr id="89092" name="AutoShape 4"/>
          <p:cNvSpPr>
            <a:spLocks noChangeArrowheads="1"/>
          </p:cNvSpPr>
          <p:nvPr/>
        </p:nvSpPr>
        <p:spPr bwMode="auto">
          <a:xfrm rot="-844880">
            <a:off x="838200" y="5638800"/>
            <a:ext cx="485775" cy="976313"/>
          </a:xfrm>
          <a:prstGeom prst="upArrow">
            <a:avLst>
              <a:gd name="adj1" fmla="val 50000"/>
              <a:gd name="adj2" fmla="val 50245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9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9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533400"/>
            <a:ext cx="8229600" cy="1143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>
                <a:solidFill>
                  <a:schemeClr val="bg1"/>
                </a:solidFill>
              </a:rPr>
              <a:t>8.1: Potential Energy</a:t>
            </a:r>
          </a:p>
        </p:txBody>
      </p:sp>
      <p:pic>
        <p:nvPicPr>
          <p:cNvPr id="88068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352800"/>
            <a:ext cx="3200400" cy="1733550"/>
          </a:xfrm>
          <a:noFill/>
          <a:ln w="38100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806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286000"/>
            <a:ext cx="2362200" cy="2835275"/>
          </a:xfrm>
          <a:prstGeom prst="rect">
            <a:avLst/>
          </a:prstGeom>
          <a:solidFill>
            <a:schemeClr val="bg2"/>
          </a:solidFill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8070" name="Rectangle 6"/>
          <p:cNvSpPr>
            <a:spLocks noChangeArrowheads="1"/>
          </p:cNvSpPr>
          <p:nvPr/>
        </p:nvSpPr>
        <p:spPr bwMode="auto">
          <a:xfrm>
            <a:off x="685800" y="1828800"/>
            <a:ext cx="7924800" cy="3975100"/>
          </a:xfrm>
          <a:prstGeom prst="rect">
            <a:avLst/>
          </a:prstGeom>
          <a:noFill/>
          <a:ln w="38100">
            <a:solidFill>
              <a:srgbClr val="DE7D1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0"/>
              <a:t> The work done on the</a:t>
            </a:r>
          </a:p>
          <a:p>
            <a:r>
              <a:rPr lang="en-US" b="0"/>
              <a:t>Book is:</a:t>
            </a:r>
            <a:endParaRPr lang="ar-SA" b="0"/>
          </a:p>
          <a:p>
            <a:endParaRPr lang="ar-SA" b="0"/>
          </a:p>
          <a:p>
            <a:endParaRPr lang="ar-SA" b="0"/>
          </a:p>
          <a:p>
            <a:endParaRPr lang="ar-SA" b="0"/>
          </a:p>
          <a:p>
            <a:endParaRPr lang="ar-SA" b="0"/>
          </a:p>
          <a:p>
            <a:endParaRPr lang="en-US" b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457200" y="1600200"/>
            <a:ext cx="8229600" cy="4800600"/>
          </a:xfrm>
          <a:solidFill>
            <a:schemeClr val="bg1"/>
          </a:solidFill>
          <a:ln w="38100">
            <a:solidFill>
              <a:srgbClr val="DE7D1C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en-US" sz="3600">
                <a:latin typeface="Times New Roman" pitchFamily="18" charset="0"/>
                <a:cs typeface="Times New Roman" pitchFamily="18" charset="0"/>
              </a:rPr>
              <a:t>• Mechanical Energy is defined as:</a:t>
            </a:r>
          </a:p>
          <a:p>
            <a:pPr>
              <a:buFontTx/>
              <a:buNone/>
            </a:pPr>
            <a:endParaRPr lang="en-US" sz="360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en-US" sz="360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en-US" sz="3600">
                <a:latin typeface="Times New Roman" pitchFamily="18" charset="0"/>
                <a:cs typeface="Times New Roman" pitchFamily="18" charset="0"/>
              </a:rPr>
              <a:t>• The mechanical energy of a friction-free system is conserved:</a:t>
            </a:r>
          </a:p>
          <a:p>
            <a:pPr>
              <a:buFontTx/>
              <a:buNone/>
            </a:pPr>
            <a:endParaRPr lang="en-US" sz="360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en-US" sz="36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2228" name="Picture 4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438400"/>
            <a:ext cx="5054600" cy="121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229" name="Picture 5"/>
          <p:cNvPicPr>
            <a:picLocks noChangeAspect="1" noChangeArrowheads="1"/>
          </p:cNvPicPr>
          <p:nvPr/>
        </p:nvPicPr>
        <p:blipFill>
          <a:blip r:embed="rId3">
            <a:lum bright="-2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5029200"/>
            <a:ext cx="4927600" cy="11064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2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0" y="457200"/>
            <a:ext cx="8229600" cy="1143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>
                <a:solidFill>
                  <a:schemeClr val="bg1"/>
                </a:solidFill>
              </a:rPr>
              <a:t>8.2: Mechanical Energy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228600" y="1676400"/>
            <a:ext cx="7772400" cy="2362200"/>
          </a:xfrm>
          <a:solidFill>
            <a:schemeClr val="bg1"/>
          </a:solidFill>
          <a:ln w="28575">
            <a:solidFill>
              <a:srgbClr val="DE7D1C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US" sz="1400"/>
              <a:t>  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A ball of mass m is dropped from a height h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US">
                <a:latin typeface="Times New Roman" pitchFamily="18" charset="0"/>
                <a:cs typeface="Times New Roman" pitchFamily="18" charset="0"/>
              </a:rPr>
              <a:t> above the ground.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US" sz="1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(A)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 Neglecting air resistance, determine the 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US" sz="2800">
                <a:latin typeface="Times New Roman" pitchFamily="18" charset="0"/>
                <a:cs typeface="Times New Roman" pitchFamily="18" charset="0"/>
              </a:rPr>
              <a:t>speed of the ball when it is at height y above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US" sz="2800">
                <a:latin typeface="Times New Roman" pitchFamily="18" charset="0"/>
                <a:cs typeface="Times New Roman" pitchFamily="18" charset="0"/>
              </a:rPr>
              <a:t> the ground.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endParaRPr lang="en-US" sz="2800" b="1" i="1" u="sng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32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191000"/>
            <a:ext cx="4049713" cy="2460625"/>
          </a:xfrm>
          <a:prstGeom prst="rect">
            <a:avLst/>
          </a:prstGeom>
          <a:noFill/>
          <a:ln w="38100">
            <a:solidFill>
              <a:srgbClr val="DE7D1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2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2971800"/>
            <a:ext cx="2162175" cy="3656013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260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6934200" cy="1143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Example 8.2</a:t>
            </a:r>
            <a:r>
              <a:rPr lang="en-US" sz="4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Ball in Free Fall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381000" y="1676400"/>
            <a:ext cx="8229600" cy="1143000"/>
          </a:xfrm>
          <a:solidFill>
            <a:schemeClr val="bg1"/>
          </a:solidFill>
          <a:ln w="28575">
            <a:solidFill>
              <a:srgbClr val="DE7D1C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2400">
                <a:solidFill>
                  <a:srgbClr val="FF0000"/>
                </a:solidFill>
              </a:rPr>
              <a:t>(B)</a:t>
            </a:r>
            <a:r>
              <a:rPr lang="en-US" sz="2400"/>
              <a:t> Determine the speed of the ball at y if at the instant of release it already has an initial upward speed v</a:t>
            </a:r>
            <a:r>
              <a:rPr lang="en-US" sz="2400" baseline="-25000"/>
              <a:t>i</a:t>
            </a:r>
            <a:r>
              <a:rPr lang="en-US" sz="2400"/>
              <a:t> at the initial altitude h.</a:t>
            </a:r>
          </a:p>
        </p:txBody>
      </p:sp>
      <p:sp>
        <p:nvSpPr>
          <p:cNvPr id="54280" name="Rectangle 8"/>
          <p:cNvSpPr>
            <a:spLocks noChangeArrowheads="1"/>
          </p:cNvSpPr>
          <p:nvPr/>
        </p:nvSpPr>
        <p:spPr bwMode="auto">
          <a:xfrm>
            <a:off x="1066800" y="609600"/>
            <a:ext cx="61404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Example 8.2 : Ball in Free Fall</a:t>
            </a:r>
          </a:p>
        </p:txBody>
      </p:sp>
      <p:pic>
        <p:nvPicPr>
          <p:cNvPr id="54281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200400"/>
            <a:ext cx="5962650" cy="2857500"/>
          </a:xfrm>
          <a:prstGeom prst="rect">
            <a:avLst/>
          </a:prstGeom>
          <a:noFill/>
          <a:ln w="38100">
            <a:solidFill>
              <a:srgbClr val="DE7D1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6705600" cy="1143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>
                <a:solidFill>
                  <a:schemeClr val="bg1"/>
                </a:solidFill>
              </a:rPr>
              <a:t>Example 8.7 </a:t>
            </a:r>
            <a:r>
              <a:rPr lang="en-US" sz="4000" b="1">
                <a:solidFill>
                  <a:schemeClr val="bg1"/>
                </a:solidFill>
              </a:rPr>
              <a:t>Motion on a Curved Track</a:t>
            </a:r>
          </a:p>
        </p:txBody>
      </p:sp>
      <p:pic>
        <p:nvPicPr>
          <p:cNvPr id="901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600200"/>
            <a:ext cx="5791200" cy="1905000"/>
          </a:xfrm>
          <a:prstGeom prst="rect">
            <a:avLst/>
          </a:prstGeom>
          <a:noFill/>
          <a:ln w="38100">
            <a:solidFill>
              <a:srgbClr val="DE7D1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11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76400"/>
            <a:ext cx="2643188" cy="3565525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11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810000"/>
            <a:ext cx="5334000" cy="21336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0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0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533400"/>
            <a:ext cx="8229600" cy="1143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Question 8.2</a:t>
            </a:r>
          </a:p>
        </p:txBody>
      </p:sp>
      <p:pic>
        <p:nvPicPr>
          <p:cNvPr id="91140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76400"/>
            <a:ext cx="7543800" cy="1524000"/>
          </a:xfrm>
          <a:noFill/>
          <a:ln w="38100">
            <a:solidFill>
              <a:srgbClr val="DE7D1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114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581400"/>
            <a:ext cx="7391400" cy="1676400"/>
          </a:xfrm>
          <a:prstGeom prst="rect">
            <a:avLst/>
          </a:prstGeom>
          <a:noFill/>
          <a:ln w="38100">
            <a:solidFill>
              <a:srgbClr val="DE7D1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1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1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1" name="Rectangle 5"/>
          <p:cNvSpPr>
            <a:spLocks noChangeArrowheads="1"/>
          </p:cNvSpPr>
          <p:nvPr>
            <p:ph type="body" idx="1"/>
          </p:nvPr>
        </p:nvSpPr>
        <p:spPr bwMode="auto">
          <a:xfrm>
            <a:off x="228600" y="1600200"/>
            <a:ext cx="8686800" cy="4876800"/>
          </a:xfrm>
          <a:solidFill>
            <a:schemeClr val="bg1"/>
          </a:solidFill>
          <a:ln w="38100">
            <a:solidFill>
              <a:srgbClr val="DE7D1C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/>
            <a:r>
              <a:rPr lang="en-US" b="1">
                <a:latin typeface="Times New Roman" pitchFamily="18" charset="0"/>
                <a:cs typeface="Times New Roman" pitchFamily="18" charset="0"/>
              </a:rPr>
              <a:t>Conservative Forces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have these two equivalent properties:</a:t>
            </a:r>
          </a:p>
          <a:p>
            <a:pPr marL="609600" indent="-609600">
              <a:buFontTx/>
              <a:buNone/>
            </a:pPr>
            <a:r>
              <a:rPr lang="en-US">
                <a:latin typeface="Times New Roman" pitchFamily="18" charset="0"/>
                <a:cs typeface="Times New Roman" pitchFamily="18" charset="0"/>
              </a:rPr>
              <a:t>(1) The work done on a particle moving between any two points is independent of the path taken by the particle.</a:t>
            </a:r>
          </a:p>
          <a:p>
            <a:pPr marL="609600" indent="-609600">
              <a:buFontTx/>
              <a:buNone/>
            </a:pPr>
            <a:r>
              <a:rPr lang="en-US">
                <a:latin typeface="Times New Roman" pitchFamily="18" charset="0"/>
                <a:cs typeface="Times New Roman" pitchFamily="18" charset="0"/>
              </a:rPr>
              <a:t>(2) The work done by them on a particle moving through any closed path is zero.</a:t>
            </a:r>
          </a:p>
          <a:p>
            <a:pPr marL="609600" indent="-609600">
              <a:buFontTx/>
              <a:buNone/>
            </a:pPr>
            <a:r>
              <a:rPr lang="en-US" b="1">
                <a:latin typeface="Times New Roman" pitchFamily="18" charset="0"/>
                <a:cs typeface="Times New Roman" pitchFamily="18" charset="0"/>
              </a:rPr>
              <a:t>•   Non-Conservative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>
                <a:latin typeface="Times New Roman" pitchFamily="18" charset="0"/>
                <a:cs typeface="Times New Roman" pitchFamily="18" charset="0"/>
              </a:rPr>
              <a:t>Forces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does not satisfy properties 1 and 2.</a:t>
            </a:r>
          </a:p>
        </p:txBody>
      </p:sp>
      <p:sp>
        <p:nvSpPr>
          <p:cNvPr id="55303" name="Rectangle 7"/>
          <p:cNvSpPr>
            <a:spLocks noChangeArrowheads="1"/>
          </p:cNvSpPr>
          <p:nvPr/>
        </p:nvSpPr>
        <p:spPr bwMode="auto">
          <a:xfrm>
            <a:off x="685800" y="381000"/>
            <a:ext cx="6553200" cy="1128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8.3: </a:t>
            </a:r>
            <a:r>
              <a:rPr lang="en-US" sz="3200">
                <a:solidFill>
                  <a:schemeClr val="bg1"/>
                </a:solidFill>
              </a:rPr>
              <a:t>Conservative and Non-Conservative Forces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609600"/>
            <a:ext cx="8229600" cy="1143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Power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534400" cy="4648200"/>
          </a:xfrm>
          <a:noFill/>
          <a:ln w="38100">
            <a:solidFill>
              <a:srgbClr val="DE7D1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600">
                <a:latin typeface="Times New Roman" pitchFamily="18" charset="0"/>
                <a:cs typeface="Times New Roman" pitchFamily="18" charset="0"/>
              </a:rPr>
              <a:t>The most general expression for power is:</a:t>
            </a:r>
          </a:p>
          <a:p>
            <a:endParaRPr lang="en-US" sz="4000">
              <a:latin typeface="Times New Roman" pitchFamily="18" charset="0"/>
              <a:cs typeface="Times New Roman" pitchFamily="18" charset="0"/>
            </a:endParaRPr>
          </a:p>
          <a:p>
            <a:endParaRPr lang="en-US" sz="400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4000">
                <a:latin typeface="Times New Roman" pitchFamily="18" charset="0"/>
                <a:cs typeface="Times New Roman" pitchFamily="18" charset="0"/>
              </a:rPr>
              <a:t>The SI unit of power is called the watt (W)</a:t>
            </a:r>
          </a:p>
          <a:p>
            <a:pPr>
              <a:buFontTx/>
              <a:buNone/>
            </a:pPr>
            <a:endParaRPr lang="ar-SA" sz="40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09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438400"/>
            <a:ext cx="3657600" cy="1295400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09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4800600"/>
            <a:ext cx="3505200" cy="1219200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457200"/>
            <a:ext cx="8229600" cy="1143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Problem 7.39</a:t>
            </a:r>
          </a:p>
        </p:txBody>
      </p:sp>
      <p:pic>
        <p:nvPicPr>
          <p:cNvPr id="87044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752600"/>
            <a:ext cx="8001000" cy="1676400"/>
          </a:xfr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704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114800"/>
            <a:ext cx="6629400" cy="1295400"/>
          </a:xfrm>
          <a:prstGeom prst="rect">
            <a:avLst/>
          </a:prstGeom>
          <a:noFill/>
          <a:ln w="38100">
            <a:solidFill>
              <a:srgbClr val="DE7D1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7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7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975</TotalTime>
  <Words>508</Words>
  <Application>Microsoft Office PowerPoint</Application>
  <PresentationFormat>عرض على الشاشة (3:4)‏</PresentationFormat>
  <Paragraphs>113</Paragraphs>
  <Slides>33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33</vt:i4>
      </vt:variant>
    </vt:vector>
  </HeadingPairs>
  <TitlesOfParts>
    <vt:vector size="34" baseType="lpstr">
      <vt:lpstr>Default Design</vt:lpstr>
      <vt:lpstr> Work and Energy</vt:lpstr>
      <vt:lpstr>عرض تقديمي في PowerPoint</vt:lpstr>
      <vt:lpstr>عرض تقديمي في PowerPoint</vt:lpstr>
      <vt:lpstr>عرض تقديمي في PowerPoint</vt:lpstr>
      <vt:lpstr>         Example 7.1 Mr. Clean</vt:lpstr>
      <vt:lpstr>عرض تقديمي في PowerPoint</vt:lpstr>
      <vt:lpstr>عرض تقديمي في PowerPoint</vt:lpstr>
      <vt:lpstr>عرض تقديمي في PowerPoint</vt:lpstr>
      <vt:lpstr>Problem 7.1</vt:lpstr>
      <vt:lpstr>Problem 7.13</vt:lpstr>
      <vt:lpstr>Problem 7.13</vt:lpstr>
      <vt:lpstr>Kinetic Energy</vt:lpstr>
      <vt:lpstr>   If the only change in the system is in its speed, the work done by the net force equals the change in kinetic energy of the system. </vt:lpstr>
      <vt:lpstr>Example 7.7 A Block Pulled  on a Frictionless Surface</vt:lpstr>
      <vt:lpstr>Question 7.10</vt:lpstr>
      <vt:lpstr>Question 7.14</vt:lpstr>
      <vt:lpstr>Problem 7.24</vt:lpstr>
      <vt:lpstr>Energy Transfer   mechanisms</vt:lpstr>
      <vt:lpstr>Energy Transfer   mechanisms</vt:lpstr>
      <vt:lpstr>عرض تقديمي في PowerPoint</vt:lpstr>
      <vt:lpstr>عرض تقديمي في PowerPoint</vt:lpstr>
      <vt:lpstr>8.1: Potential Energy</vt:lpstr>
      <vt:lpstr>8.1: Potential Energy</vt:lpstr>
      <vt:lpstr>Quick Quiz 8.1:</vt:lpstr>
      <vt:lpstr>8.1: Potential Energy</vt:lpstr>
      <vt:lpstr>8.2: Mechanical Energy</vt:lpstr>
      <vt:lpstr>Example 8.2: Ball in Free Fall</vt:lpstr>
      <vt:lpstr>(B) Determine the speed of the ball at y if at the instant of release it already has an initial upward speed vi at the initial altitude h.</vt:lpstr>
      <vt:lpstr>Example 8.7 Motion on a Curved Track</vt:lpstr>
      <vt:lpstr>Question 8.2</vt:lpstr>
      <vt:lpstr>عرض تقديمي في PowerPoint</vt:lpstr>
      <vt:lpstr>Power</vt:lpstr>
      <vt:lpstr>Problem 7.39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131</cp:revision>
  <dcterms:created xsi:type="dcterms:W3CDTF">2009-12-03T04:46:06Z</dcterms:created>
  <dcterms:modified xsi:type="dcterms:W3CDTF">2011-09-25T11:38:07Z</dcterms:modified>
</cp:coreProperties>
</file>