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2"/>
  </p:notesMasterIdLst>
  <p:sldIdLst>
    <p:sldId id="301" r:id="rId2"/>
    <p:sldId id="259" r:id="rId3"/>
    <p:sldId id="306" r:id="rId4"/>
    <p:sldId id="307" r:id="rId5"/>
    <p:sldId id="302" r:id="rId6"/>
    <p:sldId id="303" r:id="rId7"/>
    <p:sldId id="304" r:id="rId8"/>
    <p:sldId id="305" r:id="rId9"/>
    <p:sldId id="324" r:id="rId10"/>
    <p:sldId id="325" r:id="rId11"/>
    <p:sldId id="326" r:id="rId12"/>
    <p:sldId id="328" r:id="rId13"/>
    <p:sldId id="327" r:id="rId14"/>
    <p:sldId id="308" r:id="rId15"/>
    <p:sldId id="309" r:id="rId16"/>
    <p:sldId id="320" r:id="rId17"/>
    <p:sldId id="329" r:id="rId18"/>
    <p:sldId id="321" r:id="rId19"/>
    <p:sldId id="322" r:id="rId20"/>
    <p:sldId id="323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5" d="100"/>
          <a:sy n="75" d="100"/>
        </p:scale>
        <p:origin x="-2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46C286-C554-4888-B19E-C1743D67ACDD}" type="datetimeFigureOut">
              <a:rPr lang="ar-SA" smtClean="0"/>
              <a:pPr/>
              <a:t>01/01/33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0B53E7D-19F5-46E2-BA43-4D2102362CC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53E7D-19F5-46E2-BA43-4D2102362CCB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01/01/33</a:t>
            </a:fld>
            <a:endParaRPr lang="ar-S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2780928"/>
            <a:ext cx="4968552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الخامسة والسادسة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8104" y="139279"/>
            <a:ext cx="345638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الأخطاء </a:t>
            </a:r>
            <a:r>
              <a:rPr lang="en-US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Bugs</a:t>
            </a:r>
            <a:endParaRPr lang="ar-SA" sz="28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3409836"/>
            <a:ext cx="3240360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الخطأ الهجائي </a:t>
            </a:r>
            <a:r>
              <a:rPr lang="en-US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Syntax error</a:t>
            </a:r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</a:t>
            </a:r>
            <a:endParaRPr lang="en-US" sz="28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259632" y="692696"/>
            <a:ext cx="7632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تسمى أخطاء البرامج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بــ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bugs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عملية تنقية البرنامج منها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بــ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debugging 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179512" y="4077072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تسمى بأخطاء وقت التصميم</a:t>
            </a:r>
          </a:p>
          <a:p>
            <a:pPr marL="457200" indent="-457200"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من ابسط الأنواع.</a:t>
            </a:r>
          </a:p>
          <a:p>
            <a:pPr marL="457200" indent="-457200"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يظهر سريعا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error list 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أسفل الشاشة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يسهل علاجه.</a:t>
            </a:r>
          </a:p>
          <a:p>
            <a:pPr marL="457200" indent="-457200"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يحدث عند كتابة خطأ في هجاء الأوامر أو خطأ في قواعد اللغة.</a:t>
            </a:r>
          </a:p>
          <a:p>
            <a:pPr marL="457200" indent="-457200"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يكتشف بعضها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محرر فيجوال (شاشة الكود) بينما يتعرف على البقية فى التنفيذ.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مثل : 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if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بدون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end if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msgbox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نكتبها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messgbox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3995936" y="2132856"/>
            <a:ext cx="496855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خطأ هجائي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Syntax error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خطأ أثناء التشغيل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Runtime error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خطأ منطقي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Logical error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508104" y="1537628"/>
            <a:ext cx="345638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أنواع الأخطاء </a:t>
            </a:r>
            <a:r>
              <a:rPr lang="en-US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Bugs</a:t>
            </a:r>
            <a:endParaRPr lang="ar-SA" sz="28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8" grpId="0" build="allAtOnce"/>
      <p:bldP spid="21" grpId="0" build="allAtOnce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028384" y="260648"/>
            <a:ext cx="93610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  <a:endParaRPr lang="en-US" sz="28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8" name="Snagit_PPTF41C" descr="PPTF41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7090146" cy="29523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مستطيل 8"/>
          <p:cNvSpPr/>
          <p:nvPr/>
        </p:nvSpPr>
        <p:spPr>
          <a:xfrm>
            <a:off x="179512" y="90872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كتابة الخطأ (1) و قمنا بتنفيذ البرنامج فتنتج رسالة (2)</a:t>
            </a:r>
          </a:p>
        </p:txBody>
      </p:sp>
      <p:pic>
        <p:nvPicPr>
          <p:cNvPr id="12" name="Snagit_PPTFDFC" descr="PPTFDF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5280749"/>
            <a:ext cx="5076191" cy="10285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مستطيل 12"/>
          <p:cNvSpPr/>
          <p:nvPr/>
        </p:nvSpPr>
        <p:spPr>
          <a:xfrm>
            <a:off x="4932040" y="4643844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يظهر نوع الخطأ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قائمة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الاخطاء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028384" y="260648"/>
            <a:ext cx="93610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  <a:endParaRPr lang="en-US" sz="28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1475656" y="1700808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MsgeBox(" the element is found in position : " &amp; I + 1)</a:t>
            </a:r>
            <a:endParaRPr lang="ar-SA" dirty="0"/>
          </a:p>
        </p:txBody>
      </p:sp>
      <p:pic>
        <p:nvPicPr>
          <p:cNvPr id="19" name="Snagit_PPTC59F" descr="PPTC59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76872"/>
            <a:ext cx="8784976" cy="1368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مستطيل 9"/>
          <p:cNvSpPr/>
          <p:nvPr/>
        </p:nvSpPr>
        <p:spPr>
          <a:xfrm>
            <a:off x="5220072" y="980728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كتابة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msgebox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(…..)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08304" y="385500"/>
            <a:ext cx="165618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طريقة العلاج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8064" y="2473732"/>
            <a:ext cx="381642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خطأ أثناء التشغيل  </a:t>
            </a:r>
            <a:r>
              <a:rPr lang="en-US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Runtime error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971600" y="1054477"/>
            <a:ext cx="792088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2-click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على الخطأ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error list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ينتقل إلى مكان الخطأ لتصحيحه.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في الإصدارات الحديثة يضع خطا أسفل الخطأ الهجائي.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الإكمال التلقائي للكود.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179512" y="3208908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1-  تسمى بالاستثناءات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exceptions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2-  يظهر عند تشغيل البرنامج نتيجة قيام المبرمج بكتابة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اوامر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تحقق عملية غير محققه أثناء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التشغيل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عدم قدرة فيجوال على التعرف عليها مثل :</a:t>
            </a:r>
          </a:p>
          <a:p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2313" indent="-541338">
              <a:buFont typeface="Wingdings" pitchFamily="2" charset="2"/>
              <a:buChar char="ü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صدور أمر فتح ملف من مشغل القرص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المشغل غير جاهز فتظهر رسالة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runtime error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722313" indent="-541338">
              <a:buFont typeface="Wingdings" pitchFamily="2" charset="2"/>
              <a:buChar char="ü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طلب فتح قاعدة بيانات غير موجودة.</a:t>
            </a:r>
          </a:p>
          <a:p>
            <a:pPr marL="722313" indent="-541338">
              <a:buFont typeface="Wingdings" pitchFamily="2" charset="2"/>
              <a:buChar char="ü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القسمة على صفر (خطأ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overflow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722313" indent="-541338"/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هذه الأخطاء تسبب قطع البرنامج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الخروج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الى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بيئة التشغيل.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7308304" y="179929"/>
            <a:ext cx="165618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طرق العلاج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1043608" y="980728"/>
            <a:ext cx="79208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عبارة  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.on error resume next</a:t>
            </a:r>
            <a:endParaRPr lang="ar-SA" sz="20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عبارة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on error go to …..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مصفوفة الأخطاء.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التركيب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try … catch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3851920" y="2689756"/>
            <a:ext cx="5112568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عبارة  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 error resume next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79512" y="342493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تسبب تجاهل تنفيذ الجملة الخطأ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الانتقال للجملة التالية مع عدم ظهور رسالة خطأ.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7956376" y="4129916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  <p:pic>
        <p:nvPicPr>
          <p:cNvPr id="19" name="Snagit_PPTF2AF" descr="PPTF2A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9566" y="4221088"/>
            <a:ext cx="3974682" cy="208823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allAtOnce"/>
      <p:bldP spid="12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/>
          <p:cNvSpPr/>
          <p:nvPr/>
        </p:nvSpPr>
        <p:spPr>
          <a:xfrm>
            <a:off x="395536" y="436510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بعد كتابة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on resume error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ينفذ البرنامج </a:t>
            </a:r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لا يتوقف لكنه لا ينفذ جملة الخطأ.</a:t>
            </a:r>
          </a:p>
        </p:txBody>
      </p:sp>
      <p:pic>
        <p:nvPicPr>
          <p:cNvPr id="16" name="Snagit_PPT2E39" descr="PPT2E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4754168"/>
            <a:ext cx="3607533" cy="1987200"/>
          </a:xfrm>
          <a:prstGeom prst="rect">
            <a:avLst/>
          </a:prstGeom>
        </p:spPr>
      </p:pic>
      <p:pic>
        <p:nvPicPr>
          <p:cNvPr id="17" name="Snagit_PPT4939" descr="PPT49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2302" y="692696"/>
            <a:ext cx="6023984" cy="3456384"/>
          </a:xfrm>
          <a:prstGeom prst="rect">
            <a:avLst/>
          </a:prstGeom>
        </p:spPr>
      </p:pic>
      <p:sp>
        <p:nvSpPr>
          <p:cNvPr id="18" name="مستطيل 17"/>
          <p:cNvSpPr/>
          <p:nvPr/>
        </p:nvSpPr>
        <p:spPr>
          <a:xfrm>
            <a:off x="547936" y="26064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تنفيذ البرنامج فيتوقف التنفيذ وينتج مربع رسالة يخبرنا عن الــ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error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/>
          <p:cNvSpPr txBox="1"/>
          <p:nvPr/>
        </p:nvSpPr>
        <p:spPr>
          <a:xfrm>
            <a:off x="4860032" y="116632"/>
            <a:ext cx="4104456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عبارة  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 error goto ……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323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لتوجيه تنفيذ البرنامج إلى مجموعة سطور تظهر رسالة الخطأ لنعالجه.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7956376" y="1537628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  <p:pic>
        <p:nvPicPr>
          <p:cNvPr id="10" name="Snagit_PPT8ED2" descr="PPT8E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79" y="4653137"/>
            <a:ext cx="3798897" cy="1944216"/>
          </a:xfrm>
          <a:prstGeom prst="rect">
            <a:avLst/>
          </a:prstGeom>
        </p:spPr>
      </p:pic>
      <p:sp>
        <p:nvSpPr>
          <p:cNvPr id="14" name="مستطيل 13"/>
          <p:cNvSpPr/>
          <p:nvPr/>
        </p:nvSpPr>
        <p:spPr>
          <a:xfrm>
            <a:off x="179512" y="421179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التنفيذ يظهر مربع رسالة يخبرنا عن نوع الخطأ نتيجة للأمر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Err.Description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Snagit_PPT4BC0" descr="PPT4BC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484784"/>
            <a:ext cx="4828678" cy="25202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شكل بيضاوي 8"/>
          <p:cNvSpPr/>
          <p:nvPr/>
        </p:nvSpPr>
        <p:spPr>
          <a:xfrm>
            <a:off x="1763688" y="2996952"/>
            <a:ext cx="1800200" cy="2880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1115616" y="188640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لكل خطأ يوجد رقم حيث خطأ القسمة على صفر له الرقم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فمن الممكن إظهار رسالة الخطأ بالعربي نتيجة لرقم الخطأ.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…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On error goto s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Dim d 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r as integer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d=200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=0     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r=d/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endParaRPr lang="en-US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MsgBox(r)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S: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If  err . number=6  then</a:t>
            </a:r>
          </a:p>
          <a:p>
            <a:pPr algn="l" rtl="0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MsgBox(“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تم القسمة على صفر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”)</a:t>
            </a:r>
          </a:p>
          <a:p>
            <a:pPr algn="l" rtl="0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</a:t>
            </a:r>
            <a:r>
              <a:rPr lang="en-US" dirty="0" smtClean="0"/>
              <a:t>err.Clear    // </a:t>
            </a:r>
            <a:r>
              <a:rPr lang="ar-SA" dirty="0" smtClean="0"/>
              <a:t>من الأخطاء الموجودة به</a:t>
            </a:r>
            <a:r>
              <a:rPr lang="en-US" dirty="0" smtClean="0"/>
              <a:t> err </a:t>
            </a:r>
            <a:r>
              <a:rPr lang="ar-SA" dirty="0" smtClean="0"/>
              <a:t>تنظيف الكائن</a:t>
            </a:r>
            <a:endParaRPr lang="en-US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end if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6372200" y="4201924"/>
            <a:ext cx="2592288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مصفوفة الأخطاء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23528" y="4870901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نقوم بإنشاء مصفوفة تحتوى على رسائل الخطأ بشرط وضع الرسالة في مكان العنصر الذي يشير إلى نفس رقم الخطأ كما هو موضح بالمثال التالي.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بيضاوي 6"/>
          <p:cNvSpPr/>
          <p:nvPr/>
        </p:nvSpPr>
        <p:spPr>
          <a:xfrm>
            <a:off x="1331640" y="836712"/>
            <a:ext cx="3960440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043608" y="35065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dim  erraray (50) as string</a:t>
            </a:r>
          </a:p>
          <a:p>
            <a:pPr algn="l"/>
            <a:endParaRPr lang="en-US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 rtl="0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erraray (6) =“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تم القسمة على صفر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On error goto s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Dim d 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r as integer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d=200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=0     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r=d/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endParaRPr lang="en-US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MsgBox(r)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S: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</a:p>
          <a:p>
            <a:pPr algn="l" rtl="0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MsgBox ( erraray ( err . number ) )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H="1">
            <a:off x="3923928" y="3429000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شكل بيضاوي 9"/>
          <p:cNvSpPr/>
          <p:nvPr/>
        </p:nvSpPr>
        <p:spPr>
          <a:xfrm>
            <a:off x="4355976" y="3068960"/>
            <a:ext cx="432048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3</a:t>
            </a:r>
            <a:endParaRPr lang="ar-SA" dirty="0">
              <a:solidFill>
                <a:schemeClr val="accent6"/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4788024" y="188640"/>
            <a:ext cx="432048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1</a:t>
            </a:r>
            <a:endParaRPr lang="ar-SA" dirty="0">
              <a:solidFill>
                <a:schemeClr val="accent6"/>
              </a:solidFill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5652120" y="764704"/>
            <a:ext cx="432048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2</a:t>
            </a:r>
            <a:endParaRPr lang="ar-SA" dirty="0">
              <a:solidFill>
                <a:schemeClr val="accent6"/>
              </a:solidFill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4139952" y="440668"/>
            <a:ext cx="648072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>
            <a:off x="5292080" y="1016732"/>
            <a:ext cx="360040" cy="108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"/>
          <p:cNvSpPr txBox="1"/>
          <p:nvPr/>
        </p:nvSpPr>
        <p:spPr>
          <a:xfrm>
            <a:off x="7956376" y="404664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323528" y="407707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نستنتج انه أيا كان رقم الخطأ يتم عرض الرسالة المقابلة له في المصفوفة لكن لابد من معرفة أرقام الأخطاء ووضع رسائل في الأماكن المقابلة بالمصفوفة.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043608" y="836712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الصيغة العامة</a:t>
            </a:r>
            <a:endParaRPr lang="en-US" u="sng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try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Stat1.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Stat2.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…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Catch  exception1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action1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Catch  exception2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action2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…</a:t>
            </a:r>
          </a:p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End try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5868144" y="260648"/>
            <a:ext cx="309634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تركيب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Try .. catch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79512" y="430587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يحاول تنفيذ الجمل التي تلي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try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stat1,atat2,…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فإذا نفذت بنجاح يذهب إلى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end try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إذا ظهرت مشاكل اذهب لجمل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catch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(للتعامل مع الخطأ) فإذا كان الخطأ من نوع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exception1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نفذ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action1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إذا كان الخطأ من نوع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exception2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نفذ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action2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(تشبه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 case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971600" y="1052736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/>
              <a:t>Dim filest As System.IO.StreamReader        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</a:t>
            </a:r>
            <a:r>
              <a:rPr lang="en-US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لفتح الملف</a:t>
            </a:r>
            <a:endParaRPr lang="en-US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200" dirty="0" smtClean="0"/>
              <a:t>Try</a:t>
            </a:r>
          </a:p>
          <a:p>
            <a:pPr algn="l" rtl="0"/>
            <a:r>
              <a:rPr lang="en-US" sz="2200" dirty="0" smtClean="0"/>
              <a:t>      filest = New System.IO.StreamReader("a:data.txt")</a:t>
            </a:r>
          </a:p>
          <a:p>
            <a:pPr algn="l" rtl="0"/>
            <a:r>
              <a:rPr lang="en-US" sz="2200" dirty="0" smtClean="0"/>
              <a:t>Catch ex As IO.FileNotFoundException    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</a:t>
            </a:r>
            <a:r>
              <a:rPr lang="en-US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نوع الخطأ الملف غير موجود</a:t>
            </a:r>
            <a:endParaRPr lang="en-US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200" dirty="0" smtClean="0"/>
              <a:t>      MsgBox("the file could not be found")</a:t>
            </a:r>
          </a:p>
          <a:p>
            <a:pPr algn="l" rtl="0"/>
            <a:r>
              <a:rPr lang="en-US" sz="2200" dirty="0" smtClean="0"/>
              <a:t>      Exit Sub</a:t>
            </a:r>
          </a:p>
          <a:p>
            <a:pPr algn="l" rtl="0"/>
            <a:r>
              <a:rPr lang="en-US" sz="2200" dirty="0" smtClean="0"/>
              <a:t>Catch ex As IO.IOException                   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 </a:t>
            </a:r>
            <a:r>
              <a:rPr lang="ar-S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القرص غير موجود</a:t>
            </a:r>
            <a:endParaRPr lang="en-US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200" dirty="0" smtClean="0"/>
              <a:t>      MsgBox("an error occurred : " &amp; ex.Message)</a:t>
            </a:r>
          </a:p>
          <a:p>
            <a:pPr algn="l" rtl="0"/>
            <a:r>
              <a:rPr lang="en-US" sz="2200" dirty="0" smtClean="0"/>
              <a:t>      Exit Sub</a:t>
            </a:r>
          </a:p>
          <a:p>
            <a:pPr algn="l" rtl="0"/>
            <a:r>
              <a:rPr lang="en-US" sz="2200" dirty="0" smtClean="0"/>
              <a:t>End Try</a:t>
            </a:r>
            <a:endParaRPr lang="ar-SA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7956376" y="116632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364088" y="692696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فتح الملف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data.txt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من القرص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a: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509120"/>
            <a:ext cx="576540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2436" y="4869160"/>
            <a:ext cx="428582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179512" y="1308824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 smtClean="0"/>
              <a:t>Dim </a:t>
            </a:r>
            <a:r>
              <a:rPr lang="en-US" dirty="0" err="1" smtClean="0"/>
              <a:t>i</a:t>
            </a:r>
            <a:r>
              <a:rPr lang="en-US" dirty="0" smtClean="0"/>
              <a:t> As Long</a:t>
            </a:r>
          </a:p>
          <a:p>
            <a:pPr algn="l" rtl="0"/>
            <a:r>
              <a:rPr lang="en-US" dirty="0" smtClean="0"/>
              <a:t>Try</a:t>
            </a:r>
          </a:p>
          <a:p>
            <a:pPr algn="l" rtl="0"/>
            <a:r>
              <a:rPr lang="en-US" dirty="0" smtClean="0"/>
              <a:t>            </a:t>
            </a:r>
            <a:r>
              <a:rPr lang="en-US" dirty="0" err="1" smtClean="0"/>
              <a:t>i</a:t>
            </a:r>
            <a:r>
              <a:rPr lang="en-US" dirty="0" smtClean="0"/>
              <a:t> = 100 / CLng(TextBox1.Text)</a:t>
            </a:r>
          </a:p>
          <a:p>
            <a:pPr algn="l" rtl="0"/>
            <a:r>
              <a:rPr lang="en-US" dirty="0" smtClean="0"/>
              <a:t>            MsgBox("100/" &amp; TextBox1.Text &amp; " is " &amp;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Catch objexception As System.InvalidCastException    // </a:t>
            </a:r>
            <a:r>
              <a:rPr lang="ar-SA" sz="15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نوع الخطأ عدم </a:t>
            </a:r>
            <a:r>
              <a:rPr lang="ar-SA" sz="15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ادخال</a:t>
            </a:r>
            <a:r>
              <a:rPr lang="ar-SA" sz="15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سلسلة </a:t>
            </a:r>
            <a:r>
              <a:rPr lang="ar-SA" sz="15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sz="15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مربع النص</a:t>
            </a:r>
            <a:endParaRPr lang="en-US" sz="1500" dirty="0" smtClean="0"/>
          </a:p>
          <a:p>
            <a:pPr algn="l" rtl="0"/>
            <a:r>
              <a:rPr lang="en-US" dirty="0" smtClean="0"/>
              <a:t>            MsgBox("you must enter something in the textbox")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Catch objexception As Exception       // </a:t>
            </a:r>
            <a:r>
              <a:rPr lang="ar-SA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نوع الخطأ لا يوجد نوع محدد (اى نوع غير النوع السابق)</a:t>
            </a:r>
            <a:endParaRPr lang="en-US" sz="1600" dirty="0" smtClean="0"/>
          </a:p>
          <a:p>
            <a:pPr algn="l" rtl="0"/>
            <a:r>
              <a:rPr lang="en-US" dirty="0" smtClean="0"/>
              <a:t>            MsgBox("caught an exception that was not an invalid cast")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End Try</a:t>
            </a:r>
            <a:endParaRPr lang="ar-SA" dirty="0"/>
          </a:p>
        </p:txBody>
      </p:sp>
      <p:sp>
        <p:nvSpPr>
          <p:cNvPr id="7" name="TextBox 4"/>
          <p:cNvSpPr txBox="1"/>
          <p:nvPr/>
        </p:nvSpPr>
        <p:spPr>
          <a:xfrm>
            <a:off x="7956376" y="116632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/>
          <p:cNvSpPr txBox="1"/>
          <p:nvPr/>
        </p:nvSpPr>
        <p:spPr>
          <a:xfrm>
            <a:off x="4427984" y="116632"/>
            <a:ext cx="453650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أخطاء منطقية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logical errors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323528" y="76470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ليست أخطاء نحويه في تعليمات البرنامج وليست أخطاء تظهر في التنفيذ بل الخطأ هنا في النتيجة الغير متوقعه للبرنامج .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7956376" y="1537628"/>
            <a:ext cx="1008112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مثال: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1907704" y="529191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في التنفيذ يعطى نتيجة خطأ غير المتوقع نتيجة للعملية + بدلا من *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23528" y="213459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اكتبي إجراء يقوم بحساب اجمالى القيمة المطلوبة لشراء ألف جهاز كمبيوتر حيث سعر الجهاز 5 آلاف ريال.</a:t>
            </a:r>
          </a:p>
        </p:txBody>
      </p:sp>
      <p:pic>
        <p:nvPicPr>
          <p:cNvPr id="9" name="Snagit_PPT6B02" descr="PPT6B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024933"/>
            <a:ext cx="2304256" cy="1988243"/>
          </a:xfrm>
          <a:prstGeom prst="rect">
            <a:avLst/>
          </a:prstGeom>
        </p:spPr>
      </p:pic>
      <p:pic>
        <p:nvPicPr>
          <p:cNvPr id="15" name="Snagit_PPTFD91" descr="PPTFD9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5" y="2996951"/>
            <a:ext cx="4112459" cy="20162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/>
          <p:cNvSpPr txBox="1"/>
          <p:nvPr/>
        </p:nvSpPr>
        <p:spPr>
          <a:xfrm>
            <a:off x="5940152" y="116632"/>
            <a:ext cx="3024336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طرق الاكتشاف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323528" y="76470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التحكم في سير البرنامج من خلال :</a:t>
            </a:r>
          </a:p>
          <a:p>
            <a:pPr marL="722313" indent="-361950">
              <a:buFont typeface="Arial" pitchFamily="34" charset="0"/>
              <a:buChar char="•"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شريط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debug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هناك أدوات لمتابعة سير التحكم.</a:t>
            </a:r>
          </a:p>
          <a:p>
            <a:pPr marL="722313" indent="-361950">
              <a:buFont typeface="Arial" pitchFamily="34" charset="0"/>
              <a:buChar char="•"/>
              <a:tabLst>
                <a:tab pos="985838" algn="l"/>
              </a:tabLst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أو من نقاط التوقف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breaks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ctrl+b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حيث يتوقف تنفيذ البرنامج عندها لمشاهدة قيم المتغيرات.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 إظهار معلومات عن متغيرات / تعبيرات فى نوافذ خاصة.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1547664" y="2492896"/>
            <a:ext cx="7416824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إجراء عملية التصحيح (تعقب الاخطاء و تصحيحها)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1907704" y="3068960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من قائمة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debug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Snagit_PPT5179" descr="PPT517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8666" y="3140968"/>
            <a:ext cx="2973494" cy="2050048"/>
          </a:xfrm>
          <a:prstGeom prst="rect">
            <a:avLst/>
          </a:prstGeom>
        </p:spPr>
      </p:pic>
      <p:sp>
        <p:nvSpPr>
          <p:cNvPr id="16" name="مستطيل 15"/>
          <p:cNvSpPr/>
          <p:nvPr/>
        </p:nvSpPr>
        <p:spPr>
          <a:xfrm>
            <a:off x="467544" y="522920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Step into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تنفيذ البرنامج للسطر الأول ثم التوقف فإذا كان السطر استدعاء لدالة يتم توجيه التحكم إلى الدالة المستدعاة ثم التوقف داخلها قبل تنفيذ السطر الأول بها. </a:t>
            </a:r>
          </a:p>
        </p:txBody>
      </p:sp>
      <p:sp>
        <p:nvSpPr>
          <p:cNvPr id="18" name="مستطيل 17"/>
          <p:cNvSpPr/>
          <p:nvPr/>
        </p:nvSpPr>
        <p:spPr>
          <a:xfrm>
            <a:off x="0" y="6093296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Step over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تنفيذ البرنامج للسطر الأول ثم التوقف فإذا كان السطر استدعاء لدالة يتم توجيه التحكم إلى الدالة المستدعاة لينفذها بالكامل ثم الرجوع للجملة التالية للاستدعاء ثم يتوقف. 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48064" y="116632"/>
            <a:ext cx="381642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نقاط التوقف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Breakpoint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83568" y="83671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نقاط تضاف لسطور البرنامج عن طريق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ctrl+b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أو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r-click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ثم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breakpoint 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ثم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insert breakpoint</a:t>
            </a:r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تظهر نقاط التوقف كدائرة حمراء كما موضح بالشكل.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نجد أن الجملة التي وضعنا لها نقطة توقف قد أخذت لون أيضا.</a:t>
            </a:r>
          </a:p>
        </p:txBody>
      </p:sp>
      <p:grpSp>
        <p:nvGrpSpPr>
          <p:cNvPr id="13" name="مجموعة 12"/>
          <p:cNvGrpSpPr/>
          <p:nvPr/>
        </p:nvGrpSpPr>
        <p:grpSpPr>
          <a:xfrm>
            <a:off x="1043608" y="1556792"/>
            <a:ext cx="5721080" cy="2448272"/>
            <a:chOff x="1155176" y="1772816"/>
            <a:chExt cx="5721080" cy="244827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5176" y="2372494"/>
              <a:ext cx="5721080" cy="1848594"/>
            </a:xfrm>
            <a:prstGeom prst="rect">
              <a:avLst/>
            </a:prstGeom>
            <a:noFill/>
            <a:ln w="9525">
              <a:solidFill>
                <a:schemeClr val="accent1">
                  <a:shade val="50000"/>
                </a:schemeClr>
              </a:solidFill>
              <a:miter lim="800000"/>
              <a:headEnd/>
              <a:tailEnd/>
            </a:ln>
          </p:spPr>
        </p:pic>
        <p:grpSp>
          <p:nvGrpSpPr>
            <p:cNvPr id="12" name="مجموعة 11"/>
            <p:cNvGrpSpPr/>
            <p:nvPr/>
          </p:nvGrpSpPr>
          <p:grpSpPr>
            <a:xfrm>
              <a:off x="1187624" y="1772816"/>
              <a:ext cx="1656184" cy="1224136"/>
              <a:chOff x="1187624" y="1772816"/>
              <a:chExt cx="1656184" cy="1224136"/>
            </a:xfrm>
          </p:grpSpPr>
          <p:cxnSp>
            <p:nvCxnSpPr>
              <p:cNvPr id="8" name="رابط كسهم مستقيم 7"/>
              <p:cNvCxnSpPr/>
              <p:nvPr/>
            </p:nvCxnSpPr>
            <p:spPr>
              <a:xfrm flipH="1">
                <a:off x="1331640" y="2276872"/>
                <a:ext cx="432048" cy="720080"/>
              </a:xfrm>
              <a:prstGeom prst="straightConnector1">
                <a:avLst/>
              </a:prstGeom>
              <a:ln w="31750">
                <a:solidFill>
                  <a:schemeClr val="accent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شكل بيضاوي 8"/>
              <p:cNvSpPr/>
              <p:nvPr/>
            </p:nvSpPr>
            <p:spPr>
              <a:xfrm>
                <a:off x="1187624" y="1772816"/>
                <a:ext cx="1656184" cy="50405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dirty="0" smtClean="0">
                    <a:solidFill>
                      <a:srgbClr val="00B050"/>
                    </a:solidFill>
                  </a:rPr>
                  <a:t>نقاط توقف</a:t>
                </a:r>
                <a:endParaRPr lang="ar-SA" dirty="0">
                  <a:solidFill>
                    <a:srgbClr val="00B050"/>
                  </a:solidFill>
                </a:endParaRPr>
              </a:p>
            </p:txBody>
          </p:sp>
        </p:grp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7" y="4941169"/>
            <a:ext cx="4784228" cy="1584176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</p:pic>
      <p:sp>
        <p:nvSpPr>
          <p:cNvPr id="15" name="مستطيل 14"/>
          <p:cNvSpPr/>
          <p:nvPr/>
        </p:nvSpPr>
        <p:spPr>
          <a:xfrm>
            <a:off x="683568" y="422282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الضغط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f5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run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فنجد أن البرنامج توقف عند نقطة التوقف الأولى لنرى قيمة المتغير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نجد أن لون الجملة قد تغير للأصفر و شكل نقطة التوقف تغيرت.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11560" y="332656"/>
            <a:ext cx="8100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الضغط على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f5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لإكمال التنفيذ نجد أن البرنامج يتوقف عند نقطة التوقف الثانية لنرى قيمة المتغير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5226" y="1196752"/>
            <a:ext cx="5151070" cy="1738486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3604" y="4293096"/>
            <a:ext cx="2077546" cy="187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611560" y="3491716"/>
            <a:ext cx="8100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الضغط على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f5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لإكمال التنفيذ نجد أن البرنامج أعطى الناتج النهائي و هو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150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nagit_PPTCB30" descr="PPTCB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3594" y="1268760"/>
            <a:ext cx="6820813" cy="5601291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7812360" y="116632"/>
            <a:ext cx="1152128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مثال 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755576" y="69269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مثال على درجات الحماية المختلفة للبيانات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public , private , protected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nagit_PPT7237" descr="PPT723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708921"/>
            <a:ext cx="7920880" cy="3672407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79512" y="260648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مشتق من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class1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لاحظ : 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استدعاء المتغيرات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 , address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في الإجراء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disp2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تم استدعاؤهم بطريقة مباشرة لأنهم من النوع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public , protected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فالطبقة المشتقة تتعامل معهم مباشرة داخلها.</a:t>
            </a:r>
          </a:p>
          <a:p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استدعاء المتغير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name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في الدالة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disp2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لم يستدعى مباشرة بل عن طريق الدالة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getname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لأنه خاص.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nagit_PPT2E14" descr="PPT2E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3825" y="2174307"/>
            <a:ext cx="5350463" cy="45670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مستطيل 7"/>
          <p:cNvSpPr/>
          <p:nvPr/>
        </p:nvSpPr>
        <p:spPr>
          <a:xfrm>
            <a:off x="179512" y="260648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خارج الطبقة المشتقة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class2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سواء في كود زر أو في تطبيق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console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داخل الدالة الرئيسية يتم استدعاء المتغيرات كما يلي:</a:t>
            </a:r>
          </a:p>
          <a:p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المتغير العام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يستدعى مباشرة.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المتغير الخاص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name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يستدعى باستخدام الدالة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setname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المتغير المحمى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address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يستدعى باستخدام الدالة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setaddress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ar-SA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2087</TotalTime>
  <Words>1170</Words>
  <Application>Microsoft Office PowerPoint</Application>
  <PresentationFormat>عرض على الشاشة (3:4)‏</PresentationFormat>
  <Paragraphs>158</Paragraphs>
  <Slides>20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Solstice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engy</cp:lastModifiedBy>
  <cp:revision>297</cp:revision>
  <dcterms:created xsi:type="dcterms:W3CDTF">2010-12-03T13:48:29Z</dcterms:created>
  <dcterms:modified xsi:type="dcterms:W3CDTF">2011-11-26T08:12:58Z</dcterms:modified>
</cp:coreProperties>
</file>