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15"/>
  </p:notesMasterIdLst>
  <p:sldIdLst>
    <p:sldId id="301" r:id="rId2"/>
    <p:sldId id="315" r:id="rId3"/>
    <p:sldId id="307" r:id="rId4"/>
    <p:sldId id="316" r:id="rId5"/>
    <p:sldId id="308" r:id="rId6"/>
    <p:sldId id="318" r:id="rId7"/>
    <p:sldId id="317" r:id="rId8"/>
    <p:sldId id="319" r:id="rId9"/>
    <p:sldId id="320" r:id="rId10"/>
    <p:sldId id="321" r:id="rId11"/>
    <p:sldId id="304" r:id="rId12"/>
    <p:sldId id="305" r:id="rId13"/>
    <p:sldId id="322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5" d="100"/>
          <a:sy n="75" d="100"/>
        </p:scale>
        <p:origin x="-27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BE089E4-21E4-4BC4-9206-C8A553402781}" type="datetimeFigureOut">
              <a:rPr lang="ar-SA" smtClean="0"/>
              <a:pPr/>
              <a:t>23/12/32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149605D-15F2-4CE9-8BDB-F66F0EDEFA98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49605D-15F2-4CE9-8BDB-F66F0EDEFA98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49605D-15F2-4CE9-8BDB-F66F0EDEFA98}" type="slidenum">
              <a:rPr lang="ar-SA" smtClean="0"/>
              <a:pPr/>
              <a:t>5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23/12/32</a:t>
            </a:fld>
            <a:endParaRPr lang="ar-S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23/12/32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23/12/32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23/12/32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23/12/32</a:t>
            </a:fld>
            <a:endParaRPr lang="ar-S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23/12/32</a:t>
            </a:fld>
            <a:endParaRPr lang="ar-S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23/12/32</a:t>
            </a:fld>
            <a:endParaRPr lang="ar-S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23/12/32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23/12/32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23/12/32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23/12/32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49FCF11-735D-4130-96D8-A1252FAAB54F}" type="datetimeFigureOut">
              <a:rPr lang="ar-SA" smtClean="0"/>
              <a:pPr/>
              <a:t>23/12/32</a:t>
            </a:fld>
            <a:endParaRPr lang="ar-SA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7784" y="2780928"/>
            <a:ext cx="4032448" cy="92333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5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المحاضرة السادسة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70352" y="860648"/>
            <a:ext cx="8466144" cy="1632248"/>
          </a:xfrm>
        </p:spPr>
        <p:txBody>
          <a:bodyPr>
            <a:normAutofit/>
          </a:bodyPr>
          <a:lstStyle/>
          <a:p>
            <a:r>
              <a:rPr lang="ar-SA" sz="2600" dirty="0" smtClean="0"/>
              <a:t>التعامل مع قواعد البيانات كمطور للقاعدة وليس كمستخدم.</a:t>
            </a:r>
          </a:p>
          <a:p>
            <a:r>
              <a:rPr lang="ar-SA" sz="2600" dirty="0" smtClean="0"/>
              <a:t>من قائمة </a:t>
            </a:r>
            <a:r>
              <a:rPr lang="en-US" sz="2600" dirty="0" smtClean="0"/>
              <a:t>view </a:t>
            </a:r>
            <a:r>
              <a:rPr lang="ar-SA" sz="2600" dirty="0" smtClean="0"/>
              <a:t>         </a:t>
            </a:r>
            <a:r>
              <a:rPr lang="en-US" sz="2600" dirty="0" smtClean="0"/>
              <a:t>server explorer</a:t>
            </a:r>
            <a:r>
              <a:rPr lang="ar-SA" sz="2600" dirty="0" smtClean="0"/>
              <a:t> .</a:t>
            </a:r>
          </a:p>
          <a:p>
            <a:pPr>
              <a:buNone/>
            </a:pPr>
            <a:r>
              <a:rPr lang="ar-SA" sz="2600" dirty="0" smtClean="0"/>
              <a:t>   من هنا نتصل بالقاعدة عن طريق (</a:t>
            </a:r>
            <a:r>
              <a:rPr lang="en-US" sz="2600" dirty="0" smtClean="0"/>
              <a:t>data connection </a:t>
            </a:r>
            <a:r>
              <a:rPr lang="ar-SA" sz="2600" dirty="0" smtClean="0"/>
              <a:t> أو </a:t>
            </a:r>
            <a:r>
              <a:rPr lang="en-US" sz="2600" dirty="0" smtClean="0"/>
              <a:t>servers</a:t>
            </a:r>
            <a:r>
              <a:rPr lang="ar-SA" sz="2600" dirty="0" smtClean="0"/>
              <a:t>).</a:t>
            </a:r>
            <a:endParaRPr lang="ar-SA" sz="2600" dirty="0"/>
          </a:p>
        </p:txBody>
      </p:sp>
      <p:sp>
        <p:nvSpPr>
          <p:cNvPr id="4" name="TextBox 4"/>
          <p:cNvSpPr txBox="1"/>
          <p:nvPr/>
        </p:nvSpPr>
        <p:spPr>
          <a:xfrm>
            <a:off x="3563888" y="139279"/>
            <a:ext cx="5400600" cy="58477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2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التعامل مع قواعد البيانات من خلال </a:t>
            </a:r>
            <a:r>
              <a:rPr lang="en-US" sz="32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server explorer</a:t>
            </a:r>
            <a:endParaRPr lang="ar-SA" sz="3200" dirty="0" smtClean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cxnSp>
        <p:nvCxnSpPr>
          <p:cNvPr id="6" name="رابط كسهم مستقيم 5"/>
          <p:cNvCxnSpPr/>
          <p:nvPr/>
        </p:nvCxnSpPr>
        <p:spPr>
          <a:xfrm flipH="1">
            <a:off x="6228184" y="1628800"/>
            <a:ext cx="504056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Snagit_PPTF7A2" descr="PPTF7A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7126" y="2484544"/>
            <a:ext cx="3593346" cy="389678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6" name="Snagit_PPT248C" descr="PPT248C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2960080"/>
            <a:ext cx="3404810" cy="29892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8" name="رابط كسهم مستقيم 17"/>
          <p:cNvCxnSpPr/>
          <p:nvPr/>
        </p:nvCxnSpPr>
        <p:spPr>
          <a:xfrm flipH="1">
            <a:off x="4067944" y="4221088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مجموعة 10"/>
          <p:cNvGrpSpPr/>
          <p:nvPr/>
        </p:nvGrpSpPr>
        <p:grpSpPr>
          <a:xfrm>
            <a:off x="5004048" y="3068960"/>
            <a:ext cx="3744416" cy="2448272"/>
            <a:chOff x="395536" y="548680"/>
            <a:chExt cx="3209524" cy="1695238"/>
          </a:xfrm>
        </p:grpSpPr>
        <p:pic>
          <p:nvPicPr>
            <p:cNvPr id="6" name="Snagit_PPT7146" descr="PPT7146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5536" y="548680"/>
              <a:ext cx="3209524" cy="169523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cxnSp>
          <p:nvCxnSpPr>
            <p:cNvPr id="9" name="رابط كسهم مستقيم 8"/>
            <p:cNvCxnSpPr/>
            <p:nvPr/>
          </p:nvCxnSpPr>
          <p:spPr>
            <a:xfrm flipH="1">
              <a:off x="2339752" y="1340768"/>
              <a:ext cx="288032" cy="216024"/>
            </a:xfrm>
            <a:prstGeom prst="straightConnector1">
              <a:avLst/>
            </a:prstGeom>
            <a:ln>
              <a:solidFill>
                <a:schemeClr val="accent1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0" name="شكل بيضاوي 9"/>
            <p:cNvSpPr/>
            <p:nvPr/>
          </p:nvSpPr>
          <p:spPr>
            <a:xfrm>
              <a:off x="2627784" y="1124744"/>
              <a:ext cx="288032" cy="28803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dirty="0" smtClean="0"/>
                <a:t>3</a:t>
              </a:r>
              <a:endParaRPr lang="ar-SA" dirty="0"/>
            </a:p>
          </p:txBody>
        </p:sp>
      </p:grpSp>
      <p:grpSp>
        <p:nvGrpSpPr>
          <p:cNvPr id="12" name="مجموعة 11"/>
          <p:cNvGrpSpPr/>
          <p:nvPr/>
        </p:nvGrpSpPr>
        <p:grpSpPr>
          <a:xfrm>
            <a:off x="539552" y="980728"/>
            <a:ext cx="8466144" cy="1656184"/>
            <a:chOff x="642360" y="716632"/>
            <a:chExt cx="8466144" cy="1656184"/>
          </a:xfrm>
        </p:grpSpPr>
        <p:sp>
          <p:nvSpPr>
            <p:cNvPr id="13" name="عنصر نائب للمحتوى 2"/>
            <p:cNvSpPr txBox="1">
              <a:spLocks/>
            </p:cNvSpPr>
            <p:nvPr/>
          </p:nvSpPr>
          <p:spPr>
            <a:xfrm>
              <a:off x="642360" y="716632"/>
              <a:ext cx="8466144" cy="1656184"/>
            </a:xfrm>
            <a:prstGeom prst="rect">
              <a:avLst/>
            </a:prstGeom>
          </p:spPr>
          <p:txBody>
            <a:bodyPr>
              <a:normAutofit fontScale="92500" lnSpcReduction="10000"/>
            </a:bodyPr>
            <a:lstStyle/>
            <a:p>
              <a:pPr marL="365760" marR="0" lvl="0" indent="-283464" algn="r" defTabSz="914400" rtl="1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2"/>
                <a:buChar char=""/>
                <a:tabLst/>
                <a:defRPr/>
              </a:pPr>
              <a:r>
                <a:rPr kumimoji="0" lang="ar-SA" sz="26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تقوم بإعداد وصلة بالقاعدة</a:t>
              </a:r>
              <a:r>
                <a:rPr kumimoji="0" lang="ar-SA" sz="2600" b="0" i="0" u="none" strike="noStrike" kern="120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وتصلح لجميع قواعد البيانات</a:t>
              </a:r>
              <a:r>
                <a:rPr kumimoji="0" lang="ar-SA" sz="26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.</a:t>
              </a:r>
            </a:p>
            <a:p>
              <a:pPr marL="365760" marR="0" lvl="0" indent="-283464" algn="r" defTabSz="914400" rtl="1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2"/>
                <a:buChar char=""/>
                <a:tabLst/>
                <a:defRPr/>
              </a:pPr>
              <a:r>
                <a:rPr kumimoji="0" lang="ar-SA" sz="26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نختار </a:t>
              </a:r>
              <a:r>
                <a:rPr kumimoji="0" lang="en-US" sz="26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data connection</a:t>
              </a:r>
              <a:r>
                <a:rPr kumimoji="0" lang="ar-SA" sz="26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       </a:t>
              </a:r>
              <a:r>
                <a:rPr lang="en-US" sz="2600" dirty="0" smtClean="0"/>
                <a:t>R-click</a:t>
              </a:r>
              <a:r>
                <a:rPr lang="ar-SA" sz="2600" dirty="0" smtClean="0"/>
                <a:t>        </a:t>
              </a:r>
              <a:r>
                <a:rPr lang="en-US" sz="2600" dirty="0" smtClean="0"/>
                <a:t>add connection</a:t>
              </a:r>
              <a:r>
                <a:rPr kumimoji="0" lang="ar-SA" sz="26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 </a:t>
              </a:r>
            </a:p>
            <a:p>
              <a:pPr marL="365760" marR="0" lvl="0" indent="-283464" algn="r" defTabSz="914400" rtl="1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2"/>
                <a:buNone/>
                <a:tabLst/>
                <a:defRPr/>
              </a:pPr>
              <a:r>
                <a:rPr kumimoji="0" lang="ar-SA" sz="26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  زر</a:t>
              </a:r>
              <a:r>
                <a:rPr kumimoji="0" lang="en-US" sz="26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change </a:t>
              </a:r>
              <a:r>
                <a:rPr kumimoji="0" lang="ar-SA" sz="26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 لتحديد نوع القاعدة         </a:t>
              </a:r>
              <a:r>
                <a:rPr kumimoji="0" lang="en-US" sz="26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Microsoft access database</a:t>
              </a:r>
              <a:r>
                <a:rPr kumimoji="0" lang="ar-SA" sz="26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و من زر </a:t>
              </a:r>
              <a:r>
                <a:rPr kumimoji="0" lang="en-US" sz="26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browse</a:t>
              </a:r>
              <a:r>
                <a:rPr kumimoji="0" lang="ar-SA" sz="26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نحدد اسم ومسار القاعدة.</a:t>
              </a:r>
              <a:endParaRPr kumimoji="0" lang="ar-SA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4" name="مجموعة 12"/>
            <p:cNvGrpSpPr/>
            <p:nvPr/>
          </p:nvGrpSpPr>
          <p:grpSpPr>
            <a:xfrm>
              <a:off x="1290432" y="1364704"/>
              <a:ext cx="4608512" cy="360040"/>
              <a:chOff x="1290432" y="1364704"/>
              <a:chExt cx="4608512" cy="360040"/>
            </a:xfrm>
          </p:grpSpPr>
          <p:cxnSp>
            <p:nvCxnSpPr>
              <p:cNvPr id="15" name="رابط كسهم مستقيم 14"/>
              <p:cNvCxnSpPr/>
              <p:nvPr/>
            </p:nvCxnSpPr>
            <p:spPr>
              <a:xfrm flipH="1">
                <a:off x="5394888" y="1364704"/>
                <a:ext cx="504056" cy="0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رابط كسهم مستقيم 15"/>
              <p:cNvCxnSpPr/>
              <p:nvPr/>
            </p:nvCxnSpPr>
            <p:spPr>
              <a:xfrm flipH="1">
                <a:off x="3882720" y="1364704"/>
                <a:ext cx="504056" cy="0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رابط كسهم مستقيم 16"/>
              <p:cNvCxnSpPr/>
              <p:nvPr/>
            </p:nvCxnSpPr>
            <p:spPr>
              <a:xfrm flipH="1">
                <a:off x="1290432" y="1364704"/>
                <a:ext cx="504056" cy="0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رابط كسهم مستقيم 17"/>
              <p:cNvCxnSpPr/>
              <p:nvPr/>
            </p:nvCxnSpPr>
            <p:spPr>
              <a:xfrm flipH="1">
                <a:off x="4818824" y="1724744"/>
                <a:ext cx="504056" cy="0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" name="TextBox 4"/>
          <p:cNvSpPr txBox="1"/>
          <p:nvPr/>
        </p:nvSpPr>
        <p:spPr>
          <a:xfrm>
            <a:off x="5796136" y="188640"/>
            <a:ext cx="3168352" cy="58477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2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استعمال </a:t>
            </a:r>
            <a:r>
              <a:rPr lang="en-US" sz="32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data connection</a:t>
            </a:r>
            <a:endParaRPr lang="ar-SA" sz="3200" dirty="0" smtClean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grpSp>
        <p:nvGrpSpPr>
          <p:cNvPr id="21" name="مجموعة 20"/>
          <p:cNvGrpSpPr/>
          <p:nvPr/>
        </p:nvGrpSpPr>
        <p:grpSpPr>
          <a:xfrm>
            <a:off x="251520" y="2204864"/>
            <a:ext cx="4482455" cy="4464496"/>
            <a:chOff x="5148064" y="404664"/>
            <a:chExt cx="3762375" cy="3952875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148064" y="404664"/>
              <a:ext cx="3762375" cy="3952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3" name="رابط كسهم مستقيم 22"/>
            <p:cNvCxnSpPr/>
            <p:nvPr/>
          </p:nvCxnSpPr>
          <p:spPr>
            <a:xfrm flipH="1">
              <a:off x="8388424" y="1124744"/>
              <a:ext cx="216024" cy="36004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24" name="شكل بيضاوي 23"/>
            <p:cNvSpPr/>
            <p:nvPr/>
          </p:nvSpPr>
          <p:spPr>
            <a:xfrm>
              <a:off x="8532440" y="836712"/>
              <a:ext cx="288032" cy="2880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dirty="0" smtClean="0"/>
                <a:t>4</a:t>
              </a:r>
              <a:endParaRPr lang="ar-SA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PPTF757" descr="PPTF75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97821" y="260648"/>
            <a:ext cx="4866667" cy="3168352"/>
          </a:xfrm>
          <a:prstGeom prst="rect">
            <a:avLst/>
          </a:prstGeom>
        </p:spPr>
      </p:pic>
      <p:pic>
        <p:nvPicPr>
          <p:cNvPr id="10" name="Snagit_PPTC2F0" descr="PPTC2F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578" y="116632"/>
            <a:ext cx="3733334" cy="4392488"/>
          </a:xfrm>
          <a:prstGeom prst="rect">
            <a:avLst/>
          </a:prstGeom>
        </p:spPr>
      </p:pic>
      <p:sp>
        <p:nvSpPr>
          <p:cNvPr id="11" name="عنصر نائب للمحتوى 2"/>
          <p:cNvSpPr txBox="1">
            <a:spLocks/>
          </p:cNvSpPr>
          <p:nvPr/>
        </p:nvSpPr>
        <p:spPr>
          <a:xfrm>
            <a:off x="611560" y="4797152"/>
            <a:ext cx="8250120" cy="165618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ar-S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نجد أن قاعدة البيانات كاملة جلبت إلى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server explore</a:t>
            </a:r>
            <a:r>
              <a:rPr kumimoji="0" lang="ar-S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65760" marR="0" lvl="0" indent="-283464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ar-SA" sz="2600" dirty="0" smtClean="0"/>
              <a:t>نضغط </a:t>
            </a:r>
            <a:r>
              <a:rPr lang="en-US" sz="2600" dirty="0" smtClean="0"/>
              <a:t>r-click</a:t>
            </a:r>
            <a:r>
              <a:rPr lang="ar-SA" sz="2600" dirty="0" smtClean="0"/>
              <a:t> على جدول </a:t>
            </a:r>
            <a:r>
              <a:rPr lang="en-US" sz="2600" dirty="0" smtClean="0"/>
              <a:t>stud</a:t>
            </a:r>
            <a:r>
              <a:rPr lang="ar-SA" sz="2600" dirty="0" smtClean="0"/>
              <a:t> ثم نختار </a:t>
            </a:r>
            <a:r>
              <a:rPr lang="en-US" sz="2600" dirty="0" smtClean="0"/>
              <a:t>retrieve data</a:t>
            </a:r>
            <a:r>
              <a:rPr lang="ar-SA" sz="2600" dirty="0" smtClean="0"/>
              <a:t> نجد انه فتح في شاشة المشروع (شاشة فيجوال) حيث تم استيراد الجدول بالكامل.</a:t>
            </a:r>
            <a:endParaRPr kumimoji="0" lang="ar-SA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PPT72FE" descr="PPT72FE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796136" y="129901"/>
            <a:ext cx="3168352" cy="4214066"/>
          </a:xfrm>
          <a:ln>
            <a:solidFill>
              <a:schemeClr val="accent1"/>
            </a:solidFill>
          </a:ln>
        </p:spPr>
      </p:pic>
      <p:pic>
        <p:nvPicPr>
          <p:cNvPr id="6" name="Snagit_PPTFD06" descr="PPTFD0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04" y="404664"/>
            <a:ext cx="4708776" cy="295232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8" name="رابط كسهم مستقيم 7"/>
          <p:cNvCxnSpPr/>
          <p:nvPr/>
        </p:nvCxnSpPr>
        <p:spPr>
          <a:xfrm flipH="1">
            <a:off x="5004048" y="1700808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" name="TextBox 4"/>
          <p:cNvSpPr txBox="1"/>
          <p:nvPr/>
        </p:nvSpPr>
        <p:spPr>
          <a:xfrm>
            <a:off x="6588224" y="4716433"/>
            <a:ext cx="2376264" cy="58477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2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استعمال </a:t>
            </a:r>
            <a:r>
              <a:rPr lang="en-US" sz="32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servers</a:t>
            </a:r>
            <a:endParaRPr lang="ar-SA" sz="3200" dirty="0" smtClean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>
          <a:xfrm>
            <a:off x="539552" y="5373216"/>
            <a:ext cx="8322128" cy="122413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marR="0" lvl="0" indent="-283464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ar-SA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يتعامل مع قواعد البيانات من</a:t>
            </a:r>
            <a:r>
              <a:rPr kumimoji="0" lang="ar-SA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نوع </a:t>
            </a:r>
            <a:r>
              <a:rPr kumimoji="0" lang="ar-SA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Ms Sql Server</a:t>
            </a:r>
            <a:r>
              <a:rPr lang="ar-SA" sz="2200" dirty="0" smtClean="0"/>
              <a:t>.</a:t>
            </a:r>
          </a:p>
          <a:p>
            <a:pPr marL="365760" marR="0" lvl="0" indent="-283464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ar-SA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نختار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servers</a:t>
            </a:r>
            <a:r>
              <a:rPr kumimoji="0" lang="ar-SA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نجد أن اسم الجهاز ظاهر وان قواعد البيانات الموجودة على الجهاز</a:t>
            </a:r>
            <a:r>
              <a:rPr kumimoji="0" lang="ar-SA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من نوع 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sql</a:t>
            </a:r>
            <a:r>
              <a:rPr kumimoji="0" lang="ar-SA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موجودة .....</a:t>
            </a:r>
            <a:endParaRPr kumimoji="0" lang="ar-SA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 l="44094" t="24078" r="34644" b="39172"/>
          <a:stretch>
            <a:fillRect/>
          </a:stretch>
        </p:blipFill>
        <p:spPr bwMode="auto">
          <a:xfrm>
            <a:off x="6372200" y="2204864"/>
            <a:ext cx="216024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مجموعة 9"/>
          <p:cNvGrpSpPr/>
          <p:nvPr/>
        </p:nvGrpSpPr>
        <p:grpSpPr>
          <a:xfrm>
            <a:off x="539552" y="188640"/>
            <a:ext cx="8322128" cy="1872208"/>
            <a:chOff x="539552" y="260648"/>
            <a:chExt cx="8322128" cy="1872208"/>
          </a:xfrm>
        </p:grpSpPr>
        <p:sp>
          <p:nvSpPr>
            <p:cNvPr id="7" name="عنصر نائب للمحتوى 2"/>
            <p:cNvSpPr txBox="1">
              <a:spLocks/>
            </p:cNvSpPr>
            <p:nvPr/>
          </p:nvSpPr>
          <p:spPr>
            <a:xfrm>
              <a:off x="539552" y="260648"/>
              <a:ext cx="8322128" cy="1872208"/>
            </a:xfrm>
            <a:prstGeom prst="rect">
              <a:avLst/>
            </a:prstGeom>
          </p:spPr>
          <p:txBody>
            <a:bodyPr>
              <a:noAutofit/>
            </a:bodyPr>
            <a:lstStyle/>
            <a:p>
              <a:pPr marL="365760" marR="0" lvl="0" indent="-283464" algn="r" defTabSz="914400" rtl="1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2"/>
                <a:buChar char=""/>
                <a:tabLst/>
                <a:defRPr/>
              </a:pPr>
              <a:r>
                <a:rPr kumimoji="0" lang="ar-SA" sz="22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نستطيع </a:t>
              </a:r>
              <a:r>
                <a:rPr kumimoji="0" lang="ar-SA" sz="22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انشاء</a:t>
              </a:r>
              <a:r>
                <a:rPr kumimoji="0" lang="ar-SA" sz="22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استعلام على الجدول </a:t>
              </a:r>
              <a:r>
                <a:rPr lang="ar-SA" sz="2200" dirty="0" err="1" smtClean="0"/>
                <a:t>الذى</a:t>
              </a:r>
              <a:r>
                <a:rPr lang="ar-SA" sz="2200" dirty="0" smtClean="0"/>
                <a:t> تم </a:t>
              </a:r>
              <a:r>
                <a:rPr lang="ar-SA" sz="2200" dirty="0" err="1" smtClean="0"/>
                <a:t>استيرادة</a:t>
              </a:r>
              <a:r>
                <a:rPr lang="ar-SA" sz="2200" dirty="0" smtClean="0"/>
                <a:t> من القاعدة </a:t>
              </a:r>
              <a:r>
                <a:rPr lang="ar-SA" sz="2200" dirty="0" err="1" smtClean="0"/>
                <a:t>فى</a:t>
              </a:r>
              <a:r>
                <a:rPr lang="ar-SA" sz="2200" dirty="0" smtClean="0"/>
                <a:t> شاشة الفيجوال عن طريق:</a:t>
              </a:r>
            </a:p>
            <a:p>
              <a:pPr marL="365760" marR="0" lvl="0" indent="-283464" algn="r" defTabSz="914400" rtl="1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R-click    </a:t>
              </a:r>
              <a:r>
                <a:rPr kumimoji="0" lang="en-US" sz="2200" b="0" i="0" u="none" strike="noStrike" kern="120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r>
                <a:rPr kumimoji="0" lang="ar-SA" sz="2200" b="0" i="0" u="none" strike="noStrike" kern="120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         </a:t>
              </a:r>
              <a:r>
                <a:rPr kumimoji="0" lang="en-US" sz="2200" b="0" i="0" u="none" strike="noStrike" kern="120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new query</a:t>
              </a:r>
              <a:r>
                <a:rPr kumimoji="0" lang="ar-SA" sz="2200" b="0" i="0" u="none" strike="noStrike" kern="120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  </a:t>
              </a:r>
            </a:p>
            <a:p>
              <a:pPr marL="365760" marR="0" lvl="0" indent="-283464" algn="r" defTabSz="914400" rtl="1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tabLst/>
                <a:defRPr/>
              </a:pPr>
              <a:r>
                <a:rPr lang="ar-SA" sz="2200" baseline="0" dirty="0" smtClean="0"/>
                <a:t>تظهر شاشات الاستعلام كما في </a:t>
              </a:r>
              <a:r>
                <a:rPr lang="en-US" sz="2200" baseline="0" dirty="0" smtClean="0"/>
                <a:t>access</a:t>
              </a:r>
              <a:r>
                <a:rPr lang="ar-SA" sz="2200" baseline="0" dirty="0" smtClean="0"/>
                <a:t>.</a:t>
              </a:r>
              <a:endParaRPr kumimoji="0" lang="ar-SA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9" name="رابط كسهم مستقيم 8"/>
            <p:cNvCxnSpPr/>
            <p:nvPr/>
          </p:nvCxnSpPr>
          <p:spPr>
            <a:xfrm flipH="1">
              <a:off x="6948264" y="1244696"/>
              <a:ext cx="43204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 r="19154" b="7655"/>
          <a:stretch>
            <a:fillRect/>
          </a:stretch>
        </p:blipFill>
        <p:spPr bwMode="auto">
          <a:xfrm>
            <a:off x="179512" y="1916832"/>
            <a:ext cx="5976665" cy="426671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5580112" y="179929"/>
            <a:ext cx="3384376" cy="58477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2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طرق التعامل مع قواعد البيانات</a:t>
            </a: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539552" y="764704"/>
            <a:ext cx="8322128" cy="230425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marR="0" lvl="0" indent="-283464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Server explorer</a:t>
            </a:r>
            <a:r>
              <a:rPr kumimoji="0" lang="ar-SA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lang="ar-SA" sz="2200" dirty="0" smtClean="0"/>
          </a:p>
          <a:p>
            <a:pPr marL="365760" marR="0" lvl="0" indent="-283464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ar-SA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استعمال أوامر الاتصال المباشر.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ar-SA" sz="2200" dirty="0" smtClean="0"/>
              <a:t>استعمال أوامر الاتصال غير المباشر.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ar-SA" sz="2200" dirty="0" smtClean="0"/>
              <a:t>أدوات عرض البيانات.</a:t>
            </a:r>
          </a:p>
        </p:txBody>
      </p:sp>
      <p:sp>
        <p:nvSpPr>
          <p:cNvPr id="6" name="TextBox 4"/>
          <p:cNvSpPr txBox="1"/>
          <p:nvPr/>
        </p:nvSpPr>
        <p:spPr>
          <a:xfrm>
            <a:off x="5940152" y="2420888"/>
            <a:ext cx="3024336" cy="58477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2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استعمال أوامر الاتصال المباشر</a:t>
            </a:r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539552" y="3068960"/>
            <a:ext cx="8322128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marR="0" lvl="0" indent="-283464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ar-SA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يوفر فيجوال مجموعة طرق ووسائل (مكتبات) تسمى بــ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ADO. Net</a:t>
            </a:r>
            <a:r>
              <a:rPr kumimoji="0" lang="ar-SA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لربط</a:t>
            </a:r>
            <a:r>
              <a:rPr kumimoji="0" lang="ar-SA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الفيجوال بالعديد من أنواع قواعد البيانات </a:t>
            </a:r>
            <a:r>
              <a:rPr kumimoji="0" lang="ar-SA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(للاتصال</a:t>
            </a:r>
            <a:r>
              <a:rPr kumimoji="0" lang="ar-SA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المباشر بقواعد البيانات).</a:t>
            </a:r>
            <a:endParaRPr kumimoji="0" lang="ar-SA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3491880" y="4725144"/>
            <a:ext cx="5472608" cy="167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lvl="0" indent="-283464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ar-SA" sz="2200" dirty="0" smtClean="0"/>
              <a:t>تختلف تبعا لنوع القاعدة المراد الاتصال بها.</a:t>
            </a:r>
          </a:p>
          <a:p>
            <a:pPr marL="365760" lvl="0" indent="-283464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ar-SA" sz="2200" dirty="0" smtClean="0"/>
              <a:t>للاتصال بقاعدة بيانات </a:t>
            </a:r>
            <a:r>
              <a:rPr lang="en-US" sz="2200" dirty="0" smtClean="0"/>
              <a:t>access</a:t>
            </a:r>
            <a:r>
              <a:rPr lang="ar-SA" sz="2200" dirty="0" smtClean="0"/>
              <a:t> فان الفئات المستخدمة هي:</a:t>
            </a:r>
          </a:p>
          <a:p>
            <a:pPr marL="365760" lvl="0" indent="-283464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ar-SA" sz="2200" dirty="0" smtClean="0"/>
              <a:t>1-</a:t>
            </a:r>
            <a:r>
              <a:rPr lang="en-US" sz="2200" dirty="0" smtClean="0"/>
              <a:t>OleDbConnection </a:t>
            </a:r>
            <a:endParaRPr lang="ar-SA" sz="2200" dirty="0" smtClean="0"/>
          </a:p>
          <a:p>
            <a:pPr marL="365760" lvl="0" indent="-283464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ar-SA" sz="2200" dirty="0" smtClean="0"/>
              <a:t>2- </a:t>
            </a:r>
            <a:r>
              <a:rPr lang="en-US" sz="2200" dirty="0" smtClean="0"/>
              <a:t>OleDbCommand</a:t>
            </a:r>
            <a:r>
              <a:rPr lang="ar-SA" sz="2200" dirty="0" smtClean="0"/>
              <a:t>.</a:t>
            </a:r>
          </a:p>
        </p:txBody>
      </p:sp>
      <p:sp>
        <p:nvSpPr>
          <p:cNvPr id="11" name="TextBox 4"/>
          <p:cNvSpPr txBox="1"/>
          <p:nvPr/>
        </p:nvSpPr>
        <p:spPr>
          <a:xfrm>
            <a:off x="5940152" y="4077072"/>
            <a:ext cx="3024336" cy="58477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2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فئات  </a:t>
            </a:r>
            <a:r>
              <a:rPr lang="en-US" sz="32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Ado.net classes</a:t>
            </a:r>
            <a:endParaRPr lang="ar-SA" sz="3200" dirty="0" smtClean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144016" y="5517232"/>
            <a:ext cx="514806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lvl="0" indent="-283464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ar-SA" sz="2200" dirty="0" smtClean="0"/>
              <a:t>3- </a:t>
            </a:r>
            <a:r>
              <a:rPr lang="en-US" sz="2200" dirty="0" smtClean="0"/>
              <a:t>OleDbdataReader</a:t>
            </a:r>
            <a:r>
              <a:rPr lang="ar-SA" sz="2200" dirty="0" smtClean="0"/>
              <a:t>.</a:t>
            </a:r>
          </a:p>
          <a:p>
            <a:pPr marL="365760" lvl="0" indent="-283464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ar-SA" sz="2200" dirty="0" smtClean="0"/>
              <a:t>4- </a:t>
            </a:r>
            <a:r>
              <a:rPr lang="en-US" sz="2200" dirty="0" smtClean="0"/>
              <a:t>OleDbdataAdapter</a:t>
            </a:r>
            <a:r>
              <a:rPr lang="ar-SA" sz="2200" dirty="0" smtClean="0"/>
              <a:t>.</a:t>
            </a:r>
          </a:p>
          <a:p>
            <a:pPr marL="365760" lvl="0" indent="-283464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ar-SA" sz="2200" dirty="0" smtClean="0"/>
              <a:t>5- </a:t>
            </a:r>
            <a:r>
              <a:rPr lang="en-US" sz="2200" dirty="0" smtClean="0"/>
              <a:t>OleDbdataSet / OleDbdataTable</a:t>
            </a:r>
            <a:r>
              <a:rPr lang="ar-SA" sz="22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5940152" y="116632"/>
            <a:ext cx="3024336" cy="58477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2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كائن الاتصال </a:t>
            </a:r>
            <a:r>
              <a:rPr lang="en-US" sz="32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Connection </a:t>
            </a:r>
            <a:endParaRPr lang="ar-SA" sz="3200" dirty="0" smtClean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714368" y="764704"/>
            <a:ext cx="8322128" cy="309634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marR="0" lvl="0" indent="-283464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ar-SA" sz="22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لإتمام الاتصال بالقاعدة</a:t>
            </a:r>
            <a:r>
              <a:rPr kumimoji="0" lang="ar-SA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365760" lvl="0" indent="-283464" algn="ctr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en-US" sz="2200" dirty="0" smtClean="0"/>
              <a:t>Dim Con as new OleDbConnection</a:t>
            </a:r>
            <a:endParaRPr lang="ar-SA" sz="2200" dirty="0" smtClean="0"/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ar-SA" sz="2200" u="sng" dirty="0" smtClean="0"/>
              <a:t>فتح وغلق الاتصال بالقاعدة</a:t>
            </a:r>
            <a:r>
              <a:rPr lang="ar-SA" sz="2200" dirty="0" smtClean="0"/>
              <a:t>:  </a:t>
            </a:r>
          </a:p>
          <a:p>
            <a:pPr marL="365760" indent="-283464" algn="ctr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en-US" sz="2200" dirty="0" err="1" smtClean="0"/>
              <a:t>Con.open</a:t>
            </a:r>
            <a:r>
              <a:rPr lang="en-US" sz="2200" dirty="0" smtClean="0"/>
              <a:t>()      :    </a:t>
            </a:r>
            <a:r>
              <a:rPr lang="en-US" sz="2200" dirty="0" err="1" smtClean="0"/>
              <a:t>Con.close</a:t>
            </a:r>
            <a:r>
              <a:rPr lang="en-US" sz="2200" dirty="0" smtClean="0"/>
              <a:t>()</a:t>
            </a:r>
            <a:endParaRPr lang="ar-SA" sz="2200" dirty="0" smtClean="0"/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ar-SA" sz="2200" u="sng" dirty="0" smtClean="0"/>
              <a:t>معرفة حالة الاتصال</a:t>
            </a:r>
            <a:r>
              <a:rPr lang="ar-SA" sz="2200" dirty="0" smtClean="0"/>
              <a:t>:</a:t>
            </a:r>
          </a:p>
          <a:p>
            <a:pPr marL="365760" lvl="0" indent="-283464" algn="ctr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en-US" sz="2400" dirty="0" smtClean="0"/>
              <a:t>Msgbox(</a:t>
            </a:r>
            <a:r>
              <a:rPr lang="en-US" sz="2400" dirty="0" err="1" smtClean="0"/>
              <a:t>Con.state</a:t>
            </a:r>
            <a:r>
              <a:rPr lang="en-US" sz="2400" dirty="0" smtClean="0"/>
              <a:t>()) </a:t>
            </a:r>
          </a:p>
          <a:p>
            <a:pPr marL="365760" lvl="0" indent="-283464" algn="ctr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en-US" sz="2400" dirty="0" smtClean="0"/>
              <a:t>State</a:t>
            </a:r>
            <a:r>
              <a:rPr lang="ar-SA" sz="2400" dirty="0" smtClean="0"/>
              <a:t> تحدد هل الاتصال موجود (قيمتها 1) ام الاتصال غير موجود (قيمتها صفر).</a:t>
            </a:r>
            <a:endParaRPr lang="ar-SA" sz="2200" dirty="0" smtClean="0"/>
          </a:p>
          <a:p>
            <a:pPr marL="365760" lvl="0" indent="-283464" algn="l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endParaRPr lang="ar-SA" sz="2200" dirty="0" smtClean="0"/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>
          <a:xfrm>
            <a:off x="2411760" y="1988840"/>
            <a:ext cx="3888432" cy="50405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lvl="0" indent="-283464" algn="l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en-US" sz="2200" dirty="0" smtClean="0"/>
              <a:t>   </a:t>
            </a:r>
            <a:endParaRPr lang="ar-SA" sz="2200" dirty="0" smtClean="0"/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>
          <a:xfrm>
            <a:off x="3779912" y="2924944"/>
            <a:ext cx="2592288" cy="50405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lvl="0" indent="-283464" algn="l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endParaRPr lang="ar-SA" sz="2200" dirty="0" smtClean="0"/>
          </a:p>
        </p:txBody>
      </p:sp>
      <p:sp>
        <p:nvSpPr>
          <p:cNvPr id="10" name="TextBox 4"/>
          <p:cNvSpPr txBox="1"/>
          <p:nvPr/>
        </p:nvSpPr>
        <p:spPr>
          <a:xfrm>
            <a:off x="5004048" y="3924345"/>
            <a:ext cx="3960440" cy="58477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2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خصائص كائن الاتصال </a:t>
            </a:r>
            <a:r>
              <a:rPr lang="en-US" sz="32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Connection </a:t>
            </a:r>
            <a:endParaRPr lang="ar-SA" sz="3200" dirty="0" smtClean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1" name="عنصر نائب للمحتوى 2"/>
          <p:cNvSpPr txBox="1">
            <a:spLocks/>
          </p:cNvSpPr>
          <p:nvPr/>
        </p:nvSpPr>
        <p:spPr>
          <a:xfrm>
            <a:off x="179512" y="4581128"/>
            <a:ext cx="8784976" cy="2304256"/>
          </a:xfrm>
          <a:prstGeom prst="rect">
            <a:avLst/>
          </a:prstGeom>
        </p:spPr>
        <p:txBody>
          <a:bodyPr>
            <a:noAutofit/>
          </a:bodyPr>
          <a:lstStyle/>
          <a:p>
            <a:pPr marL="539496" marR="0" lvl="0" indent="-4572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+mj-lt"/>
              <a:buAutoNum type="arabicPeriod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Connection string</a:t>
            </a:r>
            <a:r>
              <a:rPr kumimoji="0" lang="ar-SA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(لتحديد</a:t>
            </a:r>
            <a:r>
              <a:rPr kumimoji="0" lang="ar-SA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خصائص الاتصال </a:t>
            </a:r>
            <a:r>
              <a:rPr kumimoji="0" lang="ar-SA" sz="2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مث</a:t>
            </a:r>
            <a:r>
              <a:rPr lang="ar-SA" sz="2200" dirty="0" smtClean="0"/>
              <a:t>ل اسم الجهاز – اسم القاعدة - ...</a:t>
            </a:r>
            <a:r>
              <a:rPr kumimoji="0" lang="ar-SA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).</a:t>
            </a:r>
            <a:endParaRPr kumimoji="0" lang="ar-S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39496" marR="0" lvl="0" indent="-4572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+mj-lt"/>
              <a:buAutoNum type="arabicPeriod"/>
              <a:tabLst/>
              <a:defRPr/>
            </a:pPr>
            <a:r>
              <a:rPr lang="en-US" sz="2200" dirty="0" smtClean="0"/>
              <a:t>Connection timeout</a:t>
            </a:r>
            <a:r>
              <a:rPr lang="ar-SA" sz="2200" dirty="0" smtClean="0"/>
              <a:t> (معرفة زمن الاتصال).</a:t>
            </a:r>
          </a:p>
          <a:p>
            <a:pPr marL="539496" marR="0" lvl="0" indent="-4572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+mj-lt"/>
              <a:buAutoNum type="arabicPeriod"/>
              <a:tabLst/>
              <a:defRPr/>
            </a:pPr>
            <a:r>
              <a:rPr lang="en-US" sz="2200" dirty="0" smtClean="0"/>
              <a:t>Data source</a:t>
            </a:r>
            <a:r>
              <a:rPr lang="ar-SA" sz="2200" dirty="0" smtClean="0"/>
              <a:t> (للحصول على الامتداد الكامل لقاعدة البيانات).</a:t>
            </a:r>
          </a:p>
          <a:p>
            <a:pPr marL="539496" marR="0" lvl="0" indent="-4572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+mj-lt"/>
              <a:buAutoNum type="arabicPeriod"/>
              <a:tabLst/>
              <a:defRPr/>
            </a:pPr>
            <a:r>
              <a:rPr lang="en-US" sz="2200" dirty="0" smtClean="0"/>
              <a:t>Provider</a:t>
            </a:r>
            <a:r>
              <a:rPr lang="ar-SA" sz="2200" dirty="0" smtClean="0"/>
              <a:t> (معرفة المزود المستخدم للاتصال بالقاعدة).</a:t>
            </a:r>
          </a:p>
          <a:p>
            <a:pPr marL="539496" marR="0" lvl="0" indent="-4572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+mj-lt"/>
              <a:buAutoNum type="arabicPeriod"/>
              <a:tabLst/>
              <a:defRPr/>
            </a:pPr>
            <a:r>
              <a:rPr lang="en-US" sz="2200" dirty="0" smtClean="0"/>
              <a:t>Server version</a:t>
            </a:r>
            <a:r>
              <a:rPr lang="ar-SA" sz="2200" dirty="0" smtClean="0"/>
              <a:t> (معرفة إصدار السيرفر المستخدم).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6372200" y="116632"/>
            <a:ext cx="2592288" cy="58477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2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كائن الأمر</a:t>
            </a:r>
            <a:r>
              <a:rPr lang="en-US" sz="32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command </a:t>
            </a:r>
            <a:endParaRPr lang="ar-SA" sz="3200" dirty="0" smtClean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539552" y="692696"/>
            <a:ext cx="8496944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marR="0" lvl="0" indent="-283464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ar-SA" sz="2200" dirty="0" smtClean="0"/>
              <a:t>يستخدم </a:t>
            </a:r>
            <a:r>
              <a:rPr lang="en-US" sz="2200" dirty="0" smtClean="0"/>
              <a:t>command</a:t>
            </a:r>
            <a:r>
              <a:rPr lang="ar-SA" sz="2200" dirty="0" smtClean="0"/>
              <a:t> لتحديد جمل الاستعلامات المطلوبة.</a:t>
            </a:r>
          </a:p>
          <a:p>
            <a:pPr marL="365760" marR="0" lvl="0" indent="-283464" algn="ct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Dim cm as new olebdcommand()</a:t>
            </a:r>
            <a:endParaRPr kumimoji="0" lang="ar-SA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5508104" y="1628800"/>
            <a:ext cx="3456384" cy="58477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2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خصائص كائن الأمر</a:t>
            </a:r>
            <a:r>
              <a:rPr lang="en-US" sz="32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command </a:t>
            </a:r>
            <a:endParaRPr lang="ar-SA" sz="3200" dirty="0" smtClean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>
          <a:xfrm>
            <a:off x="179512" y="2276872"/>
            <a:ext cx="8784976" cy="2016224"/>
          </a:xfrm>
          <a:prstGeom prst="rect">
            <a:avLst/>
          </a:prstGeom>
        </p:spPr>
        <p:txBody>
          <a:bodyPr>
            <a:noAutofit/>
          </a:bodyPr>
          <a:lstStyle/>
          <a:p>
            <a:pPr marL="539496" marR="0" lvl="0" indent="-4572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+mj-lt"/>
              <a:buAutoNum type="arabicPeriod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Command text</a:t>
            </a:r>
            <a:r>
              <a:rPr kumimoji="0" lang="ar-SA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(لاستقبال الأوامر المراد تنفيذها/الاستعلام</a:t>
            </a:r>
            <a:r>
              <a:rPr kumimoji="0" lang="ar-SA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ar-SA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بواسطة كائن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command</a:t>
            </a:r>
            <a:r>
              <a:rPr kumimoji="0" lang="ar-SA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).</a:t>
            </a:r>
          </a:p>
          <a:p>
            <a:pPr marL="539496" marR="0" lvl="0" indent="-457200" algn="ct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n-US" sz="2200" baseline="0" dirty="0" err="1" smtClean="0"/>
              <a:t>cm.commandtext</a:t>
            </a:r>
            <a:r>
              <a:rPr lang="en-US" sz="2200" baseline="0" dirty="0" smtClean="0"/>
              <a:t>=“select * from stud”</a:t>
            </a:r>
            <a:endParaRPr kumimoji="0" lang="ar-S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39496" lvl="0" indent="-457200">
              <a:spcBef>
                <a:spcPts val="600"/>
              </a:spcBef>
              <a:buClr>
                <a:schemeClr val="accent1"/>
              </a:buClr>
              <a:buSzPct val="80000"/>
              <a:buFont typeface="+mj-lt"/>
              <a:buAutoNum type="arabicPeriod" startAt="2"/>
              <a:defRPr/>
            </a:pPr>
            <a:r>
              <a:rPr lang="en-US" sz="2200" dirty="0" smtClean="0"/>
              <a:t>Connection</a:t>
            </a:r>
            <a:r>
              <a:rPr lang="ar-SA" sz="2200" dirty="0" smtClean="0"/>
              <a:t> </a:t>
            </a:r>
            <a:r>
              <a:rPr lang="en-US" sz="2200" dirty="0" smtClean="0"/>
              <a:t> </a:t>
            </a:r>
            <a:r>
              <a:rPr lang="ar-SA" sz="2200" dirty="0" smtClean="0"/>
              <a:t>(تحدد كائن الاتصال الذي سيستخدمه كائن الأمر في تنفيذ الأوامر الصادرة إلية).</a:t>
            </a:r>
          </a:p>
          <a:p>
            <a:pPr marL="539496" lvl="0" indent="-457200" algn="ctr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en-US" sz="2200" dirty="0" err="1" smtClean="0"/>
              <a:t>cm.connection</a:t>
            </a:r>
            <a:r>
              <a:rPr lang="en-US" sz="2200" dirty="0" smtClean="0"/>
              <a:t>=con</a:t>
            </a:r>
            <a:endParaRPr lang="ar-SA" sz="2200" dirty="0" smtClean="0"/>
          </a:p>
        </p:txBody>
      </p:sp>
      <p:sp>
        <p:nvSpPr>
          <p:cNvPr id="8" name="TextBox 4"/>
          <p:cNvSpPr txBox="1"/>
          <p:nvPr/>
        </p:nvSpPr>
        <p:spPr>
          <a:xfrm>
            <a:off x="5508104" y="4365104"/>
            <a:ext cx="3456384" cy="58477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2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طرق كائن الأمر</a:t>
            </a:r>
            <a:r>
              <a:rPr lang="en-US" sz="32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command </a:t>
            </a:r>
            <a:endParaRPr lang="ar-SA" sz="3200" dirty="0" smtClean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>
          <a:xfrm>
            <a:off x="179512" y="5013176"/>
            <a:ext cx="8784976" cy="1628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539496" marR="0" lvl="0" indent="-4572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+mj-lt"/>
              <a:buAutoNum type="arabicPeriod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ExecuteNonQuery</a:t>
            </a:r>
            <a:r>
              <a:rPr kumimoji="0" lang="ar-SA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539496" marR="0" lvl="0" indent="-4572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ar-SA" sz="2200" dirty="0" smtClean="0"/>
              <a:t>      </a:t>
            </a:r>
            <a:r>
              <a:rPr kumimoji="0" lang="ar-SA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لتنفيذ </a:t>
            </a:r>
            <a:r>
              <a:rPr kumimoji="0" lang="ar-SA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الاوامر</a:t>
            </a:r>
            <a:r>
              <a:rPr kumimoji="0" lang="ar-SA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ar-SA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التى</a:t>
            </a:r>
            <a:r>
              <a:rPr kumimoji="0" lang="ar-SA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تؤثر على قواعد البيانات سواء بتعديل البيانات </a:t>
            </a:r>
            <a:r>
              <a:rPr kumimoji="0" lang="ar-SA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او</a:t>
            </a:r>
            <a:r>
              <a:rPr kumimoji="0" lang="ar-SA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ببناء القاعدة </a:t>
            </a:r>
            <a:r>
              <a:rPr lang="ar-SA" sz="2200" dirty="0" smtClean="0"/>
              <a:t>نفسها. حيث ترجع عدد السجلات المتأثرة فقط.</a:t>
            </a:r>
            <a:endParaRPr kumimoji="0" lang="ar-SA" sz="22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39496" lvl="0" indent="-457200" algn="ctr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en-US" sz="2200" baseline="0" dirty="0" smtClean="0"/>
              <a:t>cm.</a:t>
            </a:r>
            <a:r>
              <a:rPr lang="en-US" sz="2200" dirty="0" smtClean="0"/>
              <a:t> ExecuteNonQuery( )</a:t>
            </a:r>
            <a:endParaRPr kumimoji="0" lang="ar-S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2"/>
          <p:cNvSpPr txBox="1">
            <a:spLocks/>
          </p:cNvSpPr>
          <p:nvPr/>
        </p:nvSpPr>
        <p:spPr>
          <a:xfrm>
            <a:off x="251520" y="116632"/>
            <a:ext cx="8784976" cy="1628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539496" marR="0" lvl="0" indent="-4572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ar-SA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2- 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ExecuteReader</a:t>
            </a:r>
            <a:r>
              <a:rPr kumimoji="0" lang="ar-SA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539496" marR="0" lvl="0" indent="-4572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ar-SA" sz="2200" dirty="0" smtClean="0"/>
              <a:t>      </a:t>
            </a:r>
            <a:r>
              <a:rPr kumimoji="0" lang="ar-SA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لتنفيذ الاستعلامات التي تقوم</a:t>
            </a:r>
            <a:r>
              <a:rPr lang="ar-SA" sz="2200" dirty="0" smtClean="0"/>
              <a:t> بإرجاع عدد من السجلات. و يستخدم معها كائن قارئ البيانات </a:t>
            </a:r>
            <a:r>
              <a:rPr lang="en-US" sz="2200" dirty="0" smtClean="0"/>
              <a:t>data reader</a:t>
            </a:r>
            <a:r>
              <a:rPr lang="ar-SA" sz="2200" dirty="0" smtClean="0"/>
              <a:t>.</a:t>
            </a:r>
            <a:endParaRPr kumimoji="0" lang="ar-SA" sz="22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39496" lvl="0" indent="-457200" algn="ctr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en-US" sz="2200" baseline="0" dirty="0" smtClean="0"/>
              <a:t>cm.</a:t>
            </a:r>
            <a:r>
              <a:rPr lang="en-US" sz="2200" dirty="0" smtClean="0"/>
              <a:t> ExecuteReader( )</a:t>
            </a:r>
            <a:endParaRPr kumimoji="0" lang="ar-S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52120" y="1764105"/>
            <a:ext cx="3312368" cy="58477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2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كائن قارئ البيانات </a:t>
            </a:r>
            <a:r>
              <a:rPr lang="en-US" sz="32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data reader</a:t>
            </a:r>
            <a:endParaRPr lang="ar-SA" sz="3200" dirty="0" smtClean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467544" y="2564904"/>
            <a:ext cx="8496944" cy="201622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marR="0" lvl="0" indent="-283464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ar-SA" sz="2200" dirty="0" smtClean="0"/>
              <a:t>للحصول على ناتج الاستعلام من الكائن </a:t>
            </a:r>
            <a:r>
              <a:rPr lang="en-US" sz="2200" dirty="0" smtClean="0"/>
              <a:t>command</a:t>
            </a:r>
            <a:r>
              <a:rPr lang="ar-SA" sz="2200" dirty="0" smtClean="0"/>
              <a:t>. عمله يأتي بعد الكائن </a:t>
            </a:r>
            <a:r>
              <a:rPr lang="en-US" sz="2200" dirty="0" smtClean="0"/>
              <a:t>command</a:t>
            </a:r>
            <a:r>
              <a:rPr lang="ar-SA" sz="2200" dirty="0" smtClean="0"/>
              <a:t>.</a:t>
            </a:r>
          </a:p>
          <a:p>
            <a:pPr marL="365760" marR="0" lvl="0" indent="-283464" algn="ct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Dim dr as olebd.oledbdatareader</a:t>
            </a:r>
          </a:p>
          <a:p>
            <a:pPr marL="365760" marR="0" lvl="0" indent="-283464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ar-SA" sz="2200" dirty="0" smtClean="0"/>
              <a:t>ثم يتم إرجاع ناتج الاستعلام الخاص بالكائن </a:t>
            </a:r>
            <a:r>
              <a:rPr lang="en-US" sz="2200" dirty="0" smtClean="0"/>
              <a:t>command</a:t>
            </a:r>
            <a:r>
              <a:rPr lang="ar-SA" sz="2200" dirty="0" smtClean="0"/>
              <a:t> إلى الكائن </a:t>
            </a:r>
            <a:r>
              <a:rPr lang="en-US" sz="2200" dirty="0" smtClean="0"/>
              <a:t>reader</a:t>
            </a:r>
            <a:r>
              <a:rPr lang="ar-SA" sz="2200" dirty="0" smtClean="0"/>
              <a:t>.</a:t>
            </a:r>
          </a:p>
          <a:p>
            <a:pPr marL="365760" marR="0" lvl="0" indent="-283464" algn="ct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 = cm.ExecuteReader( )</a:t>
            </a:r>
            <a:endParaRPr kumimoji="0" lang="ar-SA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7956376" y="4356393"/>
            <a:ext cx="1008112" cy="58477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2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مثال:</a:t>
            </a:r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467544" y="5013176"/>
            <a:ext cx="8496944" cy="100811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marR="0" lvl="0" indent="-283464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ar-SA" sz="2200" dirty="0" smtClean="0"/>
              <a:t>جلب البيانات من الجدول </a:t>
            </a:r>
            <a:r>
              <a:rPr lang="en-US" sz="2200" dirty="0" smtClean="0"/>
              <a:t>stud</a:t>
            </a:r>
            <a:r>
              <a:rPr lang="ar-SA" sz="2200" dirty="0" smtClean="0"/>
              <a:t> الموجود بقاعدة البيانات </a:t>
            </a:r>
            <a:r>
              <a:rPr lang="en-US" sz="2200" dirty="0" smtClean="0"/>
              <a:t>student1.mdb</a:t>
            </a:r>
            <a:r>
              <a:rPr lang="ar-SA" sz="2200" dirty="0" smtClean="0"/>
              <a:t>.</a:t>
            </a:r>
          </a:p>
          <a:p>
            <a:pPr marL="365760" marR="0" lvl="0" indent="-283464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n-US" sz="2200" dirty="0" smtClean="0"/>
              <a:t>Stud</a:t>
            </a:r>
            <a:r>
              <a:rPr lang="ar-SA" sz="2200" dirty="0" smtClean="0"/>
              <a:t> يحتوى على الحقول </a:t>
            </a:r>
            <a:r>
              <a:rPr lang="en-US" sz="2200" dirty="0" smtClean="0"/>
              <a:t>studid , studname</a:t>
            </a:r>
            <a:r>
              <a:rPr lang="ar-SA" sz="2200" dirty="0" smtClean="0"/>
              <a:t>. </a:t>
            </a:r>
            <a:endParaRPr kumimoji="0" lang="ar-SA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Snagit_PPT5DB0" descr="PPT5DB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4016" y="4307455"/>
            <a:ext cx="2051720" cy="236190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PPTBD5D" descr="PPTBD5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404664"/>
            <a:ext cx="7944736" cy="324036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0" y="4149080"/>
            <a:ext cx="9036496" cy="1728192"/>
          </a:xfrm>
          <a:prstGeom prst="rect">
            <a:avLst/>
          </a:prstGeom>
        </p:spPr>
        <p:txBody>
          <a:bodyPr>
            <a:noAutofit/>
          </a:bodyPr>
          <a:lstStyle/>
          <a:p>
            <a:pPr marL="541338" marR="0" lvl="0" indent="-458788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ar-SA" sz="2200" dirty="0" smtClean="0"/>
              <a:t>(1)  تم جلب فضاء الاسماء حيث تحتوى على فئات (</a:t>
            </a:r>
            <a:r>
              <a:rPr lang="en-US" sz="2200" dirty="0" smtClean="0"/>
              <a:t>connection , command, …</a:t>
            </a:r>
            <a:r>
              <a:rPr lang="ar-SA" sz="2200" dirty="0" smtClean="0"/>
              <a:t>) وخصائص تساعد على الاتصال بقواعد البيانات.</a:t>
            </a:r>
          </a:p>
          <a:p>
            <a:pPr marL="84138" marR="0" lvl="0" indent="-1588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ar-SA" sz="2200" dirty="0" smtClean="0"/>
              <a:t>(2)  تم تعريف كائن من نوع </a:t>
            </a:r>
            <a:r>
              <a:rPr lang="en-US" sz="2200" dirty="0" smtClean="0"/>
              <a:t>connection</a:t>
            </a:r>
            <a:r>
              <a:rPr lang="ar-SA" sz="2200" dirty="0" smtClean="0"/>
              <a:t>.</a:t>
            </a:r>
          </a:p>
          <a:p>
            <a:pPr marL="84138" indent="-1588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ar-SA" sz="2200" dirty="0" smtClean="0"/>
              <a:t>(3)  تم تعريف كائن من نوع </a:t>
            </a:r>
            <a:r>
              <a:rPr lang="en-US" sz="2200" dirty="0" smtClean="0"/>
              <a:t>datareader</a:t>
            </a:r>
            <a:r>
              <a:rPr lang="ar-SA" sz="2200" dirty="0" smtClean="0"/>
              <a:t>.</a:t>
            </a:r>
          </a:p>
          <a:p>
            <a:pPr marL="84138" marR="0" lvl="0" indent="-1588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ar-SA" sz="2200" dirty="0" smtClean="0"/>
          </a:p>
          <a:p>
            <a:pPr marL="365760" marR="0" lvl="0" indent="-283464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ar-SA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nagit_PPTC5E6" descr="PPTC5E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094" y="1124744"/>
            <a:ext cx="9087906" cy="525658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عنوان 1"/>
          <p:cNvSpPr txBox="1">
            <a:spLocks/>
          </p:cNvSpPr>
          <p:nvPr/>
        </p:nvSpPr>
        <p:spPr>
          <a:xfrm>
            <a:off x="6547016" y="274638"/>
            <a:ext cx="2417472" cy="490066"/>
          </a:xfrm>
          <a:prstGeom prst="rect">
            <a:avLst/>
          </a:prstGeom>
        </p:spPr>
        <p:txBody>
          <a:bodyPr anchor="ctr">
            <a:normAutofit fontScale="825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زر تحميل </a:t>
            </a:r>
            <a:r>
              <a:rPr kumimoji="0" lang="en-US" sz="36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load</a:t>
            </a:r>
            <a:endParaRPr kumimoji="0" lang="ar-SA" sz="3600" b="0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2"/>
          <p:cNvSpPr txBox="1">
            <a:spLocks/>
          </p:cNvSpPr>
          <p:nvPr/>
        </p:nvSpPr>
        <p:spPr>
          <a:xfrm>
            <a:off x="755576" y="116632"/>
            <a:ext cx="8208912" cy="6408712"/>
          </a:xfrm>
          <a:prstGeom prst="rect">
            <a:avLst/>
          </a:prstGeom>
        </p:spPr>
        <p:txBody>
          <a:bodyPr>
            <a:noAutofit/>
          </a:bodyPr>
          <a:lstStyle/>
          <a:p>
            <a:pPr marL="539750" marR="0" lvl="0" indent="-4572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AutoNum type="arabicParenBoth"/>
              <a:tabLst/>
              <a:defRPr/>
            </a:pPr>
            <a:r>
              <a:rPr lang="ar-SA" sz="2200" dirty="0" smtClean="0"/>
              <a:t>جملة الاتصال بالقاعدة.</a:t>
            </a:r>
          </a:p>
          <a:p>
            <a:pPr marL="539750" marR="0" lvl="0" indent="-4572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AutoNum type="arabicParenBoth"/>
              <a:tabLst/>
              <a:defRPr/>
            </a:pPr>
            <a:r>
              <a:rPr lang="ar-SA" sz="2200" dirty="0" smtClean="0"/>
              <a:t>فتح الاتصال.</a:t>
            </a:r>
          </a:p>
          <a:p>
            <a:pPr marL="539750" marR="0" lvl="0" indent="-4572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AutoNum type="arabicParenBoth"/>
              <a:tabLst/>
              <a:defRPr/>
            </a:pPr>
            <a:r>
              <a:rPr lang="ar-SA" sz="2200" dirty="0" smtClean="0"/>
              <a:t>حجز متغير </a:t>
            </a:r>
            <a:r>
              <a:rPr lang="en-US" sz="2200" dirty="0" smtClean="0"/>
              <a:t>sql</a:t>
            </a:r>
            <a:r>
              <a:rPr lang="ar-SA" sz="2200" dirty="0" smtClean="0"/>
              <a:t> من نوع </a:t>
            </a:r>
            <a:r>
              <a:rPr lang="en-US" sz="2200" dirty="0" smtClean="0"/>
              <a:t>string</a:t>
            </a:r>
            <a:r>
              <a:rPr lang="ar-SA" sz="2200" dirty="0" smtClean="0"/>
              <a:t> ووضع نتيجة الاستعلام فيه.</a:t>
            </a:r>
          </a:p>
          <a:p>
            <a:pPr marL="539750" marR="0" lvl="0" indent="-4572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AutoNum type="arabicParenBoth"/>
              <a:tabLst/>
              <a:defRPr/>
            </a:pPr>
            <a:r>
              <a:rPr lang="en-US" sz="2200" dirty="0" smtClean="0"/>
              <a:t>Cmd</a:t>
            </a:r>
            <a:r>
              <a:rPr lang="ar-SA" sz="2200" dirty="0" smtClean="0"/>
              <a:t> للتعامل مع الاستعلام الموجود </a:t>
            </a:r>
            <a:r>
              <a:rPr lang="ar-SA" sz="2200" dirty="0" err="1" smtClean="0"/>
              <a:t>فى</a:t>
            </a:r>
            <a:r>
              <a:rPr lang="ar-SA" sz="2200" dirty="0" smtClean="0"/>
              <a:t> </a:t>
            </a:r>
            <a:r>
              <a:rPr lang="en-US" sz="2200" dirty="0" smtClean="0"/>
              <a:t>sql</a:t>
            </a:r>
            <a:r>
              <a:rPr lang="ar-SA" sz="2200" dirty="0" smtClean="0"/>
              <a:t> .</a:t>
            </a:r>
          </a:p>
          <a:p>
            <a:pPr marL="539750" marR="0" lvl="0" indent="-4572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AutoNum type="arabicParenBoth"/>
              <a:tabLst/>
              <a:defRPr/>
            </a:pPr>
            <a:r>
              <a:rPr lang="en-US" sz="2200" dirty="0" smtClean="0"/>
              <a:t>R</a:t>
            </a:r>
            <a:r>
              <a:rPr lang="ar-SA" sz="2200" dirty="0" smtClean="0"/>
              <a:t> لتنفيذ جملة الاستعلام </a:t>
            </a:r>
            <a:r>
              <a:rPr lang="ar-SA" sz="2200" dirty="0" err="1" smtClean="0"/>
              <a:t>و</a:t>
            </a:r>
            <a:r>
              <a:rPr lang="ar-SA" sz="2200" dirty="0" smtClean="0"/>
              <a:t> وضع النتيجة </a:t>
            </a:r>
            <a:r>
              <a:rPr lang="ar-SA" sz="2200" dirty="0" err="1" smtClean="0"/>
              <a:t>فى</a:t>
            </a:r>
            <a:r>
              <a:rPr lang="ar-SA" sz="2200" dirty="0" smtClean="0"/>
              <a:t> </a:t>
            </a:r>
            <a:r>
              <a:rPr lang="en-US" sz="2200" dirty="0" smtClean="0"/>
              <a:t>r</a:t>
            </a:r>
            <a:r>
              <a:rPr lang="ar-SA" sz="2200" dirty="0" smtClean="0"/>
              <a:t> </a:t>
            </a:r>
            <a:r>
              <a:rPr lang="ar-SA" sz="2200" dirty="0" err="1" smtClean="0"/>
              <a:t>الذى</a:t>
            </a:r>
            <a:r>
              <a:rPr lang="ar-SA" sz="2200" dirty="0" smtClean="0"/>
              <a:t> يقوم بقراءة البيانات من القاعدة.</a:t>
            </a:r>
          </a:p>
          <a:p>
            <a:pPr marL="539750" marR="0" lvl="0" indent="-4572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AutoNum type="arabicParenBoth"/>
              <a:tabLst/>
              <a:defRPr/>
            </a:pPr>
            <a:r>
              <a:rPr lang="ar-SA" sz="2200" dirty="0" smtClean="0"/>
              <a:t>جلب البيانات من الحقول </a:t>
            </a:r>
            <a:r>
              <a:rPr lang="en-US" sz="2200" dirty="0" smtClean="0"/>
              <a:t>studid,studname</a:t>
            </a:r>
            <a:r>
              <a:rPr lang="ar-SA" sz="2200" dirty="0" smtClean="0"/>
              <a:t> </a:t>
            </a:r>
            <a:r>
              <a:rPr lang="ar-SA" sz="2200" dirty="0" err="1" smtClean="0"/>
              <a:t>الى</a:t>
            </a:r>
            <a:r>
              <a:rPr lang="ar-SA" sz="2200" dirty="0" smtClean="0"/>
              <a:t> مربعات النص.</a:t>
            </a:r>
          </a:p>
          <a:p>
            <a:pPr marL="539750" marR="0" lvl="0" indent="-4572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ar-SA" sz="2200" dirty="0" smtClean="0"/>
          </a:p>
          <a:p>
            <a:pPr marL="539750" marR="0" lvl="0" indent="-4572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ar-SA" sz="2200" dirty="0" smtClean="0"/>
              <a:t>يمكن استبدال الخطوة (3) , (4) </a:t>
            </a:r>
            <a:endParaRPr lang="ar-SA" sz="2200" dirty="0" smtClean="0"/>
          </a:p>
          <a:p>
            <a:pPr algn="l"/>
            <a:r>
              <a:rPr lang="en-US" sz="2400" dirty="0" smtClean="0"/>
              <a:t>Dim </a:t>
            </a:r>
            <a:r>
              <a:rPr lang="en-US" sz="2400" dirty="0" err="1" smtClean="0"/>
              <a:t>stql</a:t>
            </a:r>
            <a:r>
              <a:rPr lang="en-US" sz="2400" dirty="0" smtClean="0"/>
              <a:t> As String</a:t>
            </a:r>
          </a:p>
          <a:p>
            <a:pPr algn="l"/>
            <a:r>
              <a:rPr lang="en-US" sz="2400" dirty="0" err="1" smtClean="0"/>
              <a:t>stql</a:t>
            </a:r>
            <a:r>
              <a:rPr lang="en-US" sz="2400" dirty="0" smtClean="0"/>
              <a:t> </a:t>
            </a:r>
            <a:r>
              <a:rPr lang="en-US" sz="2400" dirty="0" smtClean="0"/>
              <a:t>= "select * from </a:t>
            </a:r>
            <a:r>
              <a:rPr lang="en-US" sz="2400" dirty="0" smtClean="0"/>
              <a:t>stud“</a:t>
            </a:r>
            <a:endParaRPr lang="en-US" sz="2400" dirty="0" smtClean="0"/>
          </a:p>
          <a:p>
            <a:pPr algn="l"/>
            <a:r>
              <a:rPr lang="en-US" sz="2400" dirty="0" smtClean="0"/>
              <a:t>Dim </a:t>
            </a:r>
            <a:r>
              <a:rPr lang="en-US" sz="2400" dirty="0" smtClean="0"/>
              <a:t>cmd As New OleDbCommand(</a:t>
            </a:r>
            <a:r>
              <a:rPr lang="en-US" sz="2400" dirty="0" err="1" smtClean="0"/>
              <a:t>stql</a:t>
            </a:r>
            <a:r>
              <a:rPr lang="en-US" sz="2400" dirty="0" smtClean="0"/>
              <a:t>, con)</a:t>
            </a:r>
            <a:endParaRPr lang="ar-SA" sz="2200" dirty="0" smtClean="0"/>
          </a:p>
          <a:p>
            <a:pPr marL="539750" marR="0" lvl="0" indent="-4572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ar-SA" sz="2200" dirty="0" smtClean="0"/>
              <a:t>كما </a:t>
            </a:r>
            <a:r>
              <a:rPr lang="ar-SA" sz="2200" dirty="0" smtClean="0"/>
              <a:t>يلى :</a:t>
            </a:r>
          </a:p>
          <a:p>
            <a:pPr marL="84138" marR="0" lvl="0" indent="-1588" algn="l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n-US" sz="2200" dirty="0" smtClean="0"/>
              <a:t>Dim cmd as new oledbcommand</a:t>
            </a:r>
          </a:p>
          <a:p>
            <a:pPr marL="84138" marR="0" lvl="0" indent="-1588" algn="l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n-US" sz="2200" dirty="0" smtClean="0"/>
              <a:t>cmd.commandtext=“select * from stud “</a:t>
            </a:r>
          </a:p>
          <a:p>
            <a:pPr marL="84138" marR="0" lvl="0" indent="-1588" algn="l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n-US" sz="2200" dirty="0" smtClean="0"/>
              <a:t>cmd.connection=con</a:t>
            </a:r>
            <a:endParaRPr lang="ar-SA" sz="2200" dirty="0" smtClean="0"/>
          </a:p>
          <a:p>
            <a:pPr marL="84138" marR="0" lvl="0" indent="-1588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ar-SA" sz="2200" dirty="0" smtClean="0"/>
          </a:p>
          <a:p>
            <a:pPr marL="365760" marR="0" lvl="0" indent="-283464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ar-SA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2292</TotalTime>
  <Words>673</Words>
  <Application>Microsoft Office PowerPoint</Application>
  <PresentationFormat>عرض على الشاشة (3:4)‏</PresentationFormat>
  <Paragraphs>93</Paragraphs>
  <Slides>13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Solstice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engy</cp:lastModifiedBy>
  <cp:revision>306</cp:revision>
  <dcterms:created xsi:type="dcterms:W3CDTF">2010-12-03T13:48:29Z</dcterms:created>
  <dcterms:modified xsi:type="dcterms:W3CDTF">2011-11-19T08:46:19Z</dcterms:modified>
</cp:coreProperties>
</file>