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71" r:id="rId12"/>
    <p:sldId id="267" r:id="rId13"/>
    <p:sldId id="273" r:id="rId14"/>
    <p:sldId id="268" r:id="rId15"/>
    <p:sldId id="269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96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8239999-38D4-4239-AF33-4C2324E77DD4}" type="datetimeFigureOut">
              <a:rPr lang="ar-SA" smtClean="0"/>
              <a:t>29/12/32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D186813-CBC9-44D7-AC15-2E1CAD573E8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186813-CBC9-44D7-AC15-2E1CAD573E8B}" type="slidenum">
              <a:rPr lang="ar-SA" smtClean="0"/>
              <a:t>14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29/12/32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780928"/>
            <a:ext cx="4032448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المحاضرة السابعة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nagit_PPT243C" descr="PPT243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7"/>
            <a:ext cx="7200800" cy="14834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6619024" y="116632"/>
            <a:ext cx="2417472" cy="490066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زر التالي </a:t>
            </a:r>
            <a:r>
              <a:rPr kumimoji="0" lang="en-US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next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6516216" y="2276872"/>
            <a:ext cx="2417472" cy="490066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زر سجل جديد </a:t>
            </a:r>
            <a:r>
              <a:rPr kumimoji="0" lang="en-US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new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23528" y="2852936"/>
            <a:ext cx="7200800" cy="9541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TextBox4.Text = ""</a:t>
            </a:r>
          </a:p>
          <a:p>
            <a:pPr algn="l"/>
            <a:r>
              <a:rPr lang="en-US" sz="2800" dirty="0" smtClean="0"/>
              <a:t>TextBox5.Text = ""</a:t>
            </a:r>
            <a:endParaRPr lang="ar-SA" sz="2800" dirty="0"/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1691680" y="4235078"/>
            <a:ext cx="7386024" cy="490066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لقراءة الجدول بالكامل </a:t>
            </a:r>
            <a:r>
              <a:rPr kumimoji="0" lang="ar-SA" sz="36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و</a:t>
            </a:r>
            <a:r>
              <a:rPr lang="ar-SA" sz="3600" u="sng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عرضة في </a:t>
            </a:r>
            <a:r>
              <a:rPr lang="en-US" sz="3600" u="sng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listbox1,listbox2</a:t>
            </a:r>
            <a:r>
              <a:rPr kumimoji="0" lang="ar-SA" sz="3600" b="0" i="0" u="sng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23528" y="4851157"/>
            <a:ext cx="7200800" cy="18158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Do while r.Read()</a:t>
            </a:r>
          </a:p>
          <a:p>
            <a:pPr algn="l"/>
            <a:r>
              <a:rPr lang="en-US" sz="2800" dirty="0" smtClean="0"/>
              <a:t> </a:t>
            </a:r>
            <a:r>
              <a:rPr lang="en-US" sz="2800" dirty="0" smtClean="0"/>
              <a:t>     listbox1.items.add(r(“studname”))</a:t>
            </a:r>
          </a:p>
          <a:p>
            <a:pPr algn="l"/>
            <a:r>
              <a:rPr lang="en-US" sz="2800" dirty="0" smtClean="0"/>
              <a:t> </a:t>
            </a:r>
            <a:r>
              <a:rPr lang="en-US" sz="2800" dirty="0" smtClean="0"/>
              <a:t>     listbox2.items.add(r(“studid”)</a:t>
            </a:r>
            <a:endParaRPr lang="en-US" sz="2800" dirty="0" smtClean="0"/>
          </a:p>
          <a:p>
            <a:pPr algn="l"/>
            <a:r>
              <a:rPr lang="en-US" sz="2800" dirty="0" smtClean="0"/>
              <a:t>loop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164288" y="274638"/>
            <a:ext cx="17694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ar-SA" sz="3600" u="sng" dirty="0" smtClean="0"/>
              <a:t>زر بحث</a:t>
            </a:r>
            <a:endParaRPr lang="ar-SA" sz="36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052736"/>
            <a:ext cx="8873724" cy="5400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6516216" y="188640"/>
            <a:ext cx="2417472" cy="490066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زر الإضافة </a:t>
            </a:r>
            <a:r>
              <a:rPr kumimoji="0" lang="en-US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insert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646739" cy="56166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547016" y="130622"/>
            <a:ext cx="2417472" cy="490066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زر الإضافة </a:t>
            </a:r>
            <a:r>
              <a:rPr kumimoji="0" lang="en-US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delete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23309"/>
            <a:ext cx="8523128" cy="53699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6228184" y="404664"/>
            <a:ext cx="2705504" cy="490066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زر </a:t>
            </a: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التعديل </a:t>
            </a:r>
            <a:r>
              <a:rPr kumimoji="0" lang="en-US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update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877" y="1052736"/>
            <a:ext cx="8486595" cy="554461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34888" y="908721"/>
            <a:ext cx="8229600" cy="1800200"/>
          </a:xfrm>
        </p:spPr>
        <p:txBody>
          <a:bodyPr/>
          <a:lstStyle/>
          <a:p>
            <a:r>
              <a:rPr lang="ar-SA" dirty="0" smtClean="0"/>
              <a:t>النظام المتصل </a:t>
            </a:r>
            <a:r>
              <a:rPr lang="en-US" dirty="0" smtClean="0"/>
              <a:t>connected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النظام الغير متصل </a:t>
            </a:r>
            <a:r>
              <a:rPr lang="en-US" dirty="0" smtClean="0"/>
              <a:t>disconnected</a:t>
            </a:r>
            <a:r>
              <a:rPr lang="ar-SA" dirty="0" smtClean="0"/>
              <a:t>.</a:t>
            </a:r>
          </a:p>
          <a:p>
            <a:r>
              <a:rPr lang="ar-SA" dirty="0" smtClean="0"/>
              <a:t>نظام ربط البيانات </a:t>
            </a:r>
            <a:r>
              <a:rPr lang="en-US" dirty="0" smtClean="0"/>
              <a:t>data binding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4" name="TextBox 4"/>
          <p:cNvSpPr txBox="1"/>
          <p:nvPr/>
        </p:nvSpPr>
        <p:spPr>
          <a:xfrm>
            <a:off x="6660232" y="139279"/>
            <a:ext cx="2304256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أنواع وطرق الاتصال 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2844225"/>
            <a:ext cx="417646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النظام المتصل </a:t>
            </a:r>
            <a:r>
              <a:rPr lang="en-US" sz="3200" dirty="0" smtClean="0"/>
              <a:t>connected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251520" y="3668960"/>
            <a:ext cx="8640960" cy="25683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الاتصال قائم ويتم التعامل مباشرة مع قاعدة البيانات حيث عمليات الإضافة , ... تتم في وضع الاتصال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دون الحاجة لمخزن بيانات ويتمثل بــ 3 عناصر: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2600" b="1" baseline="0" dirty="0" smtClean="0"/>
              <a:t>كائن</a:t>
            </a:r>
            <a:r>
              <a:rPr lang="ar-SA" sz="2600" b="1" dirty="0" smtClean="0"/>
              <a:t> الاتصال </a:t>
            </a:r>
            <a:r>
              <a:rPr lang="en-US" sz="2600" b="1" dirty="0" smtClean="0"/>
              <a:t>connection</a:t>
            </a:r>
            <a:r>
              <a:rPr lang="ar-SA" sz="2600" b="1" dirty="0" smtClean="0"/>
              <a:t>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كائن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الأوامر 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</a:t>
            </a:r>
            <a:r>
              <a:rPr kumimoji="0" lang="ar-SA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2600" b="1" baseline="0" dirty="0" smtClean="0"/>
              <a:t>كائن</a:t>
            </a:r>
            <a:r>
              <a:rPr lang="ar-SA" sz="2600" b="1" dirty="0" smtClean="0"/>
              <a:t> قارئ البيانات </a:t>
            </a:r>
            <a:r>
              <a:rPr lang="en-US" sz="2600" b="1" dirty="0" smtClean="0"/>
              <a:t>datareader</a:t>
            </a:r>
            <a:r>
              <a:rPr lang="ar-SA" sz="2600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2520279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يستخدم إذا كان البرنامج يعمل عليه أكثر من مستخدم في نفس الوقت (شبكة) لان الاتصال الدائم يقلل من سرعة الشبكة.</a:t>
            </a:r>
          </a:p>
          <a:p>
            <a:r>
              <a:rPr lang="ar-SA" dirty="0" smtClean="0"/>
              <a:t>يشوبه بعض العيوب خاصة إذا قام مستخدمان بتعديل نفس البيان أو أن موظف عدل بيان وموظف آخر يبحث عن البيان القديم في نفس اللحظة. </a:t>
            </a:r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116632"/>
            <a:ext cx="489654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النظام الغير متصل </a:t>
            </a:r>
            <a:r>
              <a:rPr lang="en-US" sz="3200" dirty="0" smtClean="0"/>
              <a:t>disconnected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139952" y="3501008"/>
            <a:ext cx="4824536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نظام ربط البيانات </a:t>
            </a:r>
            <a:r>
              <a:rPr lang="en-US" sz="3200" dirty="0" smtClean="0"/>
              <a:t>data binding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251520" y="4149081"/>
            <a:ext cx="8712968" cy="25202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ربط الأدوات بحقول البيانات في قاعدة البيانات بحيث يتم عرض الحقول داخل هذه الأدوات.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3240360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يستخدم في تخزين البيانات بداخله حيث يتم إجراء العمليات عليه كأنه قاعدة بيانات.</a:t>
            </a:r>
          </a:p>
          <a:p>
            <a:r>
              <a:rPr lang="ar-SA" dirty="0" smtClean="0"/>
              <a:t>يمكنها استيعاب العديد من الجداول بداخلها.</a:t>
            </a:r>
          </a:p>
          <a:p>
            <a:r>
              <a:rPr lang="ar-SA" dirty="0" smtClean="0"/>
              <a:t>للإعلان عن متغير من نوع </a:t>
            </a:r>
            <a:r>
              <a:rPr lang="en-US" dirty="0" smtClean="0"/>
              <a:t>data set </a:t>
            </a:r>
            <a:r>
              <a:rPr lang="ar-SA" dirty="0" smtClean="0"/>
              <a:t> كما يلي :</a:t>
            </a:r>
          </a:p>
          <a:p>
            <a:pPr algn="ctr">
              <a:buNone/>
            </a:pPr>
            <a:r>
              <a:rPr lang="en-US" dirty="0" smtClean="0"/>
              <a:t>Dim  ds as new dataset</a:t>
            </a:r>
            <a:endParaRPr lang="ar-SA" dirty="0" smtClean="0"/>
          </a:p>
          <a:p>
            <a:r>
              <a:rPr lang="ar-SA" dirty="0" smtClean="0"/>
              <a:t>يخدم العديد من الكائنات الأخرى والتي تساعده على انجاز العمل كما بالشكل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44208" y="188640"/>
            <a:ext cx="252028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كائن </a:t>
            </a:r>
            <a:r>
              <a:rPr lang="en-US" sz="3200" dirty="0" smtClean="0"/>
              <a:t>data set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grpSp>
        <p:nvGrpSpPr>
          <p:cNvPr id="22" name="مجموعة 21"/>
          <p:cNvGrpSpPr/>
          <p:nvPr/>
        </p:nvGrpSpPr>
        <p:grpSpPr>
          <a:xfrm>
            <a:off x="611560" y="4365104"/>
            <a:ext cx="7920880" cy="1944216"/>
            <a:chOff x="971600" y="2708920"/>
            <a:chExt cx="7632848" cy="1368152"/>
          </a:xfrm>
        </p:grpSpPr>
        <p:sp>
          <p:nvSpPr>
            <p:cNvPr id="5" name="مستطيل 4"/>
            <p:cNvSpPr/>
            <p:nvPr/>
          </p:nvSpPr>
          <p:spPr>
            <a:xfrm>
              <a:off x="4067944" y="2708920"/>
              <a:ext cx="1296144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Data Set</a:t>
              </a:r>
              <a:endParaRPr lang="ar-SA" dirty="0"/>
            </a:p>
          </p:txBody>
        </p:sp>
        <p:sp>
          <p:nvSpPr>
            <p:cNvPr id="6" name="مستطيل 5"/>
            <p:cNvSpPr/>
            <p:nvPr/>
          </p:nvSpPr>
          <p:spPr>
            <a:xfrm>
              <a:off x="971600" y="3573016"/>
              <a:ext cx="1296144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Data Table</a:t>
              </a:r>
              <a:endParaRPr lang="ar-SA" dirty="0"/>
            </a:p>
          </p:txBody>
        </p:sp>
        <p:sp>
          <p:nvSpPr>
            <p:cNvPr id="7" name="مستطيل 6"/>
            <p:cNvSpPr/>
            <p:nvPr/>
          </p:nvSpPr>
          <p:spPr>
            <a:xfrm>
              <a:off x="2555776" y="3573016"/>
              <a:ext cx="1296144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Data Column</a:t>
              </a:r>
              <a:endParaRPr lang="ar-SA" dirty="0"/>
            </a:p>
          </p:txBody>
        </p:sp>
        <p:sp>
          <p:nvSpPr>
            <p:cNvPr id="8" name="مستطيل 7"/>
            <p:cNvSpPr/>
            <p:nvPr/>
          </p:nvSpPr>
          <p:spPr>
            <a:xfrm>
              <a:off x="4139952" y="3573016"/>
              <a:ext cx="1296144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Constraint</a:t>
              </a:r>
              <a:endParaRPr lang="ar-SA" dirty="0"/>
            </a:p>
          </p:txBody>
        </p:sp>
        <p:sp>
          <p:nvSpPr>
            <p:cNvPr id="9" name="مستطيل 8"/>
            <p:cNvSpPr/>
            <p:nvPr/>
          </p:nvSpPr>
          <p:spPr>
            <a:xfrm>
              <a:off x="5724128" y="3573016"/>
              <a:ext cx="1296144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Data Relation</a:t>
              </a:r>
              <a:endParaRPr lang="ar-SA" dirty="0"/>
            </a:p>
          </p:txBody>
        </p:sp>
        <p:sp>
          <p:nvSpPr>
            <p:cNvPr id="10" name="مستطيل 9"/>
            <p:cNvSpPr/>
            <p:nvPr/>
          </p:nvSpPr>
          <p:spPr>
            <a:xfrm>
              <a:off x="7308304" y="3573016"/>
              <a:ext cx="1296144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 smtClean="0"/>
                <a:t>Data Row</a:t>
              </a:r>
              <a:endParaRPr lang="ar-SA" dirty="0"/>
            </a:p>
          </p:txBody>
        </p:sp>
        <p:cxnSp>
          <p:nvCxnSpPr>
            <p:cNvPr id="12" name="رابط مستقيم 11"/>
            <p:cNvCxnSpPr>
              <a:stCxn id="5" idx="2"/>
            </p:cNvCxnSpPr>
            <p:nvPr/>
          </p:nvCxnSpPr>
          <p:spPr>
            <a:xfrm>
              <a:off x="4716016" y="3212976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flipH="1">
              <a:off x="1691680" y="3356992"/>
              <a:ext cx="62646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رابط مستقيم 17"/>
            <p:cNvCxnSpPr>
              <a:endCxn id="10" idx="0"/>
            </p:cNvCxnSpPr>
            <p:nvPr/>
          </p:nvCxnSpPr>
          <p:spPr>
            <a:xfrm>
              <a:off x="7956376" y="3356992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مستقيم 18"/>
            <p:cNvCxnSpPr/>
            <p:nvPr/>
          </p:nvCxnSpPr>
          <p:spPr>
            <a:xfrm>
              <a:off x="6300192" y="3356992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>
              <a:off x="3131840" y="3356992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>
              <a:off x="1691680" y="3356992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868144" y="179929"/>
            <a:ext cx="309634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كائن </a:t>
            </a:r>
            <a:r>
              <a:rPr lang="en-US" sz="3200" dirty="0" smtClean="0"/>
              <a:t>data table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18864" y="764704"/>
            <a:ext cx="8517632" cy="266429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يستخدم في تصميم الجداول داخل الــ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set</a:t>
            </a:r>
            <a:r>
              <a:rPr lang="ar-SA" sz="2800" noProof="0" dirty="0" smtClean="0"/>
              <a:t>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2800" noProof="0" dirty="0" smtClean="0"/>
              <a:t>لإنشاء جدول داخل الــ </a:t>
            </a:r>
            <a:r>
              <a:rPr lang="en-US" sz="2800" noProof="0" dirty="0" smtClean="0"/>
              <a:t>data set</a:t>
            </a:r>
            <a:r>
              <a:rPr lang="ar-SA" sz="2800" noProof="0" dirty="0" smtClean="0"/>
              <a:t> كما يلي:</a:t>
            </a: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noProof="0" dirty="0" smtClean="0"/>
              <a:t>Dim table1 as datatable = ds.tables.add()</a:t>
            </a:r>
            <a:endParaRPr lang="ar-SA" sz="2800" noProof="0" dirty="0" smtClean="0"/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2800" dirty="0" smtClean="0"/>
              <a:t>لإزالة الجدول المضاف نستخدم:</a:t>
            </a: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noProof="0" dirty="0" smtClean="0"/>
              <a:t>Ds.tables.remove(table1)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868144" y="3429000"/>
            <a:ext cx="3096344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كائن </a:t>
            </a:r>
            <a:r>
              <a:rPr lang="en-US" sz="3200" dirty="0" smtClean="0"/>
              <a:t>data column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467544" y="4149080"/>
            <a:ext cx="8517632" cy="2564904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10000"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يستخدم في تصميم الأعمدة داخل الجدول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بإضافة اى</a:t>
            </a:r>
            <a:b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عدد من الأعمدة مع تحديد نوع البيانات لهذه الاعمده.</a:t>
            </a:r>
            <a:endParaRPr lang="ar-SA" sz="3200" noProof="0" dirty="0" smtClean="0"/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noProof="0" dirty="0" smtClean="0"/>
              <a:t>لإنشاء عمود باسم </a:t>
            </a:r>
            <a:r>
              <a:rPr lang="en-US" sz="3200" noProof="0" dirty="0" smtClean="0"/>
              <a:t>studid</a:t>
            </a:r>
            <a:r>
              <a:rPr lang="ar-SA" sz="3200" noProof="0" dirty="0" smtClean="0"/>
              <a:t> داخل الجدول </a:t>
            </a:r>
            <a:r>
              <a:rPr lang="en-US" sz="3200" noProof="0" dirty="0" smtClean="0"/>
              <a:t>table1</a:t>
            </a:r>
            <a:r>
              <a:rPr lang="ar-SA" sz="3200" noProof="0" dirty="0" smtClean="0"/>
              <a:t> و نوع بياناته </a:t>
            </a:r>
            <a:r>
              <a:rPr lang="en-US" sz="3200" noProof="0" dirty="0" smtClean="0"/>
              <a:t>system. integer</a:t>
            </a:r>
            <a:r>
              <a:rPr lang="ar-SA" sz="3200" noProof="0" dirty="0" smtClean="0"/>
              <a:t>.</a:t>
            </a: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noProof="0" dirty="0" smtClean="0"/>
              <a:t>Dim col1 as datacolumn= table1.column.add(“</a:t>
            </a:r>
            <a:r>
              <a:rPr lang="en-US" sz="3200" noProof="0" dirty="0" err="1" smtClean="0"/>
              <a:t>address”,gettype</a:t>
            </a:r>
            <a:r>
              <a:rPr lang="en-US" sz="3200" noProof="0" dirty="0" smtClean="0"/>
              <a:t>(</a:t>
            </a:r>
            <a:r>
              <a:rPr lang="en-US" sz="3200" noProof="0" dirty="0" err="1" smtClean="0"/>
              <a:t>system.integer</a:t>
            </a:r>
            <a:r>
              <a:rPr lang="en-US" sz="3200" noProof="0" dirty="0" smtClean="0"/>
              <a:t>))</a:t>
            </a:r>
            <a:endParaRPr lang="ar-SA" sz="3200" noProof="0" dirty="0" smtClean="0"/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1512168"/>
          </a:xfrm>
        </p:spPr>
        <p:txBody>
          <a:bodyPr>
            <a:normAutofit/>
          </a:bodyPr>
          <a:lstStyle/>
          <a:p>
            <a:r>
              <a:rPr lang="ar-SA" sz="2800" dirty="0" smtClean="0"/>
              <a:t>أنشئ </a:t>
            </a:r>
            <a:r>
              <a:rPr lang="en-US" sz="2800" dirty="0" smtClean="0"/>
              <a:t>datagridview</a:t>
            </a:r>
            <a:r>
              <a:rPr lang="ar-SA" sz="2800" dirty="0" smtClean="0"/>
              <a:t> مثل الــ </a:t>
            </a:r>
            <a:r>
              <a:rPr lang="en-US" sz="2800" dirty="0" smtClean="0"/>
              <a:t>textbox</a:t>
            </a:r>
            <a:r>
              <a:rPr lang="ar-SA" sz="2800" dirty="0" smtClean="0"/>
              <a:t> لعرض البيانات بها ثم </a:t>
            </a:r>
            <a:r>
              <a:rPr lang="ar-SA" sz="2800" dirty="0" err="1" smtClean="0"/>
              <a:t>انشئ</a:t>
            </a:r>
            <a:r>
              <a:rPr lang="ar-SA" sz="2800" dirty="0" smtClean="0"/>
              <a:t> اتصال بقاعدة البيانات </a:t>
            </a:r>
            <a:r>
              <a:rPr lang="en-US" sz="2800" dirty="0" smtClean="0"/>
              <a:t>e:\student1</a:t>
            </a:r>
            <a:r>
              <a:rPr lang="ar-SA" sz="2800" dirty="0" smtClean="0"/>
              <a:t> و </a:t>
            </a:r>
            <a:r>
              <a:rPr lang="ar-SA" sz="2800" dirty="0" err="1" smtClean="0"/>
              <a:t>اجلبى</a:t>
            </a:r>
            <a:r>
              <a:rPr lang="ar-SA" sz="2800" dirty="0" smtClean="0"/>
              <a:t> بيانات الجدول </a:t>
            </a:r>
            <a:r>
              <a:rPr lang="ar-SA" sz="2800" dirty="0" err="1" smtClean="0"/>
              <a:t>الى</a:t>
            </a:r>
            <a:r>
              <a:rPr lang="ar-SA" sz="2800" dirty="0" smtClean="0"/>
              <a:t> </a:t>
            </a:r>
            <a:r>
              <a:rPr lang="en-US" sz="2800" dirty="0" smtClean="0"/>
              <a:t>datagridview</a:t>
            </a:r>
            <a:r>
              <a:rPr lang="ar-SA" sz="2800" dirty="0" smtClean="0"/>
              <a:t> ليفتح بها الجدول.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060848"/>
            <a:ext cx="530089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524328" y="116632"/>
            <a:ext cx="1440160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تمرين:</a:t>
            </a:r>
            <a:endParaRPr lang="ar-SA" sz="3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577880" y="44624"/>
            <a:ext cx="2458616" cy="576064"/>
          </a:xfrm>
        </p:spPr>
        <p:txBody>
          <a:bodyPr>
            <a:normAutofit/>
          </a:bodyPr>
          <a:lstStyle/>
          <a:p>
            <a:r>
              <a:rPr lang="ar-SA" sz="2800" dirty="0" err="1" smtClean="0"/>
              <a:t>فى</a:t>
            </a:r>
            <a:r>
              <a:rPr lang="ar-SA" sz="2800" dirty="0" smtClean="0"/>
              <a:t> الجزء العام:</a:t>
            </a:r>
            <a:endParaRPr lang="ar-SA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5184576" cy="63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91097"/>
            <a:ext cx="8892480" cy="1709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عنوان 1"/>
          <p:cNvSpPr txBox="1">
            <a:spLocks/>
          </p:cNvSpPr>
          <p:nvPr/>
        </p:nvSpPr>
        <p:spPr>
          <a:xfrm>
            <a:off x="3419872" y="1124744"/>
            <a:ext cx="5554960" cy="57606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كود تأسيس الاتصال </a:t>
            </a:r>
            <a:r>
              <a:rPr kumimoji="0" lang="ar-S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وانشاء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كائن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command</a:t>
            </a:r>
            <a:r>
              <a:rPr kumimoji="0" lang="ar-S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251520" y="3645024"/>
            <a:ext cx="8651304" cy="2952328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الاكواد التالية تتضمن: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كود فتح الاتصال وتعريف كائنات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dataset, datatable, datacolumn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latin typeface="+mj-lt"/>
                <a:ea typeface="+mj-ea"/>
                <a:cs typeface="+mj-cs"/>
              </a:rPr>
              <a:t>ثم إنشاء جدول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stud1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2800" dirty="0" err="1" smtClean="0">
                <a:latin typeface="+mj-lt"/>
                <a:ea typeface="+mj-ea"/>
                <a:cs typeface="+mj-cs"/>
              </a:rPr>
              <a:t>فى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الــ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dataset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latin typeface="+mj-lt"/>
                <a:ea typeface="+mj-ea"/>
                <a:cs typeface="+mj-cs"/>
              </a:rPr>
              <a:t>إنشاء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3-column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في جدول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stud1 </a:t>
            </a:r>
            <a:endParaRPr lang="ar-SA" sz="2800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latin typeface="+mj-lt"/>
                <a:ea typeface="+mj-ea"/>
                <a:cs typeface="+mj-cs"/>
              </a:rPr>
              <a:t>إنشاء استعلام بواسطة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dataadapter</a:t>
            </a:r>
            <a:endParaRPr lang="ar-SA" sz="2800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latin typeface="+mj-lt"/>
                <a:ea typeface="+mj-ea"/>
                <a:cs typeface="+mj-cs"/>
              </a:rPr>
              <a:t>ملئ الاستعلام في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dataset 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عن طريق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dataadapter</a:t>
            </a:r>
            <a:endParaRPr lang="ar-SA" sz="2800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latin typeface="+mj-lt"/>
                <a:ea typeface="+mj-ea"/>
                <a:cs typeface="+mj-cs"/>
              </a:rPr>
              <a:t>جلب البيانات من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dataset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2800" dirty="0" err="1" smtClean="0">
                <a:latin typeface="+mj-lt"/>
                <a:ea typeface="+mj-ea"/>
                <a:cs typeface="+mj-cs"/>
              </a:rPr>
              <a:t>الى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dataview</a:t>
            </a:r>
            <a:r>
              <a:rPr lang="ar-SA" sz="2800" dirty="0" smtClean="0">
                <a:latin typeface="+mj-lt"/>
                <a:ea typeface="+mj-ea"/>
                <a:cs typeface="+mj-cs"/>
              </a:rPr>
              <a:t> 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460" y="332656"/>
            <a:ext cx="86740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490066"/>
          </a:xfrm>
        </p:spPr>
        <p:txBody>
          <a:bodyPr>
            <a:noAutofit/>
          </a:bodyPr>
          <a:lstStyle/>
          <a:p>
            <a:r>
              <a:rPr lang="ar-SA" sz="2800" dirty="0" smtClean="0"/>
              <a:t>نجد أن الجدول جلب إلى </a:t>
            </a:r>
            <a:r>
              <a:rPr lang="en-US" sz="2800" dirty="0" smtClean="0"/>
              <a:t>datagrid</a:t>
            </a:r>
            <a:endParaRPr lang="ar-S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764704"/>
            <a:ext cx="6427525" cy="584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38" y="476672"/>
            <a:ext cx="8701399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376</Words>
  <Application>Microsoft Office PowerPoint</Application>
  <PresentationFormat>عرض على الشاشة (3:4)‏</PresentationFormat>
  <Paragraphs>63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سمة Office</vt:lpstr>
      <vt:lpstr>الشريحة 1</vt:lpstr>
      <vt:lpstr>الشريحة 2</vt:lpstr>
      <vt:lpstr>زر بحث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فى الجزء العام:</vt:lpstr>
      <vt:lpstr>الشريحة 13</vt:lpstr>
      <vt:lpstr>نجد أن الجدول جلب إلى datagrid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engy</dc:creator>
  <cp:lastModifiedBy>engy</cp:lastModifiedBy>
  <cp:revision>7</cp:revision>
  <dcterms:created xsi:type="dcterms:W3CDTF">2011-11-18T18:02:38Z</dcterms:created>
  <dcterms:modified xsi:type="dcterms:W3CDTF">2011-11-25T21:00:48Z</dcterms:modified>
</cp:coreProperties>
</file>