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26"/>
  </p:notesMasterIdLst>
  <p:sldIdLst>
    <p:sldId id="256" r:id="rId2"/>
    <p:sldId id="257" r:id="rId3"/>
    <p:sldId id="258" r:id="rId4"/>
    <p:sldId id="259" r:id="rId5"/>
    <p:sldId id="260" r:id="rId6"/>
    <p:sldId id="280" r:id="rId7"/>
    <p:sldId id="281" r:id="rId8"/>
    <p:sldId id="262" r:id="rId9"/>
    <p:sldId id="263" r:id="rId10"/>
    <p:sldId id="264" r:id="rId11"/>
    <p:sldId id="266" r:id="rId12"/>
    <p:sldId id="267" r:id="rId13"/>
    <p:sldId id="268" r:id="rId14"/>
    <p:sldId id="282" r:id="rId15"/>
    <p:sldId id="283" r:id="rId16"/>
    <p:sldId id="270" r:id="rId17"/>
    <p:sldId id="284" r:id="rId18"/>
    <p:sldId id="285" r:id="rId19"/>
    <p:sldId id="272" r:id="rId20"/>
    <p:sldId id="275" r:id="rId21"/>
    <p:sldId id="286" r:id="rId22"/>
    <p:sldId id="287" r:id="rId23"/>
    <p:sldId id="274" r:id="rId24"/>
    <p:sldId id="278"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3011" autoAdjust="0"/>
  </p:normalViewPr>
  <p:slideViewPr>
    <p:cSldViewPr>
      <p:cViewPr>
        <p:scale>
          <a:sx n="75" d="100"/>
          <a:sy n="75" d="100"/>
        </p:scale>
        <p:origin x="-1014" y="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image" Target="../media/image10.gif"/><Relationship Id="rId6" Type="http://schemas.openxmlformats.org/officeDocument/2006/relationships/image" Target="../media/image7.gif"/><Relationship Id="rId5" Type="http://schemas.openxmlformats.org/officeDocument/2006/relationships/image" Target="../media/image14.jpeg"/><Relationship Id="rId4" Type="http://schemas.openxmlformats.org/officeDocument/2006/relationships/image" Target="../media/image1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image" Target="../media/image10.gif"/><Relationship Id="rId6" Type="http://schemas.openxmlformats.org/officeDocument/2006/relationships/image" Target="../media/image7.gif"/><Relationship Id="rId5" Type="http://schemas.openxmlformats.org/officeDocument/2006/relationships/image" Target="../media/image14.jpeg"/><Relationship Id="rId4"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09A14F-AC83-4C8B-96CB-C7B4EA7B0E6F}" type="doc">
      <dgm:prSet loTypeId="urn:microsoft.com/office/officeart/2005/8/layout/hierarchy2" loCatId="hierarchy" qsTypeId="urn:microsoft.com/office/officeart/2005/8/quickstyle/simple5" qsCatId="simple" csTypeId="urn:microsoft.com/office/officeart/2005/8/colors/accent0_1" csCatId="mainScheme" phldr="1"/>
      <dgm:spPr/>
      <dgm:t>
        <a:bodyPr/>
        <a:lstStyle/>
        <a:p>
          <a:pPr rtl="1"/>
          <a:endParaRPr lang="ar-SA"/>
        </a:p>
      </dgm:t>
    </dgm:pt>
    <dgm:pt modelId="{06F2B0F8-1C33-48C6-96A5-D5FA039F2BA1}">
      <dgm:prSet phldrT="[نص]"/>
      <dgm:spPr/>
      <dgm:t>
        <a:bodyPr/>
        <a:lstStyle/>
        <a:p>
          <a:pPr rtl="1"/>
          <a:r>
            <a:rPr lang="ar-SA" dirty="0" smtClean="0">
              <a:solidFill>
                <a:schemeClr val="tx1">
                  <a:lumMod val="75000"/>
                  <a:lumOff val="25000"/>
                </a:schemeClr>
              </a:solidFill>
            </a:rPr>
            <a:t>الانسجة الهيكلية , مادتها الخلالية صلبة.</a:t>
          </a:r>
          <a:endParaRPr lang="ar-SA" dirty="0">
            <a:solidFill>
              <a:schemeClr val="tx1">
                <a:lumMod val="75000"/>
                <a:lumOff val="25000"/>
              </a:schemeClr>
            </a:solidFill>
          </a:endParaRPr>
        </a:p>
      </dgm:t>
    </dgm:pt>
    <dgm:pt modelId="{071118F9-E478-48FA-8BF0-4677B229797C}" type="parTrans" cxnId="{670AC5CD-9DC4-4E33-B257-AF46C514DBAE}">
      <dgm:prSet/>
      <dgm:spPr/>
      <dgm:t>
        <a:bodyPr/>
        <a:lstStyle/>
        <a:p>
          <a:pPr rtl="1"/>
          <a:endParaRPr lang="ar-SA"/>
        </a:p>
      </dgm:t>
    </dgm:pt>
    <dgm:pt modelId="{B86FC85B-B0CC-4F3C-8542-51203AB6E230}" type="sibTrans" cxnId="{670AC5CD-9DC4-4E33-B257-AF46C514DBAE}">
      <dgm:prSet/>
      <dgm:spPr/>
      <dgm:t>
        <a:bodyPr/>
        <a:lstStyle/>
        <a:p>
          <a:pPr rtl="1"/>
          <a:endParaRPr lang="ar-SA"/>
        </a:p>
      </dgm:t>
    </dgm:pt>
    <dgm:pt modelId="{1DBDB4A8-A462-480D-8FFC-54B5B53DD060}">
      <dgm:prSet phldrT="[نص]"/>
      <dgm:spPr/>
      <dgm:t>
        <a:bodyPr/>
        <a:lstStyle/>
        <a:p>
          <a:pPr rtl="1"/>
          <a:r>
            <a:rPr lang="ar-SA" dirty="0" smtClean="0">
              <a:solidFill>
                <a:schemeClr val="tx1">
                  <a:lumMod val="75000"/>
                  <a:lumOff val="25000"/>
                </a:schemeClr>
              </a:solidFill>
            </a:rPr>
            <a:t>الانسجة الوعائية , مادتها الخلاليه سائلة.</a:t>
          </a:r>
          <a:endParaRPr lang="ar-SA" dirty="0">
            <a:solidFill>
              <a:schemeClr val="tx1">
                <a:lumMod val="75000"/>
                <a:lumOff val="25000"/>
              </a:schemeClr>
            </a:solidFill>
          </a:endParaRPr>
        </a:p>
      </dgm:t>
    </dgm:pt>
    <dgm:pt modelId="{D0CDDC5C-F682-403B-9EE8-85FDA45496A9}" type="parTrans" cxnId="{CA9065A5-5930-4770-B09C-9CF289A69D82}">
      <dgm:prSet/>
      <dgm:spPr/>
      <dgm:t>
        <a:bodyPr/>
        <a:lstStyle/>
        <a:p>
          <a:pPr rtl="1"/>
          <a:endParaRPr lang="ar-SA"/>
        </a:p>
      </dgm:t>
    </dgm:pt>
    <dgm:pt modelId="{6AF76BB0-C211-41E3-BB2F-56E38C84D16F}" type="sibTrans" cxnId="{CA9065A5-5930-4770-B09C-9CF289A69D82}">
      <dgm:prSet/>
      <dgm:spPr/>
      <dgm:t>
        <a:bodyPr/>
        <a:lstStyle/>
        <a:p>
          <a:pPr rtl="1"/>
          <a:endParaRPr lang="ar-SA"/>
        </a:p>
      </dgm:t>
    </dgm:pt>
    <dgm:pt modelId="{C7E7F8D2-EBA4-446C-B551-B92246B1C953}">
      <dgm:prSet phldrT="[نص]"/>
      <dgm:spPr/>
      <dgm:t>
        <a:bodyPr/>
        <a:lstStyle/>
        <a:p>
          <a:pPr rtl="1"/>
          <a:r>
            <a:rPr lang="ar-SA" dirty="0" smtClean="0">
              <a:solidFill>
                <a:schemeClr val="tx1">
                  <a:lumMod val="75000"/>
                  <a:lumOff val="25000"/>
                </a:schemeClr>
              </a:solidFill>
            </a:rPr>
            <a:t>الانسجة الضامة الاصيلة ,المادة الخلالية فيها جيلاتينية .</a:t>
          </a:r>
          <a:endParaRPr lang="ar-SA" dirty="0">
            <a:solidFill>
              <a:schemeClr val="tx1">
                <a:lumMod val="75000"/>
                <a:lumOff val="25000"/>
              </a:schemeClr>
            </a:solidFill>
          </a:endParaRPr>
        </a:p>
      </dgm:t>
    </dgm:pt>
    <dgm:pt modelId="{3D6A0E19-6EF0-4FD9-8DD0-61E36F9B98EF}" type="sibTrans" cxnId="{AA550F8D-1126-4F1D-98D7-76739D663D7F}">
      <dgm:prSet/>
      <dgm:spPr/>
      <dgm:t>
        <a:bodyPr/>
        <a:lstStyle/>
        <a:p>
          <a:pPr rtl="1"/>
          <a:endParaRPr lang="ar-SA"/>
        </a:p>
      </dgm:t>
    </dgm:pt>
    <dgm:pt modelId="{1F1E4192-92AC-41D3-9672-C9CE4AEFFAD5}" type="parTrans" cxnId="{AA550F8D-1126-4F1D-98D7-76739D663D7F}">
      <dgm:prSet/>
      <dgm:spPr/>
      <dgm:t>
        <a:bodyPr/>
        <a:lstStyle/>
        <a:p>
          <a:pPr rtl="1"/>
          <a:endParaRPr lang="ar-SA"/>
        </a:p>
      </dgm:t>
    </dgm:pt>
    <dgm:pt modelId="{9DF46EE8-86FD-4026-B70D-2D6D6255EB31}">
      <dgm:prSet phldrT="[نص]"/>
      <dgm:spPr/>
      <dgm:t>
        <a:bodyPr/>
        <a:lstStyle/>
        <a:p>
          <a:pPr rtl="1"/>
          <a:r>
            <a:rPr lang="ar-SA" dirty="0" smtClean="0">
              <a:solidFill>
                <a:schemeClr val="tx1">
                  <a:lumMod val="75000"/>
                  <a:lumOff val="25000"/>
                </a:schemeClr>
              </a:solidFill>
            </a:rPr>
            <a:t>تصنف الانسجة الضامة حسب طبيعة المادة الخلالية الى ثلاثة انواع:</a:t>
          </a:r>
          <a:endParaRPr lang="ar-SA" dirty="0">
            <a:solidFill>
              <a:schemeClr val="tx1">
                <a:lumMod val="75000"/>
                <a:lumOff val="25000"/>
              </a:schemeClr>
            </a:solidFill>
          </a:endParaRPr>
        </a:p>
      </dgm:t>
    </dgm:pt>
    <dgm:pt modelId="{C5A2A465-5E53-4A4A-AD64-C838AD793108}" type="sibTrans" cxnId="{C24ECD6C-16C7-4FA8-82D2-24FF51F711B4}">
      <dgm:prSet/>
      <dgm:spPr/>
      <dgm:t>
        <a:bodyPr/>
        <a:lstStyle/>
        <a:p>
          <a:pPr rtl="1"/>
          <a:endParaRPr lang="ar-SA"/>
        </a:p>
      </dgm:t>
    </dgm:pt>
    <dgm:pt modelId="{893F3730-73A7-446C-8AF1-C6002E13DDE5}" type="parTrans" cxnId="{C24ECD6C-16C7-4FA8-82D2-24FF51F711B4}">
      <dgm:prSet/>
      <dgm:spPr/>
      <dgm:t>
        <a:bodyPr/>
        <a:lstStyle/>
        <a:p>
          <a:pPr rtl="1"/>
          <a:endParaRPr lang="ar-SA"/>
        </a:p>
      </dgm:t>
    </dgm:pt>
    <dgm:pt modelId="{C635C5CE-FAA4-458F-8F78-76E353FF6CB4}" type="pres">
      <dgm:prSet presAssocID="{3609A14F-AC83-4C8B-96CB-C7B4EA7B0E6F}" presName="diagram" presStyleCnt="0">
        <dgm:presLayoutVars>
          <dgm:chPref val="1"/>
          <dgm:dir/>
          <dgm:animOne val="branch"/>
          <dgm:animLvl val="lvl"/>
          <dgm:resizeHandles val="exact"/>
        </dgm:presLayoutVars>
      </dgm:prSet>
      <dgm:spPr/>
      <dgm:t>
        <a:bodyPr/>
        <a:lstStyle/>
        <a:p>
          <a:pPr rtl="1"/>
          <a:endParaRPr lang="ar-SA"/>
        </a:p>
      </dgm:t>
    </dgm:pt>
    <dgm:pt modelId="{A0E90F34-E1ED-4CB7-8886-06BB22721CE8}" type="pres">
      <dgm:prSet presAssocID="{9DF46EE8-86FD-4026-B70D-2D6D6255EB31}" presName="root1" presStyleCnt="0"/>
      <dgm:spPr/>
      <dgm:t>
        <a:bodyPr/>
        <a:lstStyle/>
        <a:p>
          <a:pPr rtl="1"/>
          <a:endParaRPr lang="ar-SA"/>
        </a:p>
      </dgm:t>
    </dgm:pt>
    <dgm:pt modelId="{CCD4D5C1-AECB-4474-8030-BE7AEED78703}" type="pres">
      <dgm:prSet presAssocID="{9DF46EE8-86FD-4026-B70D-2D6D6255EB31}" presName="LevelOneTextNode" presStyleLbl="node0" presStyleIdx="0" presStyleCnt="1">
        <dgm:presLayoutVars>
          <dgm:chPref val="3"/>
        </dgm:presLayoutVars>
      </dgm:prSet>
      <dgm:spPr/>
      <dgm:t>
        <a:bodyPr/>
        <a:lstStyle/>
        <a:p>
          <a:pPr rtl="1"/>
          <a:endParaRPr lang="ar-SA"/>
        </a:p>
      </dgm:t>
    </dgm:pt>
    <dgm:pt modelId="{455D0C64-42A5-41AC-A4DC-411A4B1BA790}" type="pres">
      <dgm:prSet presAssocID="{9DF46EE8-86FD-4026-B70D-2D6D6255EB31}" presName="level2hierChild" presStyleCnt="0"/>
      <dgm:spPr/>
      <dgm:t>
        <a:bodyPr/>
        <a:lstStyle/>
        <a:p>
          <a:pPr rtl="1"/>
          <a:endParaRPr lang="ar-SA"/>
        </a:p>
      </dgm:t>
    </dgm:pt>
    <dgm:pt modelId="{1EA1AFB4-5197-42A8-9B75-2E371BF7157B}" type="pres">
      <dgm:prSet presAssocID="{1F1E4192-92AC-41D3-9672-C9CE4AEFFAD5}" presName="conn2-1" presStyleLbl="parChTrans1D2" presStyleIdx="0" presStyleCnt="3"/>
      <dgm:spPr/>
      <dgm:t>
        <a:bodyPr/>
        <a:lstStyle/>
        <a:p>
          <a:pPr rtl="1"/>
          <a:endParaRPr lang="ar-SA"/>
        </a:p>
      </dgm:t>
    </dgm:pt>
    <dgm:pt modelId="{DDF7DAA8-6230-4683-BFCC-4F083BC58B6C}" type="pres">
      <dgm:prSet presAssocID="{1F1E4192-92AC-41D3-9672-C9CE4AEFFAD5}" presName="connTx" presStyleLbl="parChTrans1D2" presStyleIdx="0" presStyleCnt="3"/>
      <dgm:spPr/>
      <dgm:t>
        <a:bodyPr/>
        <a:lstStyle/>
        <a:p>
          <a:pPr rtl="1"/>
          <a:endParaRPr lang="ar-SA"/>
        </a:p>
      </dgm:t>
    </dgm:pt>
    <dgm:pt modelId="{77320742-F58C-4D1B-9FCE-2193C8C2DEA8}" type="pres">
      <dgm:prSet presAssocID="{C7E7F8D2-EBA4-446C-B551-B92246B1C953}" presName="root2" presStyleCnt="0"/>
      <dgm:spPr/>
      <dgm:t>
        <a:bodyPr/>
        <a:lstStyle/>
        <a:p>
          <a:pPr rtl="1"/>
          <a:endParaRPr lang="ar-SA"/>
        </a:p>
      </dgm:t>
    </dgm:pt>
    <dgm:pt modelId="{6EB34D34-6A16-485B-B548-5A4FA0E9C83D}" type="pres">
      <dgm:prSet presAssocID="{C7E7F8D2-EBA4-446C-B551-B92246B1C953}" presName="LevelTwoTextNode" presStyleLbl="node2" presStyleIdx="0" presStyleCnt="3">
        <dgm:presLayoutVars>
          <dgm:chPref val="3"/>
        </dgm:presLayoutVars>
      </dgm:prSet>
      <dgm:spPr/>
      <dgm:t>
        <a:bodyPr/>
        <a:lstStyle/>
        <a:p>
          <a:pPr rtl="1"/>
          <a:endParaRPr lang="ar-SA"/>
        </a:p>
      </dgm:t>
    </dgm:pt>
    <dgm:pt modelId="{CF98DAE8-D13A-4D7B-B4C5-E68CB3869FAB}" type="pres">
      <dgm:prSet presAssocID="{C7E7F8D2-EBA4-446C-B551-B92246B1C953}" presName="level3hierChild" presStyleCnt="0"/>
      <dgm:spPr/>
      <dgm:t>
        <a:bodyPr/>
        <a:lstStyle/>
        <a:p>
          <a:pPr rtl="1"/>
          <a:endParaRPr lang="ar-SA"/>
        </a:p>
      </dgm:t>
    </dgm:pt>
    <dgm:pt modelId="{DA6482BC-A9DC-4303-9143-9A6865E7EEEF}" type="pres">
      <dgm:prSet presAssocID="{071118F9-E478-48FA-8BF0-4677B229797C}" presName="conn2-1" presStyleLbl="parChTrans1D2" presStyleIdx="1" presStyleCnt="3"/>
      <dgm:spPr/>
      <dgm:t>
        <a:bodyPr/>
        <a:lstStyle/>
        <a:p>
          <a:pPr rtl="1"/>
          <a:endParaRPr lang="ar-SA"/>
        </a:p>
      </dgm:t>
    </dgm:pt>
    <dgm:pt modelId="{E1825E4E-42E7-4328-AB83-FB9F993EA57A}" type="pres">
      <dgm:prSet presAssocID="{071118F9-E478-48FA-8BF0-4677B229797C}" presName="connTx" presStyleLbl="parChTrans1D2" presStyleIdx="1" presStyleCnt="3"/>
      <dgm:spPr/>
      <dgm:t>
        <a:bodyPr/>
        <a:lstStyle/>
        <a:p>
          <a:pPr rtl="1"/>
          <a:endParaRPr lang="ar-SA"/>
        </a:p>
      </dgm:t>
    </dgm:pt>
    <dgm:pt modelId="{D9812D98-DAF0-4A54-81CE-BD26BF17A367}" type="pres">
      <dgm:prSet presAssocID="{06F2B0F8-1C33-48C6-96A5-D5FA039F2BA1}" presName="root2" presStyleCnt="0"/>
      <dgm:spPr/>
      <dgm:t>
        <a:bodyPr/>
        <a:lstStyle/>
        <a:p>
          <a:pPr rtl="1"/>
          <a:endParaRPr lang="ar-SA"/>
        </a:p>
      </dgm:t>
    </dgm:pt>
    <dgm:pt modelId="{DA0C0F13-BB9A-4138-8650-3AB3F4ED080E}" type="pres">
      <dgm:prSet presAssocID="{06F2B0F8-1C33-48C6-96A5-D5FA039F2BA1}" presName="LevelTwoTextNode" presStyleLbl="node2" presStyleIdx="1" presStyleCnt="3">
        <dgm:presLayoutVars>
          <dgm:chPref val="3"/>
        </dgm:presLayoutVars>
      </dgm:prSet>
      <dgm:spPr/>
      <dgm:t>
        <a:bodyPr/>
        <a:lstStyle/>
        <a:p>
          <a:pPr rtl="1"/>
          <a:endParaRPr lang="ar-SA"/>
        </a:p>
      </dgm:t>
    </dgm:pt>
    <dgm:pt modelId="{7894A4E1-226E-4C53-9291-32594868C7C7}" type="pres">
      <dgm:prSet presAssocID="{06F2B0F8-1C33-48C6-96A5-D5FA039F2BA1}" presName="level3hierChild" presStyleCnt="0"/>
      <dgm:spPr/>
      <dgm:t>
        <a:bodyPr/>
        <a:lstStyle/>
        <a:p>
          <a:pPr rtl="1"/>
          <a:endParaRPr lang="ar-SA"/>
        </a:p>
      </dgm:t>
    </dgm:pt>
    <dgm:pt modelId="{24271414-88EC-4BDB-87BD-0DA04945444B}" type="pres">
      <dgm:prSet presAssocID="{D0CDDC5C-F682-403B-9EE8-85FDA45496A9}" presName="conn2-1" presStyleLbl="parChTrans1D2" presStyleIdx="2" presStyleCnt="3"/>
      <dgm:spPr/>
      <dgm:t>
        <a:bodyPr/>
        <a:lstStyle/>
        <a:p>
          <a:pPr rtl="1"/>
          <a:endParaRPr lang="ar-SA"/>
        </a:p>
      </dgm:t>
    </dgm:pt>
    <dgm:pt modelId="{2A1B6028-1A0B-4BEF-8BF0-2D53CDA8A427}" type="pres">
      <dgm:prSet presAssocID="{D0CDDC5C-F682-403B-9EE8-85FDA45496A9}" presName="connTx" presStyleLbl="parChTrans1D2" presStyleIdx="2" presStyleCnt="3"/>
      <dgm:spPr/>
      <dgm:t>
        <a:bodyPr/>
        <a:lstStyle/>
        <a:p>
          <a:pPr rtl="1"/>
          <a:endParaRPr lang="ar-SA"/>
        </a:p>
      </dgm:t>
    </dgm:pt>
    <dgm:pt modelId="{182CBCD2-D304-48BC-BEC5-0D996039BF86}" type="pres">
      <dgm:prSet presAssocID="{1DBDB4A8-A462-480D-8FFC-54B5B53DD060}" presName="root2" presStyleCnt="0"/>
      <dgm:spPr/>
      <dgm:t>
        <a:bodyPr/>
        <a:lstStyle/>
        <a:p>
          <a:pPr rtl="1"/>
          <a:endParaRPr lang="ar-SA"/>
        </a:p>
      </dgm:t>
    </dgm:pt>
    <dgm:pt modelId="{91B1E756-CACC-492D-8621-4CEB3DEBF314}" type="pres">
      <dgm:prSet presAssocID="{1DBDB4A8-A462-480D-8FFC-54B5B53DD060}" presName="LevelTwoTextNode" presStyleLbl="node2" presStyleIdx="2" presStyleCnt="3">
        <dgm:presLayoutVars>
          <dgm:chPref val="3"/>
        </dgm:presLayoutVars>
      </dgm:prSet>
      <dgm:spPr/>
      <dgm:t>
        <a:bodyPr/>
        <a:lstStyle/>
        <a:p>
          <a:pPr rtl="1"/>
          <a:endParaRPr lang="ar-SA"/>
        </a:p>
      </dgm:t>
    </dgm:pt>
    <dgm:pt modelId="{9FDEE299-37FD-4ECD-9861-114AE082443C}" type="pres">
      <dgm:prSet presAssocID="{1DBDB4A8-A462-480D-8FFC-54B5B53DD060}" presName="level3hierChild" presStyleCnt="0"/>
      <dgm:spPr/>
      <dgm:t>
        <a:bodyPr/>
        <a:lstStyle/>
        <a:p>
          <a:pPr rtl="1"/>
          <a:endParaRPr lang="ar-SA"/>
        </a:p>
      </dgm:t>
    </dgm:pt>
  </dgm:ptLst>
  <dgm:cxnLst>
    <dgm:cxn modelId="{E0DE22F1-159E-4D8D-BA95-74136C3F6A00}" type="presOf" srcId="{3609A14F-AC83-4C8B-96CB-C7B4EA7B0E6F}" destId="{C635C5CE-FAA4-458F-8F78-76E353FF6CB4}" srcOrd="0" destOrd="0" presId="urn:microsoft.com/office/officeart/2005/8/layout/hierarchy2"/>
    <dgm:cxn modelId="{33C1FA3E-8EBE-4356-B1D7-1F79D7F03CB9}" type="presOf" srcId="{06F2B0F8-1C33-48C6-96A5-D5FA039F2BA1}" destId="{DA0C0F13-BB9A-4138-8650-3AB3F4ED080E}" srcOrd="0" destOrd="0" presId="urn:microsoft.com/office/officeart/2005/8/layout/hierarchy2"/>
    <dgm:cxn modelId="{D30FD41C-2CE3-4F8E-A841-88322F5516A1}" type="presOf" srcId="{D0CDDC5C-F682-403B-9EE8-85FDA45496A9}" destId="{24271414-88EC-4BDB-87BD-0DA04945444B}" srcOrd="0" destOrd="0" presId="urn:microsoft.com/office/officeart/2005/8/layout/hierarchy2"/>
    <dgm:cxn modelId="{5881B012-5975-4B74-AA78-881BF3578EF9}" type="presOf" srcId="{071118F9-E478-48FA-8BF0-4677B229797C}" destId="{E1825E4E-42E7-4328-AB83-FB9F993EA57A}" srcOrd="1" destOrd="0" presId="urn:microsoft.com/office/officeart/2005/8/layout/hierarchy2"/>
    <dgm:cxn modelId="{69EC3CD8-43B6-4434-94A4-7D904CFC45A1}" type="presOf" srcId="{071118F9-E478-48FA-8BF0-4677B229797C}" destId="{DA6482BC-A9DC-4303-9143-9A6865E7EEEF}" srcOrd="0" destOrd="0" presId="urn:microsoft.com/office/officeart/2005/8/layout/hierarchy2"/>
    <dgm:cxn modelId="{23FFC2E5-5D5A-4825-AB85-EFCB31E974F5}" type="presOf" srcId="{1F1E4192-92AC-41D3-9672-C9CE4AEFFAD5}" destId="{1EA1AFB4-5197-42A8-9B75-2E371BF7157B}" srcOrd="0" destOrd="0" presId="urn:microsoft.com/office/officeart/2005/8/layout/hierarchy2"/>
    <dgm:cxn modelId="{C24ECD6C-16C7-4FA8-82D2-24FF51F711B4}" srcId="{3609A14F-AC83-4C8B-96CB-C7B4EA7B0E6F}" destId="{9DF46EE8-86FD-4026-B70D-2D6D6255EB31}" srcOrd="0" destOrd="0" parTransId="{893F3730-73A7-446C-8AF1-C6002E13DDE5}" sibTransId="{C5A2A465-5E53-4A4A-AD64-C838AD793108}"/>
    <dgm:cxn modelId="{AA15217B-CAEA-4EF9-ACD1-4A6A27C28D53}" type="presOf" srcId="{9DF46EE8-86FD-4026-B70D-2D6D6255EB31}" destId="{CCD4D5C1-AECB-4474-8030-BE7AEED78703}" srcOrd="0" destOrd="0" presId="urn:microsoft.com/office/officeart/2005/8/layout/hierarchy2"/>
    <dgm:cxn modelId="{670AC5CD-9DC4-4E33-B257-AF46C514DBAE}" srcId="{9DF46EE8-86FD-4026-B70D-2D6D6255EB31}" destId="{06F2B0F8-1C33-48C6-96A5-D5FA039F2BA1}" srcOrd="1" destOrd="0" parTransId="{071118F9-E478-48FA-8BF0-4677B229797C}" sibTransId="{B86FC85B-B0CC-4F3C-8542-51203AB6E230}"/>
    <dgm:cxn modelId="{FD01C964-57B1-4F36-8F1B-B6F822F9C011}" type="presOf" srcId="{C7E7F8D2-EBA4-446C-B551-B92246B1C953}" destId="{6EB34D34-6A16-485B-B548-5A4FA0E9C83D}" srcOrd="0" destOrd="0" presId="urn:microsoft.com/office/officeart/2005/8/layout/hierarchy2"/>
    <dgm:cxn modelId="{CA9065A5-5930-4770-B09C-9CF289A69D82}" srcId="{9DF46EE8-86FD-4026-B70D-2D6D6255EB31}" destId="{1DBDB4A8-A462-480D-8FFC-54B5B53DD060}" srcOrd="2" destOrd="0" parTransId="{D0CDDC5C-F682-403B-9EE8-85FDA45496A9}" sibTransId="{6AF76BB0-C211-41E3-BB2F-56E38C84D16F}"/>
    <dgm:cxn modelId="{D5F177ED-50F1-43D0-9268-992A81E26A50}" type="presOf" srcId="{1DBDB4A8-A462-480D-8FFC-54B5B53DD060}" destId="{91B1E756-CACC-492D-8621-4CEB3DEBF314}" srcOrd="0" destOrd="0" presId="urn:microsoft.com/office/officeart/2005/8/layout/hierarchy2"/>
    <dgm:cxn modelId="{AA550F8D-1126-4F1D-98D7-76739D663D7F}" srcId="{9DF46EE8-86FD-4026-B70D-2D6D6255EB31}" destId="{C7E7F8D2-EBA4-446C-B551-B92246B1C953}" srcOrd="0" destOrd="0" parTransId="{1F1E4192-92AC-41D3-9672-C9CE4AEFFAD5}" sibTransId="{3D6A0E19-6EF0-4FD9-8DD0-61E36F9B98EF}"/>
    <dgm:cxn modelId="{B61ECEB9-09A3-4A4E-8549-E3B3F4DF862A}" type="presOf" srcId="{D0CDDC5C-F682-403B-9EE8-85FDA45496A9}" destId="{2A1B6028-1A0B-4BEF-8BF0-2D53CDA8A427}" srcOrd="1" destOrd="0" presId="urn:microsoft.com/office/officeart/2005/8/layout/hierarchy2"/>
    <dgm:cxn modelId="{391A9DCD-AA4F-4589-88B9-42044D6F8126}" type="presOf" srcId="{1F1E4192-92AC-41D3-9672-C9CE4AEFFAD5}" destId="{DDF7DAA8-6230-4683-BFCC-4F083BC58B6C}" srcOrd="1" destOrd="0" presId="urn:microsoft.com/office/officeart/2005/8/layout/hierarchy2"/>
    <dgm:cxn modelId="{77698D3E-91BC-4321-988B-C317AC34180F}" type="presParOf" srcId="{C635C5CE-FAA4-458F-8F78-76E353FF6CB4}" destId="{A0E90F34-E1ED-4CB7-8886-06BB22721CE8}" srcOrd="0" destOrd="0" presId="urn:microsoft.com/office/officeart/2005/8/layout/hierarchy2"/>
    <dgm:cxn modelId="{3322AB51-ECCE-4DD5-B916-E5FDCB3A13E1}" type="presParOf" srcId="{A0E90F34-E1ED-4CB7-8886-06BB22721CE8}" destId="{CCD4D5C1-AECB-4474-8030-BE7AEED78703}" srcOrd="0" destOrd="0" presId="urn:microsoft.com/office/officeart/2005/8/layout/hierarchy2"/>
    <dgm:cxn modelId="{2FA7B283-570D-486A-9992-7A867A5A74E8}" type="presParOf" srcId="{A0E90F34-E1ED-4CB7-8886-06BB22721CE8}" destId="{455D0C64-42A5-41AC-A4DC-411A4B1BA790}" srcOrd="1" destOrd="0" presId="urn:microsoft.com/office/officeart/2005/8/layout/hierarchy2"/>
    <dgm:cxn modelId="{7F2CB8C9-2745-4234-90E0-2E93D9114AB9}" type="presParOf" srcId="{455D0C64-42A5-41AC-A4DC-411A4B1BA790}" destId="{1EA1AFB4-5197-42A8-9B75-2E371BF7157B}" srcOrd="0" destOrd="0" presId="urn:microsoft.com/office/officeart/2005/8/layout/hierarchy2"/>
    <dgm:cxn modelId="{F0A0CC10-B05C-4077-89DC-B88BC296EC96}" type="presParOf" srcId="{1EA1AFB4-5197-42A8-9B75-2E371BF7157B}" destId="{DDF7DAA8-6230-4683-BFCC-4F083BC58B6C}" srcOrd="0" destOrd="0" presId="urn:microsoft.com/office/officeart/2005/8/layout/hierarchy2"/>
    <dgm:cxn modelId="{E7D3D6E1-A488-4449-8F6A-F74468D73F2F}" type="presParOf" srcId="{455D0C64-42A5-41AC-A4DC-411A4B1BA790}" destId="{77320742-F58C-4D1B-9FCE-2193C8C2DEA8}" srcOrd="1" destOrd="0" presId="urn:microsoft.com/office/officeart/2005/8/layout/hierarchy2"/>
    <dgm:cxn modelId="{C6F9FA46-F87F-41CD-AE9F-E1E19924EFDB}" type="presParOf" srcId="{77320742-F58C-4D1B-9FCE-2193C8C2DEA8}" destId="{6EB34D34-6A16-485B-B548-5A4FA0E9C83D}" srcOrd="0" destOrd="0" presId="urn:microsoft.com/office/officeart/2005/8/layout/hierarchy2"/>
    <dgm:cxn modelId="{4593F5B2-CDB8-4621-974B-0CF255F2FD7C}" type="presParOf" srcId="{77320742-F58C-4D1B-9FCE-2193C8C2DEA8}" destId="{CF98DAE8-D13A-4D7B-B4C5-E68CB3869FAB}" srcOrd="1" destOrd="0" presId="urn:microsoft.com/office/officeart/2005/8/layout/hierarchy2"/>
    <dgm:cxn modelId="{BCFE9439-9156-407C-BD62-CB3D19815510}" type="presParOf" srcId="{455D0C64-42A5-41AC-A4DC-411A4B1BA790}" destId="{DA6482BC-A9DC-4303-9143-9A6865E7EEEF}" srcOrd="2" destOrd="0" presId="urn:microsoft.com/office/officeart/2005/8/layout/hierarchy2"/>
    <dgm:cxn modelId="{B7953B41-9D48-41A8-A0FD-BB39275607D5}" type="presParOf" srcId="{DA6482BC-A9DC-4303-9143-9A6865E7EEEF}" destId="{E1825E4E-42E7-4328-AB83-FB9F993EA57A}" srcOrd="0" destOrd="0" presId="urn:microsoft.com/office/officeart/2005/8/layout/hierarchy2"/>
    <dgm:cxn modelId="{6B33CE16-090A-472E-909A-D95449DC3F5F}" type="presParOf" srcId="{455D0C64-42A5-41AC-A4DC-411A4B1BA790}" destId="{D9812D98-DAF0-4A54-81CE-BD26BF17A367}" srcOrd="3" destOrd="0" presId="urn:microsoft.com/office/officeart/2005/8/layout/hierarchy2"/>
    <dgm:cxn modelId="{781EA4F7-29E0-49A2-A874-F8894461A1E3}" type="presParOf" srcId="{D9812D98-DAF0-4A54-81CE-BD26BF17A367}" destId="{DA0C0F13-BB9A-4138-8650-3AB3F4ED080E}" srcOrd="0" destOrd="0" presId="urn:microsoft.com/office/officeart/2005/8/layout/hierarchy2"/>
    <dgm:cxn modelId="{EC281D23-C5F6-4A78-A352-BE9F3E1BEBF8}" type="presParOf" srcId="{D9812D98-DAF0-4A54-81CE-BD26BF17A367}" destId="{7894A4E1-226E-4C53-9291-32594868C7C7}" srcOrd="1" destOrd="0" presId="urn:microsoft.com/office/officeart/2005/8/layout/hierarchy2"/>
    <dgm:cxn modelId="{C7950AEA-8C6A-495A-B95A-9BAB65B920E5}" type="presParOf" srcId="{455D0C64-42A5-41AC-A4DC-411A4B1BA790}" destId="{24271414-88EC-4BDB-87BD-0DA04945444B}" srcOrd="4" destOrd="0" presId="urn:microsoft.com/office/officeart/2005/8/layout/hierarchy2"/>
    <dgm:cxn modelId="{00676205-A76B-4BF3-9EA6-6CDE0DA13834}" type="presParOf" srcId="{24271414-88EC-4BDB-87BD-0DA04945444B}" destId="{2A1B6028-1A0B-4BEF-8BF0-2D53CDA8A427}" srcOrd="0" destOrd="0" presId="urn:microsoft.com/office/officeart/2005/8/layout/hierarchy2"/>
    <dgm:cxn modelId="{2613E9F4-98BA-4238-A33B-BB20E426208A}" type="presParOf" srcId="{455D0C64-42A5-41AC-A4DC-411A4B1BA790}" destId="{182CBCD2-D304-48BC-BEC5-0D996039BF86}" srcOrd="5" destOrd="0" presId="urn:microsoft.com/office/officeart/2005/8/layout/hierarchy2"/>
    <dgm:cxn modelId="{D1388816-D169-431D-BD7D-202217DCA18B}" type="presParOf" srcId="{182CBCD2-D304-48BC-BEC5-0D996039BF86}" destId="{91B1E756-CACC-492D-8621-4CEB3DEBF314}" srcOrd="0" destOrd="0" presId="urn:microsoft.com/office/officeart/2005/8/layout/hierarchy2"/>
    <dgm:cxn modelId="{3B4427D1-316F-49B8-8625-DAF112EE49E6}" type="presParOf" srcId="{182CBCD2-D304-48BC-BEC5-0D996039BF86}" destId="{9FDEE299-37FD-4ECD-9861-114AE082443C}"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CDEE9F-D41F-47D0-BC06-B97DA88F7738}" type="doc">
      <dgm:prSet loTypeId="urn:microsoft.com/office/officeart/2005/8/layout/pList1#1" loCatId="list" qsTypeId="urn:microsoft.com/office/officeart/2005/8/quickstyle/simple1" qsCatId="simple" csTypeId="urn:microsoft.com/office/officeart/2005/8/colors/accent1_2" csCatId="accent1" phldr="1"/>
      <dgm:spPr/>
      <dgm:t>
        <a:bodyPr/>
        <a:lstStyle/>
        <a:p>
          <a:pPr rtl="1"/>
          <a:endParaRPr lang="ar-SA"/>
        </a:p>
      </dgm:t>
    </dgm:pt>
    <dgm:pt modelId="{A8BF9784-B43F-4947-8E26-C4C8A873F30C}">
      <dgm:prSet phldrT="[نص]"/>
      <dgm:spPr/>
      <dgm:t>
        <a:bodyPr/>
        <a:lstStyle/>
        <a:p>
          <a:pPr rtl="1"/>
          <a:r>
            <a:rPr lang="ar-SA" dirty="0" smtClean="0"/>
            <a:t>النسيج المرن</a:t>
          </a:r>
          <a:endParaRPr lang="ar-SA" dirty="0"/>
        </a:p>
      </dgm:t>
    </dgm:pt>
    <dgm:pt modelId="{A80B47BD-88A2-4956-BD26-AC20D81F0C92}" type="parTrans" cxnId="{E964B89F-2A68-444D-9BD3-D8836E7C714E}">
      <dgm:prSet/>
      <dgm:spPr/>
      <dgm:t>
        <a:bodyPr/>
        <a:lstStyle/>
        <a:p>
          <a:pPr rtl="1"/>
          <a:endParaRPr lang="ar-SA"/>
        </a:p>
      </dgm:t>
    </dgm:pt>
    <dgm:pt modelId="{F77B730D-5BA9-4EC3-9B60-EAD5602F5C88}" type="sibTrans" cxnId="{E964B89F-2A68-444D-9BD3-D8836E7C714E}">
      <dgm:prSet/>
      <dgm:spPr/>
      <dgm:t>
        <a:bodyPr/>
        <a:lstStyle/>
        <a:p>
          <a:pPr rtl="1"/>
          <a:endParaRPr lang="ar-SA"/>
        </a:p>
      </dgm:t>
    </dgm:pt>
    <dgm:pt modelId="{585E211B-6AE0-4950-BB17-1B4B4A7474DA}">
      <dgm:prSet phldrT="[نص]"/>
      <dgm:spPr/>
      <dgm:t>
        <a:bodyPr/>
        <a:lstStyle/>
        <a:p>
          <a:pPr rtl="1"/>
          <a:r>
            <a:rPr lang="ar-SA" dirty="0" smtClean="0"/>
            <a:t>النسيج الليفي </a:t>
          </a:r>
          <a:endParaRPr lang="ar-SA" dirty="0"/>
        </a:p>
      </dgm:t>
    </dgm:pt>
    <dgm:pt modelId="{AB9C11E4-1917-49D0-980C-4B3B90ECC57C}" type="parTrans" cxnId="{F8344B86-06BA-423E-A74A-EF99F33B0696}">
      <dgm:prSet/>
      <dgm:spPr/>
      <dgm:t>
        <a:bodyPr/>
        <a:lstStyle/>
        <a:p>
          <a:pPr rtl="1"/>
          <a:endParaRPr lang="ar-SA"/>
        </a:p>
      </dgm:t>
    </dgm:pt>
    <dgm:pt modelId="{DE4510AC-A231-4DDC-988F-BB938E880B85}" type="sibTrans" cxnId="{F8344B86-06BA-423E-A74A-EF99F33B0696}">
      <dgm:prSet/>
      <dgm:spPr/>
      <dgm:t>
        <a:bodyPr/>
        <a:lstStyle/>
        <a:p>
          <a:pPr rtl="1"/>
          <a:endParaRPr lang="ar-SA"/>
        </a:p>
      </dgm:t>
    </dgm:pt>
    <dgm:pt modelId="{2DD07D5F-E940-41F8-A79C-9EB5BFB2785F}">
      <dgm:prSet phldrT="[نص]"/>
      <dgm:spPr/>
      <dgm:t>
        <a:bodyPr/>
        <a:lstStyle/>
        <a:p>
          <a:pPr rtl="1"/>
          <a:r>
            <a:rPr lang="ar-SA" dirty="0" smtClean="0"/>
            <a:t>النسيج </a:t>
          </a:r>
          <a:r>
            <a:rPr lang="ar-SA" dirty="0" err="1" smtClean="0"/>
            <a:t>الفجوي</a:t>
          </a:r>
          <a:endParaRPr lang="ar-SA" dirty="0"/>
        </a:p>
      </dgm:t>
    </dgm:pt>
    <dgm:pt modelId="{3A9C1BD5-705F-4890-92F9-37CE9D9C9D70}" type="parTrans" cxnId="{D7430F63-5DC4-4494-AF23-1911B702C09D}">
      <dgm:prSet/>
      <dgm:spPr/>
      <dgm:t>
        <a:bodyPr/>
        <a:lstStyle/>
        <a:p>
          <a:pPr rtl="1"/>
          <a:endParaRPr lang="ar-SA"/>
        </a:p>
      </dgm:t>
    </dgm:pt>
    <dgm:pt modelId="{00AECCB8-3E25-4E92-9F93-A92E6FF8F042}" type="sibTrans" cxnId="{D7430F63-5DC4-4494-AF23-1911B702C09D}">
      <dgm:prSet/>
      <dgm:spPr/>
      <dgm:t>
        <a:bodyPr/>
        <a:lstStyle/>
        <a:p>
          <a:pPr rtl="1"/>
          <a:endParaRPr lang="ar-SA"/>
        </a:p>
      </dgm:t>
    </dgm:pt>
    <dgm:pt modelId="{618577FA-4A85-42FB-8A1F-3AB4AF8D2B47}">
      <dgm:prSet phldrT="[نص]"/>
      <dgm:spPr/>
      <dgm:t>
        <a:bodyPr/>
        <a:lstStyle/>
        <a:p>
          <a:pPr rtl="1"/>
          <a:r>
            <a:rPr lang="ar-SA" dirty="0" smtClean="0"/>
            <a:t>النسيج الشبكي</a:t>
          </a:r>
          <a:endParaRPr lang="ar-SA" dirty="0"/>
        </a:p>
      </dgm:t>
    </dgm:pt>
    <dgm:pt modelId="{0DE491F4-C91D-4D6B-9C03-2E53C26D431A}" type="parTrans" cxnId="{1B6C33A0-4F7F-4DA4-842F-1BF585D1657C}">
      <dgm:prSet/>
      <dgm:spPr/>
      <dgm:t>
        <a:bodyPr/>
        <a:lstStyle/>
        <a:p>
          <a:pPr rtl="1"/>
          <a:endParaRPr lang="ar-SA"/>
        </a:p>
      </dgm:t>
    </dgm:pt>
    <dgm:pt modelId="{300527FB-254A-4D0E-9095-B9B3ADC3FC4C}" type="sibTrans" cxnId="{1B6C33A0-4F7F-4DA4-842F-1BF585D1657C}">
      <dgm:prSet/>
      <dgm:spPr/>
      <dgm:t>
        <a:bodyPr/>
        <a:lstStyle/>
        <a:p>
          <a:pPr rtl="1"/>
          <a:endParaRPr lang="ar-SA"/>
        </a:p>
      </dgm:t>
    </dgm:pt>
    <dgm:pt modelId="{7A45B243-859E-4012-8C25-0004DF2F25DE}">
      <dgm:prSet/>
      <dgm:spPr/>
      <dgm:t>
        <a:bodyPr/>
        <a:lstStyle/>
        <a:p>
          <a:pPr rtl="1"/>
          <a:r>
            <a:rPr lang="ar-SA" dirty="0" smtClean="0"/>
            <a:t>النسيج </a:t>
          </a:r>
          <a:r>
            <a:rPr lang="ar-SA" dirty="0" err="1" smtClean="0"/>
            <a:t>الدهني</a:t>
          </a:r>
          <a:endParaRPr lang="ar-SA" dirty="0"/>
        </a:p>
      </dgm:t>
    </dgm:pt>
    <dgm:pt modelId="{E28079A9-2A38-4DC3-B4B4-B9A6DC25C988}" type="parTrans" cxnId="{D1120EB9-7520-43D7-A947-2CA78F9757C6}">
      <dgm:prSet/>
      <dgm:spPr/>
      <dgm:t>
        <a:bodyPr/>
        <a:lstStyle/>
        <a:p>
          <a:pPr rtl="1"/>
          <a:endParaRPr lang="ar-SA"/>
        </a:p>
      </dgm:t>
    </dgm:pt>
    <dgm:pt modelId="{72B38CBC-2877-42D9-A4F6-A21B7F8D8CDF}" type="sibTrans" cxnId="{D1120EB9-7520-43D7-A947-2CA78F9757C6}">
      <dgm:prSet/>
      <dgm:spPr/>
      <dgm:t>
        <a:bodyPr/>
        <a:lstStyle/>
        <a:p>
          <a:pPr rtl="1"/>
          <a:endParaRPr lang="ar-SA"/>
        </a:p>
      </dgm:t>
    </dgm:pt>
    <dgm:pt modelId="{B274A2A2-F39B-470B-8941-D92D3F965F55}">
      <dgm:prSet/>
      <dgm:spPr/>
      <dgm:t>
        <a:bodyPr/>
        <a:lstStyle/>
        <a:p>
          <a:pPr rtl="1"/>
          <a:r>
            <a:rPr lang="ar-SA" dirty="0" smtClean="0"/>
            <a:t>النسج المخاطي</a:t>
          </a:r>
          <a:endParaRPr lang="ar-SA" dirty="0"/>
        </a:p>
      </dgm:t>
    </dgm:pt>
    <dgm:pt modelId="{3F5ED605-88F1-466B-ABE9-D67AE2D780E5}" type="parTrans" cxnId="{847999CB-1B4C-4608-A1A2-B2AB5727A715}">
      <dgm:prSet/>
      <dgm:spPr/>
      <dgm:t>
        <a:bodyPr/>
        <a:lstStyle/>
        <a:p>
          <a:pPr rtl="1"/>
          <a:endParaRPr lang="ar-SA"/>
        </a:p>
      </dgm:t>
    </dgm:pt>
    <dgm:pt modelId="{CA7B1285-A3DA-4FD3-A013-D53FA7B07FD7}" type="sibTrans" cxnId="{847999CB-1B4C-4608-A1A2-B2AB5727A715}">
      <dgm:prSet/>
      <dgm:spPr/>
      <dgm:t>
        <a:bodyPr/>
        <a:lstStyle/>
        <a:p>
          <a:pPr rtl="1"/>
          <a:endParaRPr lang="ar-SA"/>
        </a:p>
      </dgm:t>
    </dgm:pt>
    <dgm:pt modelId="{EB716ECB-F685-43D4-B727-980842FBABDD}" type="pres">
      <dgm:prSet presAssocID="{F9CDEE9F-D41F-47D0-BC06-B97DA88F7738}" presName="Name0" presStyleCnt="0">
        <dgm:presLayoutVars>
          <dgm:dir/>
          <dgm:resizeHandles val="exact"/>
        </dgm:presLayoutVars>
      </dgm:prSet>
      <dgm:spPr/>
      <dgm:t>
        <a:bodyPr/>
        <a:lstStyle/>
        <a:p>
          <a:pPr rtl="1"/>
          <a:endParaRPr lang="ar-SA"/>
        </a:p>
      </dgm:t>
    </dgm:pt>
    <dgm:pt modelId="{F7BED18A-10F6-4E66-B39E-E94AF0C033EB}" type="pres">
      <dgm:prSet presAssocID="{A8BF9784-B43F-4947-8E26-C4C8A873F30C}" presName="compNode" presStyleCnt="0"/>
      <dgm:spPr/>
    </dgm:pt>
    <dgm:pt modelId="{F881CB0E-4FFC-4884-89D5-34699808BCFA}" type="pres">
      <dgm:prSet presAssocID="{A8BF9784-B43F-4947-8E26-C4C8A873F30C}" presName="pictRect" presStyleLbl="node1" presStyleIdx="0" presStyleCnt="6" custLinFactNeighborX="-3823" custLinFactNeighborY="-2782"/>
      <dgm:spPr>
        <a:blipFill rotWithShape="0">
          <a:blip xmlns:r="http://schemas.openxmlformats.org/officeDocument/2006/relationships" r:embed="rId1"/>
          <a:stretch>
            <a:fillRect/>
          </a:stretch>
        </a:blipFill>
      </dgm:spPr>
    </dgm:pt>
    <dgm:pt modelId="{9544D26A-5B3A-4863-8873-34DF6A6BBA0A}" type="pres">
      <dgm:prSet presAssocID="{A8BF9784-B43F-4947-8E26-C4C8A873F30C}" presName="textRect" presStyleLbl="revTx" presStyleIdx="0" presStyleCnt="6">
        <dgm:presLayoutVars>
          <dgm:bulletEnabled val="1"/>
        </dgm:presLayoutVars>
      </dgm:prSet>
      <dgm:spPr/>
      <dgm:t>
        <a:bodyPr/>
        <a:lstStyle/>
        <a:p>
          <a:pPr rtl="1"/>
          <a:endParaRPr lang="ar-SA"/>
        </a:p>
      </dgm:t>
    </dgm:pt>
    <dgm:pt modelId="{C3E66E08-E282-4C05-8ABF-CA3842B01F8D}" type="pres">
      <dgm:prSet presAssocID="{F77B730D-5BA9-4EC3-9B60-EAD5602F5C88}" presName="sibTrans" presStyleLbl="sibTrans2D1" presStyleIdx="0" presStyleCnt="0"/>
      <dgm:spPr/>
      <dgm:t>
        <a:bodyPr/>
        <a:lstStyle/>
        <a:p>
          <a:pPr rtl="1"/>
          <a:endParaRPr lang="ar-SA"/>
        </a:p>
      </dgm:t>
    </dgm:pt>
    <dgm:pt modelId="{8CF391E7-4612-41CC-87A3-0159E9E6609D}" type="pres">
      <dgm:prSet presAssocID="{585E211B-6AE0-4950-BB17-1B4B4A7474DA}" presName="compNode" presStyleCnt="0"/>
      <dgm:spPr/>
    </dgm:pt>
    <dgm:pt modelId="{809E2E34-6498-464F-89F0-11CF074F0DC3}" type="pres">
      <dgm:prSet presAssocID="{585E211B-6AE0-4950-BB17-1B4B4A7474DA}" presName="pictRect" presStyleLbl="node1" presStyleIdx="1" presStyleCnt="6"/>
      <dgm:spPr>
        <a:blipFill rotWithShape="0">
          <a:blip xmlns:r="http://schemas.openxmlformats.org/officeDocument/2006/relationships" r:embed="rId2"/>
          <a:stretch>
            <a:fillRect/>
          </a:stretch>
        </a:blipFill>
      </dgm:spPr>
    </dgm:pt>
    <dgm:pt modelId="{53E6C14E-56E6-46F0-9746-4A8EC9D2A13B}" type="pres">
      <dgm:prSet presAssocID="{585E211B-6AE0-4950-BB17-1B4B4A7474DA}" presName="textRect" presStyleLbl="revTx" presStyleIdx="1" presStyleCnt="6">
        <dgm:presLayoutVars>
          <dgm:bulletEnabled val="1"/>
        </dgm:presLayoutVars>
      </dgm:prSet>
      <dgm:spPr/>
      <dgm:t>
        <a:bodyPr/>
        <a:lstStyle/>
        <a:p>
          <a:pPr rtl="1"/>
          <a:endParaRPr lang="ar-SA"/>
        </a:p>
      </dgm:t>
    </dgm:pt>
    <dgm:pt modelId="{AA3EA428-78EC-46E2-A2D9-6B25065A1F36}" type="pres">
      <dgm:prSet presAssocID="{DE4510AC-A231-4DDC-988F-BB938E880B85}" presName="sibTrans" presStyleLbl="sibTrans2D1" presStyleIdx="0" presStyleCnt="0"/>
      <dgm:spPr/>
      <dgm:t>
        <a:bodyPr/>
        <a:lstStyle/>
        <a:p>
          <a:pPr rtl="1"/>
          <a:endParaRPr lang="ar-SA"/>
        </a:p>
      </dgm:t>
    </dgm:pt>
    <dgm:pt modelId="{93C05C7F-A6A9-4D9C-9852-D0C72AAB8D2C}" type="pres">
      <dgm:prSet presAssocID="{2DD07D5F-E940-41F8-A79C-9EB5BFB2785F}" presName="compNode" presStyleCnt="0"/>
      <dgm:spPr/>
    </dgm:pt>
    <dgm:pt modelId="{EDD653CD-EBF4-4329-9868-95F8532ADFD5}" type="pres">
      <dgm:prSet presAssocID="{2DD07D5F-E940-41F8-A79C-9EB5BFB2785F}" presName="pictRect" presStyleLbl="node1" presStyleIdx="2" presStyleCnt="6" custScaleX="102034" custScaleY="107829" custLinFactNeighborX="1661" custLinFactNeighborY="-3420"/>
      <dgm:spPr>
        <a:blipFill rotWithShape="0">
          <a:blip xmlns:r="http://schemas.openxmlformats.org/officeDocument/2006/relationships" r:embed="rId3"/>
          <a:stretch>
            <a:fillRect/>
          </a:stretch>
        </a:blipFill>
      </dgm:spPr>
    </dgm:pt>
    <dgm:pt modelId="{F3711178-0E7C-4214-AB38-F075543A4236}" type="pres">
      <dgm:prSet presAssocID="{2DD07D5F-E940-41F8-A79C-9EB5BFB2785F}" presName="textRect" presStyleLbl="revTx" presStyleIdx="2" presStyleCnt="6">
        <dgm:presLayoutVars>
          <dgm:bulletEnabled val="1"/>
        </dgm:presLayoutVars>
      </dgm:prSet>
      <dgm:spPr/>
      <dgm:t>
        <a:bodyPr/>
        <a:lstStyle/>
        <a:p>
          <a:pPr rtl="1"/>
          <a:endParaRPr lang="ar-SA"/>
        </a:p>
      </dgm:t>
    </dgm:pt>
    <dgm:pt modelId="{A7C79EED-832F-4FB8-ABF3-59620892670B}" type="pres">
      <dgm:prSet presAssocID="{00AECCB8-3E25-4E92-9F93-A92E6FF8F042}" presName="sibTrans" presStyleLbl="sibTrans2D1" presStyleIdx="0" presStyleCnt="0"/>
      <dgm:spPr/>
      <dgm:t>
        <a:bodyPr/>
        <a:lstStyle/>
        <a:p>
          <a:pPr rtl="1"/>
          <a:endParaRPr lang="ar-SA"/>
        </a:p>
      </dgm:t>
    </dgm:pt>
    <dgm:pt modelId="{8C80DD27-783F-42C1-8A75-4F1220C0FF8A}" type="pres">
      <dgm:prSet presAssocID="{618577FA-4A85-42FB-8A1F-3AB4AF8D2B47}" presName="compNode" presStyleCnt="0"/>
      <dgm:spPr/>
    </dgm:pt>
    <dgm:pt modelId="{DC54BB4B-D05B-4620-BECF-0CEA90656757}" type="pres">
      <dgm:prSet presAssocID="{618577FA-4A85-42FB-8A1F-3AB4AF8D2B47}" presName="pictRect" presStyleLbl="node1" presStyleIdx="3" presStyleCnt="6" custScaleX="106358" custScaleY="93507" custLinFactNeighborX="-4725" custLinFactNeighborY="-4747"/>
      <dgm:spPr>
        <a:blipFill rotWithShape="0">
          <a:blip xmlns:r="http://schemas.openxmlformats.org/officeDocument/2006/relationships" r:embed="rId4"/>
          <a:stretch>
            <a:fillRect/>
          </a:stretch>
        </a:blipFill>
      </dgm:spPr>
    </dgm:pt>
    <dgm:pt modelId="{0C0F87FF-795D-4AD2-8DA0-7B79E11773B1}" type="pres">
      <dgm:prSet presAssocID="{618577FA-4A85-42FB-8A1F-3AB4AF8D2B47}" presName="textRect" presStyleLbl="revTx" presStyleIdx="3" presStyleCnt="6">
        <dgm:presLayoutVars>
          <dgm:bulletEnabled val="1"/>
        </dgm:presLayoutVars>
      </dgm:prSet>
      <dgm:spPr/>
      <dgm:t>
        <a:bodyPr/>
        <a:lstStyle/>
        <a:p>
          <a:pPr rtl="1"/>
          <a:endParaRPr lang="ar-SA"/>
        </a:p>
      </dgm:t>
    </dgm:pt>
    <dgm:pt modelId="{983DC024-A372-4C0C-997E-D2E7F8EF99AF}" type="pres">
      <dgm:prSet presAssocID="{300527FB-254A-4D0E-9095-B9B3ADC3FC4C}" presName="sibTrans" presStyleLbl="sibTrans2D1" presStyleIdx="0" presStyleCnt="0"/>
      <dgm:spPr/>
      <dgm:t>
        <a:bodyPr/>
        <a:lstStyle/>
        <a:p>
          <a:pPr rtl="1"/>
          <a:endParaRPr lang="ar-SA"/>
        </a:p>
      </dgm:t>
    </dgm:pt>
    <dgm:pt modelId="{7781F976-E54D-40E8-90FB-55C8B4D989F4}" type="pres">
      <dgm:prSet presAssocID="{B274A2A2-F39B-470B-8941-D92D3F965F55}" presName="compNode" presStyleCnt="0"/>
      <dgm:spPr/>
    </dgm:pt>
    <dgm:pt modelId="{B4B28D46-317E-464F-9CBA-0B27B8C41E3C}" type="pres">
      <dgm:prSet presAssocID="{B274A2A2-F39B-470B-8941-D92D3F965F55}" presName="pictRect" presStyleLbl="node1" presStyleIdx="4" presStyleCnt="6"/>
      <dgm:spPr>
        <a:blipFill rotWithShape="0">
          <a:blip xmlns:r="http://schemas.openxmlformats.org/officeDocument/2006/relationships" r:embed="rId5"/>
          <a:stretch>
            <a:fillRect/>
          </a:stretch>
        </a:blipFill>
      </dgm:spPr>
      <dgm:t>
        <a:bodyPr/>
        <a:lstStyle/>
        <a:p>
          <a:pPr rtl="1"/>
          <a:endParaRPr lang="ar-SA"/>
        </a:p>
      </dgm:t>
    </dgm:pt>
    <dgm:pt modelId="{6171C4C3-4C75-4B80-A1ED-10720B5C2AF9}" type="pres">
      <dgm:prSet presAssocID="{B274A2A2-F39B-470B-8941-D92D3F965F55}" presName="textRect" presStyleLbl="revTx" presStyleIdx="4" presStyleCnt="6">
        <dgm:presLayoutVars>
          <dgm:bulletEnabled val="1"/>
        </dgm:presLayoutVars>
      </dgm:prSet>
      <dgm:spPr/>
      <dgm:t>
        <a:bodyPr/>
        <a:lstStyle/>
        <a:p>
          <a:pPr rtl="1"/>
          <a:endParaRPr lang="ar-SA"/>
        </a:p>
      </dgm:t>
    </dgm:pt>
    <dgm:pt modelId="{7063CC94-7BD7-4C49-8F60-190EE67FA30A}" type="pres">
      <dgm:prSet presAssocID="{CA7B1285-A3DA-4FD3-A013-D53FA7B07FD7}" presName="sibTrans" presStyleLbl="sibTrans2D1" presStyleIdx="0" presStyleCnt="0"/>
      <dgm:spPr/>
      <dgm:t>
        <a:bodyPr/>
        <a:lstStyle/>
        <a:p>
          <a:pPr rtl="1"/>
          <a:endParaRPr lang="ar-SA"/>
        </a:p>
      </dgm:t>
    </dgm:pt>
    <dgm:pt modelId="{D899AD10-10CE-48EB-BD82-ACBC81949D0A}" type="pres">
      <dgm:prSet presAssocID="{7A45B243-859E-4012-8C25-0004DF2F25DE}" presName="compNode" presStyleCnt="0"/>
      <dgm:spPr/>
    </dgm:pt>
    <dgm:pt modelId="{DAF3EF6A-915B-4569-BE37-80D0E7786D8E}" type="pres">
      <dgm:prSet presAssocID="{7A45B243-859E-4012-8C25-0004DF2F25DE}" presName="pictRect" presStyleLbl="node1" presStyleIdx="5" presStyleCnt="6"/>
      <dgm:spPr>
        <a:blipFill rotWithShape="0">
          <a:blip xmlns:r="http://schemas.openxmlformats.org/officeDocument/2006/relationships" r:embed="rId6"/>
          <a:stretch>
            <a:fillRect/>
          </a:stretch>
        </a:blipFill>
      </dgm:spPr>
    </dgm:pt>
    <dgm:pt modelId="{0DC26537-E3C2-4844-B018-93DA53871A0C}" type="pres">
      <dgm:prSet presAssocID="{7A45B243-859E-4012-8C25-0004DF2F25DE}" presName="textRect" presStyleLbl="revTx" presStyleIdx="5" presStyleCnt="6">
        <dgm:presLayoutVars>
          <dgm:bulletEnabled val="1"/>
        </dgm:presLayoutVars>
      </dgm:prSet>
      <dgm:spPr/>
      <dgm:t>
        <a:bodyPr/>
        <a:lstStyle/>
        <a:p>
          <a:pPr rtl="1"/>
          <a:endParaRPr lang="ar-SA"/>
        </a:p>
      </dgm:t>
    </dgm:pt>
  </dgm:ptLst>
  <dgm:cxnLst>
    <dgm:cxn modelId="{5D958ABE-F886-461F-AA1D-EA7110F96E5C}" type="presOf" srcId="{00AECCB8-3E25-4E92-9F93-A92E6FF8F042}" destId="{A7C79EED-832F-4FB8-ABF3-59620892670B}" srcOrd="0" destOrd="0" presId="urn:microsoft.com/office/officeart/2005/8/layout/pList1#1"/>
    <dgm:cxn modelId="{27B28933-B452-47CC-8975-B1CCD7540987}" type="presOf" srcId="{A8BF9784-B43F-4947-8E26-C4C8A873F30C}" destId="{9544D26A-5B3A-4863-8873-34DF6A6BBA0A}" srcOrd="0" destOrd="0" presId="urn:microsoft.com/office/officeart/2005/8/layout/pList1#1"/>
    <dgm:cxn modelId="{F89C99DF-CEAE-4242-B48F-00AC7A0407CD}" type="presOf" srcId="{300527FB-254A-4D0E-9095-B9B3ADC3FC4C}" destId="{983DC024-A372-4C0C-997E-D2E7F8EF99AF}" srcOrd="0" destOrd="0" presId="urn:microsoft.com/office/officeart/2005/8/layout/pList1#1"/>
    <dgm:cxn modelId="{D9CDA156-469E-477A-8D6B-36FFCE83A7FD}" type="presOf" srcId="{2DD07D5F-E940-41F8-A79C-9EB5BFB2785F}" destId="{F3711178-0E7C-4214-AB38-F075543A4236}" srcOrd="0" destOrd="0" presId="urn:microsoft.com/office/officeart/2005/8/layout/pList1#1"/>
    <dgm:cxn modelId="{F8344B86-06BA-423E-A74A-EF99F33B0696}" srcId="{F9CDEE9F-D41F-47D0-BC06-B97DA88F7738}" destId="{585E211B-6AE0-4950-BB17-1B4B4A7474DA}" srcOrd="1" destOrd="0" parTransId="{AB9C11E4-1917-49D0-980C-4B3B90ECC57C}" sibTransId="{DE4510AC-A231-4DDC-988F-BB938E880B85}"/>
    <dgm:cxn modelId="{47DF5DF6-01DD-429C-9769-130BF5FD4438}" type="presOf" srcId="{CA7B1285-A3DA-4FD3-A013-D53FA7B07FD7}" destId="{7063CC94-7BD7-4C49-8F60-190EE67FA30A}" srcOrd="0" destOrd="0" presId="urn:microsoft.com/office/officeart/2005/8/layout/pList1#1"/>
    <dgm:cxn modelId="{1B6C33A0-4F7F-4DA4-842F-1BF585D1657C}" srcId="{F9CDEE9F-D41F-47D0-BC06-B97DA88F7738}" destId="{618577FA-4A85-42FB-8A1F-3AB4AF8D2B47}" srcOrd="3" destOrd="0" parTransId="{0DE491F4-C91D-4D6B-9C03-2E53C26D431A}" sibTransId="{300527FB-254A-4D0E-9095-B9B3ADC3FC4C}"/>
    <dgm:cxn modelId="{71A54AC3-CE24-4DD2-A856-ECF139E65881}" type="presOf" srcId="{F9CDEE9F-D41F-47D0-BC06-B97DA88F7738}" destId="{EB716ECB-F685-43D4-B727-980842FBABDD}" srcOrd="0" destOrd="0" presId="urn:microsoft.com/office/officeart/2005/8/layout/pList1#1"/>
    <dgm:cxn modelId="{61B90980-64C1-4790-8AA5-60691030E30E}" type="presOf" srcId="{B274A2A2-F39B-470B-8941-D92D3F965F55}" destId="{6171C4C3-4C75-4B80-A1ED-10720B5C2AF9}" srcOrd="0" destOrd="0" presId="urn:microsoft.com/office/officeart/2005/8/layout/pList1#1"/>
    <dgm:cxn modelId="{D7430F63-5DC4-4494-AF23-1911B702C09D}" srcId="{F9CDEE9F-D41F-47D0-BC06-B97DA88F7738}" destId="{2DD07D5F-E940-41F8-A79C-9EB5BFB2785F}" srcOrd="2" destOrd="0" parTransId="{3A9C1BD5-705F-4890-92F9-37CE9D9C9D70}" sibTransId="{00AECCB8-3E25-4E92-9F93-A92E6FF8F042}"/>
    <dgm:cxn modelId="{D1120EB9-7520-43D7-A947-2CA78F9757C6}" srcId="{F9CDEE9F-D41F-47D0-BC06-B97DA88F7738}" destId="{7A45B243-859E-4012-8C25-0004DF2F25DE}" srcOrd="5" destOrd="0" parTransId="{E28079A9-2A38-4DC3-B4B4-B9A6DC25C988}" sibTransId="{72B38CBC-2877-42D9-A4F6-A21B7F8D8CDF}"/>
    <dgm:cxn modelId="{ED33293F-9A92-4FB1-B149-340A42809BDB}" type="presOf" srcId="{DE4510AC-A231-4DDC-988F-BB938E880B85}" destId="{AA3EA428-78EC-46E2-A2D9-6B25065A1F36}" srcOrd="0" destOrd="0" presId="urn:microsoft.com/office/officeart/2005/8/layout/pList1#1"/>
    <dgm:cxn modelId="{1E37B099-0CF3-4218-8B9A-690119C535A7}" type="presOf" srcId="{F77B730D-5BA9-4EC3-9B60-EAD5602F5C88}" destId="{C3E66E08-E282-4C05-8ABF-CA3842B01F8D}" srcOrd="0" destOrd="0" presId="urn:microsoft.com/office/officeart/2005/8/layout/pList1#1"/>
    <dgm:cxn modelId="{E964B89F-2A68-444D-9BD3-D8836E7C714E}" srcId="{F9CDEE9F-D41F-47D0-BC06-B97DA88F7738}" destId="{A8BF9784-B43F-4947-8E26-C4C8A873F30C}" srcOrd="0" destOrd="0" parTransId="{A80B47BD-88A2-4956-BD26-AC20D81F0C92}" sibTransId="{F77B730D-5BA9-4EC3-9B60-EAD5602F5C88}"/>
    <dgm:cxn modelId="{1F4A0363-FAA7-47F1-A5D4-FC47D9264459}" type="presOf" srcId="{7A45B243-859E-4012-8C25-0004DF2F25DE}" destId="{0DC26537-E3C2-4844-B018-93DA53871A0C}" srcOrd="0" destOrd="0" presId="urn:microsoft.com/office/officeart/2005/8/layout/pList1#1"/>
    <dgm:cxn modelId="{847999CB-1B4C-4608-A1A2-B2AB5727A715}" srcId="{F9CDEE9F-D41F-47D0-BC06-B97DA88F7738}" destId="{B274A2A2-F39B-470B-8941-D92D3F965F55}" srcOrd="4" destOrd="0" parTransId="{3F5ED605-88F1-466B-ABE9-D67AE2D780E5}" sibTransId="{CA7B1285-A3DA-4FD3-A013-D53FA7B07FD7}"/>
    <dgm:cxn modelId="{4F1B2F72-0754-4201-AC24-500E73460259}" type="presOf" srcId="{585E211B-6AE0-4950-BB17-1B4B4A7474DA}" destId="{53E6C14E-56E6-46F0-9746-4A8EC9D2A13B}" srcOrd="0" destOrd="0" presId="urn:microsoft.com/office/officeart/2005/8/layout/pList1#1"/>
    <dgm:cxn modelId="{BA36DDC3-C83A-45BB-9597-84DF1E01101E}" type="presOf" srcId="{618577FA-4A85-42FB-8A1F-3AB4AF8D2B47}" destId="{0C0F87FF-795D-4AD2-8DA0-7B79E11773B1}" srcOrd="0" destOrd="0" presId="urn:microsoft.com/office/officeart/2005/8/layout/pList1#1"/>
    <dgm:cxn modelId="{F22D7C8F-A9CA-4A92-8E85-A3C931DD2ACC}" type="presParOf" srcId="{EB716ECB-F685-43D4-B727-980842FBABDD}" destId="{F7BED18A-10F6-4E66-B39E-E94AF0C033EB}" srcOrd="0" destOrd="0" presId="urn:microsoft.com/office/officeart/2005/8/layout/pList1#1"/>
    <dgm:cxn modelId="{EC346178-121F-4AE7-AB6E-2208D84BEEF6}" type="presParOf" srcId="{F7BED18A-10F6-4E66-B39E-E94AF0C033EB}" destId="{F881CB0E-4FFC-4884-89D5-34699808BCFA}" srcOrd="0" destOrd="0" presId="urn:microsoft.com/office/officeart/2005/8/layout/pList1#1"/>
    <dgm:cxn modelId="{C0448834-17E9-497B-ADB8-4DB0349A1278}" type="presParOf" srcId="{F7BED18A-10F6-4E66-B39E-E94AF0C033EB}" destId="{9544D26A-5B3A-4863-8873-34DF6A6BBA0A}" srcOrd="1" destOrd="0" presId="urn:microsoft.com/office/officeart/2005/8/layout/pList1#1"/>
    <dgm:cxn modelId="{28343185-6DDA-48E3-BBFD-2FC23305DDE8}" type="presParOf" srcId="{EB716ECB-F685-43D4-B727-980842FBABDD}" destId="{C3E66E08-E282-4C05-8ABF-CA3842B01F8D}" srcOrd="1" destOrd="0" presId="urn:microsoft.com/office/officeart/2005/8/layout/pList1#1"/>
    <dgm:cxn modelId="{217F87ED-1721-483B-A46B-FA66085EDDA7}" type="presParOf" srcId="{EB716ECB-F685-43D4-B727-980842FBABDD}" destId="{8CF391E7-4612-41CC-87A3-0159E9E6609D}" srcOrd="2" destOrd="0" presId="urn:microsoft.com/office/officeart/2005/8/layout/pList1#1"/>
    <dgm:cxn modelId="{56AB4356-12AF-4AD2-A057-7BEA9D8B4479}" type="presParOf" srcId="{8CF391E7-4612-41CC-87A3-0159E9E6609D}" destId="{809E2E34-6498-464F-89F0-11CF074F0DC3}" srcOrd="0" destOrd="0" presId="urn:microsoft.com/office/officeart/2005/8/layout/pList1#1"/>
    <dgm:cxn modelId="{2ABCC77F-F48B-4231-B9AA-32D76F0F592E}" type="presParOf" srcId="{8CF391E7-4612-41CC-87A3-0159E9E6609D}" destId="{53E6C14E-56E6-46F0-9746-4A8EC9D2A13B}" srcOrd="1" destOrd="0" presId="urn:microsoft.com/office/officeart/2005/8/layout/pList1#1"/>
    <dgm:cxn modelId="{7F58B3A0-DF1C-48B1-A104-DF858FE48993}" type="presParOf" srcId="{EB716ECB-F685-43D4-B727-980842FBABDD}" destId="{AA3EA428-78EC-46E2-A2D9-6B25065A1F36}" srcOrd="3" destOrd="0" presId="urn:microsoft.com/office/officeart/2005/8/layout/pList1#1"/>
    <dgm:cxn modelId="{C4BFD835-0159-45A0-82D8-2AB2AE7B9E9E}" type="presParOf" srcId="{EB716ECB-F685-43D4-B727-980842FBABDD}" destId="{93C05C7F-A6A9-4D9C-9852-D0C72AAB8D2C}" srcOrd="4" destOrd="0" presId="urn:microsoft.com/office/officeart/2005/8/layout/pList1#1"/>
    <dgm:cxn modelId="{75D76D58-63A0-4A2B-9FAD-DEA1BED3CD05}" type="presParOf" srcId="{93C05C7F-A6A9-4D9C-9852-D0C72AAB8D2C}" destId="{EDD653CD-EBF4-4329-9868-95F8532ADFD5}" srcOrd="0" destOrd="0" presId="urn:microsoft.com/office/officeart/2005/8/layout/pList1#1"/>
    <dgm:cxn modelId="{5708B6AC-78B1-48C9-A515-1C2A3E2C3A44}" type="presParOf" srcId="{93C05C7F-A6A9-4D9C-9852-D0C72AAB8D2C}" destId="{F3711178-0E7C-4214-AB38-F075543A4236}" srcOrd="1" destOrd="0" presId="urn:microsoft.com/office/officeart/2005/8/layout/pList1#1"/>
    <dgm:cxn modelId="{4ED146DD-2C41-4B3C-BC8C-1B2A0545973A}" type="presParOf" srcId="{EB716ECB-F685-43D4-B727-980842FBABDD}" destId="{A7C79EED-832F-4FB8-ABF3-59620892670B}" srcOrd="5" destOrd="0" presId="urn:microsoft.com/office/officeart/2005/8/layout/pList1#1"/>
    <dgm:cxn modelId="{1EC41EF2-4F92-47BF-989E-3B889F6EBE13}" type="presParOf" srcId="{EB716ECB-F685-43D4-B727-980842FBABDD}" destId="{8C80DD27-783F-42C1-8A75-4F1220C0FF8A}" srcOrd="6" destOrd="0" presId="urn:microsoft.com/office/officeart/2005/8/layout/pList1#1"/>
    <dgm:cxn modelId="{1D43374B-DB97-464B-A896-7CBDDAAA0094}" type="presParOf" srcId="{8C80DD27-783F-42C1-8A75-4F1220C0FF8A}" destId="{DC54BB4B-D05B-4620-BECF-0CEA90656757}" srcOrd="0" destOrd="0" presId="urn:microsoft.com/office/officeart/2005/8/layout/pList1#1"/>
    <dgm:cxn modelId="{B4104CD7-5766-4E66-B8AD-BC41687E6AF5}" type="presParOf" srcId="{8C80DD27-783F-42C1-8A75-4F1220C0FF8A}" destId="{0C0F87FF-795D-4AD2-8DA0-7B79E11773B1}" srcOrd="1" destOrd="0" presId="urn:microsoft.com/office/officeart/2005/8/layout/pList1#1"/>
    <dgm:cxn modelId="{8ECFAAE7-C600-4BBD-A0CD-C11CC0FBDDEF}" type="presParOf" srcId="{EB716ECB-F685-43D4-B727-980842FBABDD}" destId="{983DC024-A372-4C0C-997E-D2E7F8EF99AF}" srcOrd="7" destOrd="0" presId="urn:microsoft.com/office/officeart/2005/8/layout/pList1#1"/>
    <dgm:cxn modelId="{6FAB15D8-8C66-4FFC-8A35-AD68E1896E40}" type="presParOf" srcId="{EB716ECB-F685-43D4-B727-980842FBABDD}" destId="{7781F976-E54D-40E8-90FB-55C8B4D989F4}" srcOrd="8" destOrd="0" presId="urn:microsoft.com/office/officeart/2005/8/layout/pList1#1"/>
    <dgm:cxn modelId="{09E0DDEF-B29F-4C26-B604-4DAF034FC110}" type="presParOf" srcId="{7781F976-E54D-40E8-90FB-55C8B4D989F4}" destId="{B4B28D46-317E-464F-9CBA-0B27B8C41E3C}" srcOrd="0" destOrd="0" presId="urn:microsoft.com/office/officeart/2005/8/layout/pList1#1"/>
    <dgm:cxn modelId="{A0F33EB1-8A19-4C81-AD6E-8A396241371C}" type="presParOf" srcId="{7781F976-E54D-40E8-90FB-55C8B4D989F4}" destId="{6171C4C3-4C75-4B80-A1ED-10720B5C2AF9}" srcOrd="1" destOrd="0" presId="urn:microsoft.com/office/officeart/2005/8/layout/pList1#1"/>
    <dgm:cxn modelId="{9064407C-C6E6-427F-A9EA-D8DAC28FAEE7}" type="presParOf" srcId="{EB716ECB-F685-43D4-B727-980842FBABDD}" destId="{7063CC94-7BD7-4C49-8F60-190EE67FA30A}" srcOrd="9" destOrd="0" presId="urn:microsoft.com/office/officeart/2005/8/layout/pList1#1"/>
    <dgm:cxn modelId="{5EFF7BFF-017B-4BC8-97B2-E6FACCD2C080}" type="presParOf" srcId="{EB716ECB-F685-43D4-B727-980842FBABDD}" destId="{D899AD10-10CE-48EB-BD82-ACBC81949D0A}" srcOrd="10" destOrd="0" presId="urn:microsoft.com/office/officeart/2005/8/layout/pList1#1"/>
    <dgm:cxn modelId="{A34E7365-478B-4A89-AFAB-06302D7F1AF5}" type="presParOf" srcId="{D899AD10-10CE-48EB-BD82-ACBC81949D0A}" destId="{DAF3EF6A-915B-4569-BE37-80D0E7786D8E}" srcOrd="0" destOrd="0" presId="urn:microsoft.com/office/officeart/2005/8/layout/pList1#1"/>
    <dgm:cxn modelId="{A2A4BF5F-DA18-4A04-B9FA-88FDDC9D1624}" type="presParOf" srcId="{D899AD10-10CE-48EB-BD82-ACBC81949D0A}" destId="{0DC26537-E3C2-4844-B018-93DA53871A0C}" srcOrd="1" destOrd="0" presId="urn:microsoft.com/office/officeart/2005/8/layout/pList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D4D5C1-AECB-4474-8030-BE7AEED78703}">
      <dsp:nvSpPr>
        <dsp:cNvPr id="0" name=""/>
        <dsp:cNvSpPr/>
      </dsp:nvSpPr>
      <dsp:spPr>
        <a:xfrm>
          <a:off x="100890" y="1926028"/>
          <a:ext cx="3344924" cy="1672462"/>
        </a:xfrm>
        <a:prstGeom prst="roundRect">
          <a:avLst>
            <a:gd name="adj" fmla="val 10000"/>
          </a:avLst>
        </a:prstGeom>
        <a:gradFill rotWithShape="0">
          <a:gsLst>
            <a:gs pos="0">
              <a:schemeClr val="lt1">
                <a:hueOff val="0"/>
                <a:satOff val="0"/>
                <a:lumOff val="0"/>
                <a:alphaOff val="0"/>
                <a:shade val="70000"/>
                <a:satMod val="135000"/>
              </a:schemeClr>
            </a:gs>
            <a:gs pos="80000">
              <a:schemeClr val="lt1">
                <a:hueOff val="0"/>
                <a:satOff val="0"/>
                <a:lumOff val="0"/>
                <a:alphaOff val="0"/>
                <a:shade val="90000"/>
                <a:satMod val="135000"/>
              </a:schemeClr>
            </a:gs>
            <a:gs pos="100000">
              <a:schemeClr val="lt1">
                <a:hueOff val="0"/>
                <a:satOff val="0"/>
                <a:lumOff val="0"/>
                <a:alphaOff val="0"/>
                <a:shade val="95000"/>
                <a:satMod val="135000"/>
              </a:schemeClr>
            </a:gs>
          </a:gsLst>
          <a:path path="circle">
            <a:fillToRect l="50000" t="50000" r="50000" b="50000"/>
          </a:path>
        </a:gradFill>
        <a:ln>
          <a:noFill/>
        </a:ln>
        <a:effectLst>
          <a:innerShdw blurRad="190500">
            <a:srgbClr val="FFFFFF">
              <a:alpha val="0"/>
            </a:srgbClr>
          </a:innerShdw>
        </a:effectLst>
        <a:scene3d>
          <a:camera prst="orthographicFront">
            <a:rot lat="0" lon="0" rev="0"/>
          </a:camera>
          <a:lightRig rig="balanced" dir="tl">
            <a:rot lat="0" lon="0" rev="4200000"/>
          </a:lightRig>
        </a:scene3d>
        <a:sp3d>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solidFill>
                <a:schemeClr val="tx1">
                  <a:lumMod val="75000"/>
                  <a:lumOff val="25000"/>
                </a:schemeClr>
              </a:solidFill>
            </a:rPr>
            <a:t>تصنف الانسجة الضامة حسب طبيعة المادة الخلالية الى ثلاثة انواع:</a:t>
          </a:r>
          <a:endParaRPr lang="ar-SA" sz="2700" kern="1200" dirty="0">
            <a:solidFill>
              <a:schemeClr val="tx1">
                <a:lumMod val="75000"/>
                <a:lumOff val="25000"/>
              </a:schemeClr>
            </a:solidFill>
          </a:endParaRPr>
        </a:p>
      </dsp:txBody>
      <dsp:txXfrm>
        <a:off x="100890" y="1926028"/>
        <a:ext cx="3344924" cy="1672462"/>
      </dsp:txXfrm>
    </dsp:sp>
    <dsp:sp modelId="{1EA1AFB4-5197-42A8-9B75-2E371BF7157B}">
      <dsp:nvSpPr>
        <dsp:cNvPr id="0" name=""/>
        <dsp:cNvSpPr/>
      </dsp:nvSpPr>
      <dsp:spPr>
        <a:xfrm rot="18289469">
          <a:off x="2943330" y="1773348"/>
          <a:ext cx="2342939" cy="54492"/>
        </a:xfrm>
        <a:custGeom>
          <a:avLst/>
          <a:gdLst/>
          <a:ahLst/>
          <a:cxnLst/>
          <a:rect l="0" t="0" r="0" b="0"/>
          <a:pathLst>
            <a:path>
              <a:moveTo>
                <a:pt x="0" y="27246"/>
              </a:moveTo>
              <a:lnTo>
                <a:pt x="2342939" y="27246"/>
              </a:lnTo>
            </a:path>
          </a:pathLst>
        </a:custGeom>
        <a:noFill/>
        <a:ln w="381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a:p>
      </dsp:txBody>
      <dsp:txXfrm rot="18289469">
        <a:off x="4056226" y="1742020"/>
        <a:ext cx="117146" cy="117146"/>
      </dsp:txXfrm>
    </dsp:sp>
    <dsp:sp modelId="{6EB34D34-6A16-485B-B548-5A4FA0E9C83D}">
      <dsp:nvSpPr>
        <dsp:cNvPr id="0" name=""/>
        <dsp:cNvSpPr/>
      </dsp:nvSpPr>
      <dsp:spPr>
        <a:xfrm>
          <a:off x="4783784" y="2697"/>
          <a:ext cx="3344924" cy="1672462"/>
        </a:xfrm>
        <a:prstGeom prst="roundRect">
          <a:avLst>
            <a:gd name="adj" fmla="val 10000"/>
          </a:avLst>
        </a:prstGeom>
        <a:gradFill rotWithShape="0">
          <a:gsLst>
            <a:gs pos="0">
              <a:schemeClr val="lt1">
                <a:hueOff val="0"/>
                <a:satOff val="0"/>
                <a:lumOff val="0"/>
                <a:alphaOff val="0"/>
                <a:shade val="70000"/>
                <a:satMod val="135000"/>
              </a:schemeClr>
            </a:gs>
            <a:gs pos="80000">
              <a:schemeClr val="lt1">
                <a:hueOff val="0"/>
                <a:satOff val="0"/>
                <a:lumOff val="0"/>
                <a:alphaOff val="0"/>
                <a:shade val="90000"/>
                <a:satMod val="135000"/>
              </a:schemeClr>
            </a:gs>
            <a:gs pos="100000">
              <a:schemeClr val="lt1">
                <a:hueOff val="0"/>
                <a:satOff val="0"/>
                <a:lumOff val="0"/>
                <a:alphaOff val="0"/>
                <a:shade val="95000"/>
                <a:satMod val="135000"/>
              </a:schemeClr>
            </a:gs>
          </a:gsLst>
          <a:path path="circle">
            <a:fillToRect l="50000" t="50000" r="50000" b="50000"/>
          </a:path>
        </a:gradFill>
        <a:ln>
          <a:noFill/>
        </a:ln>
        <a:effectLst>
          <a:innerShdw blurRad="190500">
            <a:srgbClr val="FFFFFF">
              <a:alpha val="0"/>
            </a:srgbClr>
          </a:innerShdw>
        </a:effectLst>
        <a:scene3d>
          <a:camera prst="orthographicFront">
            <a:rot lat="0" lon="0" rev="0"/>
          </a:camera>
          <a:lightRig rig="balanced" dir="tl">
            <a:rot lat="0" lon="0" rev="4200000"/>
          </a:lightRig>
        </a:scene3d>
        <a:sp3d>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solidFill>
                <a:schemeClr val="tx1">
                  <a:lumMod val="75000"/>
                  <a:lumOff val="25000"/>
                </a:schemeClr>
              </a:solidFill>
            </a:rPr>
            <a:t>الانسجة الضامة الاصيلة ,المادة الخلالية فيها جيلاتينية .</a:t>
          </a:r>
          <a:endParaRPr lang="ar-SA" sz="2700" kern="1200" dirty="0">
            <a:solidFill>
              <a:schemeClr val="tx1">
                <a:lumMod val="75000"/>
                <a:lumOff val="25000"/>
              </a:schemeClr>
            </a:solidFill>
          </a:endParaRPr>
        </a:p>
      </dsp:txBody>
      <dsp:txXfrm>
        <a:off x="4783784" y="2697"/>
        <a:ext cx="3344924" cy="1672462"/>
      </dsp:txXfrm>
    </dsp:sp>
    <dsp:sp modelId="{DA6482BC-A9DC-4303-9143-9A6865E7EEEF}">
      <dsp:nvSpPr>
        <dsp:cNvPr id="0" name=""/>
        <dsp:cNvSpPr/>
      </dsp:nvSpPr>
      <dsp:spPr>
        <a:xfrm>
          <a:off x="3445815" y="2735013"/>
          <a:ext cx="1337969" cy="54492"/>
        </a:xfrm>
        <a:custGeom>
          <a:avLst/>
          <a:gdLst/>
          <a:ahLst/>
          <a:cxnLst/>
          <a:rect l="0" t="0" r="0" b="0"/>
          <a:pathLst>
            <a:path>
              <a:moveTo>
                <a:pt x="0" y="27246"/>
              </a:moveTo>
              <a:lnTo>
                <a:pt x="1337969" y="27246"/>
              </a:lnTo>
            </a:path>
          </a:pathLst>
        </a:custGeom>
        <a:noFill/>
        <a:ln w="381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081350" y="2728810"/>
        <a:ext cx="66898" cy="66898"/>
      </dsp:txXfrm>
    </dsp:sp>
    <dsp:sp modelId="{DA0C0F13-BB9A-4138-8650-3AB3F4ED080E}">
      <dsp:nvSpPr>
        <dsp:cNvPr id="0" name=""/>
        <dsp:cNvSpPr/>
      </dsp:nvSpPr>
      <dsp:spPr>
        <a:xfrm>
          <a:off x="4783784" y="1926028"/>
          <a:ext cx="3344924" cy="1672462"/>
        </a:xfrm>
        <a:prstGeom prst="roundRect">
          <a:avLst>
            <a:gd name="adj" fmla="val 10000"/>
          </a:avLst>
        </a:prstGeom>
        <a:gradFill rotWithShape="0">
          <a:gsLst>
            <a:gs pos="0">
              <a:schemeClr val="lt1">
                <a:hueOff val="0"/>
                <a:satOff val="0"/>
                <a:lumOff val="0"/>
                <a:alphaOff val="0"/>
                <a:shade val="70000"/>
                <a:satMod val="135000"/>
              </a:schemeClr>
            </a:gs>
            <a:gs pos="80000">
              <a:schemeClr val="lt1">
                <a:hueOff val="0"/>
                <a:satOff val="0"/>
                <a:lumOff val="0"/>
                <a:alphaOff val="0"/>
                <a:shade val="90000"/>
                <a:satMod val="135000"/>
              </a:schemeClr>
            </a:gs>
            <a:gs pos="100000">
              <a:schemeClr val="lt1">
                <a:hueOff val="0"/>
                <a:satOff val="0"/>
                <a:lumOff val="0"/>
                <a:alphaOff val="0"/>
                <a:shade val="95000"/>
                <a:satMod val="135000"/>
              </a:schemeClr>
            </a:gs>
          </a:gsLst>
          <a:path path="circle">
            <a:fillToRect l="50000" t="50000" r="50000" b="50000"/>
          </a:path>
        </a:gradFill>
        <a:ln>
          <a:noFill/>
        </a:ln>
        <a:effectLst>
          <a:innerShdw blurRad="190500">
            <a:srgbClr val="FFFFFF">
              <a:alpha val="0"/>
            </a:srgbClr>
          </a:innerShdw>
        </a:effectLst>
        <a:scene3d>
          <a:camera prst="orthographicFront">
            <a:rot lat="0" lon="0" rev="0"/>
          </a:camera>
          <a:lightRig rig="balanced" dir="tl">
            <a:rot lat="0" lon="0" rev="4200000"/>
          </a:lightRig>
        </a:scene3d>
        <a:sp3d>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solidFill>
                <a:schemeClr val="tx1">
                  <a:lumMod val="75000"/>
                  <a:lumOff val="25000"/>
                </a:schemeClr>
              </a:solidFill>
            </a:rPr>
            <a:t>الانسجة الهيكلية , مادتها الخلالية صلبة.</a:t>
          </a:r>
          <a:endParaRPr lang="ar-SA" sz="2700" kern="1200" dirty="0">
            <a:solidFill>
              <a:schemeClr val="tx1">
                <a:lumMod val="75000"/>
                <a:lumOff val="25000"/>
              </a:schemeClr>
            </a:solidFill>
          </a:endParaRPr>
        </a:p>
      </dsp:txBody>
      <dsp:txXfrm>
        <a:off x="4783784" y="1926028"/>
        <a:ext cx="3344924" cy="1672462"/>
      </dsp:txXfrm>
    </dsp:sp>
    <dsp:sp modelId="{24271414-88EC-4BDB-87BD-0DA04945444B}">
      <dsp:nvSpPr>
        <dsp:cNvPr id="0" name=""/>
        <dsp:cNvSpPr/>
      </dsp:nvSpPr>
      <dsp:spPr>
        <a:xfrm rot="3310531">
          <a:off x="2943330" y="3696679"/>
          <a:ext cx="2342939" cy="54492"/>
        </a:xfrm>
        <a:custGeom>
          <a:avLst/>
          <a:gdLst/>
          <a:ahLst/>
          <a:cxnLst/>
          <a:rect l="0" t="0" r="0" b="0"/>
          <a:pathLst>
            <a:path>
              <a:moveTo>
                <a:pt x="0" y="27246"/>
              </a:moveTo>
              <a:lnTo>
                <a:pt x="2342939" y="27246"/>
              </a:lnTo>
            </a:path>
          </a:pathLst>
        </a:custGeom>
        <a:noFill/>
        <a:ln w="381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rtl="1">
            <a:lnSpc>
              <a:spcPct val="90000"/>
            </a:lnSpc>
            <a:spcBef>
              <a:spcPct val="0"/>
            </a:spcBef>
            <a:spcAft>
              <a:spcPct val="35000"/>
            </a:spcAft>
          </a:pPr>
          <a:endParaRPr lang="ar-SA" sz="800" kern="1200"/>
        </a:p>
      </dsp:txBody>
      <dsp:txXfrm rot="3310531">
        <a:off x="4056226" y="3665352"/>
        <a:ext cx="117146" cy="117146"/>
      </dsp:txXfrm>
    </dsp:sp>
    <dsp:sp modelId="{91B1E756-CACC-492D-8621-4CEB3DEBF314}">
      <dsp:nvSpPr>
        <dsp:cNvPr id="0" name=""/>
        <dsp:cNvSpPr/>
      </dsp:nvSpPr>
      <dsp:spPr>
        <a:xfrm>
          <a:off x="4783784" y="3849360"/>
          <a:ext cx="3344924" cy="1672462"/>
        </a:xfrm>
        <a:prstGeom prst="roundRect">
          <a:avLst>
            <a:gd name="adj" fmla="val 10000"/>
          </a:avLst>
        </a:prstGeom>
        <a:gradFill rotWithShape="0">
          <a:gsLst>
            <a:gs pos="0">
              <a:schemeClr val="lt1">
                <a:hueOff val="0"/>
                <a:satOff val="0"/>
                <a:lumOff val="0"/>
                <a:alphaOff val="0"/>
                <a:shade val="70000"/>
                <a:satMod val="135000"/>
              </a:schemeClr>
            </a:gs>
            <a:gs pos="80000">
              <a:schemeClr val="lt1">
                <a:hueOff val="0"/>
                <a:satOff val="0"/>
                <a:lumOff val="0"/>
                <a:alphaOff val="0"/>
                <a:shade val="90000"/>
                <a:satMod val="135000"/>
              </a:schemeClr>
            </a:gs>
            <a:gs pos="100000">
              <a:schemeClr val="lt1">
                <a:hueOff val="0"/>
                <a:satOff val="0"/>
                <a:lumOff val="0"/>
                <a:alphaOff val="0"/>
                <a:shade val="95000"/>
                <a:satMod val="135000"/>
              </a:schemeClr>
            </a:gs>
          </a:gsLst>
          <a:path path="circle">
            <a:fillToRect l="50000" t="50000" r="50000" b="50000"/>
          </a:path>
        </a:gradFill>
        <a:ln>
          <a:noFill/>
        </a:ln>
        <a:effectLst>
          <a:innerShdw blurRad="190500">
            <a:srgbClr val="FFFFFF">
              <a:alpha val="0"/>
            </a:srgbClr>
          </a:innerShdw>
        </a:effectLst>
        <a:scene3d>
          <a:camera prst="orthographicFront">
            <a:rot lat="0" lon="0" rev="0"/>
          </a:camera>
          <a:lightRig rig="balanced" dir="tl">
            <a:rot lat="0" lon="0" rev="4200000"/>
          </a:lightRig>
        </a:scene3d>
        <a:sp3d>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SA" sz="2700" kern="1200" dirty="0" smtClean="0">
              <a:solidFill>
                <a:schemeClr val="tx1">
                  <a:lumMod val="75000"/>
                  <a:lumOff val="25000"/>
                </a:schemeClr>
              </a:solidFill>
            </a:rPr>
            <a:t>الانسجة الوعائية , مادتها الخلاليه سائلة.</a:t>
          </a:r>
          <a:endParaRPr lang="ar-SA" sz="2700" kern="1200" dirty="0">
            <a:solidFill>
              <a:schemeClr val="tx1">
                <a:lumMod val="75000"/>
                <a:lumOff val="25000"/>
              </a:schemeClr>
            </a:solidFill>
          </a:endParaRPr>
        </a:p>
      </dsp:txBody>
      <dsp:txXfrm>
        <a:off x="4783784" y="3849360"/>
        <a:ext cx="3344924" cy="167246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81CB0E-4FFC-4884-89D5-34699808BCFA}">
      <dsp:nvSpPr>
        <dsp:cNvPr id="0" name=""/>
        <dsp:cNvSpPr/>
      </dsp:nvSpPr>
      <dsp:spPr>
        <a:xfrm>
          <a:off x="546988" y="0"/>
          <a:ext cx="1806114" cy="1244413"/>
        </a:xfrm>
        <a:prstGeom prst="roundRect">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44D26A-5B3A-4863-8873-34DF6A6BBA0A}">
      <dsp:nvSpPr>
        <dsp:cNvPr id="0" name=""/>
        <dsp:cNvSpPr/>
      </dsp:nvSpPr>
      <dsp:spPr>
        <a:xfrm>
          <a:off x="616036" y="1271625"/>
          <a:ext cx="1806114" cy="670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lvl="0" algn="ctr" defTabSz="844550" rtl="1">
            <a:lnSpc>
              <a:spcPct val="90000"/>
            </a:lnSpc>
            <a:spcBef>
              <a:spcPct val="0"/>
            </a:spcBef>
            <a:spcAft>
              <a:spcPct val="35000"/>
            </a:spcAft>
          </a:pPr>
          <a:r>
            <a:rPr lang="ar-SA" sz="1900" kern="1200" dirty="0" smtClean="0"/>
            <a:t>النسيج المرن</a:t>
          </a:r>
          <a:endParaRPr lang="ar-SA" sz="1900" kern="1200" dirty="0"/>
        </a:p>
      </dsp:txBody>
      <dsp:txXfrm>
        <a:off x="616036" y="1271625"/>
        <a:ext cx="1806114" cy="670068"/>
      </dsp:txXfrm>
    </dsp:sp>
    <dsp:sp modelId="{809E2E34-6498-464F-89F0-11CF074F0DC3}">
      <dsp:nvSpPr>
        <dsp:cNvPr id="0" name=""/>
        <dsp:cNvSpPr/>
      </dsp:nvSpPr>
      <dsp:spPr>
        <a:xfrm>
          <a:off x="2602838" y="27212"/>
          <a:ext cx="1806114" cy="1244413"/>
        </a:xfrm>
        <a:prstGeom prst="roundRect">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E6C14E-56E6-46F0-9746-4A8EC9D2A13B}">
      <dsp:nvSpPr>
        <dsp:cNvPr id="0" name=""/>
        <dsp:cNvSpPr/>
      </dsp:nvSpPr>
      <dsp:spPr>
        <a:xfrm>
          <a:off x="2602838" y="1271625"/>
          <a:ext cx="1806114" cy="670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lvl="0" algn="ctr" defTabSz="844550" rtl="1">
            <a:lnSpc>
              <a:spcPct val="90000"/>
            </a:lnSpc>
            <a:spcBef>
              <a:spcPct val="0"/>
            </a:spcBef>
            <a:spcAft>
              <a:spcPct val="35000"/>
            </a:spcAft>
          </a:pPr>
          <a:r>
            <a:rPr lang="ar-SA" sz="1900" kern="1200" dirty="0" smtClean="0"/>
            <a:t>النسيج الليفي </a:t>
          </a:r>
          <a:endParaRPr lang="ar-SA" sz="1900" kern="1200" dirty="0"/>
        </a:p>
      </dsp:txBody>
      <dsp:txXfrm>
        <a:off x="2602838" y="1271625"/>
        <a:ext cx="1806114" cy="670068"/>
      </dsp:txXfrm>
    </dsp:sp>
    <dsp:sp modelId="{EDD653CD-EBF4-4329-9868-95F8532ADFD5}">
      <dsp:nvSpPr>
        <dsp:cNvPr id="0" name=""/>
        <dsp:cNvSpPr/>
      </dsp:nvSpPr>
      <dsp:spPr>
        <a:xfrm>
          <a:off x="4619640" y="0"/>
          <a:ext cx="1842851" cy="1341838"/>
        </a:xfrm>
        <a:prstGeom prst="roundRect">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711178-0E7C-4214-AB38-F075543A4236}">
      <dsp:nvSpPr>
        <dsp:cNvPr id="0" name=""/>
        <dsp:cNvSpPr/>
      </dsp:nvSpPr>
      <dsp:spPr>
        <a:xfrm>
          <a:off x="4608008" y="1295981"/>
          <a:ext cx="1806114" cy="670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lvl="0" algn="ctr" defTabSz="844550" rtl="1">
            <a:lnSpc>
              <a:spcPct val="90000"/>
            </a:lnSpc>
            <a:spcBef>
              <a:spcPct val="0"/>
            </a:spcBef>
            <a:spcAft>
              <a:spcPct val="35000"/>
            </a:spcAft>
          </a:pPr>
          <a:r>
            <a:rPr lang="ar-SA" sz="1900" kern="1200" dirty="0" smtClean="0"/>
            <a:t>النسيج </a:t>
          </a:r>
          <a:r>
            <a:rPr lang="ar-SA" sz="1900" kern="1200" dirty="0" err="1" smtClean="0"/>
            <a:t>الفجوي</a:t>
          </a:r>
          <a:endParaRPr lang="ar-SA" sz="1900" kern="1200" dirty="0"/>
        </a:p>
      </dsp:txBody>
      <dsp:txXfrm>
        <a:off x="4608008" y="1295981"/>
        <a:ext cx="1806114" cy="670068"/>
      </dsp:txXfrm>
    </dsp:sp>
    <dsp:sp modelId="{DC54BB4B-D05B-4620-BECF-0CEA90656757}">
      <dsp:nvSpPr>
        <dsp:cNvPr id="0" name=""/>
        <dsp:cNvSpPr/>
      </dsp:nvSpPr>
      <dsp:spPr>
        <a:xfrm>
          <a:off x="491649" y="2107789"/>
          <a:ext cx="1920947" cy="1163613"/>
        </a:xfrm>
        <a:prstGeom prst="roundRect">
          <a:avLst/>
        </a:prstGeom>
        <a:blipFill rotWithShape="0">
          <a:blip xmlns:r="http://schemas.openxmlformats.org/officeDocument/2006/relationships" r:embed="rId4"/>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0F87FF-795D-4AD2-8DA0-7B79E11773B1}">
      <dsp:nvSpPr>
        <dsp:cNvPr id="0" name=""/>
        <dsp:cNvSpPr/>
      </dsp:nvSpPr>
      <dsp:spPr>
        <a:xfrm>
          <a:off x="634404" y="3370875"/>
          <a:ext cx="1806114" cy="670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lvl="0" algn="ctr" defTabSz="844550" rtl="1">
            <a:lnSpc>
              <a:spcPct val="90000"/>
            </a:lnSpc>
            <a:spcBef>
              <a:spcPct val="0"/>
            </a:spcBef>
            <a:spcAft>
              <a:spcPct val="35000"/>
            </a:spcAft>
          </a:pPr>
          <a:r>
            <a:rPr lang="ar-SA" sz="1900" kern="1200" dirty="0" smtClean="0"/>
            <a:t>النسيج الشبكي</a:t>
          </a:r>
          <a:endParaRPr lang="ar-SA" sz="1900" kern="1200" dirty="0"/>
        </a:p>
      </dsp:txBody>
      <dsp:txXfrm>
        <a:off x="634404" y="3370875"/>
        <a:ext cx="1806114" cy="670068"/>
      </dsp:txXfrm>
    </dsp:sp>
    <dsp:sp modelId="{B4B28D46-317E-464F-9CBA-0B27B8C41E3C}">
      <dsp:nvSpPr>
        <dsp:cNvPr id="0" name=""/>
        <dsp:cNvSpPr/>
      </dsp:nvSpPr>
      <dsp:spPr>
        <a:xfrm>
          <a:off x="2678623" y="2146662"/>
          <a:ext cx="1806114" cy="1244413"/>
        </a:xfrm>
        <a:prstGeom prst="roundRect">
          <a:avLst/>
        </a:prstGeom>
        <a:blipFill rotWithShape="0">
          <a:blip xmlns:r="http://schemas.openxmlformats.org/officeDocument/2006/relationships" r:embed="rId5"/>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71C4C3-4C75-4B80-A1ED-10720B5C2AF9}">
      <dsp:nvSpPr>
        <dsp:cNvPr id="0" name=""/>
        <dsp:cNvSpPr/>
      </dsp:nvSpPr>
      <dsp:spPr>
        <a:xfrm>
          <a:off x="2678623" y="3391075"/>
          <a:ext cx="1806114" cy="670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lvl="0" algn="ctr" defTabSz="844550" rtl="1">
            <a:lnSpc>
              <a:spcPct val="90000"/>
            </a:lnSpc>
            <a:spcBef>
              <a:spcPct val="0"/>
            </a:spcBef>
            <a:spcAft>
              <a:spcPct val="35000"/>
            </a:spcAft>
          </a:pPr>
          <a:r>
            <a:rPr lang="ar-SA" sz="1900" kern="1200" dirty="0" smtClean="0"/>
            <a:t>النسج المخاطي</a:t>
          </a:r>
          <a:endParaRPr lang="ar-SA" sz="1900" kern="1200" dirty="0"/>
        </a:p>
      </dsp:txBody>
      <dsp:txXfrm>
        <a:off x="2678623" y="3391075"/>
        <a:ext cx="1806114" cy="670068"/>
      </dsp:txXfrm>
    </dsp:sp>
    <dsp:sp modelId="{DAF3EF6A-915B-4569-BE37-80D0E7786D8E}">
      <dsp:nvSpPr>
        <dsp:cNvPr id="0" name=""/>
        <dsp:cNvSpPr/>
      </dsp:nvSpPr>
      <dsp:spPr>
        <a:xfrm>
          <a:off x="4665425" y="2146662"/>
          <a:ext cx="1806114" cy="1244413"/>
        </a:xfrm>
        <a:prstGeom prst="roundRect">
          <a:avLst/>
        </a:prstGeom>
        <a:blipFill rotWithShape="0">
          <a:blip xmlns:r="http://schemas.openxmlformats.org/officeDocument/2006/relationships" r:embed="rId6"/>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C26537-E3C2-4844-B018-93DA53871A0C}">
      <dsp:nvSpPr>
        <dsp:cNvPr id="0" name=""/>
        <dsp:cNvSpPr/>
      </dsp:nvSpPr>
      <dsp:spPr>
        <a:xfrm>
          <a:off x="4665425" y="3391075"/>
          <a:ext cx="1806114" cy="670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lvl="0" algn="ctr" defTabSz="844550" rtl="1">
            <a:lnSpc>
              <a:spcPct val="90000"/>
            </a:lnSpc>
            <a:spcBef>
              <a:spcPct val="0"/>
            </a:spcBef>
            <a:spcAft>
              <a:spcPct val="35000"/>
            </a:spcAft>
          </a:pPr>
          <a:r>
            <a:rPr lang="ar-SA" sz="1900" kern="1200" dirty="0" smtClean="0"/>
            <a:t>النسيج </a:t>
          </a:r>
          <a:r>
            <a:rPr lang="ar-SA" sz="1900" kern="1200" dirty="0" err="1" smtClean="0"/>
            <a:t>الدهني</a:t>
          </a:r>
          <a:endParaRPr lang="ar-SA" sz="1900" kern="1200" dirty="0"/>
        </a:p>
      </dsp:txBody>
      <dsp:txXfrm>
        <a:off x="4665425" y="3391075"/>
        <a:ext cx="1806114" cy="67006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0D2CFC-124E-4FBD-8187-0881161FF173}" type="datetimeFigureOut">
              <a:rPr lang="en-US" smtClean="0"/>
              <a:t>11/3/2011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37B36E-0E97-45E3-B805-FC510B05637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a:p>
        </p:txBody>
      </p:sp>
      <p:sp>
        <p:nvSpPr>
          <p:cNvPr id="4" name="عنصر نائب لرقم الشريحة 3"/>
          <p:cNvSpPr>
            <a:spLocks noGrp="1"/>
          </p:cNvSpPr>
          <p:nvPr>
            <p:ph type="sldNum" sz="quarter" idx="10"/>
          </p:nvPr>
        </p:nvSpPr>
        <p:spPr/>
        <p:txBody>
          <a:bodyPr/>
          <a:lstStyle/>
          <a:p>
            <a:fld id="{6737B36E-0E97-45E3-B805-FC510B056371}" type="slidenum">
              <a:rPr lang="en-US" smtClean="0"/>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8" name="Picture 87" descr="title - 2.png"/>
          <p:cNvPicPr>
            <a:picLocks noChangeAspect="1"/>
          </p:cNvPicPr>
          <p:nvPr/>
        </p:nvPicPr>
        <p:blipFill>
          <a:blip r:embed="rId2" cstate="print"/>
          <a:srcRect l="13043" t="17903" r="2805" b="2648"/>
          <a:stretch>
            <a:fillRect/>
          </a:stretch>
        </p:blipFill>
        <p:spPr>
          <a:xfrm>
            <a:off x="0" y="0"/>
            <a:ext cx="9144000" cy="6858000"/>
          </a:xfrm>
          <a:prstGeom prst="rect">
            <a:avLst/>
          </a:prstGeom>
        </p:spPr>
      </p:pic>
      <p:sp>
        <p:nvSpPr>
          <p:cNvPr id="2" name="Title 1"/>
          <p:cNvSpPr>
            <a:spLocks noGrp="1"/>
          </p:cNvSpPr>
          <p:nvPr>
            <p:ph type="ctrTitle"/>
          </p:nvPr>
        </p:nvSpPr>
        <p:spPr>
          <a:xfrm>
            <a:off x="469900" y="954741"/>
            <a:ext cx="7315200" cy="1676400"/>
          </a:xfrm>
        </p:spPr>
        <p:txBody>
          <a:bodyPr>
            <a:noAutofit/>
          </a:bodyPr>
          <a:lstStyle>
            <a:lvl1pPr algn="l">
              <a:defRPr sz="4800">
                <a:solidFill>
                  <a:schemeClr val="tx1">
                    <a:lumMod val="60000"/>
                    <a:lumOff val="40000"/>
                  </a:schemeClr>
                </a:solidFill>
              </a:defRPr>
            </a:lvl1pPr>
          </a:lstStyle>
          <a:p>
            <a:r>
              <a:rPr lang="en-US" smtClean="0"/>
              <a:t>Click to edit Master title style</a:t>
            </a:r>
            <a:endParaRPr/>
          </a:p>
        </p:txBody>
      </p:sp>
      <p:sp>
        <p:nvSpPr>
          <p:cNvPr id="3" name="Subtitle 2"/>
          <p:cNvSpPr>
            <a:spLocks noGrp="1"/>
          </p:cNvSpPr>
          <p:nvPr>
            <p:ph type="subTitle" idx="1"/>
          </p:nvPr>
        </p:nvSpPr>
        <p:spPr>
          <a:xfrm>
            <a:off x="622300" y="2895600"/>
            <a:ext cx="4559300" cy="2590800"/>
          </a:xfrm>
        </p:spPr>
        <p:txBody>
          <a:bodyPr>
            <a:normAutofit/>
          </a:bodyPr>
          <a:lstStyle>
            <a:lvl1pPr marL="0" indent="0" algn="l">
              <a:lnSpc>
                <a:spcPct val="125000"/>
              </a:lnSpc>
              <a:buNone/>
              <a:defRPr sz="1800">
                <a:gradFill>
                  <a:gsLst>
                    <a:gs pos="0">
                      <a:schemeClr val="tx1">
                        <a:lumMod val="60000"/>
                        <a:lumOff val="40000"/>
                      </a:schemeClr>
                    </a:gs>
                    <a:gs pos="100000">
                      <a:schemeClr val="tx1">
                        <a:lumMod val="40000"/>
                        <a:lumOff val="60000"/>
                      </a:schemeClr>
                    </a:gs>
                  </a:gsLst>
                  <a:lin ang="8100000" scaled="1"/>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77788"/>
          </a:xfrm>
        </p:spPr>
        <p:txBody>
          <a:bodyPr>
            <a:normAutofit/>
          </a:bodyPr>
          <a:lstStyle>
            <a:lvl1pPr algn="l">
              <a:defRPr sz="4400"/>
            </a:lvl1p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summer1.png"/>
          <p:cNvPicPr>
            <a:picLocks noChangeAspect="1"/>
          </p:cNvPicPr>
          <p:nvPr/>
        </p:nvPicPr>
        <p:blipFill>
          <a:blip r:embed="rId2" cstate="print"/>
          <a:srcRect l="4545" r="4545"/>
          <a:stretch>
            <a:fillRect/>
          </a:stretch>
        </p:blipFill>
        <p:spPr>
          <a:xfrm>
            <a:off x="0" y="1618637"/>
            <a:ext cx="9144000" cy="3991109"/>
          </a:xfrm>
          <a:prstGeom prst="rect">
            <a:avLst/>
          </a:prstGeom>
        </p:spPr>
      </p:pic>
      <p:sp>
        <p:nvSpPr>
          <p:cNvPr id="2" name="Title 1"/>
          <p:cNvSpPr>
            <a:spLocks noGrp="1"/>
          </p:cNvSpPr>
          <p:nvPr>
            <p:ph type="title"/>
          </p:nvPr>
        </p:nvSpPr>
        <p:spPr>
          <a:xfrm>
            <a:off x="1385887" y="1295400"/>
            <a:ext cx="6399213" cy="159067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85887" y="3657600"/>
            <a:ext cx="6399213" cy="1500187"/>
          </a:xfrm>
        </p:spPr>
        <p:txBody>
          <a:bodyPr vert="horz" lIns="91440" tIns="45720" rIns="91440" bIns="45720" rtlCol="0">
            <a:normAutofit/>
          </a:bodyPr>
          <a:lstStyle>
            <a:lvl1pPr marL="0" indent="0" algn="l" defTabSz="914400" rtl="0" eaLnBrk="1" latinLnBrk="0" hangingPunct="1">
              <a:lnSpc>
                <a:spcPct val="125000"/>
              </a:lnSpc>
              <a:spcBef>
                <a:spcPts val="1800"/>
              </a:spcBef>
              <a:buFontTx/>
              <a:buNone/>
              <a:defRPr sz="1800" kern="1200">
                <a:gradFill>
                  <a:gsLst>
                    <a:gs pos="0">
                      <a:schemeClr val="tx1">
                        <a:lumMod val="60000"/>
                        <a:lumOff val="40000"/>
                      </a:schemeClr>
                    </a:gs>
                    <a:gs pos="100000">
                      <a:schemeClr val="tx1">
                        <a:lumMod val="40000"/>
                        <a:lumOff val="60000"/>
                      </a:schemeClr>
                    </a:gs>
                  </a:gsLst>
                  <a:lin ang="8100000" scaled="1"/>
                </a:gra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31FB762-8D3D-4534-8A6D-DB7939B1B8DD}"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71600" y="1976718"/>
            <a:ext cx="3017520" cy="4149445"/>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4880" y="1976718"/>
            <a:ext cx="3017520" cy="415137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375186"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5186" y="2743200"/>
            <a:ext cx="3017520" cy="3382962"/>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2601"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2601" y="2743200"/>
            <a:ext cx="3017520" cy="3382962"/>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title - 2.png"/>
          <p:cNvPicPr>
            <a:picLocks noChangeAspect="1"/>
          </p:cNvPicPr>
          <p:nvPr/>
        </p:nvPicPr>
        <p:blipFill>
          <a:blip r:embed="rId2" cstate="print"/>
          <a:srcRect l="13043" t="17903" r="10455" b="9871"/>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0" name="Picture 9" descr="flowers content.png"/>
          <p:cNvPicPr>
            <a:picLocks noChangeAspect="1"/>
          </p:cNvPicPr>
          <p:nvPr/>
        </p:nvPicPr>
        <p:blipFill>
          <a:blip r:embed="rId2" cstate="print"/>
          <a:srcRect l="4545" t="8217" r="4545" b="13112"/>
          <a:stretch>
            <a:fillRect/>
          </a:stretch>
        </p:blipFill>
        <p:spPr>
          <a:xfrm>
            <a:off x="0" y="0"/>
            <a:ext cx="9144000" cy="6858000"/>
          </a:xfrm>
          <a:prstGeom prst="rect">
            <a:avLst/>
          </a:prstGeom>
        </p:spPr>
      </p:pic>
      <p:sp>
        <p:nvSpPr>
          <p:cNvPr id="2" name="Title 1"/>
          <p:cNvSpPr>
            <a:spLocks noGrp="1"/>
          </p:cNvSpPr>
          <p:nvPr>
            <p:ph type="title"/>
          </p:nvPr>
        </p:nvSpPr>
        <p:spPr>
          <a:xfrm>
            <a:off x="457200" y="273050"/>
            <a:ext cx="3008313" cy="1860550"/>
          </a:xfrm>
        </p:spPr>
        <p:txBody>
          <a:bodyPr anchor="ctr" anchorCtr="0">
            <a:normAutofit/>
          </a:bodyPr>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3962400" y="914400"/>
            <a:ext cx="4114800" cy="5029200"/>
          </a:xfrm>
        </p:spPr>
        <p:txBody>
          <a:bodyPr>
            <a:normAutofit/>
          </a:bodyPr>
          <a:lstStyle>
            <a:lvl1pPr>
              <a:defRPr sz="2200"/>
            </a:lvl1pPr>
            <a:lvl2pPr>
              <a:defRPr sz="2000"/>
            </a:lvl2pPr>
            <a:lvl3pPr>
              <a:defRPr sz="18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21544" y="2286000"/>
            <a:ext cx="2079625" cy="3860799"/>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2" cy="1860550"/>
          </a:xfrm>
        </p:spPr>
        <p:txBody>
          <a:bodyPr vert="horz" lIns="91440" tIns="45720" rIns="91440" bIns="45720" rtlCol="0" anchor="ctr" anchorCtr="0">
            <a:normAutofit/>
          </a:bodyPr>
          <a:lstStyle>
            <a:lvl1pPr algn="l" defTabSz="914400" rtl="0" eaLnBrk="1" latinLnBrk="0" hangingPunct="1">
              <a:spcBef>
                <a:spcPct val="0"/>
              </a:spcBef>
              <a:buNone/>
              <a:defRPr sz="2800" b="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962400" y="914400"/>
            <a:ext cx="4114800" cy="5029200"/>
          </a:xfrm>
          <a:prstGeom prst="ellipse">
            <a:avLst/>
          </a:prstGeom>
          <a:ln w="63500">
            <a:gradFill>
              <a:gsLst>
                <a:gs pos="0">
                  <a:schemeClr val="accent1"/>
                </a:gs>
                <a:gs pos="50000">
                  <a:schemeClr val="accent1">
                    <a:lumMod val="60000"/>
                    <a:lumOff val="40000"/>
                  </a:schemeClr>
                </a:gs>
                <a:gs pos="100000">
                  <a:schemeClr val="accent1">
                    <a:lumMod val="20000"/>
                    <a:lumOff val="80000"/>
                  </a:schemeClr>
                </a:gs>
              </a:gsLst>
              <a:lin ang="5400000" scaled="0"/>
            </a:gradFill>
          </a:ln>
          <a:effectLst>
            <a:innerShdw blurRad="381000">
              <a:schemeClr val="bg1"/>
            </a:inn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921544" y="2286000"/>
            <a:ext cx="2079625" cy="3860798"/>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295835"/>
            <a:ext cx="1676400" cy="583032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69900" y="1653988"/>
            <a:ext cx="6007100" cy="4472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A380671-9FDC-4AAD-87DE-822A285231D4}" type="datetimeFigureOut">
              <a:rPr lang="ar-SA" smtClean="0"/>
              <a:pPr/>
              <a:t>07/12/1432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231FB762-8D3D-4534-8A6D-DB7939B1B8DD}"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4" name="Picture 13" descr="Master - 1.png"/>
          <p:cNvPicPr>
            <a:picLocks noChangeAspect="1"/>
          </p:cNvPicPr>
          <p:nvPr/>
        </p:nvPicPr>
        <p:blipFill>
          <a:blip r:embed="rId13" cstate="print"/>
          <a:srcRect b="5017"/>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301532"/>
            <a:ext cx="8229600" cy="1325562"/>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365997" y="1981200"/>
            <a:ext cx="6412006"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lumMod val="40000"/>
                    <a:lumOff val="60000"/>
                  </a:schemeClr>
                </a:solidFill>
              </a:defRPr>
            </a:lvl1pPr>
          </a:lstStyle>
          <a:p>
            <a:fld id="{EA380671-9FDC-4AAD-87DE-822A285231D4}" type="datetimeFigureOut">
              <a:rPr lang="ar-SA" smtClean="0"/>
              <a:pPr/>
              <a:t>07/12/1432</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lumMod val="40000"/>
                    <a:lumOff val="60000"/>
                  </a:schemeClr>
                </a:solidFill>
              </a:defRPr>
            </a:lvl1pPr>
          </a:lstStyle>
          <a:p>
            <a:endParaRPr lang="ar-S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lumMod val="40000"/>
                    <a:lumOff val="60000"/>
                  </a:schemeClr>
                </a:solidFill>
              </a:defRPr>
            </a:lvl1pPr>
          </a:lstStyle>
          <a:p>
            <a:fld id="{231FB762-8D3D-4534-8A6D-DB7939B1B8DD}"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000" kern="1200">
          <a:solidFill>
            <a:schemeClr val="tx1">
              <a:lumMod val="60000"/>
              <a:lumOff val="40000"/>
            </a:schemeClr>
          </a:solidFill>
          <a:latin typeface="+mj-lt"/>
          <a:ea typeface="+mj-ea"/>
          <a:cs typeface="+mj-cs"/>
        </a:defRPr>
      </a:lvl1pPr>
    </p:titleStyle>
    <p:bodyStyle>
      <a:lvl1pPr marL="349250" indent="-349250" algn="r" defTabSz="914400" rtl="1" eaLnBrk="1" latinLnBrk="0" hangingPunct="1">
        <a:spcBef>
          <a:spcPts val="1800"/>
        </a:spcBef>
        <a:buFontTx/>
        <a:buBlip>
          <a:blip r:embed="rId14"/>
        </a:buBlip>
        <a:defRPr sz="22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1pPr>
      <a:lvl2pPr marL="577850" indent="-349250" algn="r" defTabSz="914400" rtl="1" eaLnBrk="1" latinLnBrk="0" hangingPunct="1">
        <a:spcBef>
          <a:spcPts val="1800"/>
        </a:spcBef>
        <a:buFontTx/>
        <a:buBlip>
          <a:blip r:embed="rId15"/>
        </a:buBlip>
        <a:defRPr sz="20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2pPr>
      <a:lvl3pPr marL="806450" indent="-349250" algn="r" defTabSz="914400" rtl="1" eaLnBrk="1" latinLnBrk="0" hangingPunct="1">
        <a:spcBef>
          <a:spcPts val="1800"/>
        </a:spcBef>
        <a:buFontTx/>
        <a:buBlip>
          <a:blip r:embed="rId14"/>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3pPr>
      <a:lvl4pPr marL="1035050" indent="-349250" algn="r" defTabSz="914400" rtl="1" eaLnBrk="1" latinLnBrk="0" hangingPunct="1">
        <a:spcBef>
          <a:spcPts val="1800"/>
        </a:spcBef>
        <a:buFontTx/>
        <a:buBlip>
          <a:blip r:embed="rId15"/>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4pPr>
      <a:lvl5pPr marL="1263650" indent="-349250" algn="r" defTabSz="914400" rtl="1" eaLnBrk="1" latinLnBrk="0" hangingPunct="1">
        <a:spcBef>
          <a:spcPts val="1800"/>
        </a:spcBef>
        <a:buFontTx/>
        <a:buBlip>
          <a:blip r:embed="rId14"/>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5pPr>
      <a:lvl6pPr marL="1492250" indent="-349250" algn="r" defTabSz="914400" rtl="1"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6pPr>
      <a:lvl7pPr marL="1720850" indent="-349250" algn="r" defTabSz="914400" rtl="1"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7pPr>
      <a:lvl8pPr marL="1949450" indent="-349250" algn="r" defTabSz="914400" rtl="1"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8pPr>
      <a:lvl9pPr marL="2178050" indent="-349250" algn="r" defTabSz="914400" rtl="1"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857233"/>
            <a:ext cx="7772400" cy="1285884"/>
          </a:xfrm>
        </p:spPr>
        <p:txBody>
          <a:bodyPr>
            <a:normAutofit fontScale="90000"/>
          </a:bodyPr>
          <a:lstStyle/>
          <a:p>
            <a:pPr algn="ctr"/>
            <a:r>
              <a:rPr lang="ar-SA" dirty="0" smtClean="0"/>
              <a:t>علم الأنسجة </a:t>
            </a:r>
            <a:br>
              <a:rPr lang="ar-SA" dirty="0" smtClean="0"/>
            </a:br>
            <a:r>
              <a:rPr lang="ar-SA" dirty="0" smtClean="0"/>
              <a:t>الأنسجة </a:t>
            </a:r>
            <a:r>
              <a:rPr lang="ar-SA" dirty="0" err="1" smtClean="0"/>
              <a:t>الضامة</a:t>
            </a:r>
            <a:endParaRPr lang="ar-SA" dirty="0"/>
          </a:p>
        </p:txBody>
      </p:sp>
      <p:pic>
        <p:nvPicPr>
          <p:cNvPr id="5" name="صورة 4" descr="3_1_9.gif"/>
          <p:cNvPicPr>
            <a:picLocks noChangeAspect="1"/>
          </p:cNvPicPr>
          <p:nvPr/>
        </p:nvPicPr>
        <p:blipFill>
          <a:blip r:embed="rId3" cstate="print"/>
          <a:stretch>
            <a:fillRect/>
          </a:stretch>
        </p:blipFill>
        <p:spPr>
          <a:xfrm rot="19931965">
            <a:off x="1000100" y="4078366"/>
            <a:ext cx="2203748" cy="2060504"/>
          </a:xfrm>
          <a:prstGeom prst="rect">
            <a:avLst/>
          </a:prstGeom>
        </p:spPr>
      </p:pic>
      <p:pic>
        <p:nvPicPr>
          <p:cNvPr id="6" name="صورة 5" descr="3_1_4.gif"/>
          <p:cNvPicPr>
            <a:picLocks noChangeAspect="1"/>
          </p:cNvPicPr>
          <p:nvPr/>
        </p:nvPicPr>
        <p:blipFill>
          <a:blip r:embed="rId4" cstate="print"/>
          <a:stretch>
            <a:fillRect/>
          </a:stretch>
        </p:blipFill>
        <p:spPr>
          <a:xfrm>
            <a:off x="3203848" y="2348880"/>
            <a:ext cx="2448272" cy="1750514"/>
          </a:xfrm>
          <a:prstGeom prst="rect">
            <a:avLst/>
          </a:prstGeom>
        </p:spPr>
      </p:pic>
      <p:pic>
        <p:nvPicPr>
          <p:cNvPr id="7" name="صورة 6" descr="صورة5.png"/>
          <p:cNvPicPr>
            <a:picLocks noChangeAspect="1"/>
          </p:cNvPicPr>
          <p:nvPr/>
        </p:nvPicPr>
        <p:blipFill>
          <a:blip r:embed="rId5" cstate="print"/>
          <a:stretch>
            <a:fillRect/>
          </a:stretch>
        </p:blipFill>
        <p:spPr>
          <a:xfrm rot="1106001">
            <a:off x="6012160" y="3315409"/>
            <a:ext cx="2448272" cy="284824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smtClean="0"/>
              <a:t>الانسجة الضامة </a:t>
            </a:r>
            <a:endParaRPr lang="ar-SA" dirty="0"/>
          </a:p>
        </p:txBody>
      </p:sp>
      <p:sp>
        <p:nvSpPr>
          <p:cNvPr id="2" name="عنصر نائب للمحتوى 1"/>
          <p:cNvSpPr>
            <a:spLocks noGrp="1"/>
          </p:cNvSpPr>
          <p:nvPr>
            <p:ph idx="1"/>
          </p:nvPr>
        </p:nvSpPr>
        <p:spPr>
          <a:xfrm>
            <a:off x="755576" y="1268760"/>
            <a:ext cx="7632848" cy="5256584"/>
          </a:xfrm>
        </p:spPr>
        <p:txBody>
          <a:bodyPr>
            <a:noAutofit/>
          </a:bodyPr>
          <a:lstStyle/>
          <a:p>
            <a:pPr>
              <a:buNone/>
            </a:pPr>
            <a:endParaRPr lang="ar-SA" sz="2400" dirty="0" smtClean="0">
              <a:latin typeface="Arial Unicode MS" pitchFamily="34" charset="-128"/>
              <a:ea typeface="Arial Unicode MS" pitchFamily="34" charset="-128"/>
              <a:cs typeface="Arial Unicode MS" pitchFamily="34" charset="-128"/>
            </a:endParaRPr>
          </a:p>
          <a:p>
            <a:pPr>
              <a:buNone/>
            </a:pPr>
            <a:r>
              <a:rPr lang="ar-SA" sz="2400" dirty="0" smtClean="0">
                <a:latin typeface="Arial Unicode MS" pitchFamily="34" charset="-128"/>
                <a:ea typeface="Arial Unicode MS" pitchFamily="34" charset="-128"/>
                <a:cs typeface="Arial Unicode MS" pitchFamily="34" charset="-128"/>
              </a:rPr>
              <a:t>الانسجة الضامةمن اهم واكثر انواع الانسجة انتشارا </a:t>
            </a:r>
          </a:p>
          <a:p>
            <a:pPr>
              <a:buNone/>
            </a:pPr>
            <a:r>
              <a:rPr lang="ar-SA" sz="2400" dirty="0" smtClean="0">
                <a:latin typeface="Arial Unicode MS" pitchFamily="34" charset="-128"/>
                <a:ea typeface="Arial Unicode MS" pitchFamily="34" charset="-128"/>
                <a:cs typeface="Arial Unicode MS" pitchFamily="34" charset="-128"/>
              </a:rPr>
              <a:t>وظيفتها الربط بين الانسجة ببعضها البعض وبالهيكل ,و </a:t>
            </a:r>
          </a:p>
          <a:p>
            <a:pPr>
              <a:buNone/>
            </a:pPr>
            <a:r>
              <a:rPr lang="ar-SA" sz="2400" dirty="0" smtClean="0">
                <a:latin typeface="Arial Unicode MS" pitchFamily="34" charset="-128"/>
                <a:ea typeface="Arial Unicode MS" pitchFamily="34" charset="-128"/>
                <a:cs typeface="Arial Unicode MS" pitchFamily="34" charset="-128"/>
              </a:rPr>
              <a:t>تكون الهيكل الذي يدعم الجسم ويحفظ له شكله المميز </a:t>
            </a:r>
          </a:p>
          <a:p>
            <a:pPr>
              <a:buNone/>
            </a:pPr>
            <a:r>
              <a:rPr lang="ar-SA" sz="2400" dirty="0" smtClean="0">
                <a:latin typeface="Arial Unicode MS" pitchFamily="34" charset="-128"/>
                <a:ea typeface="Arial Unicode MS" pitchFamily="34" charset="-128"/>
                <a:cs typeface="Arial Unicode MS" pitchFamily="34" charset="-128"/>
              </a:rPr>
              <a:t>كما يساعد في حركة الحيوان.</a:t>
            </a:r>
          </a:p>
          <a:p>
            <a:pPr>
              <a:buNone/>
            </a:pPr>
            <a:r>
              <a:rPr lang="ar-SA" sz="2400" b="1" dirty="0" smtClean="0">
                <a:latin typeface="Arial Unicode MS" pitchFamily="34" charset="-128"/>
                <a:ea typeface="Arial Unicode MS" pitchFamily="34" charset="-128"/>
                <a:cs typeface="Arial Unicode MS" pitchFamily="34" charset="-128"/>
              </a:rPr>
              <a:t>الصفات العامة للنسيج </a:t>
            </a:r>
            <a:r>
              <a:rPr lang="ar-SA" sz="2400" b="1" dirty="0" err="1" smtClean="0">
                <a:latin typeface="Arial Unicode MS" pitchFamily="34" charset="-128"/>
                <a:ea typeface="Arial Unicode MS" pitchFamily="34" charset="-128"/>
                <a:cs typeface="Arial Unicode MS" pitchFamily="34" charset="-128"/>
              </a:rPr>
              <a:t>الضام</a:t>
            </a:r>
            <a:r>
              <a:rPr lang="ar-SA" sz="2400" b="1" dirty="0" smtClean="0">
                <a:latin typeface="Arial Unicode MS" pitchFamily="34" charset="-128"/>
                <a:ea typeface="Arial Unicode MS" pitchFamily="34" charset="-128"/>
                <a:cs typeface="Arial Unicode MS" pitchFamily="34" charset="-128"/>
              </a:rPr>
              <a:t> :</a:t>
            </a:r>
          </a:p>
          <a:p>
            <a:pPr>
              <a:buFont typeface="Wingdings" pitchFamily="2" charset="2"/>
              <a:buChar char="v"/>
            </a:pPr>
            <a:r>
              <a:rPr lang="ar-SA" sz="2400" dirty="0" smtClean="0">
                <a:latin typeface="Arial Unicode MS" pitchFamily="34" charset="-128"/>
                <a:ea typeface="Arial Unicode MS" pitchFamily="34" charset="-128"/>
                <a:cs typeface="Arial Unicode MS" pitchFamily="34" charset="-128"/>
              </a:rPr>
              <a:t>تنشأ من الطبقه الجرثومية الوسطى (الميزيديوم).</a:t>
            </a:r>
          </a:p>
          <a:p>
            <a:pPr>
              <a:buFont typeface="Wingdings" pitchFamily="2" charset="2"/>
              <a:buChar char="v"/>
            </a:pPr>
            <a:r>
              <a:rPr lang="ar-SA" sz="2400" dirty="0" err="1" smtClean="0">
                <a:latin typeface="Arial Unicode MS" pitchFamily="34" charset="-128"/>
                <a:ea typeface="Arial Unicode MS" pitchFamily="34" charset="-128"/>
                <a:cs typeface="Arial Unicode MS" pitchFamily="34" charset="-128"/>
              </a:rPr>
              <a:t>لاتستقر</a:t>
            </a:r>
            <a:r>
              <a:rPr lang="ar-SA" sz="2400" dirty="0" smtClean="0">
                <a:latin typeface="Arial Unicode MS" pitchFamily="34" charset="-128"/>
                <a:ea typeface="Arial Unicode MS" pitchFamily="34" charset="-128"/>
                <a:cs typeface="Arial Unicode MS" pitchFamily="34" charset="-128"/>
              </a:rPr>
              <a:t> خلاياها على غشاء قاعدي.</a:t>
            </a:r>
          </a:p>
          <a:p>
            <a:pPr>
              <a:buFont typeface="Wingdings" pitchFamily="2" charset="2"/>
              <a:buChar char="v"/>
            </a:pPr>
            <a:r>
              <a:rPr lang="ar-SA" sz="2400" dirty="0" smtClean="0">
                <a:latin typeface="Arial Unicode MS" pitchFamily="34" charset="-128"/>
                <a:ea typeface="Arial Unicode MS" pitchFamily="34" charset="-128"/>
                <a:cs typeface="Arial Unicode MS" pitchFamily="34" charset="-128"/>
              </a:rPr>
              <a:t>المادة بين </a:t>
            </a:r>
            <a:r>
              <a:rPr lang="ar-SA" sz="2400" dirty="0" err="1" smtClean="0">
                <a:latin typeface="Arial Unicode MS" pitchFamily="34" charset="-128"/>
                <a:ea typeface="Arial Unicode MS" pitchFamily="34" charset="-128"/>
                <a:cs typeface="Arial Unicode MS" pitchFamily="34" charset="-128"/>
              </a:rPr>
              <a:t>الخلويه</a:t>
            </a:r>
            <a:r>
              <a:rPr lang="ar-SA" sz="2400" dirty="0" smtClean="0">
                <a:latin typeface="Arial Unicode MS" pitchFamily="34" charset="-128"/>
                <a:ea typeface="Arial Unicode MS" pitchFamily="34" charset="-128"/>
                <a:cs typeface="Arial Unicode MS" pitchFamily="34" charset="-128"/>
              </a:rPr>
              <a:t> فيها متسعة .</a:t>
            </a:r>
          </a:p>
          <a:p>
            <a:pPr>
              <a:buNone/>
            </a:pPr>
            <a:endParaRPr lang="ar-SA"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457200" y="571480"/>
          <a:ext cx="8229600" cy="5524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0"/>
            <a:ext cx="8229600" cy="1484784"/>
          </a:xfrm>
        </p:spPr>
        <p:txBody>
          <a:bodyPr/>
          <a:lstStyle/>
          <a:p>
            <a:pPr algn="ctr"/>
            <a:r>
              <a:rPr lang="ar-SA" dirty="0" err="1" smtClean="0"/>
              <a:t>الانسجة</a:t>
            </a:r>
            <a:r>
              <a:rPr lang="ar-SA" dirty="0" smtClean="0"/>
              <a:t> </a:t>
            </a:r>
            <a:r>
              <a:rPr lang="ar-SA" dirty="0" err="1" smtClean="0"/>
              <a:t>الضامة</a:t>
            </a:r>
            <a:r>
              <a:rPr lang="ar-SA" dirty="0" smtClean="0"/>
              <a:t> </a:t>
            </a:r>
            <a:r>
              <a:rPr lang="ar-SA" dirty="0" err="1" smtClean="0"/>
              <a:t>الاصيلة</a:t>
            </a:r>
            <a:r>
              <a:rPr lang="ar-SA" dirty="0" smtClean="0"/>
              <a:t> </a:t>
            </a:r>
            <a:endParaRPr lang="ar-SA" dirty="0"/>
          </a:p>
        </p:txBody>
      </p:sp>
      <p:sp>
        <p:nvSpPr>
          <p:cNvPr id="2" name="عنصر نائب للمحتوى 1"/>
          <p:cNvSpPr>
            <a:spLocks noGrp="1"/>
          </p:cNvSpPr>
          <p:nvPr>
            <p:ph idx="1"/>
          </p:nvPr>
        </p:nvSpPr>
        <p:spPr>
          <a:xfrm>
            <a:off x="1365997" y="1412776"/>
            <a:ext cx="6412006" cy="4713387"/>
          </a:xfrm>
        </p:spPr>
        <p:txBody>
          <a:bodyPr/>
          <a:lstStyle/>
          <a:p>
            <a:pPr>
              <a:buNone/>
            </a:pPr>
            <a:r>
              <a:rPr lang="ar-SA" b="1" dirty="0" smtClean="0"/>
              <a:t>  وهى تتميز باحتوائها على كمية كبيرة من المادة بين الخلوية وتشتمل على الأنواع الآتية حسب أنواع الألياف والخلايا الموجودة </a:t>
            </a:r>
            <a:r>
              <a:rPr lang="ar-SA" b="1" dirty="0" err="1" smtClean="0"/>
              <a:t>بها</a:t>
            </a:r>
            <a:r>
              <a:rPr lang="ar-SA" b="1" dirty="0" smtClean="0"/>
              <a:t> : </a:t>
            </a:r>
          </a:p>
          <a:p>
            <a:pPr>
              <a:buNone/>
            </a:pPr>
            <a:endParaRPr lang="ar-SA" dirty="0"/>
          </a:p>
        </p:txBody>
      </p:sp>
      <p:graphicFrame>
        <p:nvGraphicFramePr>
          <p:cNvPr id="4" name="رسم تخطيطي 3"/>
          <p:cNvGraphicFramePr/>
          <p:nvPr/>
        </p:nvGraphicFramePr>
        <p:xfrm>
          <a:off x="928662" y="2500306"/>
          <a:ext cx="704852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323528" y="188640"/>
            <a:ext cx="8064896" cy="936104"/>
          </a:xfrm>
        </p:spPr>
        <p:txBody>
          <a:bodyPr>
            <a:normAutofit/>
          </a:bodyPr>
          <a:lstStyle/>
          <a:p>
            <a:pPr algn="ctr"/>
            <a:r>
              <a:rPr lang="ar-SA" dirty="0" smtClean="0"/>
              <a:t>النسيج الضام الفجوي</a:t>
            </a:r>
            <a:endParaRPr lang="ar-SA" dirty="0"/>
          </a:p>
        </p:txBody>
      </p:sp>
      <p:sp>
        <p:nvSpPr>
          <p:cNvPr id="2" name="عنصر نائب للمحتوى 1"/>
          <p:cNvSpPr>
            <a:spLocks noGrp="1"/>
          </p:cNvSpPr>
          <p:nvPr>
            <p:ph idx="1"/>
          </p:nvPr>
        </p:nvSpPr>
        <p:spPr>
          <a:xfrm>
            <a:off x="5220072" y="836712"/>
            <a:ext cx="3672408" cy="5472608"/>
          </a:xfrm>
        </p:spPr>
        <p:txBody>
          <a:bodyPr>
            <a:normAutofit/>
          </a:bodyPr>
          <a:lstStyle/>
          <a:p>
            <a:pPr>
              <a:buNone/>
            </a:pPr>
            <a:endParaRPr lang="ar-SA" dirty="0" smtClean="0"/>
          </a:p>
          <a:p>
            <a:pPr>
              <a:buNone/>
            </a:pPr>
            <a:r>
              <a:rPr lang="ar-SA" b="1" dirty="0" smtClean="0"/>
              <a:t> </a:t>
            </a:r>
            <a:r>
              <a:rPr lang="ar-SA" sz="2800" b="1" dirty="0" smtClean="0">
                <a:cs typeface="Traditional Arabic" pitchFamily="2" charset="-78"/>
              </a:rPr>
              <a:t>ويتميز بوجود فجوات خلاليه تعطى شكلا شبكيا وهو يكون الطبقة الموجودة بين الجلد والعضلات كما يربط العضلات المختلفة بعضها ببعض ويوجد أيضا فى القناة الهضمية ويحتوى على كمية كبيرة من المادة بين بالخلوية الجلاتينية التى توجد بها أنواع مختلفة من الخلايا والالياف.</a:t>
            </a:r>
            <a:endParaRPr lang="ar-SA" b="1" u="sng" dirty="0" smtClean="0">
              <a:cs typeface="Traditional Arabic" pitchFamily="2" charset="-78"/>
            </a:endParaRPr>
          </a:p>
          <a:p>
            <a:pPr>
              <a:buNone/>
            </a:pPr>
            <a:endParaRPr lang="ar-SA" dirty="0" smtClean="0"/>
          </a:p>
          <a:p>
            <a:pPr>
              <a:buNone/>
            </a:pPr>
            <a:endParaRPr lang="ar-SA" dirty="0" smtClean="0"/>
          </a:p>
          <a:p>
            <a:pPr>
              <a:buNone/>
            </a:pPr>
            <a:endParaRPr lang="ar-SA" dirty="0"/>
          </a:p>
        </p:txBody>
      </p:sp>
      <p:pic>
        <p:nvPicPr>
          <p:cNvPr id="7" name="Picture 6" descr="03-29.jpg"/>
          <p:cNvPicPr>
            <a:picLocks noChangeAspect="1"/>
          </p:cNvPicPr>
          <p:nvPr/>
        </p:nvPicPr>
        <p:blipFill>
          <a:blip r:embed="rId3" cstate="print"/>
          <a:stretch>
            <a:fillRect/>
          </a:stretch>
        </p:blipFill>
        <p:spPr>
          <a:xfrm>
            <a:off x="349250" y="1052736"/>
            <a:ext cx="4726806" cy="542426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88640"/>
            <a:ext cx="8208912" cy="6336704"/>
          </a:xfrm>
        </p:spPr>
        <p:txBody>
          <a:bodyPr>
            <a:noAutofit/>
          </a:bodyPr>
          <a:lstStyle/>
          <a:p>
            <a:pPr marL="0" fontAlgn="t">
              <a:spcBef>
                <a:spcPts val="0"/>
              </a:spcBef>
              <a:buNone/>
            </a:pPr>
            <a:r>
              <a:rPr lang="ar-SA" sz="2800" b="1" dirty="0" smtClean="0">
                <a:solidFill>
                  <a:schemeClr val="accent6">
                    <a:lumMod val="75000"/>
                  </a:schemeClr>
                </a:solidFill>
                <a:latin typeface="Microsoft Sans Serif" pitchFamily="34" charset="0"/>
              </a:rPr>
              <a:t>     ”الخلايا والالياف في النسيج الضام الفجوي“ </a:t>
            </a:r>
          </a:p>
          <a:p>
            <a:pPr marL="0" fontAlgn="t">
              <a:spcBef>
                <a:spcPts val="0"/>
              </a:spcBef>
              <a:buFont typeface="Wingdings" pitchFamily="2" charset="2"/>
              <a:buChar char="v"/>
            </a:pPr>
            <a:r>
              <a:rPr lang="ar-SA" sz="2800" b="1" dirty="0" smtClean="0">
                <a:solidFill>
                  <a:schemeClr val="accent6">
                    <a:lumMod val="75000"/>
                  </a:schemeClr>
                </a:solidFill>
                <a:latin typeface="Microsoft Sans Serif" pitchFamily="34" charset="0"/>
              </a:rPr>
              <a:t>الخلايا الليفية:</a:t>
            </a:r>
          </a:p>
          <a:p>
            <a:pPr marL="0" indent="0">
              <a:spcBef>
                <a:spcPts val="0"/>
              </a:spcBef>
            </a:pPr>
            <a:r>
              <a:rPr lang="ar-SA" sz="2400" dirty="0" smtClean="0">
                <a:solidFill>
                  <a:schemeClr val="dk1"/>
                </a:solidFill>
                <a:latin typeface="Microsoft Sans Serif" pitchFamily="34" charset="0"/>
                <a:cs typeface="Microsoft Sans Serif" pitchFamily="34" charset="0"/>
              </a:rPr>
              <a:t>ممدودة مدببة الطرفين وأنويتها بيضاوية والسيتوبلازم رائق .</a:t>
            </a:r>
            <a:endParaRPr lang="ar-SA" sz="2400" dirty="0" smtClean="0">
              <a:solidFill>
                <a:schemeClr val="lt1"/>
              </a:solidFill>
              <a:latin typeface="Microsoft Sans Serif" pitchFamily="34" charset="0"/>
              <a:cs typeface="Microsoft Sans Serif" pitchFamily="34" charset="0"/>
            </a:endParaRPr>
          </a:p>
          <a:p>
            <a:pPr marL="0" indent="0">
              <a:spcBef>
                <a:spcPts val="0"/>
              </a:spcBef>
            </a:pPr>
            <a:r>
              <a:rPr lang="ar-SA" sz="2400" dirty="0" smtClean="0">
                <a:solidFill>
                  <a:schemeClr val="dk1"/>
                </a:solidFill>
                <a:latin typeface="Microsoft Sans Serif" pitchFamily="34" charset="0"/>
                <a:cs typeface="Microsoft Sans Serif" pitchFamily="34" charset="0"/>
              </a:rPr>
              <a:t>هى خلايا إفرازية تفرز الألياف فى النسيج الضام.</a:t>
            </a:r>
            <a:endParaRPr lang="ar-SA" sz="2400" dirty="0" smtClean="0">
              <a:solidFill>
                <a:schemeClr val="lt1"/>
              </a:solidFill>
              <a:latin typeface="Microsoft Sans Serif" pitchFamily="34" charset="0"/>
              <a:cs typeface="Microsoft Sans Serif" pitchFamily="34" charset="0"/>
            </a:endParaRPr>
          </a:p>
          <a:p>
            <a:pPr marL="0" fontAlgn="t">
              <a:spcBef>
                <a:spcPts val="0"/>
              </a:spcBef>
              <a:buFont typeface="Wingdings" pitchFamily="2" charset="2"/>
              <a:buChar char="v"/>
            </a:pPr>
            <a:r>
              <a:rPr lang="ar-SA" sz="2400" b="1" dirty="0" smtClean="0">
                <a:solidFill>
                  <a:schemeClr val="accent6">
                    <a:lumMod val="75000"/>
                  </a:schemeClr>
                </a:solidFill>
                <a:latin typeface="Microsoft Sans Serif" pitchFamily="34" charset="0"/>
              </a:rPr>
              <a:t>الخلايا الصارية:</a:t>
            </a:r>
          </a:p>
          <a:p>
            <a:pPr marL="0" fontAlgn="t">
              <a:spcBef>
                <a:spcPts val="0"/>
              </a:spcBef>
            </a:pPr>
            <a:r>
              <a:rPr lang="ar-SA" sz="2400" dirty="0" smtClean="0">
                <a:solidFill>
                  <a:schemeClr val="dk1"/>
                </a:solidFill>
                <a:latin typeface="Microsoft Sans Serif" pitchFamily="34" charset="0"/>
                <a:cs typeface="Microsoft Sans Serif" pitchFamily="34" charset="0"/>
              </a:rPr>
              <a:t>وهى كبيرة بيضاوية الشكل ذات نواة مركزية مستديرة والسيتوبلازم به حبيبات كبيرة داكنة اللون.</a:t>
            </a:r>
          </a:p>
          <a:p>
            <a:pPr marL="0" fontAlgn="t">
              <a:spcBef>
                <a:spcPts val="0"/>
              </a:spcBef>
            </a:pPr>
            <a:r>
              <a:rPr lang="ar-SA" sz="2400" dirty="0" smtClean="0">
                <a:solidFill>
                  <a:schemeClr val="dk1"/>
                </a:solidFill>
                <a:latin typeface="Microsoft Sans Serif" pitchFamily="34" charset="0"/>
                <a:cs typeface="Microsoft Sans Serif" pitchFamily="34" charset="0"/>
              </a:rPr>
              <a:t>وتفرز هذه الخلايا المادة الخلالية للنسيج الضام.</a:t>
            </a:r>
          </a:p>
          <a:p>
            <a:pPr marL="0" fontAlgn="t">
              <a:spcBef>
                <a:spcPts val="0"/>
              </a:spcBef>
              <a:buFont typeface="Wingdings" pitchFamily="2" charset="2"/>
              <a:buChar char="v"/>
            </a:pPr>
            <a:r>
              <a:rPr lang="ar-SA" sz="2400" b="1" dirty="0" smtClean="0">
                <a:solidFill>
                  <a:schemeClr val="accent6">
                    <a:lumMod val="75000"/>
                  </a:schemeClr>
                </a:solidFill>
              </a:rPr>
              <a:t>الخلايا البلعمية:</a:t>
            </a:r>
            <a:endParaRPr lang="ar-SA" sz="2400" b="1" dirty="0" smtClean="0">
              <a:solidFill>
                <a:schemeClr val="accent6">
                  <a:lumMod val="75000"/>
                </a:schemeClr>
              </a:solidFill>
              <a:cs typeface="Century"/>
            </a:endParaRPr>
          </a:p>
          <a:p>
            <a:pPr marL="0" fontAlgn="t">
              <a:spcBef>
                <a:spcPts val="0"/>
              </a:spcBef>
            </a:pPr>
            <a:r>
              <a:rPr lang="ar-SA" sz="2400" dirty="0" smtClean="0">
                <a:solidFill>
                  <a:schemeClr val="dk1"/>
                </a:solidFill>
                <a:latin typeface="Microsoft Sans Serif" pitchFamily="34" charset="0"/>
                <a:cs typeface="Microsoft Sans Serif" pitchFamily="34" charset="0"/>
              </a:rPr>
              <a:t>وهى أميبية الشكل ذات أنوية مستديرة.</a:t>
            </a:r>
          </a:p>
          <a:p>
            <a:pPr marL="0" fontAlgn="t">
              <a:spcBef>
                <a:spcPts val="0"/>
              </a:spcBef>
            </a:pPr>
            <a:r>
              <a:rPr lang="ar-SA" sz="2400" dirty="0" smtClean="0">
                <a:solidFill>
                  <a:schemeClr val="dk1"/>
                </a:solidFill>
                <a:latin typeface="Microsoft Sans Serif" pitchFamily="34" charset="0"/>
                <a:cs typeface="Microsoft Sans Serif" pitchFamily="34" charset="0"/>
              </a:rPr>
              <a:t>ووظيفتها وقاية الجسم من الإصابة بالأمراض المختلفة عن طريق ابتلاع البكتريا والأجسام الغريب.</a:t>
            </a:r>
          </a:p>
          <a:p>
            <a:pPr marL="0" fontAlgn="t">
              <a:spcBef>
                <a:spcPts val="0"/>
              </a:spcBef>
              <a:buFont typeface="Wingdings" pitchFamily="2" charset="2"/>
              <a:buChar char="v"/>
            </a:pPr>
            <a:r>
              <a:rPr lang="ar-SA" sz="2400" b="1" dirty="0" smtClean="0">
                <a:solidFill>
                  <a:schemeClr val="accent6">
                    <a:lumMod val="75000"/>
                  </a:schemeClr>
                </a:solidFill>
              </a:rPr>
              <a:t>الكريات المحبة للحمض:</a:t>
            </a:r>
            <a:endParaRPr lang="ar-SA" sz="2400" b="1" dirty="0" smtClean="0">
              <a:solidFill>
                <a:schemeClr val="accent6">
                  <a:lumMod val="75000"/>
                </a:schemeClr>
              </a:solidFill>
              <a:cs typeface="Century"/>
            </a:endParaRPr>
          </a:p>
          <a:p>
            <a:pPr marL="0" fontAlgn="t">
              <a:spcBef>
                <a:spcPts val="0"/>
              </a:spcBef>
            </a:pPr>
            <a:r>
              <a:rPr lang="ar-SA" sz="2400" dirty="0" smtClean="0">
                <a:solidFill>
                  <a:schemeClr val="dk1"/>
                </a:solidFill>
                <a:latin typeface="Microsoft Sans Serif" pitchFamily="34" charset="0"/>
                <a:cs typeface="Microsoft Sans Serif" pitchFamily="34" charset="0"/>
              </a:rPr>
              <a:t>نوع من كريات الدم البيضاءلها نواة ذات فصين صغيرين وحبيبات سيتوبلازم.</a:t>
            </a:r>
          </a:p>
          <a:p>
            <a:pPr marL="0" fontAlgn="t">
              <a:spcBef>
                <a:spcPts val="0"/>
              </a:spcBef>
            </a:pPr>
            <a:r>
              <a:rPr lang="ar-SA" sz="2400" dirty="0" smtClean="0">
                <a:solidFill>
                  <a:schemeClr val="dk1"/>
                </a:solidFill>
                <a:latin typeface="Microsoft Sans Serif" pitchFamily="34" charset="0"/>
                <a:cs typeface="Microsoft Sans Serif" pitchFamily="34" charset="0"/>
              </a:rPr>
              <a:t>لها قابلية كبيرة للأصباغ الحمضية.</a:t>
            </a:r>
          </a:p>
        </p:txBody>
      </p:sp>
      <p:pic>
        <p:nvPicPr>
          <p:cNvPr id="4" name="صورة 2" descr="3_1_4.gif"/>
          <p:cNvPicPr>
            <a:picLocks noChangeAspect="1"/>
          </p:cNvPicPr>
          <p:nvPr/>
        </p:nvPicPr>
        <p:blipFill>
          <a:blip r:embed="rId3" cstate="print"/>
          <a:stretch>
            <a:fillRect/>
          </a:stretch>
        </p:blipFill>
        <p:spPr>
          <a:xfrm>
            <a:off x="323528" y="2420888"/>
            <a:ext cx="2160240" cy="1362075"/>
          </a:xfrm>
          <a:prstGeom prst="rect">
            <a:avLst/>
          </a:prstGeom>
        </p:spPr>
      </p:pic>
      <p:pic>
        <p:nvPicPr>
          <p:cNvPr id="5" name="صورة 4" descr="3_1_6.gif"/>
          <p:cNvPicPr>
            <a:picLocks noChangeAspect="1"/>
          </p:cNvPicPr>
          <p:nvPr/>
        </p:nvPicPr>
        <p:blipFill>
          <a:blip r:embed="rId4" cstate="print"/>
          <a:stretch>
            <a:fillRect/>
          </a:stretch>
        </p:blipFill>
        <p:spPr>
          <a:xfrm>
            <a:off x="395536" y="5517232"/>
            <a:ext cx="2427922" cy="200599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404664"/>
            <a:ext cx="7992888" cy="6192688"/>
          </a:xfrm>
        </p:spPr>
        <p:txBody>
          <a:bodyPr>
            <a:normAutofit lnSpcReduction="10000"/>
          </a:bodyPr>
          <a:lstStyle/>
          <a:p>
            <a:pPr marL="0" fontAlgn="t">
              <a:spcBef>
                <a:spcPts val="0"/>
              </a:spcBef>
              <a:buFont typeface="Wingdings" pitchFamily="2" charset="2"/>
              <a:buChar char="v"/>
            </a:pPr>
            <a:r>
              <a:rPr lang="ar-SA" sz="2400" b="1" dirty="0" smtClean="0">
                <a:solidFill>
                  <a:schemeClr val="accent6">
                    <a:lumMod val="75000"/>
                  </a:schemeClr>
                </a:solidFill>
              </a:rPr>
              <a:t>الكريات اللمفية:</a:t>
            </a:r>
            <a:endParaRPr lang="ar-SA" sz="2400" dirty="0" smtClean="0">
              <a:solidFill>
                <a:schemeClr val="accent6">
                  <a:lumMod val="75000"/>
                </a:schemeClr>
              </a:solidFill>
              <a:latin typeface="Microsoft Sans Serif" pitchFamily="34" charset="0"/>
              <a:cs typeface="Microsoft Sans Serif" pitchFamily="34" charset="0"/>
            </a:endParaRPr>
          </a:p>
          <a:p>
            <a:pPr marL="0" indent="0">
              <a:spcBef>
                <a:spcPts val="0"/>
              </a:spcBef>
            </a:pPr>
            <a:r>
              <a:rPr lang="ar-SA" sz="2400" dirty="0" smtClean="0">
                <a:solidFill>
                  <a:schemeClr val="tx1"/>
                </a:solidFill>
                <a:latin typeface="Microsoft Sans Serif" pitchFamily="34" charset="0"/>
                <a:cs typeface="Microsoft Sans Serif" pitchFamily="34" charset="0"/>
              </a:rPr>
              <a:t>نوع من كريات الدم البيضاء خلاياها اصغر.</a:t>
            </a:r>
          </a:p>
          <a:p>
            <a:pPr marL="0" fontAlgn="t">
              <a:spcBef>
                <a:spcPts val="0"/>
              </a:spcBef>
              <a:buFont typeface="Wingdings" pitchFamily="2" charset="2"/>
              <a:buChar char="v"/>
            </a:pPr>
            <a:endParaRPr lang="ar-SA" sz="2400" b="1" dirty="0" smtClean="0">
              <a:solidFill>
                <a:schemeClr val="accent6">
                  <a:lumMod val="75000"/>
                </a:schemeClr>
              </a:solidFill>
            </a:endParaRPr>
          </a:p>
          <a:p>
            <a:pPr marL="0" indent="0">
              <a:spcBef>
                <a:spcPts val="0"/>
              </a:spcBef>
              <a:buFont typeface="Wingdings" pitchFamily="2" charset="2"/>
              <a:buChar char="v"/>
            </a:pPr>
            <a:r>
              <a:rPr lang="ar-SA" sz="2400" b="1" dirty="0" smtClean="0">
                <a:solidFill>
                  <a:schemeClr val="accent6">
                    <a:lumMod val="75000"/>
                  </a:schemeClr>
                </a:solidFill>
              </a:rPr>
              <a:t>خلايا البلازما:</a:t>
            </a:r>
            <a:endParaRPr lang="ar-SA" sz="2400" b="1" dirty="0" smtClean="0">
              <a:solidFill>
                <a:schemeClr val="accent6">
                  <a:lumMod val="75000"/>
                </a:schemeClr>
              </a:solidFill>
              <a:latin typeface="Arial"/>
            </a:endParaRPr>
          </a:p>
          <a:p>
            <a:pPr marL="0" indent="0">
              <a:spcBef>
                <a:spcPts val="0"/>
              </a:spcBef>
            </a:pPr>
            <a:r>
              <a:rPr lang="ar-SA" sz="2400" dirty="0" smtClean="0">
                <a:solidFill>
                  <a:schemeClr val="tx1"/>
                </a:solidFill>
                <a:latin typeface="Microsoft Sans Serif" pitchFamily="34" charset="0"/>
                <a:cs typeface="Microsoft Sans Serif" pitchFamily="34" charset="0"/>
              </a:rPr>
              <a:t>كروية صغيرة لها انوية غير مركزية.</a:t>
            </a:r>
          </a:p>
          <a:p>
            <a:pPr marL="0" indent="0">
              <a:spcBef>
                <a:spcPts val="0"/>
              </a:spcBef>
            </a:pPr>
            <a:r>
              <a:rPr lang="ar-SA" sz="2400" dirty="0" smtClean="0">
                <a:solidFill>
                  <a:schemeClr val="tx1"/>
                </a:solidFill>
                <a:latin typeface="Microsoft Sans Serif" pitchFamily="34" charset="0"/>
                <a:cs typeface="Microsoft Sans Serif" pitchFamily="34" charset="0"/>
              </a:rPr>
              <a:t>انتاج الاجسام المضادة.</a:t>
            </a:r>
          </a:p>
          <a:p>
            <a:pPr marL="0" fontAlgn="t">
              <a:spcBef>
                <a:spcPts val="0"/>
              </a:spcBef>
              <a:buNone/>
            </a:pPr>
            <a:endParaRPr lang="ar-SA" sz="2400" dirty="0" smtClean="0">
              <a:solidFill>
                <a:schemeClr val="dk1"/>
              </a:solidFill>
              <a:cs typeface="Century"/>
            </a:endParaRPr>
          </a:p>
          <a:p>
            <a:pPr marL="0" fontAlgn="t">
              <a:spcBef>
                <a:spcPts val="0"/>
              </a:spcBef>
              <a:buFont typeface="Wingdings" pitchFamily="2" charset="2"/>
              <a:buChar char="v"/>
            </a:pPr>
            <a:r>
              <a:rPr lang="ar-SA" sz="2400" b="1" dirty="0" smtClean="0">
                <a:solidFill>
                  <a:schemeClr val="accent6">
                    <a:lumMod val="75000"/>
                  </a:schemeClr>
                </a:solidFill>
              </a:rPr>
              <a:t>الخلايا الدهنية:</a:t>
            </a:r>
            <a:endParaRPr lang="ar-SA" sz="2400" b="1" dirty="0" smtClean="0">
              <a:solidFill>
                <a:schemeClr val="accent6">
                  <a:lumMod val="75000"/>
                </a:schemeClr>
              </a:solidFill>
              <a:cs typeface="Century"/>
            </a:endParaRPr>
          </a:p>
          <a:p>
            <a:pPr marL="0" indent="0">
              <a:spcBef>
                <a:spcPts val="0"/>
              </a:spcBef>
            </a:pPr>
            <a:r>
              <a:rPr lang="ar-SA" sz="2400" dirty="0" smtClean="0">
                <a:solidFill>
                  <a:schemeClr val="tx1"/>
                </a:solidFill>
                <a:latin typeface="Microsoft Sans Serif" pitchFamily="34" charset="0"/>
                <a:cs typeface="Microsoft Sans Serif" pitchFamily="34" charset="0"/>
              </a:rPr>
              <a:t>كبيرة الحجم بها فجوة كبيرة و الأنوية طرفيه.</a:t>
            </a:r>
          </a:p>
          <a:p>
            <a:pPr marL="0" indent="0">
              <a:spcBef>
                <a:spcPts val="0"/>
              </a:spcBef>
            </a:pPr>
            <a:r>
              <a:rPr lang="ar-SA" sz="2400" dirty="0" smtClean="0">
                <a:solidFill>
                  <a:schemeClr val="tx1"/>
                </a:solidFill>
                <a:latin typeface="Microsoft Sans Serif" pitchFamily="34" charset="0"/>
                <a:cs typeface="Microsoft Sans Serif" pitchFamily="34" charset="0"/>
              </a:rPr>
              <a:t>تقوم بحشو الفراغات حول الأعضاء واختزان الطاقة وتنظيم الحرارة</a:t>
            </a:r>
            <a:r>
              <a:rPr lang="ar-SA" sz="2400" dirty="0" smtClean="0">
                <a:solidFill>
                  <a:schemeClr val="dk1"/>
                </a:solidFill>
                <a:latin typeface="Microsoft Sans Serif" pitchFamily="34" charset="0"/>
                <a:cs typeface="Microsoft Sans Serif" pitchFamily="34" charset="0"/>
              </a:rPr>
              <a:t>. </a:t>
            </a:r>
          </a:p>
          <a:p>
            <a:pPr marL="0" fontAlgn="t">
              <a:spcBef>
                <a:spcPts val="0"/>
              </a:spcBef>
              <a:buNone/>
            </a:pPr>
            <a:endParaRPr lang="ar-SA" sz="2400" dirty="0" smtClean="0">
              <a:solidFill>
                <a:schemeClr val="dk1"/>
              </a:solidFill>
              <a:cs typeface="Century"/>
            </a:endParaRPr>
          </a:p>
          <a:p>
            <a:pPr marL="0" fontAlgn="t">
              <a:spcBef>
                <a:spcPts val="0"/>
              </a:spcBef>
              <a:buFont typeface="Wingdings" pitchFamily="2" charset="2"/>
              <a:buChar char="v"/>
            </a:pPr>
            <a:r>
              <a:rPr lang="ar-SA" sz="2400" b="1" dirty="0" smtClean="0">
                <a:solidFill>
                  <a:schemeClr val="accent6">
                    <a:lumMod val="75000"/>
                  </a:schemeClr>
                </a:solidFill>
              </a:rPr>
              <a:t>الالياف</a:t>
            </a:r>
            <a:r>
              <a:rPr lang="ar-SA" sz="2400" b="1" dirty="0" smtClean="0">
                <a:solidFill>
                  <a:schemeClr val="accent6">
                    <a:lumMod val="75000"/>
                  </a:schemeClr>
                </a:solidFill>
                <a:cs typeface="Century"/>
              </a:rPr>
              <a:t> </a:t>
            </a:r>
            <a:r>
              <a:rPr lang="ar-SA" sz="2400" b="1" dirty="0" smtClean="0">
                <a:solidFill>
                  <a:schemeClr val="accent6">
                    <a:lumMod val="75000"/>
                  </a:schemeClr>
                </a:solidFill>
                <a:latin typeface="Microsoft Sans Serif" pitchFamily="34" charset="0"/>
              </a:rPr>
              <a:t>البيضاء</a:t>
            </a:r>
            <a:r>
              <a:rPr lang="ar-SA" sz="2400" b="1" dirty="0" smtClean="0">
                <a:solidFill>
                  <a:schemeClr val="accent6">
                    <a:lumMod val="75000"/>
                  </a:schemeClr>
                </a:solidFill>
                <a:cs typeface="Century"/>
              </a:rPr>
              <a:t>:</a:t>
            </a:r>
            <a:endParaRPr lang="ar-SA" sz="2400" b="1" dirty="0" smtClean="0">
              <a:solidFill>
                <a:schemeClr val="accent6">
                  <a:lumMod val="75000"/>
                </a:schemeClr>
              </a:solidFill>
              <a:latin typeface="Arial"/>
            </a:endParaRPr>
          </a:p>
          <a:p>
            <a:pPr marL="0" fontAlgn="t">
              <a:spcBef>
                <a:spcPts val="0"/>
              </a:spcBef>
            </a:pPr>
            <a:r>
              <a:rPr lang="ar-SA" sz="2400" dirty="0" smtClean="0">
                <a:solidFill>
                  <a:schemeClr val="tx1"/>
                </a:solidFill>
                <a:latin typeface="Microsoft Sans Serif" pitchFamily="34" charset="0"/>
                <a:cs typeface="Microsoft Sans Serif" pitchFamily="34" charset="0"/>
              </a:rPr>
              <a:t>ألياف قوية تنظم في حزم كبيرة وقابلة للانثناء.</a:t>
            </a:r>
          </a:p>
          <a:p>
            <a:pPr marL="0" fontAlgn="t">
              <a:spcBef>
                <a:spcPts val="0"/>
              </a:spcBef>
            </a:pPr>
            <a:r>
              <a:rPr lang="ar-SA" sz="2400" dirty="0" smtClean="0">
                <a:solidFill>
                  <a:schemeClr val="tx1"/>
                </a:solidFill>
                <a:latin typeface="Microsoft Sans Serif" pitchFamily="34" charset="0"/>
                <a:cs typeface="Microsoft Sans Serif" pitchFamily="34" charset="0"/>
              </a:rPr>
              <a:t>توجد في اماكن تحتاج للقوة مثل الاوتار.</a:t>
            </a:r>
          </a:p>
          <a:p>
            <a:pPr marL="0" fontAlgn="t">
              <a:spcBef>
                <a:spcPts val="0"/>
              </a:spcBef>
              <a:buFont typeface="Wingdings" pitchFamily="2" charset="2"/>
              <a:buChar char="v"/>
            </a:pPr>
            <a:r>
              <a:rPr lang="ar-SA" sz="2400" b="1" dirty="0" smtClean="0">
                <a:solidFill>
                  <a:schemeClr val="accent6">
                    <a:lumMod val="75000"/>
                  </a:schemeClr>
                </a:solidFill>
              </a:rPr>
              <a:t>الالياف الصفراء:</a:t>
            </a:r>
          </a:p>
          <a:p>
            <a:pPr marL="0" fontAlgn="t">
              <a:spcBef>
                <a:spcPts val="0"/>
              </a:spcBef>
            </a:pPr>
            <a:r>
              <a:rPr lang="ar-SA" sz="2400" dirty="0" smtClean="0">
                <a:solidFill>
                  <a:schemeClr val="tx1"/>
                </a:solidFill>
                <a:latin typeface="Microsoft Sans Serif" pitchFamily="34" charset="0"/>
                <a:cs typeface="Microsoft Sans Serif" pitchFamily="34" charset="0"/>
              </a:rPr>
              <a:t>ألياف مرنة قابلة للشد في صورة منفردة صفراء اللون.</a:t>
            </a:r>
          </a:p>
          <a:p>
            <a:pPr marL="0" fontAlgn="t">
              <a:spcBef>
                <a:spcPts val="0"/>
              </a:spcBef>
            </a:pPr>
            <a:r>
              <a:rPr lang="ar-SA" sz="2400" dirty="0" smtClean="0">
                <a:solidFill>
                  <a:schemeClr val="tx1"/>
                </a:solidFill>
                <a:latin typeface="Microsoft Sans Serif" pitchFamily="34" charset="0"/>
                <a:cs typeface="Microsoft Sans Serif" pitchFamily="34" charset="0"/>
              </a:rPr>
              <a:t>أماكن تحتاج مرونة كبيرة مثل الرئتين .</a:t>
            </a:r>
          </a:p>
          <a:p>
            <a:pPr marL="0" fontAlgn="t">
              <a:spcBef>
                <a:spcPts val="0"/>
              </a:spcBef>
              <a:buNone/>
            </a:pPr>
            <a:endParaRPr lang="ar-SA" sz="2400" dirty="0" smtClean="0">
              <a:solidFill>
                <a:schemeClr val="dk1"/>
              </a:solidFill>
              <a:cs typeface="Century"/>
            </a:endParaRPr>
          </a:p>
          <a:p>
            <a:endParaRPr lang="ar-SA" dirty="0"/>
          </a:p>
        </p:txBody>
      </p:sp>
      <p:pic>
        <p:nvPicPr>
          <p:cNvPr id="4" name="صورة 4" descr="3_1_5.gif"/>
          <p:cNvPicPr>
            <a:picLocks noChangeAspect="1"/>
          </p:cNvPicPr>
          <p:nvPr/>
        </p:nvPicPr>
        <p:blipFill>
          <a:blip r:embed="rId3" cstate="print"/>
          <a:stretch>
            <a:fillRect/>
          </a:stretch>
        </p:blipFill>
        <p:spPr>
          <a:xfrm>
            <a:off x="611560" y="1844824"/>
            <a:ext cx="1368152" cy="102310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355976" y="260648"/>
            <a:ext cx="4608512" cy="6120680"/>
          </a:xfrm>
        </p:spPr>
        <p:txBody>
          <a:bodyPr>
            <a:normAutofit lnSpcReduction="10000"/>
          </a:bodyPr>
          <a:lstStyle/>
          <a:p>
            <a:pPr>
              <a:buFont typeface="Wingdings" pitchFamily="2" charset="2"/>
              <a:buChar char="v"/>
            </a:pPr>
            <a:r>
              <a:rPr lang="ar-SA" sz="2800" b="1" dirty="0" smtClean="0">
                <a:solidFill>
                  <a:schemeClr val="accent6">
                    <a:lumMod val="75000"/>
                  </a:schemeClr>
                </a:solidFill>
              </a:rPr>
              <a:t> النسيج الضام الليفي </a:t>
            </a:r>
            <a:r>
              <a:rPr lang="en-US" sz="2800" b="1" dirty="0" smtClean="0">
                <a:solidFill>
                  <a:schemeClr val="accent6">
                    <a:lumMod val="75000"/>
                  </a:schemeClr>
                </a:solidFill>
              </a:rPr>
              <a:t>Fibrous Connective Tissue </a:t>
            </a:r>
            <a:r>
              <a:rPr lang="ar-SA" sz="2800" b="1" dirty="0" smtClean="0">
                <a:solidFill>
                  <a:schemeClr val="accent6">
                    <a:lumMod val="75000"/>
                  </a:schemeClr>
                </a:solidFill>
              </a:rPr>
              <a:t>:</a:t>
            </a:r>
          </a:p>
          <a:p>
            <a:pPr algn="justLow">
              <a:lnSpc>
                <a:spcPct val="150000"/>
              </a:lnSpc>
              <a:buNone/>
            </a:pPr>
            <a:r>
              <a:rPr lang="ar-SA" sz="2600" b="1" dirty="0" smtClean="0"/>
              <a:t>    وتكثر فيه الألياف البيضاء عن الصفراء وتجرى حزم الألياف البيضاء موازية لبعضها ويوجد فى أماكن التى تقوم بشد أجزاء من الجسم إلى بعضها كما فى الروابط والأوتار التى تربط العضلات بالهيكل.</a:t>
            </a:r>
          </a:p>
          <a:p>
            <a:pPr>
              <a:buNone/>
            </a:pPr>
            <a:endParaRPr lang="ar-SA" b="1" dirty="0" smtClean="0"/>
          </a:p>
          <a:p>
            <a:pPr>
              <a:buNone/>
            </a:pPr>
            <a:endParaRPr lang="ar-SA" dirty="0"/>
          </a:p>
        </p:txBody>
      </p:sp>
      <p:pic>
        <p:nvPicPr>
          <p:cNvPr id="4" name="Picture 3" descr="AreolarConnectiveTissueSkin.jpg"/>
          <p:cNvPicPr>
            <a:picLocks noChangeAspect="1"/>
          </p:cNvPicPr>
          <p:nvPr/>
        </p:nvPicPr>
        <p:blipFill>
          <a:blip r:embed="rId3" cstate="print"/>
          <a:stretch>
            <a:fillRect/>
          </a:stretch>
        </p:blipFill>
        <p:spPr>
          <a:xfrm>
            <a:off x="323528" y="260648"/>
            <a:ext cx="4032447" cy="623731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67544" y="476672"/>
            <a:ext cx="7533456" cy="5543129"/>
          </a:xfrm>
        </p:spPr>
        <p:txBody>
          <a:bodyPr/>
          <a:lstStyle/>
          <a:p>
            <a:endParaRPr lang="ar-SA" dirty="0" smtClean="0"/>
          </a:p>
          <a:p>
            <a:pPr>
              <a:buFont typeface="Wingdings" pitchFamily="2" charset="2"/>
              <a:buChar char="v"/>
            </a:pPr>
            <a:r>
              <a:rPr lang="ar-SA" sz="2800" b="1" dirty="0" smtClean="0">
                <a:solidFill>
                  <a:schemeClr val="accent6">
                    <a:lumMod val="75000"/>
                  </a:schemeClr>
                </a:solidFill>
              </a:rPr>
              <a:t>النسيج </a:t>
            </a:r>
            <a:r>
              <a:rPr lang="ar-SA" sz="2800" b="1" dirty="0" err="1" smtClean="0">
                <a:solidFill>
                  <a:schemeClr val="accent6">
                    <a:lumMod val="75000"/>
                  </a:schemeClr>
                </a:solidFill>
              </a:rPr>
              <a:t>الضام</a:t>
            </a:r>
            <a:r>
              <a:rPr lang="ar-SA" sz="2800" b="1" dirty="0" smtClean="0">
                <a:solidFill>
                  <a:schemeClr val="accent6">
                    <a:lumMod val="75000"/>
                  </a:schemeClr>
                </a:solidFill>
              </a:rPr>
              <a:t> المرن </a:t>
            </a:r>
            <a:r>
              <a:rPr lang="en-US" sz="2800" b="1" dirty="0" smtClean="0">
                <a:solidFill>
                  <a:schemeClr val="accent6">
                    <a:lumMod val="75000"/>
                  </a:schemeClr>
                </a:solidFill>
              </a:rPr>
              <a:t>Elastic Connective Tissue </a:t>
            </a:r>
            <a:r>
              <a:rPr lang="ar-SA" sz="2800" b="1" dirty="0" smtClean="0">
                <a:solidFill>
                  <a:schemeClr val="accent6">
                    <a:lumMod val="75000"/>
                  </a:schemeClr>
                </a:solidFill>
              </a:rPr>
              <a:t>:</a:t>
            </a:r>
            <a:endParaRPr lang="en-US" sz="2800" dirty="0" smtClean="0">
              <a:solidFill>
                <a:schemeClr val="accent6">
                  <a:lumMod val="75000"/>
                </a:schemeClr>
              </a:solidFill>
            </a:endParaRPr>
          </a:p>
          <a:p>
            <a:pPr algn="justLow">
              <a:buNone/>
            </a:pPr>
            <a:r>
              <a:rPr lang="ar-SA" b="1" dirty="0" smtClean="0"/>
              <a:t>   </a:t>
            </a:r>
            <a:r>
              <a:rPr lang="ar-SA" sz="2400" b="1" dirty="0" smtClean="0"/>
              <a:t>وتكثر فيه الألياف الصفراء عن البيضاء ويوجد فى الأعضاء المرنة التى تحتاج للمرنة والقوة تتمدد وتعود ثانية إلى حالتها الطبيعية كما في الشرايين والرئتين والأربطة التى تربط العظام ببعضها . </a:t>
            </a:r>
            <a:endParaRPr lang="ar-SA" sz="2400" b="1" dirty="0"/>
          </a:p>
        </p:txBody>
      </p:sp>
      <p:pic>
        <p:nvPicPr>
          <p:cNvPr id="3074" name="Picture 2" descr="C:\Documents and Settings\xp\Desktop\مجلد جديد\3_1_8.gif"/>
          <p:cNvPicPr>
            <a:picLocks noChangeAspect="1" noChangeArrowheads="1"/>
          </p:cNvPicPr>
          <p:nvPr/>
        </p:nvPicPr>
        <p:blipFill>
          <a:blip r:embed="rId3" cstate="print"/>
          <a:srcRect/>
          <a:stretch>
            <a:fillRect/>
          </a:stretch>
        </p:blipFill>
        <p:spPr bwMode="auto">
          <a:xfrm>
            <a:off x="971600" y="3933056"/>
            <a:ext cx="3905266" cy="195263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644008" y="476672"/>
            <a:ext cx="4176464" cy="6048672"/>
          </a:xfrm>
        </p:spPr>
        <p:txBody>
          <a:bodyPr>
            <a:normAutofit/>
          </a:bodyPr>
          <a:lstStyle/>
          <a:p>
            <a:pPr>
              <a:buFont typeface="Wingdings" pitchFamily="2" charset="2"/>
              <a:buChar char="v"/>
            </a:pPr>
            <a:r>
              <a:rPr lang="ar-SA" sz="2400" b="1" dirty="0" smtClean="0">
                <a:solidFill>
                  <a:schemeClr val="accent6">
                    <a:lumMod val="75000"/>
                  </a:schemeClr>
                </a:solidFill>
              </a:rPr>
              <a:t>النسيج </a:t>
            </a:r>
            <a:r>
              <a:rPr lang="ar-SA" sz="2400" b="1" dirty="0" err="1" smtClean="0">
                <a:solidFill>
                  <a:schemeClr val="accent6">
                    <a:lumMod val="75000"/>
                  </a:schemeClr>
                </a:solidFill>
              </a:rPr>
              <a:t>الضام</a:t>
            </a:r>
            <a:r>
              <a:rPr lang="ar-SA" sz="2400" b="1" dirty="0" smtClean="0">
                <a:solidFill>
                  <a:schemeClr val="accent6">
                    <a:lumMod val="75000"/>
                  </a:schemeClr>
                </a:solidFill>
              </a:rPr>
              <a:t> </a:t>
            </a:r>
            <a:r>
              <a:rPr lang="ar-SA" sz="2400" b="1" dirty="0" err="1" smtClean="0">
                <a:solidFill>
                  <a:schemeClr val="accent6">
                    <a:lumMod val="75000"/>
                  </a:schemeClr>
                </a:solidFill>
              </a:rPr>
              <a:t>المخاطى</a:t>
            </a:r>
            <a:r>
              <a:rPr lang="ar-SA" sz="2400" b="1" dirty="0" smtClean="0">
                <a:solidFill>
                  <a:schemeClr val="accent6">
                    <a:lumMod val="75000"/>
                  </a:schemeClr>
                </a:solidFill>
              </a:rPr>
              <a:t> </a:t>
            </a:r>
            <a:r>
              <a:rPr lang="en-US" sz="2400" b="1" dirty="0" smtClean="0">
                <a:solidFill>
                  <a:schemeClr val="accent6">
                    <a:lumMod val="75000"/>
                  </a:schemeClr>
                </a:solidFill>
              </a:rPr>
              <a:t>Mucous Connective Tissue :</a:t>
            </a:r>
          </a:p>
          <a:p>
            <a:pPr>
              <a:buNone/>
            </a:pPr>
            <a:r>
              <a:rPr lang="ar-SA" b="1" dirty="0" smtClean="0"/>
              <a:t>    يحتوى على ألياف قليلة وخلايا نجمية الشكل هي الخلايا الليفيةوكلها تقع فى مادة خلالية جيلاتينيةويوجد أساس فى الأعضاءالجنينية مثل الحبل السرى للجنين.</a:t>
            </a:r>
          </a:p>
          <a:p>
            <a:pPr>
              <a:buFont typeface="Wingdings" pitchFamily="2" charset="2"/>
              <a:buChar char="v"/>
            </a:pPr>
            <a:r>
              <a:rPr lang="ar-SA" sz="2400" b="1" dirty="0" smtClean="0">
                <a:solidFill>
                  <a:schemeClr val="accent6">
                    <a:lumMod val="75000"/>
                  </a:schemeClr>
                </a:solidFill>
              </a:rPr>
              <a:t>النسيج الضام الدهنى </a:t>
            </a:r>
            <a:r>
              <a:rPr lang="en-US" sz="2400" b="1" dirty="0" smtClean="0">
                <a:solidFill>
                  <a:schemeClr val="accent6">
                    <a:lumMod val="75000"/>
                  </a:schemeClr>
                </a:solidFill>
              </a:rPr>
              <a:t>:Adipose Connective Tissue.</a:t>
            </a:r>
            <a:endParaRPr lang="ar-SA" sz="2400" b="1" dirty="0" smtClean="0">
              <a:solidFill>
                <a:schemeClr val="accent6">
                  <a:lumMod val="75000"/>
                </a:schemeClr>
              </a:solidFill>
            </a:endParaRPr>
          </a:p>
          <a:p>
            <a:pPr>
              <a:buNone/>
            </a:pPr>
            <a:r>
              <a:rPr lang="ar-SA" b="1" dirty="0" smtClean="0">
                <a:solidFill>
                  <a:schemeClr val="accent6">
                    <a:lumMod val="75000"/>
                  </a:schemeClr>
                </a:solidFill>
              </a:rPr>
              <a:t> </a:t>
            </a:r>
            <a:r>
              <a:rPr lang="ar-SA" b="1" dirty="0" smtClean="0"/>
              <a:t>تكثروتتقارب في الكثافة وتوجد تحت الجلد وأنسجة الاعضاء التي تخزن فيها الدهون .</a:t>
            </a:r>
          </a:p>
          <a:p>
            <a:endParaRPr lang="ar-SA" dirty="0" smtClean="0"/>
          </a:p>
          <a:p>
            <a:endParaRPr lang="ar-SA" dirty="0"/>
          </a:p>
        </p:txBody>
      </p:sp>
      <p:pic>
        <p:nvPicPr>
          <p:cNvPr id="4098" name="Picture 2" descr="C:\Documents and Settings\xp\Desktop\مجلد جديد\3_1_9.gif"/>
          <p:cNvPicPr>
            <a:picLocks noChangeAspect="1" noChangeArrowheads="1"/>
          </p:cNvPicPr>
          <p:nvPr/>
        </p:nvPicPr>
        <p:blipFill>
          <a:blip r:embed="rId3" cstate="print"/>
          <a:srcRect/>
          <a:stretch>
            <a:fillRect/>
          </a:stretch>
        </p:blipFill>
        <p:spPr bwMode="auto">
          <a:xfrm>
            <a:off x="111968" y="3573016"/>
            <a:ext cx="4460031" cy="3024336"/>
          </a:xfrm>
          <a:prstGeom prst="rect">
            <a:avLst/>
          </a:prstGeom>
          <a:noFill/>
        </p:spPr>
      </p:pic>
      <p:pic>
        <p:nvPicPr>
          <p:cNvPr id="4" name="Picture 3" descr="nip021he.jpg"/>
          <p:cNvPicPr>
            <a:picLocks noChangeAspect="1"/>
          </p:cNvPicPr>
          <p:nvPr/>
        </p:nvPicPr>
        <p:blipFill>
          <a:blip r:embed="rId4" cstate="print"/>
          <a:stretch>
            <a:fillRect/>
          </a:stretch>
        </p:blipFill>
        <p:spPr>
          <a:xfrm>
            <a:off x="251520" y="332656"/>
            <a:ext cx="4320480" cy="3175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755576" y="548680"/>
            <a:ext cx="7012342" cy="1512168"/>
          </a:xfrm>
        </p:spPr>
        <p:txBody>
          <a:bodyPr>
            <a:normAutofit/>
          </a:bodyPr>
          <a:lstStyle/>
          <a:p>
            <a:pPr>
              <a:buFont typeface="Wingdings" pitchFamily="2" charset="2"/>
              <a:buChar char="v"/>
            </a:pPr>
            <a:r>
              <a:rPr lang="ar-SA" sz="2400" b="1" dirty="0" smtClean="0"/>
              <a:t> </a:t>
            </a:r>
            <a:r>
              <a:rPr lang="ar-SA" sz="2400" b="1" dirty="0" err="1" smtClean="0"/>
              <a:t>النيسج</a:t>
            </a:r>
            <a:r>
              <a:rPr lang="ar-SA" sz="2400" b="1" dirty="0" smtClean="0"/>
              <a:t> </a:t>
            </a:r>
            <a:r>
              <a:rPr lang="ar-SA" sz="2400" b="1" dirty="0" err="1" smtClean="0"/>
              <a:t>الضام</a:t>
            </a:r>
            <a:r>
              <a:rPr lang="ar-SA" sz="2400" b="1" dirty="0" smtClean="0"/>
              <a:t> </a:t>
            </a:r>
            <a:r>
              <a:rPr lang="ar-SA" sz="2400" b="1" dirty="0" err="1" smtClean="0"/>
              <a:t>الشبكى</a:t>
            </a:r>
            <a:r>
              <a:rPr lang="en-US" sz="2400" b="1" dirty="0" smtClean="0"/>
              <a:t>Reticular Connective Tissue</a:t>
            </a:r>
            <a:r>
              <a:rPr lang="ar-SA" sz="2400" dirty="0" smtClean="0"/>
              <a:t>:</a:t>
            </a:r>
            <a:endParaRPr lang="ar-SA" sz="2400" dirty="0"/>
          </a:p>
        </p:txBody>
      </p:sp>
      <p:sp>
        <p:nvSpPr>
          <p:cNvPr id="4" name="مستطيل 3"/>
          <p:cNvSpPr/>
          <p:nvPr/>
        </p:nvSpPr>
        <p:spPr>
          <a:xfrm>
            <a:off x="4572000" y="1484784"/>
            <a:ext cx="4104456" cy="6370975"/>
          </a:xfrm>
          <a:prstGeom prst="rect">
            <a:avLst/>
          </a:prstGeom>
        </p:spPr>
        <p:txBody>
          <a:bodyPr wrap="square">
            <a:spAutoFit/>
          </a:bodyPr>
          <a:lstStyle/>
          <a:p>
            <a:pPr>
              <a:lnSpc>
                <a:spcPct val="150000"/>
              </a:lnSpc>
              <a:buNone/>
            </a:pPr>
            <a:r>
              <a:rPr lang="ar-SA" sz="2400" b="1" dirty="0" smtClean="0">
                <a:solidFill>
                  <a:schemeClr val="tx1">
                    <a:lumMod val="60000"/>
                    <a:lumOff val="40000"/>
                  </a:schemeClr>
                </a:solidFill>
                <a:latin typeface="Wingdings 2" pitchFamily="18" charset="2"/>
                <a:ea typeface="Arial Unicode MS" pitchFamily="34" charset="-128"/>
                <a:cs typeface="Arial Unicode MS" pitchFamily="34" charset="-128"/>
              </a:rPr>
              <a:t>يحتوي على قليل من الحزم الالياف البيضاء القصيرة والمادة الخلالية متسعة تكثر بها الخلايا اللمفية كثيرة التفرع مكونه شكلا شبكي  , توجد في الطحال ونخاع العظم.</a:t>
            </a:r>
          </a:p>
          <a:p>
            <a:pPr>
              <a:buNone/>
            </a:pPr>
            <a:endParaRPr lang="ar-SA" sz="2400" b="1" dirty="0" smtClean="0">
              <a:solidFill>
                <a:schemeClr val="tx1">
                  <a:lumMod val="75000"/>
                  <a:lumOff val="25000"/>
                </a:schemeClr>
              </a:solidFill>
              <a:latin typeface="Wingdings 2" pitchFamily="18" charset="2"/>
              <a:ea typeface="Arial Unicode MS" pitchFamily="34" charset="-128"/>
              <a:cs typeface="Arial Unicode MS" pitchFamily="34" charset="-128"/>
            </a:endParaRPr>
          </a:p>
          <a:p>
            <a:pPr>
              <a:buNone/>
            </a:pPr>
            <a:endParaRPr lang="ar-SA" sz="2400" b="1" dirty="0" smtClean="0">
              <a:solidFill>
                <a:schemeClr val="tx1">
                  <a:lumMod val="75000"/>
                  <a:lumOff val="25000"/>
                </a:schemeClr>
              </a:solidFill>
              <a:latin typeface="Wingdings 2" pitchFamily="18" charset="2"/>
              <a:ea typeface="Arial Unicode MS" pitchFamily="34" charset="-128"/>
              <a:cs typeface="Arial Unicode MS" pitchFamily="34" charset="-128"/>
            </a:endParaRPr>
          </a:p>
          <a:p>
            <a:pPr>
              <a:buNone/>
            </a:pPr>
            <a:endParaRPr lang="ar-SA" sz="2400" b="1" dirty="0" smtClean="0">
              <a:solidFill>
                <a:schemeClr val="tx1">
                  <a:lumMod val="75000"/>
                  <a:lumOff val="25000"/>
                </a:schemeClr>
              </a:solidFill>
              <a:latin typeface="Wingdings 2" pitchFamily="18" charset="2"/>
              <a:ea typeface="Arial Unicode MS" pitchFamily="34" charset="-128"/>
              <a:cs typeface="Arial Unicode MS" pitchFamily="34" charset="-128"/>
            </a:endParaRPr>
          </a:p>
          <a:p>
            <a:pPr>
              <a:buNone/>
            </a:pPr>
            <a:endParaRPr lang="ar-SA" sz="2400" b="1" dirty="0" smtClean="0">
              <a:solidFill>
                <a:schemeClr val="tx1">
                  <a:lumMod val="75000"/>
                  <a:lumOff val="25000"/>
                </a:schemeClr>
              </a:solidFill>
              <a:latin typeface="Wingdings 2" pitchFamily="18" charset="2"/>
              <a:ea typeface="Arial Unicode MS" pitchFamily="34" charset="-128"/>
              <a:cs typeface="Arial Unicode MS" pitchFamily="34" charset="-128"/>
            </a:endParaRPr>
          </a:p>
          <a:p>
            <a:pPr>
              <a:buNone/>
            </a:pPr>
            <a:endParaRPr lang="ar-SA" sz="2400" b="1" dirty="0" smtClean="0"/>
          </a:p>
          <a:p>
            <a:pPr>
              <a:buNone/>
            </a:pPr>
            <a:endParaRPr lang="ar-SA" sz="2400" b="1" dirty="0" smtClean="0"/>
          </a:p>
          <a:p>
            <a:pPr>
              <a:buNone/>
            </a:pPr>
            <a:endParaRPr lang="ar-SA" sz="2400" b="1" dirty="0" smtClean="0"/>
          </a:p>
          <a:p>
            <a:pPr>
              <a:buNone/>
            </a:pPr>
            <a:endParaRPr lang="ar-SA" sz="2400" b="1" dirty="0" smtClean="0"/>
          </a:p>
        </p:txBody>
      </p:sp>
      <p:pic>
        <p:nvPicPr>
          <p:cNvPr id="5" name="Picture 4" descr="فهرس.jpg"/>
          <p:cNvPicPr>
            <a:picLocks noChangeAspect="1"/>
          </p:cNvPicPr>
          <p:nvPr/>
        </p:nvPicPr>
        <p:blipFill>
          <a:blip r:embed="rId3" cstate="print"/>
          <a:stretch>
            <a:fillRect/>
          </a:stretch>
        </p:blipFill>
        <p:spPr>
          <a:xfrm>
            <a:off x="755576" y="1340768"/>
            <a:ext cx="3168352" cy="417646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pPr algn="ctr"/>
            <a:r>
              <a:rPr lang="ar-SA" dirty="0" smtClean="0"/>
              <a:t/>
            </a:r>
            <a:br>
              <a:rPr lang="ar-SA" dirty="0" smtClean="0"/>
            </a:br>
            <a:r>
              <a:rPr lang="ar-SA" dirty="0" smtClean="0"/>
              <a:t>ثانيا : الانسجة الهيكلية</a:t>
            </a:r>
            <a:br>
              <a:rPr lang="ar-SA" dirty="0" smtClean="0"/>
            </a:br>
            <a:endParaRPr lang="ar-SA" dirty="0"/>
          </a:p>
        </p:txBody>
      </p:sp>
      <p:sp>
        <p:nvSpPr>
          <p:cNvPr id="2" name="عنصر نائب للمحتوى 1"/>
          <p:cNvSpPr>
            <a:spLocks noGrp="1"/>
          </p:cNvSpPr>
          <p:nvPr>
            <p:ph idx="1"/>
          </p:nvPr>
        </p:nvSpPr>
        <p:spPr>
          <a:xfrm>
            <a:off x="971600" y="2133601"/>
            <a:ext cx="7029400" cy="3886200"/>
          </a:xfrm>
        </p:spPr>
        <p:txBody>
          <a:bodyPr/>
          <a:lstStyle/>
          <a:p>
            <a:pPr>
              <a:buNone/>
            </a:pPr>
            <a:r>
              <a:rPr lang="ar-SA" sz="2400" dirty="0" smtClean="0">
                <a:solidFill>
                  <a:schemeClr val="tx1">
                    <a:lumMod val="60000"/>
                    <a:lumOff val="40000"/>
                  </a:schemeClr>
                </a:solidFill>
              </a:rPr>
              <a:t>وظيفته : الدعامة والحماية لأعضاء الجسم ويتميز</a:t>
            </a:r>
          </a:p>
          <a:p>
            <a:pPr>
              <a:buNone/>
            </a:pPr>
            <a:r>
              <a:rPr lang="ar-SA" sz="2400" dirty="0" smtClean="0">
                <a:solidFill>
                  <a:schemeClr val="tx1">
                    <a:lumMod val="60000"/>
                    <a:lumOff val="40000"/>
                  </a:schemeClr>
                </a:solidFill>
              </a:rPr>
              <a:t>بالانقسام السريع عن غيره من الأنسجة الضامة .</a:t>
            </a:r>
          </a:p>
          <a:p>
            <a:pPr>
              <a:buNone/>
            </a:pPr>
            <a:r>
              <a:rPr lang="ar-SA" sz="2400" dirty="0" smtClean="0">
                <a:solidFill>
                  <a:schemeClr val="tx1">
                    <a:lumMod val="60000"/>
                    <a:lumOff val="40000"/>
                  </a:schemeClr>
                </a:solidFill>
              </a:rPr>
              <a:t>ويمكن تقسيمه حسب طبيعة المادة الخلالية الى :</a:t>
            </a:r>
          </a:p>
          <a:p>
            <a:pPr>
              <a:buFont typeface="Wingdings" pitchFamily="2" charset="2"/>
              <a:buChar char="v"/>
            </a:pPr>
            <a:r>
              <a:rPr lang="ar-SA" sz="2400" dirty="0" smtClean="0">
                <a:solidFill>
                  <a:schemeClr val="tx1">
                    <a:lumMod val="60000"/>
                    <a:lumOff val="40000"/>
                  </a:schemeClr>
                </a:solidFill>
              </a:rPr>
              <a:t>الغضروف </a:t>
            </a:r>
          </a:p>
          <a:p>
            <a:pPr>
              <a:buFont typeface="Wingdings" pitchFamily="2" charset="2"/>
              <a:buChar char="v"/>
            </a:pPr>
            <a:r>
              <a:rPr lang="ar-SA" sz="2400" dirty="0" smtClean="0">
                <a:solidFill>
                  <a:schemeClr val="tx1">
                    <a:lumMod val="60000"/>
                    <a:lumOff val="40000"/>
                  </a:schemeClr>
                </a:solidFill>
              </a:rPr>
              <a:t>العظم </a:t>
            </a:r>
          </a:p>
          <a:p>
            <a:pPr>
              <a:buNone/>
            </a:pPr>
            <a:endParaRPr lang="ar-SA" dirty="0"/>
          </a:p>
        </p:txBody>
      </p:sp>
      <p:pic>
        <p:nvPicPr>
          <p:cNvPr id="4" name="Picture 3" descr="symphysis_joint.gif"/>
          <p:cNvPicPr>
            <a:picLocks noChangeAspect="1"/>
          </p:cNvPicPr>
          <p:nvPr/>
        </p:nvPicPr>
        <p:blipFill>
          <a:blip r:embed="rId3" cstate="print"/>
          <a:stretch>
            <a:fillRect/>
          </a:stretch>
        </p:blipFill>
        <p:spPr>
          <a:xfrm>
            <a:off x="755576" y="3933056"/>
            <a:ext cx="4667250" cy="25908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788024" y="188640"/>
            <a:ext cx="4104456" cy="6264696"/>
          </a:xfrm>
        </p:spPr>
        <p:txBody>
          <a:bodyPr>
            <a:normAutofit/>
          </a:bodyPr>
          <a:lstStyle/>
          <a:p>
            <a:endParaRPr lang="ar-SA" sz="2400" dirty="0" smtClean="0">
              <a:solidFill>
                <a:schemeClr val="tx1"/>
              </a:solidFill>
              <a:latin typeface="Arial Unicode MS" pitchFamily="34" charset="-128"/>
              <a:ea typeface="Arial Unicode MS" pitchFamily="34" charset="-128"/>
              <a:cs typeface="Arial Unicode MS" pitchFamily="34" charset="-128"/>
            </a:endParaRPr>
          </a:p>
          <a:p>
            <a:r>
              <a:rPr lang="ar-SA" sz="2400" b="1" dirty="0" smtClean="0">
                <a:solidFill>
                  <a:schemeClr val="accent6">
                    <a:lumMod val="75000"/>
                  </a:schemeClr>
                </a:solidFill>
                <a:latin typeface="Arial Unicode MS" pitchFamily="34" charset="-128"/>
                <a:ea typeface="Arial Unicode MS" pitchFamily="34" charset="-128"/>
                <a:cs typeface="Arial Unicode MS" pitchFamily="34" charset="-128"/>
              </a:rPr>
              <a:t>الغضروف</a:t>
            </a:r>
          </a:p>
          <a:p>
            <a:r>
              <a:rPr lang="ar-SA" sz="2400" dirty="0" smtClean="0">
                <a:solidFill>
                  <a:schemeClr val="tx1">
                    <a:lumMod val="60000"/>
                    <a:lumOff val="40000"/>
                  </a:schemeClr>
                </a:solidFill>
                <a:latin typeface="Arial Unicode MS" pitchFamily="34" charset="-128"/>
                <a:ea typeface="Arial Unicode MS" pitchFamily="34" charset="-128"/>
                <a:cs typeface="Arial Unicode MS" pitchFamily="34" charset="-128"/>
              </a:rPr>
              <a:t>هو عبارة عن نسيج ضام يتميز بأن مادته </a:t>
            </a:r>
            <a:r>
              <a:rPr lang="ar-SA" sz="2400" dirty="0" err="1" smtClean="0">
                <a:solidFill>
                  <a:schemeClr val="tx1">
                    <a:lumMod val="60000"/>
                    <a:lumOff val="40000"/>
                  </a:schemeClr>
                </a:solidFill>
                <a:latin typeface="Arial Unicode MS" pitchFamily="34" charset="-128"/>
                <a:ea typeface="Arial Unicode MS" pitchFamily="34" charset="-128"/>
                <a:cs typeface="Arial Unicode MS" pitchFamily="34" charset="-128"/>
              </a:rPr>
              <a:t>الخلالية</a:t>
            </a:r>
            <a:r>
              <a:rPr lang="ar-SA" sz="2400" dirty="0" smtClean="0">
                <a:solidFill>
                  <a:schemeClr val="tx1">
                    <a:lumMod val="60000"/>
                    <a:lumOff val="40000"/>
                  </a:schemeClr>
                </a:solidFill>
                <a:latin typeface="Arial Unicode MS" pitchFamily="34" charset="-128"/>
                <a:ea typeface="Arial Unicode MS" pitchFamily="34" charset="-128"/>
                <a:cs typeface="Arial Unicode MS" pitchFamily="34" charset="-128"/>
              </a:rPr>
              <a:t> شبه صلبه . </a:t>
            </a:r>
          </a:p>
          <a:p>
            <a:pPr>
              <a:buNone/>
            </a:pPr>
            <a:r>
              <a:rPr lang="ar-SA" sz="2400" dirty="0" smtClean="0">
                <a:solidFill>
                  <a:schemeClr val="tx1"/>
                </a:solidFill>
                <a:latin typeface="Arial Unicode MS" pitchFamily="34" charset="-128"/>
                <a:ea typeface="Arial Unicode MS" pitchFamily="34" charset="-128"/>
                <a:cs typeface="Arial Unicode MS" pitchFamily="34" charset="-128"/>
              </a:rPr>
              <a:t> </a:t>
            </a:r>
          </a:p>
          <a:p>
            <a:pPr>
              <a:buNone/>
            </a:pPr>
            <a:r>
              <a:rPr lang="ar-SA" sz="2400" dirty="0" smtClean="0">
                <a:solidFill>
                  <a:schemeClr val="accent6">
                    <a:lumMod val="75000"/>
                  </a:schemeClr>
                </a:solidFill>
                <a:latin typeface="Arial Unicode MS" pitchFamily="34" charset="-128"/>
                <a:ea typeface="Arial Unicode MS" pitchFamily="34" charset="-128"/>
                <a:cs typeface="Arial Unicode MS" pitchFamily="34" charset="-128"/>
              </a:rPr>
              <a:t>ويتركب من :</a:t>
            </a:r>
          </a:p>
          <a:p>
            <a:pPr>
              <a:buNone/>
            </a:pPr>
            <a:r>
              <a:rPr lang="ar-SA" sz="2400" dirty="0" smtClean="0">
                <a:solidFill>
                  <a:schemeClr val="tx1"/>
                </a:solidFill>
                <a:latin typeface="Arial Unicode MS" pitchFamily="34" charset="-128"/>
                <a:ea typeface="Arial Unicode MS" pitchFamily="34" charset="-128"/>
                <a:cs typeface="Arial Unicode MS" pitchFamily="34" charset="-128"/>
              </a:rPr>
              <a:t>• </a:t>
            </a:r>
            <a:r>
              <a:rPr lang="ar-SA" sz="2400" dirty="0" smtClean="0">
                <a:solidFill>
                  <a:schemeClr val="tx1">
                    <a:lumMod val="60000"/>
                    <a:lumOff val="40000"/>
                  </a:schemeClr>
                </a:solidFill>
                <a:latin typeface="Arial Unicode MS" pitchFamily="34" charset="-128"/>
                <a:ea typeface="Arial Unicode MS" pitchFamily="34" charset="-128"/>
                <a:cs typeface="Arial Unicode MS" pitchFamily="34" charset="-128"/>
              </a:rPr>
              <a:t>خلايا غضروفية بينها مادة خلاليه تسمي ( الغضروفين ).</a:t>
            </a:r>
          </a:p>
          <a:p>
            <a:pPr>
              <a:buNone/>
            </a:pPr>
            <a:r>
              <a:rPr lang="ar-SA" sz="2400" dirty="0" smtClean="0">
                <a:solidFill>
                  <a:schemeClr val="tx1">
                    <a:lumMod val="60000"/>
                    <a:lumOff val="40000"/>
                  </a:schemeClr>
                </a:solidFill>
                <a:latin typeface="Arial Unicode MS" pitchFamily="34" charset="-128"/>
                <a:ea typeface="Arial Unicode MS" pitchFamily="34" charset="-128"/>
                <a:cs typeface="Arial Unicode MS" pitchFamily="34" charset="-128"/>
              </a:rPr>
              <a:t>• يحيط </a:t>
            </a:r>
            <a:r>
              <a:rPr lang="ar-SA" sz="2400" dirty="0" err="1" smtClean="0">
                <a:solidFill>
                  <a:schemeClr val="tx1">
                    <a:lumMod val="60000"/>
                    <a:lumOff val="40000"/>
                  </a:schemeClr>
                </a:solidFill>
                <a:latin typeface="Arial Unicode MS" pitchFamily="34" charset="-128"/>
                <a:ea typeface="Arial Unicode MS" pitchFamily="34" charset="-128"/>
                <a:cs typeface="Arial Unicode MS" pitchFamily="34" charset="-128"/>
              </a:rPr>
              <a:t>به</a:t>
            </a:r>
            <a:r>
              <a:rPr lang="ar-SA" sz="2400" dirty="0" smtClean="0">
                <a:solidFill>
                  <a:schemeClr val="tx1">
                    <a:lumMod val="60000"/>
                    <a:lumOff val="40000"/>
                  </a:schemeClr>
                </a:solidFill>
                <a:latin typeface="Arial Unicode MS" pitchFamily="34" charset="-128"/>
                <a:ea typeface="Arial Unicode MS" pitchFamily="34" charset="-128"/>
                <a:cs typeface="Arial Unicode MS" pitchFamily="34" charset="-128"/>
              </a:rPr>
              <a:t> من الخارج غشاء ليفي يسمى الغلاف الغضروفي </a:t>
            </a:r>
            <a:r>
              <a:rPr lang="ar-SA" sz="2400" dirty="0" err="1" smtClean="0">
                <a:solidFill>
                  <a:schemeClr val="tx1">
                    <a:lumMod val="60000"/>
                    <a:lumOff val="40000"/>
                  </a:schemeClr>
                </a:solidFill>
                <a:latin typeface="Arial Unicode MS" pitchFamily="34" charset="-128"/>
                <a:ea typeface="Arial Unicode MS" pitchFamily="34" charset="-128"/>
                <a:cs typeface="Arial Unicode MS" pitchFamily="34" charset="-128"/>
              </a:rPr>
              <a:t>و</a:t>
            </a:r>
            <a:r>
              <a:rPr lang="ar-SA" sz="2400" dirty="0" smtClean="0">
                <a:solidFill>
                  <a:schemeClr val="tx1">
                    <a:lumMod val="60000"/>
                    <a:lumOff val="40000"/>
                  </a:schemeClr>
                </a:solidFill>
                <a:latin typeface="Arial Unicode MS" pitchFamily="34" charset="-128"/>
                <a:ea typeface="Arial Unicode MS" pitchFamily="34" charset="-128"/>
                <a:cs typeface="Arial Unicode MS" pitchFamily="34" charset="-128"/>
              </a:rPr>
              <a:t> يحتوي على أوعية دموية وأعصاب.</a:t>
            </a:r>
            <a:endParaRPr lang="ar-SA" sz="2400" dirty="0">
              <a:solidFill>
                <a:schemeClr val="tx1">
                  <a:lumMod val="60000"/>
                  <a:lumOff val="40000"/>
                </a:schemeClr>
              </a:solidFill>
              <a:latin typeface="Arial Unicode MS" pitchFamily="34" charset="-128"/>
              <a:ea typeface="Arial Unicode MS" pitchFamily="34" charset="-128"/>
              <a:cs typeface="Arial Unicode MS" pitchFamily="34" charset="-128"/>
            </a:endParaRPr>
          </a:p>
        </p:txBody>
      </p:sp>
      <p:pic>
        <p:nvPicPr>
          <p:cNvPr id="7" name="Picture 6" descr="Cart003s.JPG"/>
          <p:cNvPicPr>
            <a:picLocks noChangeAspect="1"/>
          </p:cNvPicPr>
          <p:nvPr/>
        </p:nvPicPr>
        <p:blipFill>
          <a:blip r:embed="rId3" cstate="print"/>
          <a:stretch>
            <a:fillRect/>
          </a:stretch>
        </p:blipFill>
        <p:spPr>
          <a:xfrm>
            <a:off x="323528" y="404664"/>
            <a:ext cx="4217304" cy="604867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408584"/>
          </a:xfrm>
        </p:spPr>
        <p:txBody>
          <a:bodyPr>
            <a:normAutofit/>
          </a:bodyPr>
          <a:lstStyle/>
          <a:p>
            <a:pPr algn="r"/>
            <a:r>
              <a:rPr lang="ar-SA" sz="2800" dirty="0" smtClean="0"/>
              <a:t>ويمكن تقسيم الغضروف بناء على تركيبه لثلاثة أنواع هي :</a:t>
            </a:r>
            <a:endParaRPr lang="ar-SA" sz="2800" dirty="0"/>
          </a:p>
        </p:txBody>
      </p:sp>
      <p:sp>
        <p:nvSpPr>
          <p:cNvPr id="3" name="Content Placeholder 2"/>
          <p:cNvSpPr>
            <a:spLocks noGrp="1"/>
          </p:cNvSpPr>
          <p:nvPr>
            <p:ph idx="1"/>
          </p:nvPr>
        </p:nvSpPr>
        <p:spPr>
          <a:xfrm>
            <a:off x="5076056" y="1124744"/>
            <a:ext cx="3816424" cy="5328592"/>
          </a:xfrm>
        </p:spPr>
        <p:txBody>
          <a:bodyPr>
            <a:normAutofit lnSpcReduction="10000"/>
          </a:bodyPr>
          <a:lstStyle/>
          <a:p>
            <a:pPr>
              <a:buFont typeface="Wingdings" pitchFamily="2" charset="2"/>
              <a:buChar char="v"/>
            </a:pPr>
            <a:r>
              <a:rPr lang="ar-SA" b="1" dirty="0" smtClean="0"/>
              <a:t>الغضروف الزجاجي :</a:t>
            </a:r>
          </a:p>
          <a:p>
            <a:pPr>
              <a:buNone/>
            </a:pPr>
            <a:r>
              <a:rPr lang="ar-SA" sz="2000" b="1" dirty="0" smtClean="0">
                <a:solidFill>
                  <a:schemeClr val="dk1"/>
                </a:solidFill>
              </a:rPr>
              <a:t>تكون فيه المادة الخلالية رائقة لا تحتوي على ألياف.</a:t>
            </a:r>
          </a:p>
          <a:p>
            <a:pPr>
              <a:buNone/>
            </a:pPr>
            <a:r>
              <a:rPr lang="ar-SA" sz="2000" b="1" dirty="0" smtClean="0">
                <a:solidFill>
                  <a:schemeClr val="dk1"/>
                </a:solidFill>
              </a:rPr>
              <a:t>يوجد في الغضروف الليفي والقصبة الهوائية وعند نهاية العظام  </a:t>
            </a:r>
          </a:p>
          <a:p>
            <a:pPr>
              <a:buNone/>
            </a:pPr>
            <a:r>
              <a:rPr lang="ar-SA" sz="2000" b="1" dirty="0" smtClean="0">
                <a:solidFill>
                  <a:schemeClr val="dk1"/>
                </a:solidFill>
              </a:rPr>
              <a:t>الطويلة وفي الهيكل الجنيني.</a:t>
            </a:r>
          </a:p>
          <a:p>
            <a:pPr>
              <a:buFont typeface="Wingdings" pitchFamily="2" charset="2"/>
              <a:buChar char="v"/>
            </a:pPr>
            <a:r>
              <a:rPr lang="ar-SA" b="1" dirty="0" smtClean="0">
                <a:solidFill>
                  <a:schemeClr val="tx1">
                    <a:lumMod val="60000"/>
                    <a:lumOff val="40000"/>
                  </a:schemeClr>
                </a:solidFill>
              </a:rPr>
              <a:t>الغضروف الليفي :</a:t>
            </a:r>
          </a:p>
          <a:p>
            <a:pPr fontAlgn="t"/>
            <a:r>
              <a:rPr lang="ar-SA" b="1" dirty="0" smtClean="0">
                <a:solidFill>
                  <a:schemeClr val="tx1"/>
                </a:solidFill>
              </a:rPr>
              <a:t>تكثر الألياف البيضاء في مادته الخلالية ويخلو من الغلاف الغضروفي.</a:t>
            </a:r>
          </a:p>
          <a:p>
            <a:pPr fontAlgn="t"/>
            <a:r>
              <a:rPr lang="ar-SA" b="1" dirty="0" smtClean="0">
                <a:solidFill>
                  <a:schemeClr val="tx1"/>
                </a:solidFill>
              </a:rPr>
              <a:t>يوجد في الأقراص الغضروفية بين الفقرات .</a:t>
            </a:r>
          </a:p>
          <a:p>
            <a:pPr fontAlgn="t"/>
            <a:endParaRPr lang="ar-SA" dirty="0" smtClean="0">
              <a:solidFill>
                <a:schemeClr val="tx1"/>
              </a:solidFill>
            </a:endParaRPr>
          </a:p>
          <a:p>
            <a:pPr>
              <a:buNone/>
            </a:pPr>
            <a:endParaRPr lang="ar-SA" b="1" dirty="0" smtClean="0">
              <a:solidFill>
                <a:schemeClr val="tx1">
                  <a:lumMod val="60000"/>
                  <a:lumOff val="40000"/>
                </a:schemeClr>
              </a:solidFill>
            </a:endParaRPr>
          </a:p>
          <a:p>
            <a:pPr>
              <a:buNone/>
            </a:pPr>
            <a:endParaRPr lang="ar-SA" b="1" dirty="0" smtClean="0">
              <a:solidFill>
                <a:schemeClr val="tx1">
                  <a:lumMod val="60000"/>
                  <a:lumOff val="40000"/>
                </a:schemeClr>
              </a:solidFill>
            </a:endParaRPr>
          </a:p>
          <a:p>
            <a:pPr>
              <a:buNone/>
            </a:pPr>
            <a:endParaRPr lang="ar-SA" b="1" dirty="0" smtClean="0">
              <a:solidFill>
                <a:schemeClr val="tx1">
                  <a:lumMod val="60000"/>
                  <a:lumOff val="40000"/>
                </a:schemeClr>
              </a:solidFill>
            </a:endParaRPr>
          </a:p>
          <a:p>
            <a:pPr>
              <a:buNone/>
            </a:pPr>
            <a:endParaRPr lang="ar-SA" b="1" dirty="0" smtClean="0">
              <a:solidFill>
                <a:schemeClr val="tx1">
                  <a:lumMod val="60000"/>
                  <a:lumOff val="40000"/>
                </a:schemeClr>
              </a:solidFill>
            </a:endParaRPr>
          </a:p>
          <a:p>
            <a:pPr>
              <a:buNone/>
            </a:pPr>
            <a:endParaRPr lang="ar-SA" dirty="0" smtClean="0"/>
          </a:p>
          <a:p>
            <a:pPr>
              <a:buNone/>
            </a:pPr>
            <a:endParaRPr lang="ar-SA" b="1" dirty="0" smtClean="0">
              <a:solidFill>
                <a:schemeClr val="dk1"/>
              </a:solidFill>
            </a:endParaRPr>
          </a:p>
          <a:p>
            <a:pPr>
              <a:buNone/>
            </a:pPr>
            <a:endParaRPr lang="ar-SA" dirty="0" smtClean="0"/>
          </a:p>
          <a:p>
            <a:pPr>
              <a:buNone/>
            </a:pPr>
            <a:endParaRPr lang="ar-SA" b="1" dirty="0"/>
          </a:p>
          <a:p>
            <a:pPr>
              <a:buNone/>
            </a:pPr>
            <a:endParaRPr lang="ar-SA" b="1" dirty="0" smtClean="0"/>
          </a:p>
        </p:txBody>
      </p:sp>
      <p:pic>
        <p:nvPicPr>
          <p:cNvPr id="4" name="Picture 3" descr="images.jpg"/>
          <p:cNvPicPr>
            <a:picLocks noChangeAspect="1"/>
          </p:cNvPicPr>
          <p:nvPr/>
        </p:nvPicPr>
        <p:blipFill>
          <a:blip r:embed="rId3" cstate="print"/>
          <a:stretch>
            <a:fillRect/>
          </a:stretch>
        </p:blipFill>
        <p:spPr>
          <a:xfrm>
            <a:off x="251520" y="1009532"/>
            <a:ext cx="4680520" cy="2779508"/>
          </a:xfrm>
          <a:prstGeom prst="rect">
            <a:avLst/>
          </a:prstGeom>
        </p:spPr>
      </p:pic>
      <p:pic>
        <p:nvPicPr>
          <p:cNvPr id="5" name="Picture 4" descr="9789.jpg"/>
          <p:cNvPicPr>
            <a:picLocks noChangeAspect="1"/>
          </p:cNvPicPr>
          <p:nvPr/>
        </p:nvPicPr>
        <p:blipFill>
          <a:blip r:embed="rId4" cstate="print"/>
          <a:stretch>
            <a:fillRect/>
          </a:stretch>
        </p:blipFill>
        <p:spPr>
          <a:xfrm>
            <a:off x="195230" y="4005064"/>
            <a:ext cx="4901678" cy="259228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340768"/>
            <a:ext cx="7632847" cy="4785395"/>
          </a:xfrm>
        </p:spPr>
        <p:txBody>
          <a:bodyPr/>
          <a:lstStyle/>
          <a:p>
            <a:pPr fontAlgn="t"/>
            <a:r>
              <a:rPr lang="ar-SA" b="1" dirty="0" smtClean="0"/>
              <a:t>الغضروف المرن:</a:t>
            </a:r>
          </a:p>
          <a:p>
            <a:pPr fontAlgn="t"/>
            <a:r>
              <a:rPr lang="ar-SA" b="1" dirty="0" smtClean="0">
                <a:solidFill>
                  <a:schemeClr val="tx1"/>
                </a:solidFill>
              </a:rPr>
              <a:t>كثر الألياف الصفراء المرنة  في مادته الخلالية.</a:t>
            </a:r>
            <a:endParaRPr lang="ar-SA" dirty="0" smtClean="0">
              <a:solidFill>
                <a:schemeClr val="tx1"/>
              </a:solidFill>
            </a:endParaRPr>
          </a:p>
          <a:p>
            <a:pPr fontAlgn="t"/>
            <a:r>
              <a:rPr lang="ar-SA" b="1" dirty="0" smtClean="0">
                <a:solidFill>
                  <a:schemeClr val="tx1"/>
                </a:solidFill>
              </a:rPr>
              <a:t>يوجد في صوان الأذن و الحاجز الأنفي ولسان المزمار.</a:t>
            </a:r>
          </a:p>
        </p:txBody>
      </p:sp>
      <p:pic>
        <p:nvPicPr>
          <p:cNvPr id="4" name="Picture 3" descr="098.jpg"/>
          <p:cNvPicPr>
            <a:picLocks noChangeAspect="1"/>
          </p:cNvPicPr>
          <p:nvPr/>
        </p:nvPicPr>
        <p:blipFill>
          <a:blip r:embed="rId3" cstate="print"/>
          <a:stretch>
            <a:fillRect/>
          </a:stretch>
        </p:blipFill>
        <p:spPr>
          <a:xfrm>
            <a:off x="1318473" y="3429000"/>
            <a:ext cx="6709911" cy="3073907"/>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355976" y="260648"/>
            <a:ext cx="4373658" cy="6597352"/>
          </a:xfrm>
        </p:spPr>
        <p:txBody>
          <a:bodyPr>
            <a:normAutofit fontScale="92500" lnSpcReduction="10000"/>
          </a:bodyPr>
          <a:lstStyle/>
          <a:p>
            <a:pPr algn="ctr">
              <a:buNone/>
            </a:pPr>
            <a:r>
              <a:rPr lang="ar-SA" sz="3000" b="1" dirty="0" smtClean="0">
                <a:solidFill>
                  <a:schemeClr val="tx1">
                    <a:lumMod val="60000"/>
                    <a:lumOff val="40000"/>
                  </a:schemeClr>
                </a:solidFill>
              </a:rPr>
              <a:t>العظم</a:t>
            </a:r>
            <a:endParaRPr lang="ar-SA" b="1" dirty="0" smtClean="0">
              <a:solidFill>
                <a:schemeClr val="tx1">
                  <a:lumMod val="60000"/>
                  <a:lumOff val="40000"/>
                </a:schemeClr>
              </a:solidFill>
            </a:endParaRPr>
          </a:p>
          <a:p>
            <a:r>
              <a:rPr lang="ar-SA" dirty="0" smtClean="0"/>
              <a:t>1- نسيج صلب يكون الهيكل العظمي للفقاريات  . </a:t>
            </a:r>
          </a:p>
          <a:p>
            <a:r>
              <a:rPr lang="ar-SA" dirty="0" smtClean="0"/>
              <a:t>2- ينشأ في الأجنة عن طريق</a:t>
            </a:r>
          </a:p>
          <a:p>
            <a:r>
              <a:rPr lang="ar-SA" dirty="0" smtClean="0"/>
              <a:t>أ- إما أن تسبقها غضاريف وتحل محلها العظام وتسمى بالعظام الغضروفية</a:t>
            </a:r>
          </a:p>
          <a:p>
            <a:r>
              <a:rPr lang="ar-SA" dirty="0" smtClean="0"/>
              <a:t>ب- إما أن ينشأ من خلايا النسيج </a:t>
            </a:r>
            <a:r>
              <a:rPr lang="ar-SA" dirty="0" err="1" smtClean="0"/>
              <a:t>الضام</a:t>
            </a:r>
            <a:r>
              <a:rPr lang="ar-SA" dirty="0" smtClean="0"/>
              <a:t> وتسمى العظام الغشائية أو الكيسية</a:t>
            </a:r>
          </a:p>
          <a:p>
            <a:r>
              <a:rPr lang="ar-SA" dirty="0" smtClean="0"/>
              <a:t>3- تشكل المادة </a:t>
            </a:r>
            <a:r>
              <a:rPr lang="ar-SA" dirty="0" err="1" smtClean="0"/>
              <a:t>اللاعضوية</a:t>
            </a:r>
            <a:r>
              <a:rPr lang="ar-SA" dirty="0" smtClean="0"/>
              <a:t> 65% من العظم وتتألف من الأملاح المعدنية (مركب معقد لكربونات وفوسفات الكالسيوم )</a:t>
            </a:r>
          </a:p>
          <a:p>
            <a:r>
              <a:rPr lang="ar-SA" dirty="0" smtClean="0"/>
              <a:t>4- تشكل المادة العضوية 35% من العظم وتتألف من مادة بروتينية تسمى كولاجين العظم أو مادة الأوسيين </a:t>
            </a:r>
          </a:p>
          <a:p>
            <a:pPr>
              <a:buNone/>
            </a:pPr>
            <a:endParaRPr lang="ar-SA" dirty="0"/>
          </a:p>
        </p:txBody>
      </p:sp>
      <p:pic>
        <p:nvPicPr>
          <p:cNvPr id="7" name="Picture 6" descr="فهرس.jpg"/>
          <p:cNvPicPr>
            <a:picLocks noChangeAspect="1"/>
          </p:cNvPicPr>
          <p:nvPr/>
        </p:nvPicPr>
        <p:blipFill>
          <a:blip r:embed="rId3" cstate="print"/>
          <a:stretch>
            <a:fillRect/>
          </a:stretch>
        </p:blipFill>
        <p:spPr>
          <a:xfrm>
            <a:off x="683568" y="836712"/>
            <a:ext cx="3384376" cy="518457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816" y="76200"/>
            <a:ext cx="5328592" cy="1120552"/>
          </a:xfrm>
        </p:spPr>
        <p:txBody>
          <a:bodyPr/>
          <a:lstStyle/>
          <a:p>
            <a:pPr algn="r"/>
            <a:r>
              <a:rPr lang="ar-SA" sz="2800" b="1" dirty="0" smtClean="0"/>
              <a:t>يوجد نوعان من العـظام في الجسم هما </a:t>
            </a:r>
            <a:r>
              <a:rPr lang="ar-SA" b="1" dirty="0" smtClean="0"/>
              <a:t>:</a:t>
            </a:r>
            <a:endParaRPr lang="ar-SA" dirty="0"/>
          </a:p>
        </p:txBody>
      </p:sp>
      <p:sp>
        <p:nvSpPr>
          <p:cNvPr id="3" name="Content Placeholder 2"/>
          <p:cNvSpPr>
            <a:spLocks noGrp="1"/>
          </p:cNvSpPr>
          <p:nvPr>
            <p:ph idx="1"/>
          </p:nvPr>
        </p:nvSpPr>
        <p:spPr>
          <a:xfrm>
            <a:off x="5220072" y="1340768"/>
            <a:ext cx="3600400" cy="4824536"/>
          </a:xfrm>
        </p:spPr>
        <p:txBody>
          <a:bodyPr>
            <a:normAutofit/>
          </a:bodyPr>
          <a:lstStyle/>
          <a:p>
            <a:pPr algn="justLow" fontAlgn="t"/>
            <a:r>
              <a:rPr lang="ar-SA" b="1" dirty="0" smtClean="0"/>
              <a:t>النسيج العظمي الأسفنجي:</a:t>
            </a:r>
          </a:p>
          <a:p>
            <a:pPr fontAlgn="t">
              <a:buNone/>
            </a:pPr>
            <a:r>
              <a:rPr lang="ar-SA" u="sng" dirty="0" smtClean="0">
                <a:solidFill>
                  <a:schemeClr val="tx1">
                    <a:lumMod val="60000"/>
                    <a:lumOff val="40000"/>
                  </a:schemeClr>
                </a:solidFill>
              </a:rPr>
              <a:t>يتكون من</a:t>
            </a:r>
            <a:r>
              <a:rPr lang="ar-SA" dirty="0" smtClean="0">
                <a:solidFill>
                  <a:schemeClr val="tx1">
                    <a:lumMod val="60000"/>
                    <a:lumOff val="40000"/>
                  </a:schemeClr>
                </a:solidFill>
              </a:rPr>
              <a:t> :</a:t>
            </a:r>
          </a:p>
          <a:p>
            <a:pPr fontAlgn="t">
              <a:buNone/>
            </a:pPr>
            <a:r>
              <a:rPr lang="ar-SA" dirty="0" smtClean="0">
                <a:solidFill>
                  <a:schemeClr val="tx1">
                    <a:lumMod val="60000"/>
                    <a:lumOff val="40000"/>
                  </a:schemeClr>
                </a:solidFill>
              </a:rPr>
              <a:t>   من الأمام فراغات مملوءة بالهواء تسمى الجيوب ثم فراغات تعترضها حواجز عظمية متشابكة  .</a:t>
            </a:r>
          </a:p>
          <a:p>
            <a:pPr marL="0" lvl="0" indent="0">
              <a:spcBef>
                <a:spcPts val="0"/>
              </a:spcBef>
              <a:buNone/>
            </a:pPr>
            <a:r>
              <a:rPr lang="ar-SA" u="sng" dirty="0" smtClean="0">
                <a:solidFill>
                  <a:schemeClr val="tx1">
                    <a:lumMod val="60000"/>
                    <a:lumOff val="40000"/>
                  </a:schemeClr>
                </a:solidFill>
              </a:rPr>
              <a:t> توجد في</a:t>
            </a:r>
            <a:r>
              <a:rPr lang="ar-SA" dirty="0" smtClean="0">
                <a:solidFill>
                  <a:schemeClr val="tx1">
                    <a:lumMod val="60000"/>
                    <a:lumOff val="40000"/>
                  </a:schemeClr>
                </a:solidFill>
              </a:rPr>
              <a:t> : </a:t>
            </a:r>
          </a:p>
          <a:p>
            <a:pPr marL="0" lvl="0" indent="0">
              <a:spcBef>
                <a:spcPts val="0"/>
              </a:spcBef>
              <a:buNone/>
            </a:pPr>
            <a:endParaRPr lang="ar-SA" dirty="0" smtClean="0">
              <a:solidFill>
                <a:schemeClr val="tx1">
                  <a:lumMod val="60000"/>
                  <a:lumOff val="40000"/>
                </a:schemeClr>
              </a:solidFill>
            </a:endParaRPr>
          </a:p>
          <a:p>
            <a:pPr marL="0" lvl="0" indent="0">
              <a:spcBef>
                <a:spcPts val="0"/>
              </a:spcBef>
              <a:buNone/>
            </a:pPr>
            <a:r>
              <a:rPr lang="ar-SA" dirty="0" smtClean="0">
                <a:solidFill>
                  <a:schemeClr val="tx1">
                    <a:lumMod val="60000"/>
                    <a:lumOff val="40000"/>
                  </a:schemeClr>
                </a:solidFill>
              </a:rPr>
              <a:t>نهايات العظام الطويلة والعظام المنبسطةكالجمجمة ولوح الكتف.</a:t>
            </a:r>
          </a:p>
          <a:p>
            <a:pPr fontAlgn="t"/>
            <a:endParaRPr lang="ar-SA" dirty="0" smtClean="0"/>
          </a:p>
          <a:p>
            <a:pPr fontAlgn="t"/>
            <a:endParaRPr lang="ar-SA" dirty="0" smtClean="0"/>
          </a:p>
          <a:p>
            <a:pPr fontAlgn="t">
              <a:buNone/>
            </a:pPr>
            <a:endParaRPr lang="ar-SA" dirty="0" smtClean="0"/>
          </a:p>
          <a:p>
            <a:endParaRPr lang="ar-SA" dirty="0"/>
          </a:p>
        </p:txBody>
      </p:sp>
      <p:pic>
        <p:nvPicPr>
          <p:cNvPr id="4" name="Picture 3" descr="bone.jpg"/>
          <p:cNvPicPr>
            <a:picLocks noChangeAspect="1"/>
          </p:cNvPicPr>
          <p:nvPr/>
        </p:nvPicPr>
        <p:blipFill>
          <a:blip r:embed="rId3" cstate="print"/>
          <a:stretch>
            <a:fillRect/>
          </a:stretch>
        </p:blipFill>
        <p:spPr>
          <a:xfrm>
            <a:off x="323528" y="764704"/>
            <a:ext cx="3888432" cy="558393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4009" y="620688"/>
            <a:ext cx="3960440" cy="5832648"/>
          </a:xfrm>
        </p:spPr>
        <p:txBody>
          <a:bodyPr>
            <a:normAutofit/>
          </a:bodyPr>
          <a:lstStyle/>
          <a:p>
            <a:pPr fontAlgn="t"/>
            <a:r>
              <a:rPr lang="ar-SA" b="1" dirty="0" smtClean="0"/>
              <a:t>النسيج العظمي الكثيف</a:t>
            </a:r>
          </a:p>
          <a:p>
            <a:pPr>
              <a:lnSpc>
                <a:spcPct val="150000"/>
              </a:lnSpc>
            </a:pPr>
            <a:r>
              <a:rPr lang="ar-SA" dirty="0" smtClean="0"/>
              <a:t> خلايا عظمية مرتبة في نظام حلقي معين يعرف بجهاز هافريس : ويتوسط كل حلقه قناة هافريس تمتد طولياً في العظم بها أوعية دموية وأعصاب وتتصل قنوات هافريس فيما بينها بقناة تعرف بقناة فولكمان. </a:t>
            </a:r>
          </a:p>
          <a:p>
            <a:pPr fontAlgn="t"/>
            <a:endParaRPr lang="ar-SA" dirty="0" smtClean="0"/>
          </a:p>
          <a:p>
            <a:endParaRPr lang="ar-SA" dirty="0"/>
          </a:p>
        </p:txBody>
      </p:sp>
      <p:pic>
        <p:nvPicPr>
          <p:cNvPr id="4" name="Picture 3" descr="NM035b2.jpg"/>
          <p:cNvPicPr>
            <a:picLocks noChangeAspect="1"/>
          </p:cNvPicPr>
          <p:nvPr/>
        </p:nvPicPr>
        <p:blipFill>
          <a:blip r:embed="rId3" cstate="print"/>
          <a:stretch>
            <a:fillRect/>
          </a:stretch>
        </p:blipFill>
        <p:spPr>
          <a:xfrm>
            <a:off x="467544" y="260648"/>
            <a:ext cx="4208016" cy="593035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err="1" smtClean="0"/>
              <a:t>الانسجة</a:t>
            </a:r>
            <a:r>
              <a:rPr lang="ar-SA" dirty="0" smtClean="0"/>
              <a:t> الوعائية</a:t>
            </a:r>
            <a:endParaRPr lang="ar-SA" dirty="0"/>
          </a:p>
        </p:txBody>
      </p:sp>
      <p:sp>
        <p:nvSpPr>
          <p:cNvPr id="2" name="عنصر نائب للمحتوى 1"/>
          <p:cNvSpPr>
            <a:spLocks noGrp="1"/>
          </p:cNvSpPr>
          <p:nvPr>
            <p:ph idx="1"/>
          </p:nvPr>
        </p:nvSpPr>
        <p:spPr>
          <a:xfrm>
            <a:off x="1365996" y="1628800"/>
            <a:ext cx="7022427" cy="4497363"/>
          </a:xfrm>
        </p:spPr>
        <p:txBody>
          <a:bodyPr>
            <a:normAutofit/>
          </a:bodyPr>
          <a:lstStyle/>
          <a:p>
            <a:pPr>
              <a:buNone/>
            </a:pPr>
            <a:r>
              <a:rPr lang="ar-SA" b="1" dirty="0" smtClean="0"/>
              <a:t>مميزات الأنسجة الوعائية:</a:t>
            </a:r>
          </a:p>
          <a:p>
            <a:pPr>
              <a:buFont typeface="Wingdings" pitchFamily="2" charset="2"/>
              <a:buChar char="v"/>
            </a:pPr>
            <a:r>
              <a:rPr lang="ar-SA" dirty="0" smtClean="0"/>
              <a:t>مادتها الخلالية سائلة . </a:t>
            </a:r>
          </a:p>
          <a:p>
            <a:pPr>
              <a:buFont typeface="Wingdings" pitchFamily="2" charset="2"/>
              <a:buChar char="v"/>
            </a:pPr>
            <a:r>
              <a:rPr lang="ar-SA" dirty="0" smtClean="0"/>
              <a:t>لا تحتوي المادة الخلالية على ألياف في حالتها الطبيعية </a:t>
            </a:r>
            <a:r>
              <a:rPr lang="ar-SA" b="1" dirty="0" smtClean="0"/>
              <a:t>.</a:t>
            </a:r>
            <a:endParaRPr lang="ar-SA" dirty="0" smtClean="0"/>
          </a:p>
          <a:p>
            <a:pPr>
              <a:buNone/>
            </a:pPr>
            <a:r>
              <a:rPr lang="ar-SA" b="1" dirty="0" smtClean="0"/>
              <a:t>أنواع الأنسجة الوعائية :</a:t>
            </a:r>
            <a:endParaRPr lang="ar-SA" dirty="0" smtClean="0"/>
          </a:p>
          <a:p>
            <a:pPr>
              <a:buNone/>
            </a:pPr>
            <a:r>
              <a:rPr lang="ar-SA" dirty="0" smtClean="0"/>
              <a:t>1- الدم : يتكون من :  البلازما - خلايا الدم الحمراء -  خلايا الدم البيضاء - الصفائح الدموية</a:t>
            </a:r>
          </a:p>
          <a:p>
            <a:pPr>
              <a:buNone/>
            </a:pPr>
            <a:r>
              <a:rPr lang="ar-SA" dirty="0" smtClean="0"/>
              <a:t>2- اللمف.</a:t>
            </a:r>
          </a:p>
          <a:p>
            <a:pPr>
              <a:buNone/>
            </a:pP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ققلث.jpg"/>
          <p:cNvPicPr>
            <a:picLocks noGrp="1" noChangeAspect="1"/>
          </p:cNvPicPr>
          <p:nvPr>
            <p:ph idx="1"/>
          </p:nvPr>
        </p:nvPicPr>
        <p:blipFill>
          <a:blip r:embed="rId3" cstate="print"/>
          <a:stretch>
            <a:fillRect/>
          </a:stretch>
        </p:blipFill>
        <p:spPr>
          <a:xfrm>
            <a:off x="4477069" y="980728"/>
            <a:ext cx="4383491" cy="3296885"/>
          </a:xfrm>
        </p:spPr>
      </p:pic>
      <p:sp>
        <p:nvSpPr>
          <p:cNvPr id="5" name="مربع نص 4"/>
          <p:cNvSpPr txBox="1"/>
          <p:nvPr/>
        </p:nvSpPr>
        <p:spPr>
          <a:xfrm>
            <a:off x="5220072" y="4437112"/>
            <a:ext cx="2714644" cy="369332"/>
          </a:xfrm>
          <a:prstGeom prst="rect">
            <a:avLst/>
          </a:prstGeom>
          <a:noFill/>
        </p:spPr>
        <p:txBody>
          <a:bodyPr wrap="square" rtlCol="1">
            <a:spAutoFit/>
          </a:bodyPr>
          <a:lstStyle/>
          <a:p>
            <a:r>
              <a:rPr lang="ar-SA" dirty="0" smtClean="0"/>
              <a:t>مكونات الدم</a:t>
            </a:r>
            <a:endParaRPr lang="ar-SA" dirty="0"/>
          </a:p>
        </p:txBody>
      </p:sp>
      <p:pic>
        <p:nvPicPr>
          <p:cNvPr id="6" name="Picture 5" descr="2309_blood_450.jpg"/>
          <p:cNvPicPr>
            <a:picLocks noChangeAspect="1"/>
          </p:cNvPicPr>
          <p:nvPr/>
        </p:nvPicPr>
        <p:blipFill>
          <a:blip r:embed="rId4" cstate="print"/>
          <a:stretch>
            <a:fillRect/>
          </a:stretch>
        </p:blipFill>
        <p:spPr>
          <a:xfrm>
            <a:off x="539552" y="980728"/>
            <a:ext cx="3766463" cy="410445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32" y="620688"/>
            <a:ext cx="7056783" cy="5505475"/>
          </a:xfrm>
        </p:spPr>
        <p:txBody>
          <a:bodyPr>
            <a:normAutofit lnSpcReduction="10000"/>
          </a:bodyPr>
          <a:lstStyle/>
          <a:p>
            <a:pPr algn="ctr" fontAlgn="t">
              <a:buNone/>
            </a:pPr>
            <a:r>
              <a:rPr lang="ar-SA" sz="2400" b="1" dirty="0" smtClean="0"/>
              <a:t>”الدم ”</a:t>
            </a:r>
          </a:p>
          <a:p>
            <a:pPr fontAlgn="t">
              <a:buNone/>
            </a:pPr>
            <a:r>
              <a:rPr lang="ar-SA" b="1" dirty="0" smtClean="0"/>
              <a:t>هو سائل ينتقل خلال الأوعية الدموية ويتكون من :-</a:t>
            </a:r>
          </a:p>
          <a:p>
            <a:pPr fontAlgn="t"/>
            <a:r>
              <a:rPr lang="ar-SA" b="1" dirty="0" smtClean="0"/>
              <a:t>البلازما</a:t>
            </a:r>
          </a:p>
          <a:p>
            <a:pPr fontAlgn="t"/>
            <a:r>
              <a:rPr lang="ar-SA" dirty="0" smtClean="0"/>
              <a:t>تمثل المادة الخلالية في النسيج الضام الوعائي</a:t>
            </a:r>
          </a:p>
          <a:p>
            <a:pPr fontAlgn="t"/>
            <a:r>
              <a:rPr lang="ar-SA" dirty="0" smtClean="0"/>
              <a:t>تشكل 55% من الدم</a:t>
            </a:r>
          </a:p>
          <a:p>
            <a:pPr fontAlgn="t"/>
            <a:r>
              <a:rPr lang="ar-SA" dirty="0" smtClean="0"/>
              <a:t>تتكون من :  ماء 90%  مواد أخري 10%.</a:t>
            </a:r>
          </a:p>
          <a:p>
            <a:pPr fontAlgn="t"/>
            <a:r>
              <a:rPr lang="ar-SA" b="1" dirty="0" smtClean="0"/>
              <a:t>خلايا الدم الحمراء</a:t>
            </a:r>
          </a:p>
          <a:p>
            <a:pPr fontAlgn="t"/>
            <a:r>
              <a:rPr lang="ar-SA" dirty="0" smtClean="0"/>
              <a:t>خلايا مسطحة قرصية مقعرة الوجهين</a:t>
            </a:r>
          </a:p>
          <a:p>
            <a:pPr fontAlgn="t"/>
            <a:r>
              <a:rPr lang="ar-SA" dirty="0" smtClean="0"/>
              <a:t>لا تحتوي الخلايا البالغة منها على أنوية</a:t>
            </a:r>
          </a:p>
          <a:p>
            <a:pPr fontAlgn="t"/>
            <a:r>
              <a:rPr lang="ar-SA" dirty="0" smtClean="0"/>
              <a:t>تحتوي على مادة الهيموجلوبين الحمراء اللون.</a:t>
            </a:r>
          </a:p>
          <a:p>
            <a:pPr fontAlgn="t"/>
            <a:endParaRPr lang="ar-SA" dirty="0" smtClean="0"/>
          </a:p>
          <a:p>
            <a:pPr fontAlgn="t"/>
            <a:endParaRPr lang="ar-SA" dirty="0" smtClean="0"/>
          </a:p>
          <a:p>
            <a:pPr fontAlgn="t">
              <a:buNone/>
            </a:pPr>
            <a:endParaRPr lang="ar-SA" dirty="0" smtClean="0"/>
          </a:p>
          <a:p>
            <a:pPr fontAlgn="t"/>
            <a:endParaRPr lang="ar-SA" dirty="0" smtClean="0"/>
          </a:p>
          <a:p>
            <a:pPr>
              <a:buNone/>
            </a:pP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016" y="1124744"/>
            <a:ext cx="3816423" cy="5001419"/>
          </a:xfrm>
        </p:spPr>
        <p:txBody>
          <a:bodyPr/>
          <a:lstStyle/>
          <a:p>
            <a:pPr fontAlgn="t"/>
            <a:r>
              <a:rPr lang="ar-SA" b="1" dirty="0" smtClean="0"/>
              <a:t>خلايا الدم البيضاء</a:t>
            </a:r>
          </a:p>
          <a:p>
            <a:pPr fontAlgn="t"/>
            <a:r>
              <a:rPr lang="ar-SA" dirty="0" smtClean="0"/>
              <a:t>خلايا غير منتظمة الشكل</a:t>
            </a:r>
          </a:p>
          <a:p>
            <a:pPr fontAlgn="t"/>
            <a:r>
              <a:rPr lang="ar-SA" dirty="0" smtClean="0"/>
              <a:t>منها أنواع مختلفة</a:t>
            </a:r>
          </a:p>
          <a:p>
            <a:pPr fontAlgn="t"/>
            <a:r>
              <a:rPr lang="ar-SA" dirty="0" smtClean="0"/>
              <a:t>حركتها أميبية.</a:t>
            </a:r>
          </a:p>
          <a:p>
            <a:pPr fontAlgn="t"/>
            <a:r>
              <a:rPr lang="ar-SA" b="1" dirty="0" smtClean="0"/>
              <a:t>الصفائح الدموية</a:t>
            </a:r>
          </a:p>
          <a:p>
            <a:pPr fontAlgn="t"/>
            <a:r>
              <a:rPr lang="ar-SA" dirty="0" smtClean="0"/>
              <a:t>عبارة عن أجسام سيتوبلازمية غير منتظمة الشكل.</a:t>
            </a:r>
          </a:p>
          <a:p>
            <a:pPr fontAlgn="t"/>
            <a:r>
              <a:rPr lang="ar-SA" dirty="0" smtClean="0"/>
              <a:t>تساعد على تجلط الدم.</a:t>
            </a:r>
          </a:p>
          <a:p>
            <a:pPr fontAlgn="t"/>
            <a:endParaRPr lang="ar-SA" dirty="0" smtClean="0"/>
          </a:p>
          <a:p>
            <a:pPr fontAlgn="t"/>
            <a:endParaRPr lang="ar-SA" dirty="0" smtClean="0"/>
          </a:p>
          <a:p>
            <a:pPr fontAlgn="t"/>
            <a:endParaRPr lang="ar-SA" dirty="0" smtClean="0"/>
          </a:p>
          <a:p>
            <a:pPr fontAlgn="t"/>
            <a:endParaRPr lang="ar-SA" dirty="0" smtClean="0"/>
          </a:p>
          <a:p>
            <a:endParaRPr lang="ar-SA" dirty="0"/>
          </a:p>
        </p:txBody>
      </p:sp>
      <p:pic>
        <p:nvPicPr>
          <p:cNvPr id="4" name="Picture 3" descr="98.jpg"/>
          <p:cNvPicPr>
            <a:picLocks noChangeAspect="1"/>
          </p:cNvPicPr>
          <p:nvPr/>
        </p:nvPicPr>
        <p:blipFill>
          <a:blip r:embed="rId3" cstate="print"/>
          <a:stretch>
            <a:fillRect/>
          </a:stretch>
        </p:blipFill>
        <p:spPr>
          <a:xfrm>
            <a:off x="1043608" y="908720"/>
            <a:ext cx="3024336" cy="2606799"/>
          </a:xfrm>
          <a:prstGeom prst="rect">
            <a:avLst/>
          </a:prstGeom>
        </p:spPr>
      </p:pic>
      <p:pic>
        <p:nvPicPr>
          <p:cNvPr id="5" name="Picture 4" descr="Platelets.jpg"/>
          <p:cNvPicPr>
            <a:picLocks noChangeAspect="1"/>
          </p:cNvPicPr>
          <p:nvPr/>
        </p:nvPicPr>
        <p:blipFill>
          <a:blip r:embed="rId4" cstate="print"/>
          <a:stretch>
            <a:fillRect/>
          </a:stretch>
        </p:blipFill>
        <p:spPr>
          <a:xfrm>
            <a:off x="1187624" y="3933056"/>
            <a:ext cx="2880320" cy="223224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pPr algn="ctr"/>
            <a:r>
              <a:rPr lang="ar-SA" dirty="0" err="1" smtClean="0"/>
              <a:t>اللمف</a:t>
            </a:r>
            <a:endParaRPr lang="ar-SA" dirty="0"/>
          </a:p>
        </p:txBody>
      </p:sp>
      <p:sp>
        <p:nvSpPr>
          <p:cNvPr id="2" name="عنصر نائب للمحتوى 1"/>
          <p:cNvSpPr>
            <a:spLocks noGrp="1"/>
          </p:cNvSpPr>
          <p:nvPr>
            <p:ph idx="1"/>
          </p:nvPr>
        </p:nvSpPr>
        <p:spPr>
          <a:xfrm>
            <a:off x="1187624" y="980728"/>
            <a:ext cx="7416825" cy="5145435"/>
          </a:xfrm>
        </p:spPr>
        <p:txBody>
          <a:bodyPr>
            <a:normAutofit/>
          </a:bodyPr>
          <a:lstStyle/>
          <a:p>
            <a:pPr>
              <a:buNone/>
            </a:pPr>
            <a:r>
              <a:rPr lang="ar-SA" b="1" dirty="0" smtClean="0"/>
              <a:t/>
            </a:r>
            <a:br>
              <a:rPr lang="ar-SA" b="1" dirty="0" smtClean="0"/>
            </a:br>
            <a:r>
              <a:rPr lang="ar-SA" b="1" dirty="0" smtClean="0"/>
              <a:t>هو سائل يرشح من جدر الشعيرات الدموية وهو يتكون من ترشيح الماء والمواد المذابة في بلازما الدم ويحتوي نفس مكونات الدم عدا خلايا الدم الحمراء وبعض البروتينات الكبيرة .</a:t>
            </a:r>
            <a:br>
              <a:rPr lang="ar-SA" b="1" dirty="0" smtClean="0"/>
            </a:br>
            <a:r>
              <a:rPr lang="ar-SA" b="1" dirty="0" smtClean="0"/>
              <a:t>وظيفة </a:t>
            </a:r>
            <a:r>
              <a:rPr lang="ar-SA" b="1" dirty="0" err="1" smtClean="0"/>
              <a:t>اللمف</a:t>
            </a:r>
            <a:r>
              <a:rPr lang="ar-SA" b="1" dirty="0" smtClean="0"/>
              <a:t> .</a:t>
            </a:r>
            <a:br>
              <a:rPr lang="ar-SA" b="1" dirty="0" smtClean="0"/>
            </a:br>
            <a:r>
              <a:rPr lang="ar-SA" b="1" dirty="0" smtClean="0"/>
              <a:t>1- يعمل وسيط بين الخلايا والدم في توصيل المواد الغذائية  </a:t>
            </a:r>
            <a:endParaRPr lang="ar-SA" dirty="0" smtClean="0"/>
          </a:p>
          <a:p>
            <a:pPr>
              <a:buNone/>
            </a:pPr>
            <a:r>
              <a:rPr lang="ar-SA" b="1" dirty="0" smtClean="0"/>
              <a:t>2- ينقل بعض السوائل من الخلايا باتجاه القلب خلال شبكة من الأوعية اللمفاوية وتصب في الوريد الأجوف العلوي . ويوجد </a:t>
            </a:r>
            <a:r>
              <a:rPr lang="ar-SA" b="1" dirty="0" err="1" smtClean="0"/>
              <a:t>بها</a:t>
            </a:r>
            <a:r>
              <a:rPr lang="ar-SA" b="1" dirty="0" smtClean="0"/>
              <a:t> عقد لمفاوية تكثر في الأطراف والعنق تعمل على تصفية السائل اللمفاوية من البكتريا   لأنها تحتوي على خلايا دم بيضاء </a:t>
            </a:r>
            <a:r>
              <a:rPr lang="ar-SA" b="1" dirty="0" err="1" smtClean="0"/>
              <a:t>لمفية</a:t>
            </a:r>
            <a:r>
              <a:rPr lang="ar-SA" b="1" dirty="0" smtClean="0"/>
              <a:t>  بكمية كبيرة .ومن أمثلتها اللوزتان والطحال </a:t>
            </a:r>
          </a:p>
          <a:p>
            <a:pPr>
              <a:buNone/>
            </a:pPr>
            <a:endParaRPr lang="ar-SA"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dirty="0"/>
          </a:p>
        </p:txBody>
      </p:sp>
      <p:pic>
        <p:nvPicPr>
          <p:cNvPr id="5" name="Content Placeholder 4" descr="95PBF00Z.jpg"/>
          <p:cNvPicPr>
            <a:picLocks noGrp="1" noChangeAspect="1"/>
          </p:cNvPicPr>
          <p:nvPr>
            <p:ph idx="1"/>
          </p:nvPr>
        </p:nvPicPr>
        <p:blipFill>
          <a:blip r:embed="rId3" cstate="print"/>
          <a:stretch>
            <a:fillRect/>
          </a:stretch>
        </p:blipFill>
        <p:spPr>
          <a:xfrm>
            <a:off x="3131840" y="1988840"/>
            <a:ext cx="3113328" cy="4144963"/>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eme5">
  <a:themeElements>
    <a:clrScheme name="Wildflowers">
      <a:dk1>
        <a:srgbClr val="40302B"/>
      </a:dk1>
      <a:lt1>
        <a:srgbClr val="FFFFFF"/>
      </a:lt1>
      <a:dk2>
        <a:srgbClr val="486868"/>
      </a:dk2>
      <a:lt2>
        <a:srgbClr val="F3F1EA"/>
      </a:lt2>
      <a:accent1>
        <a:srgbClr val="C4BD97"/>
      </a:accent1>
      <a:accent2>
        <a:srgbClr val="D5BDBE"/>
      </a:accent2>
      <a:accent3>
        <a:srgbClr val="F7EFA3"/>
      </a:accent3>
      <a:accent4>
        <a:srgbClr val="9FEDE0"/>
      </a:accent4>
      <a:accent5>
        <a:srgbClr val="BBB3C2"/>
      </a:accent5>
      <a:accent6>
        <a:srgbClr val="99A991"/>
      </a:accent6>
      <a:hlink>
        <a:srgbClr val="938968"/>
      </a:hlink>
      <a:folHlink>
        <a:srgbClr val="A97EE2"/>
      </a:folHlink>
    </a:clrScheme>
    <a:fontScheme name="Wildflowers">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ildflowers">
      <a:fillStyleLst>
        <a:solidFill>
          <a:schemeClr val="phClr">
            <a:shade val="85000"/>
            <a:satMod val="110000"/>
          </a:schemeClr>
        </a:solidFill>
        <a:gradFill rotWithShape="1">
          <a:gsLst>
            <a:gs pos="0">
              <a:schemeClr val="phClr">
                <a:tint val="40000"/>
                <a:satMod val="150000"/>
              </a:schemeClr>
            </a:gs>
            <a:gs pos="35000">
              <a:schemeClr val="phClr">
                <a:tint val="80000"/>
                <a:shade val="100000"/>
                <a:satMod val="150000"/>
              </a:schemeClr>
            </a:gs>
            <a:gs pos="100000">
              <a:schemeClr val="phClr">
                <a:tint val="100000"/>
                <a:shade val="100000"/>
                <a:satMod val="135000"/>
              </a:schemeClr>
            </a:gs>
          </a:gsLst>
          <a:lin ang="10800000" scaled="1"/>
        </a:gradFill>
        <a:gradFill rotWithShape="1">
          <a:gsLst>
            <a:gs pos="0">
              <a:schemeClr val="phClr">
                <a:shade val="70000"/>
                <a:satMod val="135000"/>
              </a:schemeClr>
            </a:gs>
            <a:gs pos="80000">
              <a:schemeClr val="phClr">
                <a:shade val="90000"/>
                <a:satMod val="135000"/>
              </a:schemeClr>
            </a:gs>
            <a:gs pos="100000">
              <a:schemeClr val="phClr">
                <a:shade val="95000"/>
                <a:satMod val="135000"/>
              </a:schemeClr>
            </a:gs>
          </a:gsLst>
          <a:path path="circle">
            <a:fillToRect l="50000" t="50000" r="50000" b="50000"/>
          </a:path>
        </a:gradFill>
      </a:fillStyleLst>
      <a:lnStyleLst>
        <a:ln w="9525" cap="flat" cmpd="sng" algn="ctr">
          <a:solidFill>
            <a:schemeClr val="phClr">
              <a:shade val="90000"/>
            </a:schemeClr>
          </a:solidFill>
          <a:prstDash val="solid"/>
        </a:ln>
        <a:ln w="38100" cap="flat" cmpd="sng" algn="ctr">
          <a:gradFill>
            <a:gsLst>
              <a:gs pos="0">
                <a:schemeClr val="phClr"/>
              </a:gs>
              <a:gs pos="50000">
                <a:schemeClr val="phClr">
                  <a:lumMod val="60000"/>
                  <a:lumOff val="40000"/>
                </a:schemeClr>
              </a:gs>
              <a:gs pos="100000">
                <a:schemeClr val="phClr">
                  <a:lumMod val="20000"/>
                  <a:lumOff val="80000"/>
                </a:schemeClr>
              </a:gs>
            </a:gsLst>
            <a:lin ang="5400000" scaled="0"/>
          </a:gradFill>
          <a:prstDash val="solid"/>
        </a:ln>
        <a:ln w="63500" cap="flat" cmpd="sng" algn="ctr">
          <a:gradFill>
            <a:gsLst>
              <a:gs pos="0">
                <a:schemeClr val="phClr"/>
              </a:gs>
              <a:gs pos="50000">
                <a:schemeClr val="phClr">
                  <a:lumMod val="60000"/>
                  <a:lumOff val="40000"/>
                </a:schemeClr>
              </a:gs>
              <a:gs pos="100000">
                <a:schemeClr val="phClr">
                  <a:lumMod val="20000"/>
                  <a:lumOff val="80000"/>
                </a:schemeClr>
              </a:gs>
            </a:gsLst>
            <a:lin ang="5400000" scaled="0"/>
          </a:gradFill>
          <a:prstDash val="solid"/>
        </a:ln>
      </a:lnStyleLst>
      <a:effectStyleLst>
        <a:effectStyle>
          <a:effectLst/>
        </a:effectStyle>
        <a:effectStyle>
          <a:effectLst>
            <a:innerShdw blurRad="63500">
              <a:srgbClr val="FFFFFF">
                <a:alpha val="50000"/>
              </a:srgbClr>
            </a:innerShdw>
          </a:effectLst>
        </a:effectStyle>
        <a:effectStyle>
          <a:effectLst>
            <a:innerShdw blurRad="190500">
              <a:srgbClr val="FFFFFF">
                <a:alpha val="0"/>
              </a:srgbClr>
            </a:innerShdw>
          </a:effectLst>
          <a:scene3d>
            <a:camera prst="orthographicFront">
              <a:rot lat="0" lon="0" rev="0"/>
            </a:camera>
            <a:lightRig rig="balanced" dir="tl">
              <a:rot lat="0" lon="0" rev="4200000"/>
            </a:lightRig>
          </a:scene3d>
          <a:sp3d>
            <a:bevelT w="25400" h="25400" prst="relaxedInset"/>
          </a:sp3d>
        </a:effectStyle>
      </a:effectStyleLst>
      <a:bgFillStyleLst>
        <a:solidFill>
          <a:schemeClr val="phClr"/>
        </a:solidFill>
        <a:gradFill flip="none" rotWithShape="1">
          <a:gsLst>
            <a:gs pos="0">
              <a:schemeClr val="phClr"/>
            </a:gs>
            <a:gs pos="50000">
              <a:schemeClr val="phClr">
                <a:lumMod val="90000"/>
                <a:alpha val="70000"/>
              </a:schemeClr>
            </a:gs>
            <a:gs pos="100000">
              <a:schemeClr val="phClr"/>
            </a:gs>
          </a:gsLst>
          <a:path path="circle">
            <a:fillToRect l="50000" t="50000" r="50000" b="50000"/>
          </a:path>
          <a:tileRect/>
        </a:gradFill>
        <a:gradFill flip="none" rotWithShape="1">
          <a:gsLst>
            <a:gs pos="0">
              <a:schemeClr val="phClr"/>
            </a:gs>
            <a:gs pos="50000">
              <a:schemeClr val="phClr">
                <a:lumMod val="90000"/>
              </a:schemeClr>
            </a:gs>
            <a:gs pos="100000">
              <a:schemeClr val="ph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Theme5</Template>
  <TotalTime>581</TotalTime>
  <Words>673</Words>
  <Application>Microsoft Office PowerPoint</Application>
  <PresentationFormat>عرض على الشاشة (3:4)‏</PresentationFormat>
  <Paragraphs>182</Paragraphs>
  <Slides>24</Slides>
  <Notes>24</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Theme5</vt:lpstr>
      <vt:lpstr>علم الأنسجة  الأنسجة الضامة</vt:lpstr>
      <vt:lpstr>الانسجة الضامة </vt:lpstr>
      <vt:lpstr>الشريحة 3</vt:lpstr>
      <vt:lpstr>الانسجة الضامة الاصيلة </vt:lpstr>
      <vt:lpstr>النسيج الضام الفجوي</vt:lpstr>
      <vt:lpstr>الشريحة 6</vt:lpstr>
      <vt:lpstr>الشريحة 7</vt:lpstr>
      <vt:lpstr>الشريحة 8</vt:lpstr>
      <vt:lpstr>الشريحة 9</vt:lpstr>
      <vt:lpstr>الشريحة 10</vt:lpstr>
      <vt:lpstr>الشريحة 11</vt:lpstr>
      <vt:lpstr> ثانيا : الانسجة الهيكلية </vt:lpstr>
      <vt:lpstr>الشريحة 13</vt:lpstr>
      <vt:lpstr>ويمكن تقسيم الغضروف بناء على تركيبه لثلاثة أنواع هي :</vt:lpstr>
      <vt:lpstr>الشريحة 15</vt:lpstr>
      <vt:lpstr>الشريحة 16</vt:lpstr>
      <vt:lpstr>يوجد نوعان من العـظام في الجسم هما :</vt:lpstr>
      <vt:lpstr>الشريحة 18</vt:lpstr>
      <vt:lpstr>الانسجة الوعائية</vt:lpstr>
      <vt:lpstr>الشريحة 20</vt:lpstr>
      <vt:lpstr>الشريحة 21</vt:lpstr>
      <vt:lpstr>الشريحة 22</vt:lpstr>
      <vt:lpstr>اللمف</vt:lpstr>
      <vt:lpstr>الشريحة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الأنسجة  الأنسجة الضامة</dc:title>
  <dc:creator>..</dc:creator>
  <cp:lastModifiedBy>itp-0ct-10</cp:lastModifiedBy>
  <cp:revision>59</cp:revision>
  <dcterms:created xsi:type="dcterms:W3CDTF">2011-03-12T17:43:22Z</dcterms:created>
  <dcterms:modified xsi:type="dcterms:W3CDTF">2011-11-03T08:55:03Z</dcterms:modified>
</cp:coreProperties>
</file>