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4"/>
  </p:notesMasterIdLst>
  <p:sldIdLst>
    <p:sldId id="257" r:id="rId2"/>
    <p:sldId id="259" r:id="rId3"/>
    <p:sldId id="276" r:id="rId4"/>
    <p:sldId id="256" r:id="rId5"/>
    <p:sldId id="258" r:id="rId6"/>
    <p:sldId id="262" r:id="rId7"/>
    <p:sldId id="263" r:id="rId8"/>
    <p:sldId id="264" r:id="rId9"/>
    <p:sldId id="265" r:id="rId10"/>
    <p:sldId id="266" r:id="rId11"/>
    <p:sldId id="268" r:id="rId12"/>
    <p:sldId id="270" r:id="rId13"/>
    <p:sldId id="271" r:id="rId14"/>
    <p:sldId id="277" r:id="rId15"/>
    <p:sldId id="273" r:id="rId16"/>
    <p:sldId id="275" r:id="rId17"/>
    <p:sldId id="274" r:id="rId18"/>
    <p:sldId id="278" r:id="rId19"/>
    <p:sldId id="279" r:id="rId20"/>
    <p:sldId id="280" r:id="rId21"/>
    <p:sldId id="281" r:id="rId22"/>
    <p:sldId id="282"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45" d="100"/>
          <a:sy n="45" d="100"/>
        </p:scale>
        <p:origin x="-1152"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F975573-676B-45AF-A78F-83B7A7C90F72}" type="datetimeFigureOut">
              <a:rPr lang="ar-SA" smtClean="0"/>
              <a:pPr/>
              <a:t>09/11/32</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B7EA5C8-9752-460D-851A-55BA3467A365}" type="slidenum">
              <a:rPr lang="ar-SA" smtClean="0"/>
              <a:pPr/>
              <a:t>‹#›</a:t>
            </a:fld>
            <a:endParaRPr lang="ar-SA"/>
          </a:p>
        </p:txBody>
      </p:sp>
    </p:spTree>
    <p:extLst>
      <p:ext uri="{BB962C8B-B14F-4D97-AF65-F5344CB8AC3E}">
        <p14:creationId xmlns:p14="http://schemas.microsoft.com/office/powerpoint/2010/main" xmlns="" val="207026584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ar-SA"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C7AF7F0-448E-4802-9DEA-5E475323A226}" type="slidenum">
              <a:rPr lang="ar-SA" smtClean="0"/>
              <a:pPr eaLnBrk="1" hangingPunct="1"/>
              <a:t>1</a:t>
            </a:fld>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0639023-820A-4917-A5F1-3A1F4A256C2D}" type="datetimeFigureOut">
              <a:rPr lang="ar-SA" smtClean="0"/>
              <a:pPr/>
              <a:t>09/11/32</a:t>
            </a:fld>
            <a:endParaRPr lang="ar-SA"/>
          </a:p>
        </p:txBody>
      </p:sp>
      <p:sp>
        <p:nvSpPr>
          <p:cNvPr id="8" name="Slide Number Placeholder 7"/>
          <p:cNvSpPr>
            <a:spLocks noGrp="1"/>
          </p:cNvSpPr>
          <p:nvPr>
            <p:ph type="sldNum" sz="quarter" idx="11"/>
          </p:nvPr>
        </p:nvSpPr>
        <p:spPr/>
        <p:txBody>
          <a:bodyPr/>
          <a:lstStyle/>
          <a:p>
            <a:fld id="{969A8DC8-CF6A-4798-8B8B-1C56808AE022}" type="slidenum">
              <a:rPr lang="ar-SA" smtClean="0"/>
              <a:pPr/>
              <a:t>‹#›</a:t>
            </a:fld>
            <a:endParaRPr lang="ar-SA"/>
          </a:p>
        </p:txBody>
      </p:sp>
      <p:sp>
        <p:nvSpPr>
          <p:cNvPr id="9" name="Footer Placeholder 8"/>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90639023-820A-4917-A5F1-3A1F4A256C2D}" type="datetimeFigureOut">
              <a:rPr lang="ar-SA" smtClean="0"/>
              <a:pPr/>
              <a:t>09/11/32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69A8DC8-CF6A-4798-8B8B-1C56808AE02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639023-820A-4917-A5F1-3A1F4A256C2D}" type="datetimeFigureOut">
              <a:rPr lang="ar-SA" smtClean="0"/>
              <a:pPr/>
              <a:t>09/11/32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69A8DC8-CF6A-4798-8B8B-1C56808AE022}" type="slidenum">
              <a:rPr lang="ar-SA" smtClean="0"/>
              <a:pPr/>
              <a:t>‹#›</a:t>
            </a:fld>
            <a:endParaRPr lang="ar-SA"/>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90639023-820A-4917-A5F1-3A1F4A256C2D}" type="datetimeFigureOut">
              <a:rPr lang="ar-SA" smtClean="0"/>
              <a:pPr/>
              <a:t>09/11/32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69A8DC8-CF6A-4798-8B8B-1C56808AE022}" type="slidenum">
              <a:rPr lang="ar-SA" smtClean="0"/>
              <a:pPr/>
              <a:t>‹#›</a:t>
            </a:fld>
            <a:endParaRPr lang="ar-SA"/>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0639023-820A-4917-A5F1-3A1F4A256C2D}" type="datetimeFigureOut">
              <a:rPr lang="ar-SA" smtClean="0"/>
              <a:pPr/>
              <a:t>09/11/32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969A8DC8-CF6A-4798-8B8B-1C56808AE022}" type="slidenum">
              <a:rPr lang="ar-SA" smtClean="0"/>
              <a:pPr/>
              <a:t>‹#›</a:t>
            </a:fld>
            <a:endParaRPr lang="ar-SA"/>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639023-820A-4917-A5F1-3A1F4A256C2D}" type="datetimeFigureOut">
              <a:rPr lang="ar-SA" smtClean="0"/>
              <a:pPr/>
              <a:t>09/11/32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969A8DC8-CF6A-4798-8B8B-1C56808AE02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39023-820A-4917-A5F1-3A1F4A256C2D}" type="datetimeFigureOut">
              <a:rPr lang="ar-SA" smtClean="0"/>
              <a:pPr/>
              <a:t>09/11/32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969A8DC8-CF6A-4798-8B8B-1C56808AE02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639023-820A-4917-A5F1-3A1F4A256C2D}" type="datetimeFigureOut">
              <a:rPr lang="ar-SA" smtClean="0"/>
              <a:pPr/>
              <a:t>09/11/32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69A8DC8-CF6A-4798-8B8B-1C56808AE02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639023-820A-4917-A5F1-3A1F4A256C2D}" type="datetimeFigureOut">
              <a:rPr lang="ar-SA" smtClean="0"/>
              <a:pPr/>
              <a:t>09/11/32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69A8DC8-CF6A-4798-8B8B-1C56808AE022}"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39023-820A-4917-A5F1-3A1F4A256C2D}" type="datetimeFigureOut">
              <a:rPr lang="ar-SA" smtClean="0"/>
              <a:pPr/>
              <a:t>09/11/32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69A8DC8-CF6A-4798-8B8B-1C56808AE02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39023-820A-4917-A5F1-3A1F4A256C2D}" type="datetimeFigureOut">
              <a:rPr lang="ar-SA" smtClean="0"/>
              <a:pPr/>
              <a:t>09/11/32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69A8DC8-CF6A-4798-8B8B-1C56808AE02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0639023-820A-4917-A5F1-3A1F4A256C2D}" type="datetimeFigureOut">
              <a:rPr lang="ar-SA" smtClean="0"/>
              <a:pPr/>
              <a:t>09/11/32</a:t>
            </a:fld>
            <a:endParaRPr lang="ar-SA"/>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ar-SA"/>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969A8DC8-CF6A-4798-8B8B-1C56808AE022}" type="slidenum">
              <a:rPr lang="ar-SA" smtClean="0"/>
              <a:pPr/>
              <a:t>‹#›</a:t>
            </a:fld>
            <a:endParaRPr lang="ar-SA"/>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r" defTabSz="914400" rtl="1"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980728"/>
            <a:ext cx="5472608" cy="1484736"/>
          </a:xfrm>
        </p:spPr>
        <p:txBody>
          <a:bodyPr/>
          <a:lstStyle/>
          <a:p>
            <a:pPr eaLnBrk="1" fontAlgn="auto" hangingPunct="1">
              <a:spcAft>
                <a:spcPts val="0"/>
              </a:spcAft>
              <a:defRPr/>
            </a:pPr>
            <a:r>
              <a:rPr lang="en-US" sz="7200" dirty="0" smtClean="0">
                <a:solidFill>
                  <a:schemeClr val="bg2">
                    <a:lumMod val="25000"/>
                  </a:schemeClr>
                </a:solidFill>
                <a:effectLst>
                  <a:outerShdw blurRad="38100" dist="38100" dir="2700000" algn="tl">
                    <a:srgbClr val="000000">
                      <a:alpha val="43137"/>
                    </a:srgbClr>
                  </a:outerShdw>
                </a:effectLst>
              </a:rPr>
              <a:t>Week (4)</a:t>
            </a:r>
            <a:endParaRPr lang="ar-SA" sz="7200" dirty="0">
              <a:solidFill>
                <a:schemeClr val="bg2">
                  <a:lumMod val="25000"/>
                </a:schemeClr>
              </a:solidFill>
              <a:effectLst>
                <a:outerShdw blurRad="38100" dist="38100" dir="2700000" algn="tl">
                  <a:srgbClr val="000000">
                    <a:alpha val="43137"/>
                  </a:srgbClr>
                </a:outerShdw>
              </a:effectLst>
            </a:endParaRPr>
          </a:p>
        </p:txBody>
      </p:sp>
      <p:sp>
        <p:nvSpPr>
          <p:cNvPr id="5" name="Round Diagonal Corner Rectangle 4"/>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smtClean="0">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9460"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itle 1"/>
          <p:cNvSpPr txBox="1">
            <a:spLocks/>
          </p:cNvSpPr>
          <p:nvPr/>
        </p:nvSpPr>
        <p:spPr>
          <a:xfrm>
            <a:off x="2759964" y="2924944"/>
            <a:ext cx="5700468" cy="864096"/>
          </a:xfrm>
          <a:prstGeom prst="rect">
            <a:avLst/>
          </a:prstGeom>
        </p:spPr>
        <p:txBody>
          <a:bodyPr anchor="b">
            <a:noAutofit/>
            <a:scene3d>
              <a:camera prst="orthographicFront"/>
              <a:lightRig rig="soft" dir="t"/>
            </a:scene3d>
            <a:sp3d prstMaterial="softEdge">
              <a:bevelT w="25400" h="25400"/>
            </a:sp3d>
          </a:bodyPr>
          <a:lstStyle/>
          <a:p>
            <a:pPr algn="l" rtl="0" fontAlgn="auto">
              <a:spcAft>
                <a:spcPts val="0"/>
              </a:spcAft>
              <a:defRPr/>
            </a:pPr>
            <a:r>
              <a:rPr lang="en-US" sz="6000" b="1" dirty="0" smtClean="0">
                <a:solidFill>
                  <a:schemeClr val="tx2">
                    <a:lumMod val="60000"/>
                    <a:lumOff val="40000"/>
                  </a:schemeClr>
                </a:solidFill>
                <a:effectLst>
                  <a:glow rad="101600">
                    <a:schemeClr val="accent6">
                      <a:satMod val="175000"/>
                      <a:alpha val="40000"/>
                    </a:schemeClr>
                  </a:glow>
                  <a:outerShdw blurRad="31750" dist="25400" dir="5400000" algn="tl" rotWithShape="0">
                    <a:srgbClr val="000000">
                      <a:alpha val="25000"/>
                    </a:srgbClr>
                  </a:outerShdw>
                </a:effectLst>
                <a:latin typeface="+mj-lt"/>
                <a:ea typeface="+mj-ea"/>
                <a:cs typeface="+mj-cs"/>
              </a:rPr>
              <a:t>Lecture (1)</a:t>
            </a:r>
            <a:endParaRPr lang="ar-SA" sz="8800" b="1" dirty="0">
              <a:solidFill>
                <a:schemeClr val="tx2">
                  <a:lumMod val="60000"/>
                  <a:lumOff val="40000"/>
                </a:schemeClr>
              </a:solidFill>
              <a:effectLst>
                <a:glow rad="101600">
                  <a:schemeClr val="accent6">
                    <a:satMod val="175000"/>
                    <a:alpha val="40000"/>
                  </a:schemeClr>
                </a:glow>
                <a:outerShdw blurRad="31750" dist="25400" dir="5400000" algn="tl" rotWithShape="0">
                  <a:srgbClr val="000000">
                    <a:alpha val="25000"/>
                  </a:srgbClr>
                </a:outerShdw>
              </a:effectLst>
              <a:latin typeface="+mj-lt"/>
              <a:ea typeface="+mj-ea"/>
              <a:cs typeface="+mj-cs"/>
            </a:endParaRPr>
          </a:p>
        </p:txBody>
      </p:sp>
    </p:spTree>
    <p:extLst>
      <p:ext uri="{BB962C8B-B14F-4D97-AF65-F5344CB8AC3E}">
        <p14:creationId xmlns:p14="http://schemas.microsoft.com/office/powerpoint/2010/main" xmlns="" val="1651996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692696"/>
            <a:ext cx="8532440" cy="3744416"/>
          </a:xfrm>
        </p:spPr>
        <p:txBody>
          <a:bodyPr/>
          <a:lstStyle/>
          <a:p>
            <a:pPr algn="l" eaLnBrk="1" fontAlgn="auto" hangingPunct="1">
              <a:spcAft>
                <a:spcPts val="0"/>
              </a:spcAft>
              <a:defRPr/>
            </a:pPr>
            <a:r>
              <a:rPr lang="en-US" sz="2800" i="1" dirty="0" smtClean="0">
                <a:solidFill>
                  <a:schemeClr val="tx1"/>
                </a:solidFill>
                <a:effectLst>
                  <a:glow rad="101600">
                    <a:schemeClr val="accent2">
                      <a:satMod val="175000"/>
                      <a:alpha val="40000"/>
                    </a:schemeClr>
                  </a:glow>
                  <a:outerShdw blurRad="38100" dist="38100" dir="2700000" algn="tl">
                    <a:srgbClr val="000000">
                      <a:alpha val="43137"/>
                    </a:srgbClr>
                  </a:outerShdw>
                </a:effectLst>
              </a:rPr>
              <a:t>Chapter 1 :</a:t>
            </a:r>
            <a:r>
              <a:rPr lang="en-US" sz="7200" i="1" dirty="0" smtClean="0">
                <a:solidFill>
                  <a:schemeClr val="tx1"/>
                </a:solidFill>
                <a:effectLst>
                  <a:glow rad="101600">
                    <a:schemeClr val="accent2">
                      <a:satMod val="175000"/>
                      <a:alpha val="40000"/>
                    </a:schemeClr>
                  </a:glow>
                  <a:outerShdw blurRad="38100" dist="38100" dir="2700000" algn="tl">
                    <a:srgbClr val="000000">
                      <a:alpha val="43137"/>
                    </a:srgbClr>
                  </a:outerShdw>
                </a:effectLst>
              </a:rPr>
              <a:t/>
            </a:r>
            <a:br>
              <a:rPr lang="en-US" sz="7200" i="1" dirty="0" smtClean="0">
                <a:solidFill>
                  <a:schemeClr val="tx1"/>
                </a:solidFill>
                <a:effectLst>
                  <a:glow rad="101600">
                    <a:schemeClr val="accent2">
                      <a:satMod val="175000"/>
                      <a:alpha val="40000"/>
                    </a:schemeClr>
                  </a:glow>
                  <a:outerShdw blurRad="38100" dist="38100" dir="2700000" algn="tl">
                    <a:srgbClr val="000000">
                      <a:alpha val="43137"/>
                    </a:srgbClr>
                  </a:outerShdw>
                </a:effectLst>
              </a:rPr>
            </a:br>
            <a:r>
              <a:rPr lang="en-US" sz="7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Academic Life Around the World</a:t>
            </a:r>
            <a:endParaRPr lang="ar-SA"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ubtitle 2"/>
          <p:cNvSpPr>
            <a:spLocks noGrp="1"/>
          </p:cNvSpPr>
          <p:nvPr>
            <p:ph type="subTitle" idx="1"/>
          </p:nvPr>
        </p:nvSpPr>
        <p:spPr>
          <a:xfrm>
            <a:off x="827584" y="5300240"/>
            <a:ext cx="7272139" cy="1081088"/>
          </a:xfrm>
        </p:spPr>
        <p:txBody>
          <a:bodyPr>
            <a:normAutofit/>
          </a:bodyPr>
          <a:lstStyle/>
          <a:p>
            <a:pPr marR="0" algn="l" eaLnBrk="1" hangingPunct="1">
              <a:lnSpc>
                <a:spcPct val="80000"/>
              </a:lnSpc>
              <a:buFont typeface="Wingdings 2" pitchFamily="18" charset="2"/>
              <a:buNone/>
              <a:defRPr/>
            </a:pPr>
            <a:r>
              <a:rPr lang="en-US" sz="2800" b="1" i="1" dirty="0" smtClean="0">
                <a:solidFill>
                  <a:schemeClr val="tx1"/>
                </a:solidFill>
                <a:effectLst>
                  <a:glow rad="63500">
                    <a:schemeClr val="accent2">
                      <a:satMod val="175000"/>
                      <a:alpha val="40000"/>
                    </a:schemeClr>
                  </a:glow>
                  <a:outerShdw blurRad="38100" dist="38100" dir="2700000" algn="tl">
                    <a:srgbClr val="C0C0C0"/>
                  </a:outerShdw>
                </a:effectLst>
                <a:latin typeface="Tw Cen MT" pitchFamily="34" charset="0"/>
                <a:cs typeface="Arial" charset="0"/>
              </a:rPr>
              <a:t>Reading Book</a:t>
            </a:r>
          </a:p>
          <a:p>
            <a:pPr marR="0" eaLnBrk="1" hangingPunct="1">
              <a:lnSpc>
                <a:spcPct val="80000"/>
              </a:lnSpc>
              <a:defRPr/>
            </a:pPr>
            <a:r>
              <a:rPr lang="en-US" sz="2400" i="1" dirty="0" smtClean="0">
                <a:solidFill>
                  <a:schemeClr val="tx1"/>
                </a:solidFill>
                <a:latin typeface="Arial Rounded MT Bold" pitchFamily="34" charset="0"/>
              </a:rPr>
              <a:t>Interactions (1)  </a:t>
            </a:r>
            <a:r>
              <a:rPr lang="en-US" sz="2400" dirty="0" smtClean="0">
                <a:solidFill>
                  <a:schemeClr val="tx1"/>
                </a:solidFill>
                <a:latin typeface="Arial Rounded MT Bold" pitchFamily="34" charset="0"/>
              </a:rPr>
              <a:t>Reading Middle Gold Edition</a:t>
            </a:r>
            <a:endParaRPr lang="ar-SA" sz="2300" i="1" dirty="0" smtClean="0">
              <a:solidFill>
                <a:schemeClr val="tx1"/>
              </a:solidFill>
              <a:effectLst>
                <a:outerShdw blurRad="38100" dist="38100" dir="2700000" algn="tl">
                  <a:srgbClr val="C0C0C0"/>
                </a:outerShdw>
              </a:effectLst>
              <a:latin typeface="Arial Rounded MT Bold" pitchFamily="34" charset="0"/>
            </a:endParaRPr>
          </a:p>
        </p:txBody>
      </p:sp>
      <p:sp>
        <p:nvSpPr>
          <p:cNvPr id="8" name="Round Diagonal Corner Rectangle 7"/>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024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75707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eaLnBrk="1" hangingPunct="1"/>
            <a:r>
              <a:rPr lang="en-US" sz="3600" dirty="0" smtClean="0">
                <a:latin typeface="Arial Rounded MT Bold" pitchFamily="34" charset="0"/>
                <a:cs typeface="Arial" pitchFamily="34" charset="0"/>
              </a:rPr>
              <a:t>Skimming to recognize the main ideas</a:t>
            </a:r>
          </a:p>
          <a:p>
            <a:pPr algn="l" rtl="0" eaLnBrk="1" hangingPunct="1"/>
            <a:r>
              <a:rPr lang="en-US" sz="3600" dirty="0" smtClean="0">
                <a:latin typeface="Arial Rounded MT Bold" pitchFamily="34" charset="0"/>
                <a:cs typeface="Arial" pitchFamily="34" charset="0"/>
              </a:rPr>
              <a:t>Recognizing supporting details</a:t>
            </a:r>
          </a:p>
          <a:p>
            <a:pPr algn="l" rtl="0" eaLnBrk="1" hangingPunct="1"/>
            <a:r>
              <a:rPr lang="en-US" sz="3600" dirty="0" smtClean="0">
                <a:latin typeface="Arial Rounded MT Bold" pitchFamily="34" charset="0"/>
                <a:cs typeface="Arial" pitchFamily="34" charset="0"/>
              </a:rPr>
              <a:t>Summarizing paragraphs</a:t>
            </a:r>
          </a:p>
          <a:p>
            <a:pPr algn="l" rtl="0" eaLnBrk="1" hangingPunct="1"/>
            <a:r>
              <a:rPr lang="en-US" sz="3600" dirty="0" smtClean="0">
                <a:latin typeface="Arial Rounded MT Bold" pitchFamily="34" charset="0"/>
                <a:cs typeface="Arial" pitchFamily="34" charset="0"/>
              </a:rPr>
              <a:t>Getting meaning of vocabulary from context</a:t>
            </a:r>
            <a:endParaRPr lang="ar-SA" sz="3600" dirty="0" smtClean="0">
              <a:latin typeface="Arial Rounded MT Bold" pitchFamily="34" charset="0"/>
            </a:endParaRPr>
          </a:p>
        </p:txBody>
      </p:sp>
      <p:sp>
        <p:nvSpPr>
          <p:cNvPr id="2" name="Title 1"/>
          <p:cNvSpPr>
            <a:spLocks noGrp="1"/>
          </p:cNvSpPr>
          <p:nvPr>
            <p:ph type="title"/>
          </p:nvPr>
        </p:nvSpPr>
        <p:spPr>
          <a:xfrm>
            <a:off x="251520" y="641797"/>
            <a:ext cx="4248472" cy="770979"/>
          </a:xfrm>
        </p:spPr>
        <p:txBody>
          <a:bodyPr>
            <a:noAutofit/>
          </a:bodyPr>
          <a:lstStyle/>
          <a:p>
            <a:pPr eaLnBrk="1" fontAlgn="auto" hangingPunct="1">
              <a:spcAft>
                <a:spcPts val="0"/>
              </a:spcAft>
              <a:defRPr/>
            </a:pPr>
            <a:r>
              <a:rPr lang="en-US" sz="5400" dirty="0" smtClean="0">
                <a:solidFill>
                  <a:schemeClr val="tx1"/>
                </a:solidFill>
              </a:rPr>
              <a:t>Objectives:</a:t>
            </a:r>
            <a:endParaRPr lang="ar-SA" sz="5400" dirty="0">
              <a:solidFill>
                <a:schemeClr val="tx1"/>
              </a:solidFill>
            </a:endParaRPr>
          </a:p>
        </p:txBody>
      </p:sp>
      <p:sp>
        <p:nvSpPr>
          <p:cNvPr id="8" name="Round Diagonal Corner Rectangle 7"/>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1269"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16591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19672" y="1196752"/>
            <a:ext cx="6270287" cy="4154984"/>
          </a:xfrm>
          <a:prstGeom prst="rect">
            <a:avLst/>
          </a:prstGeom>
          <a:noFill/>
        </p:spPr>
        <p:txBody>
          <a:bodyPr wrap="square" lIns="91440" tIns="45720" rIns="91440" bIns="45720">
            <a:spAutoFit/>
          </a:bodyPr>
          <a:lstStyle/>
          <a:p>
            <a:pPr algn="ctr"/>
            <a:r>
              <a:rPr lang="en-US" sz="6600" b="1" u="sng"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outerShdw blurRad="38100" dist="38100" dir="2700000" algn="tl">
                    <a:srgbClr val="000000">
                      <a:alpha val="43137"/>
                    </a:srgbClr>
                  </a:outerShdw>
                </a:effectLst>
              </a:rPr>
              <a:t>Part (1)::</a:t>
            </a:r>
          </a:p>
          <a:p>
            <a:pPr algn="ctr"/>
            <a:endParaRPr lang="en-US" sz="6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a:p>
            <a:pPr algn="ctr"/>
            <a:r>
              <a:rPr lang="en-US" sz="6600" b="1"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rPr>
              <a:t>International  Students</a:t>
            </a:r>
          </a:p>
        </p:txBody>
      </p:sp>
    </p:spTree>
    <p:extLst>
      <p:ext uri="{BB962C8B-B14F-4D97-AF65-F5344CB8AC3E}">
        <p14:creationId xmlns:p14="http://schemas.microsoft.com/office/powerpoint/2010/main" xmlns="" val="25393566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Diagonal Corner Rectangle 6"/>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3557"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1187624" y="1075383"/>
            <a:ext cx="6408712" cy="2308324"/>
          </a:xfrm>
          <a:prstGeom prst="rect">
            <a:avLst/>
          </a:prstGeom>
          <a:noFill/>
        </p:spPr>
        <p:txBody>
          <a:bodyPr wrap="square" rtlCol="1">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5">
                      <a:satMod val="175000"/>
                      <a:alpha val="40000"/>
                    </a:schemeClr>
                  </a:glow>
                  <a:outerShdw blurRad="80000" dist="40000" dir="5040000" algn="tl">
                    <a:srgbClr val="000000">
                      <a:alpha val="30000"/>
                    </a:srgbClr>
                  </a:outerShdw>
                </a:effectLst>
              </a:rPr>
              <a:t>Add </a:t>
            </a:r>
            <a:r>
              <a:rPr lang="en-US" sz="72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6">
                      <a:satMod val="175000"/>
                      <a:alpha val="40000"/>
                    </a:schemeClr>
                  </a:glow>
                  <a:outerShdw blurRad="80000" dist="40000" dir="5040000" algn="tl">
                    <a:srgbClr val="000000">
                      <a:alpha val="30000"/>
                    </a:srgbClr>
                  </a:outerShdw>
                </a:effectLst>
              </a:rPr>
              <a:t>to </a:t>
            </a:r>
            <a:r>
              <a:rPr lang="en-US" sz="72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2">
                      <a:satMod val="175000"/>
                      <a:alpha val="40000"/>
                    </a:schemeClr>
                  </a:glow>
                  <a:outerShdw blurRad="80000" dist="40000" dir="5040000" algn="tl">
                    <a:srgbClr val="000000">
                      <a:alpha val="30000"/>
                    </a:srgbClr>
                  </a:outerShdw>
                </a:effectLst>
              </a:rPr>
              <a:t>your</a:t>
            </a:r>
            <a:r>
              <a:rPr lang="en-US" sz="72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6">
                      <a:satMod val="175000"/>
                      <a:alpha val="40000"/>
                    </a:schemeClr>
                  </a:glow>
                  <a:outerShdw blurRad="80000" dist="40000" dir="5040000" algn="tl">
                    <a:srgbClr val="000000">
                      <a:alpha val="30000"/>
                    </a:srgbClr>
                  </a:outerShdw>
                </a:effectLst>
              </a:rPr>
              <a:t> </a:t>
            </a:r>
            <a:r>
              <a:rPr lang="en-US" sz="72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3">
                      <a:satMod val="175000"/>
                      <a:alpha val="40000"/>
                    </a:schemeClr>
                  </a:glow>
                  <a:outerShdw blurRad="80000" dist="40000" dir="5040000" algn="tl">
                    <a:srgbClr val="000000">
                      <a:alpha val="30000"/>
                    </a:srgbClr>
                  </a:outerShdw>
                </a:effectLst>
              </a:rPr>
              <a:t>vocabulary!!</a:t>
            </a:r>
            <a:endParaRPr lang="ar-SA" sz="72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3">
                    <a:satMod val="175000"/>
                    <a:alpha val="40000"/>
                  </a:schemeClr>
                </a:glow>
                <a:outerShdw blurRad="80000" dist="40000" dir="5040000" algn="tl">
                  <a:srgbClr val="000000">
                    <a:alpha val="30000"/>
                  </a:srgbClr>
                </a:outerShdw>
              </a:effectLst>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2827" y="3429000"/>
            <a:ext cx="5435277" cy="2988332"/>
          </a:xfrm>
          <a:prstGeom prst="rect">
            <a:avLst/>
          </a:prstGeom>
        </p:spPr>
      </p:pic>
    </p:spTree>
    <p:extLst>
      <p:ext uri="{BB962C8B-B14F-4D97-AF65-F5344CB8AC3E}">
        <p14:creationId xmlns:p14="http://schemas.microsoft.com/office/powerpoint/2010/main" xmlns="" val="374301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41002" y="692696"/>
            <a:ext cx="7499350" cy="1872208"/>
          </a:xfrm>
          <a:solidFill>
            <a:schemeClr val="bg1">
              <a:alpha val="52000"/>
            </a:schemeClr>
          </a:solidFill>
        </p:spPr>
        <p:txBody>
          <a:bodyPr>
            <a:normAutofit/>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Campus :</a:t>
            </a:r>
          </a:p>
          <a:p>
            <a:pPr marL="274320" indent="-274320" algn="l" rtl="0" eaLnBrk="1" fontAlgn="auto" hangingPunct="1">
              <a:spcAft>
                <a:spcPts val="0"/>
              </a:spcAft>
              <a:buFont typeface="Wingdings 2" pitchFamily="18" charset="2"/>
              <a:buNone/>
              <a:defRPr/>
            </a:pPr>
            <a:r>
              <a:rPr lang="en-US" sz="3000" dirty="0">
                <a:solidFill>
                  <a:schemeClr val="tx1"/>
                </a:solidFill>
                <a:effectLst>
                  <a:outerShdw blurRad="38100" dist="38100" dir="2700000" algn="tl">
                    <a:srgbClr val="000000">
                      <a:alpha val="43137"/>
                    </a:srgbClr>
                  </a:outerShdw>
                </a:effectLst>
                <a:latin typeface="Tw Cen MT" pitchFamily="34" charset="0"/>
              </a:rPr>
              <a:t>A</a:t>
            </a:r>
            <a:r>
              <a:rPr lang="en-US" sz="3000" dirty="0" smtClean="0">
                <a:solidFill>
                  <a:schemeClr val="tx1"/>
                </a:solidFill>
                <a:effectLst>
                  <a:outerShdw blurRad="38100" dist="38100" dir="2700000" algn="tl">
                    <a:srgbClr val="000000">
                      <a:alpha val="43137"/>
                    </a:srgbClr>
                  </a:outerShdw>
                </a:effectLst>
                <a:latin typeface="Tw Cen MT" pitchFamily="34" charset="0"/>
              </a:rPr>
              <a:t>n area of land that contains the main</a:t>
            </a:r>
          </a:p>
          <a:p>
            <a:pPr marL="274320" indent="-274320" algn="l" rtl="0"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buildings of a university or college.</a:t>
            </a:r>
          </a:p>
        </p:txBody>
      </p:sp>
      <p:sp>
        <p:nvSpPr>
          <p:cNvPr id="6" name="Content Placeholder 2"/>
          <p:cNvSpPr txBox="1">
            <a:spLocks/>
          </p:cNvSpPr>
          <p:nvPr/>
        </p:nvSpPr>
        <p:spPr bwMode="auto">
          <a:xfrm>
            <a:off x="168994" y="2493070"/>
            <a:ext cx="7499350" cy="1223962"/>
          </a:xfrm>
          <a:prstGeom prst="rect">
            <a:avLst/>
          </a:prstGeom>
          <a:solidFill>
            <a:schemeClr val="bg1">
              <a:alpha val="52000"/>
            </a:schemeClr>
          </a:solidFill>
          <a:ln w="9525">
            <a:noFill/>
            <a:miter lim="800000"/>
            <a:headEnd/>
            <a:tailEnd/>
          </a:ln>
        </p:spPr>
        <p:txBody>
          <a:bodyPr>
            <a:normAutofit fontScale="92500" lnSpcReduction="2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C</a:t>
            </a:r>
            <a:r>
              <a:rPr lang="en-US" sz="3100" i="1" u="sng" dirty="0" smtClean="0">
                <a:solidFill>
                  <a:schemeClr val="tx2">
                    <a:lumMod val="75000"/>
                  </a:schemeClr>
                </a:solidFill>
                <a:latin typeface="Tw Cen MT" pitchFamily="34" charset="0"/>
                <a:cs typeface="+mn-cs"/>
              </a:rPr>
              <a:t>harge:</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An amount of money that you have to pay for a service; fee.</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7" name="Content Placeholder 2"/>
          <p:cNvSpPr txBox="1">
            <a:spLocks/>
          </p:cNvSpPr>
          <p:nvPr/>
        </p:nvSpPr>
        <p:spPr bwMode="auto">
          <a:xfrm>
            <a:off x="179512" y="3860775"/>
            <a:ext cx="7499350" cy="1368425"/>
          </a:xfrm>
          <a:prstGeom prst="rect">
            <a:avLst/>
          </a:prstGeom>
          <a:solidFill>
            <a:schemeClr val="bg1">
              <a:alpha val="52000"/>
            </a:schemeClr>
          </a:solidFill>
          <a:ln w="9525">
            <a:noFill/>
            <a:miter lim="800000"/>
            <a:headEnd/>
            <a:tailEnd/>
          </a:ln>
        </p:spPr>
        <p:txBody>
          <a:bodyPr>
            <a:normAutofit fontScale="92500" lnSpcReduction="2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Citizen</a:t>
            </a:r>
            <a:r>
              <a:rPr lang="en-US" sz="3100" i="1" u="sng" dirty="0" smtClean="0">
                <a:solidFill>
                  <a:schemeClr val="tx2">
                    <a:lumMod val="75000"/>
                  </a:schemeClr>
                </a:solidFill>
                <a:latin typeface="Tw Cen MT" pitchFamily="34" charset="0"/>
                <a:cs typeface="+mn-cs"/>
              </a:rPr>
              <a:t> </a:t>
            </a:r>
            <a:r>
              <a:rPr lang="en-US" sz="3100" i="1" u="sng" dirty="0">
                <a:solidFill>
                  <a:schemeClr val="tx2">
                    <a:lumMod val="75000"/>
                  </a:schemeClr>
                </a:solidFill>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A citizen of a particular country is legally accepted as belonging to that country</a:t>
            </a:r>
            <a:r>
              <a:rPr lang="en-US" sz="3200" dirty="0" smtClean="0">
                <a:effectLst>
                  <a:outerShdw blurRad="38100" dist="38100" dir="2700000" algn="tl">
                    <a:srgbClr val="000000">
                      <a:alpha val="43137"/>
                    </a:srgbClr>
                  </a:outerShdw>
                </a:effectLst>
                <a:latin typeface="Tw Cen MT" pitchFamily="34" charset="0"/>
                <a:cs typeface="+mn-cs"/>
              </a:rPr>
              <a:t>.</a:t>
            </a:r>
            <a:endParaRPr lang="en-US" sz="32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09634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Nouns::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pic>
        <p:nvPicPr>
          <p:cNvPr id="1026" name="Picture 2" descr="http://blogs.loc.gov/loc/files/2007/07/packard-campus-library-of-c.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04248" y="730650"/>
            <a:ext cx="2133171" cy="2266302"/>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3.bp.blogspot.com/_KYFsEW7QHzE/TR_DSAoV0eI/AAAAAAAAAlo/NVLPhy31VEo/s400/money.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74904" y="3241665"/>
            <a:ext cx="1933600" cy="1627495"/>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30" name="Picture 6" descr="http://t2.gstatic.com/images?q=tbn:ANd9GcS_rBbxj7mTzrih82SIRtaSW1fE8o30Cq_x5IdpZ35uktoRkpC0IA"/>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237115" y="4895396"/>
            <a:ext cx="1655365" cy="1125892"/>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Content Placeholder 2"/>
          <p:cNvSpPr txBox="1">
            <a:spLocks/>
          </p:cNvSpPr>
          <p:nvPr/>
        </p:nvSpPr>
        <p:spPr bwMode="auto">
          <a:xfrm>
            <a:off x="179512" y="5300935"/>
            <a:ext cx="7499350" cy="1368425"/>
          </a:xfrm>
          <a:prstGeom prst="rect">
            <a:avLst/>
          </a:prstGeom>
          <a:solidFill>
            <a:schemeClr val="bg1">
              <a:alpha val="52000"/>
            </a:schemeClr>
          </a:solidFill>
          <a:ln w="9525">
            <a:noFill/>
            <a:miter lim="800000"/>
            <a:headEnd/>
            <a:tailEnd/>
          </a:ln>
        </p:spPr>
        <p:txBody>
          <a:bodyPr>
            <a:normAutofit fontScale="92500" lnSpcReduction="2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Developing nations</a:t>
            </a:r>
            <a:r>
              <a:rPr lang="en-US" sz="3100" i="1" u="sng" dirty="0" smtClean="0">
                <a:solidFill>
                  <a:schemeClr val="tx2">
                    <a:lumMod val="75000"/>
                  </a:schemeClr>
                </a:solidFill>
                <a:latin typeface="Tw Cen MT" pitchFamily="34" charset="0"/>
                <a:cs typeface="+mn-cs"/>
              </a:rPr>
              <a:t> </a:t>
            </a:r>
            <a:r>
              <a:rPr lang="en-US" sz="3100" i="1" u="sng" dirty="0">
                <a:solidFill>
                  <a:schemeClr val="tx2">
                    <a:lumMod val="75000"/>
                  </a:schemeClr>
                </a:solidFill>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The countries with low level of industry and</a:t>
            </a: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t</a:t>
            </a:r>
            <a:r>
              <a:rPr lang="en-US" sz="3200" dirty="0" smtClean="0">
                <a:effectLst>
                  <a:outerShdw blurRad="38100" dist="38100" dir="2700000" algn="tl">
                    <a:srgbClr val="000000">
                      <a:alpha val="43137"/>
                    </a:srgbClr>
                  </a:outerShdw>
                </a:effectLst>
                <a:latin typeface="Tw Cen MT" pitchFamily="34" charset="0"/>
                <a:cs typeface="+mn-cs"/>
              </a:rPr>
              <a:t>echnology.</a:t>
            </a:r>
            <a:endParaRPr lang="en-US" sz="3200" dirty="0">
              <a:effectLst>
                <a:outerShdw blurRad="38100" dist="38100" dir="2700000" algn="tl">
                  <a:srgbClr val="000000">
                    <a:alpha val="43137"/>
                  </a:srgbClr>
                </a:outerShdw>
              </a:effectLst>
              <a:latin typeface="Tw Cen MT" pitchFamily="34" charset="0"/>
              <a:cs typeface="+mn-cs"/>
            </a:endParaRPr>
          </a:p>
        </p:txBody>
      </p:sp>
    </p:spTree>
    <p:extLst>
      <p:ext uri="{BB962C8B-B14F-4D97-AF65-F5344CB8AC3E}">
        <p14:creationId xmlns:p14="http://schemas.microsoft.com/office/powerpoint/2010/main" xmlns="" val="1605833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500"/>
                                        <p:tgtEl>
                                          <p:spTgt spid="6">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500"/>
                                        <p:tgtEl>
                                          <p:spTgt spid="6">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bg/>
                                          </p:spTgt>
                                        </p:tgtEl>
                                        <p:attrNameLst>
                                          <p:attrName>style.visibility</p:attrName>
                                        </p:attrNameLst>
                                      </p:cBhvr>
                                      <p:to>
                                        <p:strVal val="visible"/>
                                      </p:to>
                                    </p:set>
                                    <p:animEffect transition="in" filter="fade">
                                      <p:cBhvr>
                                        <p:cTn id="42" dur="500"/>
                                        <p:tgtEl>
                                          <p:spTgt spid="7">
                                            <p:bg/>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fade">
                                      <p:cBhvr>
                                        <p:cTn id="47" dur="500"/>
                                        <p:tgtEl>
                                          <p:spTgt spid="7">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1" end="1"/>
                                            </p:txEl>
                                          </p:spTgt>
                                        </p:tgtEl>
                                        <p:attrNameLst>
                                          <p:attrName>style.visibility</p:attrName>
                                        </p:attrNameLst>
                                      </p:cBhvr>
                                      <p:to>
                                        <p:strVal val="visible"/>
                                      </p:to>
                                    </p:set>
                                    <p:animEffect transition="in" filter="fade">
                                      <p:cBhvr>
                                        <p:cTn id="52" dur="500"/>
                                        <p:tgtEl>
                                          <p:spTgt spid="7">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bg/>
                                          </p:spTgt>
                                        </p:tgtEl>
                                        <p:attrNameLst>
                                          <p:attrName>style.visibility</p:attrName>
                                        </p:attrNameLst>
                                      </p:cBhvr>
                                      <p:to>
                                        <p:strVal val="visible"/>
                                      </p:to>
                                    </p:set>
                                    <p:animEffect transition="in" filter="fade">
                                      <p:cBhvr>
                                        <p:cTn id="57" dur="500"/>
                                        <p:tgtEl>
                                          <p:spTgt spid="11">
                                            <p:bg/>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
                                            <p:txEl>
                                              <p:pRg st="0" end="0"/>
                                            </p:txEl>
                                          </p:spTgt>
                                        </p:tgtEl>
                                        <p:attrNameLst>
                                          <p:attrName>style.visibility</p:attrName>
                                        </p:attrNameLst>
                                      </p:cBhvr>
                                      <p:to>
                                        <p:strVal val="visible"/>
                                      </p:to>
                                    </p:set>
                                    <p:animEffect transition="in" filter="fade">
                                      <p:cBhvr>
                                        <p:cTn id="62" dur="500"/>
                                        <p:tgtEl>
                                          <p:spTgt spid="1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
                                            <p:txEl>
                                              <p:pRg st="1" end="1"/>
                                            </p:txEl>
                                          </p:spTgt>
                                        </p:tgtEl>
                                        <p:attrNameLst>
                                          <p:attrName>style.visibility</p:attrName>
                                        </p:attrNameLst>
                                      </p:cBhvr>
                                      <p:to>
                                        <p:strVal val="visible"/>
                                      </p:to>
                                    </p:set>
                                    <p:animEffect transition="in" filter="fade">
                                      <p:cBhvr>
                                        <p:cTn id="67" dur="500"/>
                                        <p:tgtEl>
                                          <p:spTgt spid="11">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
                                            <p:txEl>
                                              <p:pRg st="2" end="2"/>
                                            </p:txEl>
                                          </p:spTgt>
                                        </p:tgtEl>
                                        <p:attrNameLst>
                                          <p:attrName>style.visibility</p:attrName>
                                        </p:attrNameLst>
                                      </p:cBhvr>
                                      <p:to>
                                        <p:strVal val="visible"/>
                                      </p:to>
                                    </p:set>
                                    <p:animEffect transition="in" filter="fade">
                                      <p:cBhvr>
                                        <p:cTn id="7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7" grpId="0" build="p" animBg="1"/>
      <p:bldP spid="11"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168994" y="692696"/>
            <a:ext cx="7499350" cy="1512168"/>
          </a:xfrm>
          <a:prstGeom prst="rect">
            <a:avLst/>
          </a:prstGeom>
          <a:solidFill>
            <a:schemeClr val="bg1">
              <a:alpha val="52000"/>
            </a:schemeClr>
          </a:solidFill>
          <a:ln w="9525">
            <a:noFill/>
            <a:miter lim="800000"/>
            <a:headEnd/>
            <a:tailEnd/>
          </a:ln>
        </p:spPr>
        <p:txBody>
          <a:bodyPr>
            <a:normAutofit lnSpcReduction="1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Engineering</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79375" indent="-79375"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The subject studied by people who like to design and construct buildings, roads, bridges </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7" name="Content Placeholder 2"/>
          <p:cNvSpPr txBox="1">
            <a:spLocks/>
          </p:cNvSpPr>
          <p:nvPr/>
        </p:nvSpPr>
        <p:spPr bwMode="auto">
          <a:xfrm>
            <a:off x="179512" y="2060848"/>
            <a:ext cx="7704856" cy="1368425"/>
          </a:xfrm>
          <a:prstGeom prst="rect">
            <a:avLst/>
          </a:prstGeom>
          <a:solidFill>
            <a:schemeClr val="bg1">
              <a:alpha val="52000"/>
            </a:schemeClr>
          </a:solidFill>
          <a:ln w="9525">
            <a:noFill/>
            <a:miter lim="800000"/>
            <a:headEnd/>
            <a:tailEnd/>
          </a:ln>
        </p:spPr>
        <p:txBody>
          <a:bodyPr>
            <a:normAutofit fontScale="925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Experience</a:t>
            </a:r>
            <a:r>
              <a:rPr lang="en-US" sz="3100" i="1" u="sng" dirty="0" smtClean="0">
                <a:solidFill>
                  <a:schemeClr val="tx2">
                    <a:lumMod val="75000"/>
                  </a:schemeClr>
                </a:solidFill>
                <a:latin typeface="Tw Cen MT" pitchFamily="34" charset="0"/>
                <a:cs typeface="+mn-cs"/>
              </a:rPr>
              <a:t> </a:t>
            </a:r>
            <a:r>
              <a:rPr lang="en-US" sz="3100" i="1" u="sng" dirty="0">
                <a:solidFill>
                  <a:schemeClr val="tx2">
                    <a:lumMod val="75000"/>
                  </a:schemeClr>
                </a:solidFill>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Knowledge or skill in a particular activity or job </a:t>
            </a:r>
            <a:r>
              <a:rPr lang="en-US" sz="3200" dirty="0" smtClean="0">
                <a:effectLst>
                  <a:outerShdw blurRad="38100" dist="38100" dir="2700000" algn="tl">
                    <a:srgbClr val="000000">
                      <a:alpha val="43137"/>
                    </a:srgbClr>
                  </a:outerShdw>
                </a:effectLst>
                <a:latin typeface="Tw Cen MT" pitchFamily="34" charset="0"/>
                <a:cs typeface="+mn-cs"/>
              </a:rPr>
              <a:t>.</a:t>
            </a:r>
            <a:endParaRPr lang="en-US" sz="32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09634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Nouns::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8" name="Content Placeholder 2"/>
          <p:cNvSpPr>
            <a:spLocks noGrp="1"/>
          </p:cNvSpPr>
          <p:nvPr>
            <p:ph idx="1"/>
          </p:nvPr>
        </p:nvSpPr>
        <p:spPr>
          <a:xfrm>
            <a:off x="168994" y="4654004"/>
            <a:ext cx="7499350" cy="1871340"/>
          </a:xfrm>
          <a:solidFill>
            <a:schemeClr val="bg1">
              <a:alpha val="52000"/>
            </a:schemeClr>
          </a:solidFill>
        </p:spPr>
        <p:txBody>
          <a:bodyPr>
            <a:normAutofit/>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Immigrant :</a:t>
            </a:r>
          </a:p>
          <a:p>
            <a:pPr marL="274320" indent="-274320" algn="l"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A person who comes into a foreign country</a:t>
            </a:r>
          </a:p>
          <a:p>
            <a:pPr marL="274320" indent="-274320" algn="l"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to live permanently.</a:t>
            </a:r>
          </a:p>
        </p:txBody>
      </p:sp>
      <p:sp>
        <p:nvSpPr>
          <p:cNvPr id="2" name="AutoShape 2" descr="data:image/jpg;base64,/9j/4AAQSkZJRgABAQAAAQABAAD/2wBDAAkGBwgHBgkIBwgKCgkLDRYPDQwMDRsUFRAWIB0iIiAdHx8kKDQsJCYxJx8fLT0tMTU3Ojo6Iys/RD84QzQ5Ojf/2wBDAQoKCg0MDRoPDxo3JR8lNzc3Nzc3Nzc3Nzc3Nzc3Nzc3Nzc3Nzc3Nzc3Nzc3Nzc3Nzc3Nzc3Nzc3Nzc3Nzc3Nzf/wAARCACMAIwDASIAAhEBAxEB/8QAHAAAAgMBAQEBAAAAAAAAAAAABAUDBgcCAQAI/8QAPBAAAgEDAwEGBAQFAgUFAAAAAQIDAAQRBRIhMQYiQVFhcROBkaEUMrHBBxUjQtFS4RY0YvDxJENTcqL/xAAYAQADAQEAAAAAAAAAAAAAAAAAAQIDBP/EAB8RAQEAAgMAAwEBAAAAAAAAAAABAhESITEDQVETYf/aAAwDAQACEQMRAD8Ailuxc6WpjbJidlAB8DiqlNeJaXzZUyFFwu49c9aPtLrTo7BrO2mnkEr7zI0sYPOPX0qcaNp8sod452cjP/NRjPsBWXHXQke6OyS6jDPuJk3qQvgBkdPWrr2Wuo4O3NxkAuysuB5YFVqx02O2u4XSznDRkFSZRtJz7U5065t17QSfgbRP5i7nPxJ2IBxz4AHjFOQVrMY3s2fFcfLmu4ASrK/5gcVVVv8AWzIHWOxXu4ALtxzRpbtGJAwfTFEgxnDnHlVh9rqmPVdJmA4/FhevmponUVLkc4welJdWi1qG60+41C5t5YUuE7kKlcZPU5q0S2iyyMzk7fIUAmljcQ7icD3oNpWQbRuz15qxSrEqbAowPOlt1FE44UKR/pHWqmNLYG1PxpJlbLbgOBUZRll5B3Dnd5elTb/w10mxThxjI6ZqW5JUuynICBif1qb0btoy8YbOBjOT50A5VGIPNMlRvhsj5ITkZ8QaXlVEzMBzikA8m8gk8L613anaBIQcjwHhUjpvBJzg+GKKsoUyCfvQB1hksGfypqrDHQ0AuyMjbyMc4qb8Q3gigeAJ5oD8fJJslRSTweaY3YMNys6d1SoHJ4qdOyuqm4Z3hQpnJZZUP705fQbqfT5ENs4mTlejFvvxU31MOtEuLb+SpYSW+LtJRKbjfneD/birHoLwjVJ40t2FwbkyGY9MbAAKpmjW17CYhd2UwZdqliOozWg2MNvau+qavKYLe2z8CNT3rljnw8RSudlPSzQSKSI9w3EEHnpTFp2a3CA99cAnyNY7d6he3WoS3UN7PDvYsqI5CqD4Ufp8uv3zCG21K4bccMxbge9VyitNYne31H4VsxyVdWkXyKkHH6fWmUjH8q+PlVcsr2PQtIjXUrtp5wveYIWLsOp+nHNBN/EPQmO2Rb6IHxaEY+xqpYR9PIc0IxyaDtu0/Zq6XuaxCvpLlP1FFrdabN/y2o2smfBZlJ/WteURcb+Ipk3qRjJ6r6GvXiMkCSPnYOvqDUrRkAspDDzHSiIQhRo2HdIzgeRqczjt1AjtpmPEiBG/allxGsbEA4BPTFO4FEun/CxgqpA9CKVXKhlDgZY1moIZG6KAB613AoMoaQ1w6Z/MQK+jO1htJOPHNAOYmRkUp0IroyAeP1oSKc4wABjp5113n5731oDIIjo5Yf8ApXeQeGEHT0C1L/xBpltAkfwwEjOVU4498LzQmmRXk0syPp9lZgAbJZJQQwzg+PHnX2o6jpEEscVnLaTypxI7Qrsz/wBOQSfelROx1p2ms3kEkVlA7KeDIhOTnPpQWu3F1rN78Z7loyRhUQdB6A19Z3l3dzrHHj4Z5aRIUCqPfAqI6hcS6xDatcyLGZlVlztOM4zkVF2PEth2dv5rxre5u5YAIhIA3VucdKuOn6ffWcMccepqidMfAUmoRpMVjr0dxAZAssbRsZJC+SCCDz6ZpwpGDnvA+NVIN7czWN0LWWabUfjmONmEbW6845x5+dZ9pnZltU7QOk0rNHCC6qWBDdcdOK0u6uI4YZEdJSDGTlFzjjn2qsaFH/LbxWgtnihlgLx7skKD3uvnz+tLLe2/xYyz/Va18rp95HbQKjOx27STlm8htBx86ht54ZrcytGVwuTuANOtamid2adnLHkjjGT4ClVqlpLDLCu0bhiRTkYBHqKjUdElNeyfwr283RGaOGNd7PHLtyOmMKfM+PlWtxWkVt8Ew7nRhtyzliT1HJrO+wNvAgkS3RVjSIZAXw3Dj25P1rTIEJs/hAkvFlQfUdP2rXHxyfJLMu3EZKmTHHfIx/370unJWaRcd3O5cfemUf8AWjkYHAJDAe4FKrtWL5ycr1zTZhJAoc858eK8JHULnnxNdSLgkk54rgEZJORtoCSOdgRhB5cH1qVXfHLZ58B/vQhBJOepGM46UUipt4A+YBoD8869dNDcRR3kEif0lKbbggbSPQVJY3C3EMXwoIg1vEvU7t2STz5mi5NO03UvjzyCTFvCGEcRwGPqa40u3hd53iCQQOU4X+0A1GO7j36U/S/UL26/Gx3yyL8aRyz2yHAVQehWpLy9kXtnZhVVEE0JxjpkjNCdpp4LrWJLm0VvgyMuGCkA+H7VLq6TR9rI3WBnRJYhnHHhWnEttwvtryQE9UmUZ9wR/ipVVSOOPallzMQXJONm2XHh3WH+ansr0z3ixQrvZm4VRyaRw8jWO6YW6HEkibcY9OtINTkayn/BTZQmIKuT4hQD/mrPptj/AC+Q3NxKu8jaqAg7M9cmlvau0h1SALgrNGcpKrYZT+/tSyx21+POY+s6vo2kXYWZCrd44B+WDQQt5N77ZQX2naWQdftTO+gu7UuLqLcP/mj5U+46r+nrRfZGK1vdZiN2C1qgLykDIB/tB69T4eQNTr6b85JtaewulS2ujX13N3BPFiMeOBkk/M9Par1E22cLnIlQMD5kdftil08iG3ma3ZXjaM7cdOnSurK6NxpdtckYaEruA68cGrk05cryux1qpWW5jbpuBHsRQl7bhScKKKaYJcn1Tn15ry4HxEJFBETkg7SoPGcio1GM9OfPxr6ZibuRT0VASB7n/v5V8MZGPKgOinHOR512u0jjmo9pL8Nz716XccDP2oD8+aBezmWWNo43s5EKTSleU8sGp9C+HH+KiJI2xnJxyBuBBx7UVC+nWGl38NozRA4KyP32LZxx60n0F1k1K4iwy/Ft5M7jk9M8nzqbOujn47uGi/FrG2oYWEqDH+HOeD50/wBVv4lv4YVYBxJkp4gkiq41ubm6jlMjIcBZMHG4r0zTe4hubz+I0dhp0KvdTTKgkOe6COW+QyflTx+TdLLBrsei3GppEIExvjZXkb8q5H39qsVnpcGk2LJahTIq/wBWcr3mPj8vSi42hsbX8LFysC4bzPH69M+9Q3c7KhVsfDmQgAdVz+1aYzsgYLSxy723Mu1hxjp1A+tRajDDMA+TuYZBHnUVtP31b5H38a6kOV2j+05Fa6hbV3WC9tp11OiCZoYnZRjktjgY98VlvZntDq9rKLa1kFwDcAPDIvEgYjkY5VunP2rZbyBZkIfO1uSvgSOlY/q12LDtJJPa2Lb4rh95ZAoYhgByT6VnnjPTlazYXz2rNFL0PG8f3CnWnalbR/FXDCFh+UAnHGDVWsLyDVbCG7gPckGSuclG8QceIoy0yspVuuOnoacxlg2sJ1i2Cw7nJYAoTt+/2qYapG6CNJcE8ZYVU50xk5xtbqfGiLfJ7wKjPiKzs0Zvcx4vGkjKkFAOfSvFHdO4+2KGizle+D7mikLbRkjPp0oD4fnBA4NC3OrWtvKYy5cjqVGRSTUNekvGeGzYrEDgkDvGgltjjLuAfLGaNBlixTDSJZwVG1ypdugOaA7OT7Nft+d2/ehLeOVIpvbPFPaGx3lo3bexC8H39aTR2str2ggKwukYmXacEjGcdayxy3uUpR9qWM6zxnAZfLoRWx/wt0QnWdW165G4gLb2xI6cZc+/5R9axA3FhbuYphfyFGI271UcV+n+zdoum6PYWqph5IjNL6swBP64+VVhhpdu0V84h1SVn/J0bnwIGf8APyrjU7mJGjt1k3SRjvHw8x9q712PbcB+u5Ac1W9SEjJ8RWIdR188dK6PpA+2lAvZF6BlDj9D+gonPepJbXP4h47hPyg7c+h/8U3V84q4l84zkHoayPtubex7RXKyxkyS7ZVAXJII6/UGtcZgQapP8QwsFvbXwgMrBzEdqBjyCR+h+tTnOhCfsDq8h1B7KS3kjgnUlGYYw46cdeRx8hV947uSFwcKf2rHl1q+SZHgjSIowK73ycj0WtDv5vxsFrcRzvHGWWRTGQDzjj6cfM0sb0ZyhaaGcKVLiU564AH+xruyiZFCk5A6UbpkamRwrbgy4GfICm+n2sEpKTQKSD1xjFRle1E5Vl4BOD4CvtSufwuk3EwJDbNq5/1HgU6v9MSJDJCxAH9ueKqPa9mjS2tMnMjbz7Dgfcn6VOwWaTCFt9+OWPGaYADxBryBBHEif6RipePKgMr/AJDb28SF7mINuxtBJVj5Y86M02dVEcYiZVVgASTzz5UbeS/Bjb8qKW3KGX9Pahorpdx+HjjGCRUSUuLxoIXuGjEG5i5GMgZya/RMMeLppCvEUYjWsO0SKKXtBYrsOXu4gxPkXGa1/V9Za0MlvZRGSbOXY9FrSGi12T4k6BmB2gjjw5pBPA7qVySh6g+VC3V/qzT4EFqZH5VWlOSPEnA4AqM6lexTR28tvFIZDgSQOSqjBOWDAFRgHzrafiKG7MtIsEthO2ZbdiuR0YZ6infxVQbSwyKrWmQ6vJPezvZMD8dijRuuGQ9Mc84HHyphaW97csCYZI+f/cGP1qtAwknx06VXO17LNod0HAYIolx/9Tk/bNWaLSmAzczDHiqD9z/iq5cwFtQuobg5ijkKCPwZeoyfHINTldTs8Zyumeada6hqxC6XYSMmM/GcbIx67jwflmrbpQms9Pht9Yj2tEXU/DcMMDJUjzGD9hT4XCR4RApC8AdAvuaFudQghBkvLldhzkBA3T1/2rHHLTX+cONF1KCOSJ2k3AEdCBkemTVlSdFnEkUoZXGeGH6Vm41nRbqcCMmSTACCJNzMPkK7uNUs7OMvJHKZcgJDIm3nHU+OPlT6qbNNTuJDLA23kkeHNZ/q8hve0jA5K26BPoOfuTVTGs301x3JUXe2AojUge3H+w9as2kxZEsx/vbGf1pXHSZdmAUV3t9TUN1cR2kDSzHAHQAZLHwAHiTSWXUbqaVzBa3cgUgH4URYKcA4JHjgj60jB23Z1o1Ie0ct4sWVs/WjLfSLH4LfiYBES2AinvH9qYSfzC63SMrSJ03swG0ftS1rJ8GZpQ6DJLKGLfQVEWYaZZWMWp2rW6SBY7iPAds87hVu1Ah9Qu5ZM7Efp8ulUM3WnRCG4ZpcqwZTsxypBzjPmPKr1rt/GZ0MXeBQSLg8ZbkHHia0wqbAUoEjCML35jmUDqQOdv04+tcHZbRmBQN2Gkmbrkn1+gqKMurCUsRgHn1PX7V7A/wwzsAWfpkVrKnRlFO0RQNkYGXUefXFCJqDvKyvEV5GCuSv+ajjlJjbdksepJqIuPyL9fEmi5z0pB01ztXJb6VR+1GsQWeopLIzCOWPbgDPeXjoPQinc+pQyDZDKsjY/tbu/M0muL7R/i7dT0q4Eid0uk3B9RkY5qLltXnhJN2jgGGhWZ/EqLdsn64qAdqdaXJtbX8LBn80jBc/+KtEVz2SkwFS9j99jf4qWaHsndlWeeUEflBjkQf/AJYj7UpMT55Ks3au9HMFtDcSKp3ymIDB88nkj1oC0ju7l2lnzuB5ZuMZ8/fyHJ8at89p2WBcrqPwhHtYspYAZPDcofEHk0THo9lJGGtL9CjLlCGRsKfEHI5PmeaqaiLuq/p8RExYglkHUDGD4A/XoOnjTy71FbSwjt7TbLKyle6eh8c+VeX1j/KlhkjQTICCdgCgYOcHk4Hjn36k5pHqcM1/ZhbKUQo8/fbGBIoJ3fLOPfHlUZ37VhPoPM1ydItrssZys3fXccR970PTj9K2Ds84n0a1mFr+E3rn4WTxz155OfWqt2V7N/gVWScSKpIdY3HViOSc9Bnwq6M4J7xBPrUS2tM+M6jJo9UaLTWJlCM3GWO7gedVu/7Zy7ZI4GeXKle+5AJ+VfdqCbYyW8XEeTx5Yqkx/mOefeiIq6WGqTApJdEAAbn54IxzVt03tgkohS8gZ/hjYkq4/KOgIz4fpiqNEd9pEGAxwvyq865GsMtjaIMQxWkQUe45PvSt0cmzeXtDYuv9S4RPRsj9qN024j1SzuLm2mR1tsb1GQeQcYB8Dg80hvNMtI1LiJSQ4AyAcU67LQxxSvFGgVZosyEDlueP1NabuiAT6lfNExtUiQ8/nUt+9QWk8lyR+OO455z4H26U3jRN5GxfpXF5bRKiyKuGPXHjTmOxa7h0uzTvRwqM/wCnipGgWMYQEfOvNJkYmSInKoMrnwotwKvKdJhLcWcMpKywowPByoNZ32o0+fT9bYW908ULKCoU44rUpgNw461Rf4kQq89mSW/I4IB/MM9DWVUQaPftNqttb3Ess1tK4jkbeQBk+BHrjpWqR9mdJkhjxNe27gDpOGAGP+oGsx7M2sMus2KOuVaQZHtzj7Vqzkq+FJG0cUoK4t+ydvG6yC+nmi53Iyr3h4jcOlMINH02NwotQcEY3OWAx5CvbSeRdvPB6imEaguT609bEuhioSmRzzzXjAA97rXdv0xnxr6Q980E/9k="/>
          <p:cNvSpPr>
            <a:spLocks noChangeAspect="1" noChangeArrowheads="1"/>
          </p:cNvSpPr>
          <p:nvPr/>
        </p:nvSpPr>
        <p:spPr bwMode="auto">
          <a:xfrm>
            <a:off x="8804275" y="-571500"/>
            <a:ext cx="1200150" cy="120015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2052" name="Picture 4" descr="http://t3.gstatic.com/images?q=tbn:ANd9GcRtPRSUdYELRxZkrBiGBjrYw8V7ER4cnXJwTw3ddNAEqPS5Y5wrMQ"/>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09395" y="836712"/>
            <a:ext cx="2143125" cy="2143125"/>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3" name="AutoShape 8" descr="data:image/jpg;base64,/9j/4AAQSkZJRgABAQAAAQABAAD/2wBDAAkGBwgHBgkIBwgKCgkLDRYPDQwMDRsUFRAWIB0iIiAdHx8kKDQsJCYxJx8fLT0tMTU3Ojo6Iys/RD84QzQ5Ojf/2wBDAQoKCg0MDRoPDxo3JR8lNzc3Nzc3Nzc3Nzc3Nzc3Nzc3Nzc3Nzc3Nzc3Nzc3Nzc3Nzc3Nzc3Nzc3Nzc3Nzc3Nzf/wAARCACRALMDASIAAhEBAxEB/8QAGwAAAQUBAQAAAAAAAAAAAAAABQACAwQGAQf/xABAEAACAQMCAwUEBwYFBAMAAAABAgMABBESIQUxQQYTIlFhcYGRsRQjMkKhwfAzNHJz0eEHFSRS8RZDU7J1kuL/xAAUAQEAAAAAAAAAAAAAAAAAAAAA/8QAFBEBAAAAAAAAAAAAAAAAAAAAAP/aAAwDAQACEQMRAD8A2otFJ8QX51MlrEOg+FdZsHArqN60Hfo8Q6D/AOtdEEfkPhTsjzpA0HREg+6KcI18sV0cq7QIRgHanMgxTcmu5oOaKWmu12g5oBrgjGd+VOpHYZPKg48S4wrHB57UNuYRHkjIGeeKtG48RKnAqG8uNSaQAQelBXiiTT4NKk7kkcz513uGD7kHfO4qxZwjSpOGyTsallKfSlAIyFOofr20DYeQLY91XEwRkcqpeeOVTWzHJzy50FgoBTSoprvmo5ZtCFsZx0zQcmKoMlgPKhN1xGCG3MsjJkNoOOh9RSl4skiOkqacg4J3ANZKaNppMalXP3mO2aDTrxO0ZQe+g3Gd5AKVY+eO3hlMbRoWAGSXYb4pUHoWrJpwNN0kGukE0Dw3rTwaiA29aWStBZRtqeDVZWqVWoJhvXdNRqaF9oe0lnwKNFnVpZ5QSkS7ZHmT0oDOKQFYJf8AEC4kLabKBV6ZZjWv4bxWHiFjDcx5GoeNTzU9RQXwKRGx5Y9lRvMigNnIPl0rkkyhfCd8cqCneAh9Krp2+NQxA53z6U2a4Jc53xyqeH7DHGT09tBXtbmRlkzk6ZGAU7dKsKxZNRGlhtueWd/yqqRJHJcd4VLuwYDT9nIA/Kp0bXArHwsshHwG3zoHtP3Zx8utWY2DKGHXehsIQTMJDy5Z61fj2UYOR50EmajmUOhU7Z6+ldzVK4vxBsytqzyx0oA/E7P6PqIkDb7DO9BpCEfUz4wdwu5rSTSSXrkwsyImwOB+vP4VUktYJ45WDaHUZaYAEHHM+nKgy1xxBHmdmiYHONnH5ilQe6VZZ3kUghjnOTSoPZmUU0rTtVdBoI9NIx5qSlQMEeBT0FOp6gUCUV5p/iXAbntFaxxvrZbYBkH3PEx/EH5V6eo5ZrIdoeE6O0Ud/KMwXBjXPPDKANJ9uKAHwrsTf3VqHXuowV27wnJ+HKrvBbmXs9xf/p/iUTK90Q8EqtqQ7EAD4e4itZDJbxTxLpwCCDk+fSm8Q4ZZzX8F84Pe2yssQ9SOZ9xPxoESfdTWY4IHWuaga6qEn0oKskegZLU+Gcrtk7irEltqxjkedQFHiR10Ic8iKCtdTGO8JwXEsOW3zurf0NTx3Cyq9vpYFXzrA2JIHxqq2kkd+DrAJTHXOx99WLhdMMba0VEA2T/dyOTQceJkDGRWznIPnRG0d3Qhhy5Gh0czGZBNGxA257n2UZXToBHKgY+AD0rOXh/1DZIbfrWglYBSTyoRfPB3Z8OSdvZQdsrlFTBIB1YOlcL8aA9p3mibvUkSMSDS0cTkgpyyfLrsKfJ38Q1INQ5gE7e8UPvL12sXt2Jw8gLnpjfbHSgz6zRoNLKMjY+ClTZosyMdKe9Tn8KVB7NiunIHImhiXWeZ3qeSYpZyT6iNA1Y88dKC8B6U4LQ7h3EjdWwmZBuSCB0IP9MVdS5jOATg+tBMEOKeo8qqXNwgXUsi7c6ozcZjs7aa4nJKopJFBT7T9q04LE0UPdy3zfZQnIj9Wx8qxMXHeIcVvIf8ynaRlbKgDAXG5wB0/W9UZ44+L8cP0liXl1ybPgHG4A/XSr/EFt+DXfDA6aIRr1vuQpOn7XmNzv0oN5YzxwWslxeFBGq6jI6nIGKwkvaO+t+1F6YNIWaRD3Umw0lRgeh6ZqrxC6uVnWx75/HJIjqyHeJWBQg5wdgB7KmSYSzmW4KOATHnQBpKgEb8zg9aDW8G45b8UDKqtDcRj6yB+ajlkHqPWjkbgDnWW4SkKOlxEkcYl2dl+/6+2tV3OgYxQSd6MVXnYaS2Tt0HWugajgdKckRc4xkdfUUFCWVCI5YYSQoOVYDf1qO4RHXvLedTLjLL1PsBNEOMQ4t2mV21jSEUHbVny9lQ8O4aGt7gTBDI7DDLtjbptQOgQukeJVcrgnJBJolqyKhtYO4gVMAMM5+PSpGPhPmKCOaRY1LNnA57UIu1jkkVlOpT0zuKbPK7yMjNpG+STzqS2hVSBKyIdWUbOc0Ekloy2+XQt3eSAgyTjpWT47A0EkUqhlSZNQiddLoM43Faji84WFVQgyBhpUzmMZ6E+Y/rWZ4w6MYO5DBCmDH/ALWLZJ33AoO2vC43gVjNoySdPkMmlR2wsBPaRyicRBgTo7rVjfzpUF1baS4GXXR6mouI/SmtTa2ojCMhVjIDn2jBFFQfKmEo+CMHGRkUA3hvDmgh0pcSHUdWGQYBx6GmcViu45ITCztjxZWMjTRZWxUgbI3/ABoMzFc4cidnz1xHp+dVeIzxXOIoP2C5DyaslW6bAcvbirXbC8srLhMsh0NMWVECqNRJPQ9Ngaz3A+O3d0/di0i7pRyUsSvvNAF4gRYdqOHlQo+uXUU5MCcHbpkGjvHI473ib28niRLY5zy3P/5/GhvatI5O0nCEiwHdlLZGDgP1PuPPyqGXiom4rdXUbfUsxAz/ALVGB8dz76CpxGCU2NqZJGJEEUYAPRmwfZsBU6zDRfqOSzsR7M4PyqO64nb3nCLREZVuVi8ak8irBgPTYmh8tw0V1dlRlZHLaTvzGfzoNXwO9DRW0UkiKyglkJ3PIbfrrXo/CJluLSIllcgsCc56V4faXUwvPqyyCBQjSnGM8z0zzJ6+VekdnOJIncEXSyauRPhL+445ZoNdbRr304I5MMVM+Ac7AeVVYZX7tmGGdm6nnUUn0tiSNIPkTQQ8WdJofCMSB10kdd+tSxPJaoyyjDuQ2OeBj+1Uys8dxE0yjGrbcGnX+R3MkWtxJHqZhvk55/jQE0bWoJ60ioPlQmG8eNPENvPBq091BJAQz7ez8KAbxZo+80xrhhs1VkvLe2hOlDJIcbsOW2/41DJ3kpcorNpGTjyqpCiyXISTQAOYc4zQXBcxXjq11GFABUyEgAA8gMj++1DL2DvI42guomAAVEJzJz+9nmfyq6JZRJqtjFDCildUjh0zvuACd8j278qHKbjiN06WcNvqXJ+qJAwG3JJ9o+NAWt5ZHiDRuFQ5KjHIZpUyO4MYaOWFVdHZSO7PQkUqCS67QwyQKUUrJghlxy9/nUVlxxYlcyl2A30eflj881ak4JGqEBd/Oq7WNujtEyaGOxBONVBYPaa2IJVXBPIFQQD6455qvcdqM6hAoDD7DYyD7etRTcFEjFXJRBzPUe+ux8Et9GEbJ5Eg86DNdqp24jGkzhIikq57tclQdiTyzjNa3hvZ7hsfC2Syt83JiJjmkc69WNt/u+4UL7R2Udvw4yCMBjIBnp7/AIV2HtK9tcKCFEUZBIU5JAwTt7Dn3UGZ7W/5mgsry8spYHNt3TTMmApJOrJ6NvjfHMnyrMLd90MEZTkR517c95FcqTb4mjK4eNhs6nfIzz5/Oshxvs5wmMl4LQKz7rGGK7jZgvkfTkelBg5prYwo8UOiZVHiDcz7KjF4WlJbcYA3o7BbcNYSwPbrjO0jAhgPbqxVeThPD8juTI5zuAf1n8KCTs1bXd5cvb2sD3E7kvzwFGeZPQUQ4/w2+4NPE3EIREk7eCWKQujHHIk7g48xWq7FR2tlwtprbQkr7P5HGTj1wB86KdouFw8ftrNbt2SK2nMjrH97bBGeg3NAY4OkkvCLGWUnvWgUux6nHOrRjmUYWT4gGm208egKuFVQAqjkB0Arr3aBiB05nNA17UyDMkmWHI+VSrBotY4hKfqxhWBwcdKqNeHp8DXYy87AsdvLNBOjEkoxDeo/pUd1axyppcAA/eVQD8qmjjWPkfxqK8nESgnG/mdqBy2yAEghgd+QFC+JieG50tard20qsAkcTFgNs5fOAOvriok4uzcMF5b9yXj1d7qkCqcHBxscnrz+dUOP8Yivoo7aHxxSBWIjch88xy2Ht3oBvGp1tuGyyWslqIJ9USCK2aNgoGdy3PY789zTrS64ab60+h9/ZjQ/euzjJ2JHXzU+XTas5xS67yZYIpJnVCcCSUucnGT6f2o32cW0l4GmrujMsr428SuN8EnmMD4UD7xreO5dY5YbhdvrXYkttvk43pVZSWO1UW4dV7sacFhnb30qDQ373MOqWOTvQvMY2Hp7aC8Q4hBOven6t43EbHcgj2AZ/wCK79NcQqox4jqYSYwd/Mfrehl7GTbXU6wq4LKHTLEqpPM4xvkfiTQXHvnu7iC2uWWJUTcK3Mgdfgc55daK2vEbDDKroAmxXkV8vSsQ12IYJI57hjJsRIo8TDbAByPbmpeFNDLK0t4WSNVBCsdTMfLHkPhQajtPNDPwCUxMjjKtkYOfEB+dC+HcFsry0iaa0SRzpywdkO3qPeDVni1tangl61vEuFRSrAbjBH5VN2dkJsEZm1jHNCTQY7ivEJ+z3aC4tLQuIIQmlMkooKgkDckcyeZ612+7Ww31oYZotueeeD5j9cq0dpaQ3faziizTLEO8iYZwW+wANj89+YHWi8fZPgsEss72MEpkbBRoA+R09mdzkYoPHri/7yfWAcerH51KOJMqAKNIXy9f1ivWr7sh2blZrmHh0ULjAKrsBnzXOPXNAeJ9mOC8JjluUttcqRgFCToRyceeNjtgUAOzuro2kNqHGEXkPMnJz/XyHqa2EFzInB072RkDbMX5tnPI+exznfnWX4RaZve8UkZO656+2r3aBrq87RcO4RaKpWHcsTgd4wOD12A9OpoLUXELlZdMLk740mi9os7ti4YBhnK6wSntGTj2Yo1w/hkVmoCgSafsswGQK8f7TXssXazizQStGRdOAVOMY2/Kg9JTj3DokJluZICG0n6RC8QJ9CwAIq7NxeTuUawiS4MhwrBvABjOSyg7be/IrzGy7YcUt10vKJl6rIM5q/bdoeFXL67rhwt5zzmtD3TH3qQfnQbj/PJEgZrlEjlBA8D6lbf1Ax8Kp3PEbqe4j+pk7sDDAjPPr+gaHW9xb3cax2fGjJhshL6NZj02z4W6eZq21veIGkngWWNVLa7KXxMfLQ+P/bpQZ0w3Ek0xZG0MxJEfhBboc428vfVlC9wsbsDFIkmgvn7u2QTzPTbqNts1Yt4hco9zBcrHGWKPFcKYnVx03pPPGZDA26qD4sYBYAYx0xzoBklo07hYA6R4wwO5Zumw9lOs2/y69vHELyGeExqFxlWJ5j0OP+avSTapF1JJGpOo5GkE+uOR/rTyy/QhLIrv4iA2ce3cCgZPxC2klZ2sJ8tudUW+aVWxxOzGzwksNiaVBcmtrtJTB9FkC8lwDv02x+XOld2Vrb2pileMSs+uaMyYPLYevPlRaG5uFQLpkwOrbj30yWyguHcvDhmOdYI8X68qDFXXC7TW8jQQ96SclMjJ8htzqjc8NtRIXFuzFiDhGOPTrW7ueGKUiwHYopGGOPeR+FAr2zmt4zmMlPu4wBy5frNBmmsXhGVt3GxGGDDG3X0rR9lLtorZbdWlilY+COceBzj7jjr6VFacNnuR4rRoYyP2jLv7vl+dFOM6OF8KFusimR1wmPC3PmceXnQC7fv5+0d5cwuWQTqoVFznwqD6Hl+s1tDxB4kMckqDUSFVQcg7DBB5kE++sTwjjFrGlwrd7DOHH1oAbKgjl5ZGMj2+mDQ4tAzH6K5dSqK10432AyST9rYdMbj30GnaBX7ruEADeE69ycAnYbZx4uflXnHaW7N1x6W1sYmaCMDMcROScnLMT15fGtP/ANS21qsYadhHGjM2U3zjGxwRknpmvOkuYJuOzo6h4XcKFbYHGBnFBprN4+HL395NEsCg5WVNEgx00nn7RQ7gHEXuuMXXEYpAlwASMwd4cNnflgDbGfbUnazhMVvw+O6tYNEJkBaMOCud8H059Oe1B+CE2V7NLkgyADxkLy9vSg9AteK8TlICX1rnV9l4cEj2AfKvJOJTNccRup3ILyzyOSORJY1tZeMSxaZJ0CkAnCHUGwPdy2/vWDVgd8896DpYinCUjG9c2xXCoP2TQSC6cciQa3fYydZOHMt0qyN3mVZ8EgY9a87OQ29arg05hsEx95jQFuH3rxcd4yNQ7smMqg+yGK4Jx54AGfSp45DNJiUAxsNZLOcjfIwAd6y6Tt9O4hKCN3VT7lozLFKEijgRHwuuVVJODpO+c4zjOxPWgu9+41rPhYA4DIRnTuOeN+fTpy9aluY2jjEnfKsQQhUbqcnb8R8Ko214ztJExKsVHhCjC5/D18uW/OrTxS3lu0iJLFIhyrF9mzz338vwoBj3YDEY+L4pUSigfQNTWzHzd1U+8YpUG7ZYDhmRnPNfH/eu/SdGDGnhX0/4p8aa2w0fh6NnekhRQYmZQw6FtgPZQRGZzq7oRhvLOfj+FV3S5liKzRpkuArRtjbzxjn6b/Orn1SFpdTuMjkB8BVWMS3V04EkildycDA9Pbj0AoGxGVYgXZSc6VLDPxHnQ2fg4urrvrqbXL9zOVVee2Pj/QUZkk1hmACqGOAMN16n8agCMduhbqAByFBEkccWIlDNttgED+n471FcZLbwQMAw+02fjgbGrSzRqv10fgU7nb9e7FdnkU4ZGADHAJGaAZNbWc7BmQAhdOcE/iN/fQPjHY+Ob/VWN0ElGNPeNhT5DUd8epz7a1ciTF2McmxGdzn3AD2VCpkcaNWRtldJzn9A9MUAdIeORWcdvd8PS8iCkMkUqkMAOW/pUcdhI1zI8lgtimQEieUEkddwTv0Hv5dddDDAEBZlU4GxOB6elcaBUJIaTxEcmB/DlQZO84BbSlyyoSwz9o7euDyrK8U7FvES1lO7N/43XGk+XOvTpuHrrU6cNvvy2xy6eym50kBjGWGTh2Xp5daDxOfhvE7RdUtrJozzAz+HMe8VTErI5zkH1r3JrU3BCSBAhADd3hgTjngjlQy/7HWN2p1QQ5wQCIcH4gjz57fnQeSaw43POj1k3+jiBPhxkUduP8N/Axiuu6bGxK5X4c/LrV7h/Y+OCCIXF2pwADtpA28yaDF2ZUxXDEHLztg1vHZWZ42mOCpTu3J0jbHs3/Ko+E9lYYES3E0M/eyk6iudRJ2HMgDpmtBPwC4hL6khbu0MgZHHiwdO23TO4oMmeExyxqxbHiJEZxpLeWPL9bGp4IL2zdjbhJIshSGbGRy+IwKNXHDZYGu4ppI2NsqyME/2NtqU7bcvXerPDoA9uZWLRBWZMEBids43P6NAPS1UqCHYeYbTkHqNxSoiL6MAaS2OY0qMY91KgM2f7pJ7B8jUcX/d9g+dKlQRf9pv5p+Zp3Df2x9p+QpUqChL+3f+dL8qsSftI/4W/KlSoG2/7eX2R/nXZfst/GfzpUqCIftPe3yqab9kv8FKlQCuIfuaexfmKIQ/u8P8Q+dKlQWU/eR+ulC7j94/XnSpUEsP2l/iHyqWP97b+WfzpUqBt1+yg/lt80qvL9qH+P8AOlSoFafvlv8AxLWj4t++QfyLv50qVAFH3/8A43+lN4P+xk/nD/3FKlQHrL92T3/M0qVKg//Z"/>
          <p:cNvSpPr>
            <a:spLocks noChangeAspect="1" noChangeArrowheads="1"/>
          </p:cNvSpPr>
          <p:nvPr/>
        </p:nvSpPr>
        <p:spPr bwMode="auto">
          <a:xfrm>
            <a:off x="8815388" y="-547688"/>
            <a:ext cx="1409700" cy="11430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2058" name="Picture 10" descr="http://www.ailf.org/exhibit/ex_irishim_files/Irish1_files/immigrant.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67180" y="4299842"/>
            <a:ext cx="2118093" cy="17214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
        <p:nvSpPr>
          <p:cNvPr id="12" name="Content Placeholder 2"/>
          <p:cNvSpPr txBox="1">
            <a:spLocks/>
          </p:cNvSpPr>
          <p:nvPr/>
        </p:nvSpPr>
        <p:spPr bwMode="auto">
          <a:xfrm>
            <a:off x="179512" y="3212703"/>
            <a:ext cx="7704856" cy="1368425"/>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cs typeface="+mn-cs"/>
              </a:rPr>
              <a:t> Government: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The people who rule a country of state.</a:t>
            </a:r>
            <a:endParaRPr lang="en-US" sz="3200" dirty="0">
              <a:effectLst>
                <a:outerShdw blurRad="38100" dist="38100" dir="2700000" algn="tl">
                  <a:srgbClr val="000000">
                    <a:alpha val="43137"/>
                  </a:srgbClr>
                </a:outerShdw>
              </a:effectLst>
              <a:latin typeface="Tw Cen MT" pitchFamily="34" charset="0"/>
              <a:cs typeface="+mn-cs"/>
            </a:endParaRPr>
          </a:p>
        </p:txBody>
      </p:sp>
    </p:spTree>
    <p:extLst>
      <p:ext uri="{BB962C8B-B14F-4D97-AF65-F5344CB8AC3E}">
        <p14:creationId xmlns:p14="http://schemas.microsoft.com/office/powerpoint/2010/main" xmlns="" val="4238454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500"/>
                                        <p:tgtEl>
                                          <p:spTgt spid="7">
                                            <p:bg/>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bg/>
                                          </p:spTgt>
                                        </p:tgtEl>
                                        <p:attrNameLst>
                                          <p:attrName>style.visibility</p:attrName>
                                        </p:attrNameLst>
                                      </p:cBhvr>
                                      <p:to>
                                        <p:strVal val="visible"/>
                                      </p:to>
                                    </p:set>
                                    <p:animEffect transition="in" filter="fade">
                                      <p:cBhvr>
                                        <p:cTn id="37" dur="500"/>
                                        <p:tgtEl>
                                          <p:spTgt spid="8">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fade">
                                      <p:cBhvr>
                                        <p:cTn id="47" dur="500"/>
                                        <p:tgtEl>
                                          <p:spTgt spid="8">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2" end="2"/>
                                            </p:txEl>
                                          </p:spTgt>
                                        </p:tgtEl>
                                        <p:attrNameLst>
                                          <p:attrName>style.visibility</p:attrName>
                                        </p:attrNameLst>
                                      </p:cBhvr>
                                      <p:to>
                                        <p:strVal val="visible"/>
                                      </p:to>
                                    </p:set>
                                    <p:animEffect transition="in" filter="fade">
                                      <p:cBhvr>
                                        <p:cTn id="52" dur="500"/>
                                        <p:tgtEl>
                                          <p:spTgt spid="8">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2">
                                            <p:bg/>
                                          </p:spTgt>
                                        </p:tgtEl>
                                        <p:attrNameLst>
                                          <p:attrName>style.visibility</p:attrName>
                                        </p:attrNameLst>
                                      </p:cBhvr>
                                      <p:to>
                                        <p:strVal val="visible"/>
                                      </p:to>
                                    </p:set>
                                    <p:animEffect transition="in" filter="fade">
                                      <p:cBhvr>
                                        <p:cTn id="57" dur="500"/>
                                        <p:tgtEl>
                                          <p:spTgt spid="12">
                                            <p:bg/>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2">
                                            <p:txEl>
                                              <p:pRg st="0" end="0"/>
                                            </p:txEl>
                                          </p:spTgt>
                                        </p:tgtEl>
                                        <p:attrNameLst>
                                          <p:attrName>style.visibility</p:attrName>
                                        </p:attrNameLst>
                                      </p:cBhvr>
                                      <p:to>
                                        <p:strVal val="visible"/>
                                      </p:to>
                                    </p:set>
                                    <p:animEffect transition="in" filter="fade">
                                      <p:cBhvr>
                                        <p:cTn id="62" dur="500"/>
                                        <p:tgtEl>
                                          <p:spTgt spid="12">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2">
                                            <p:txEl>
                                              <p:pRg st="1" end="1"/>
                                            </p:txEl>
                                          </p:spTgt>
                                        </p:tgtEl>
                                        <p:attrNameLst>
                                          <p:attrName>style.visibility</p:attrName>
                                        </p:attrNameLst>
                                      </p:cBhvr>
                                      <p:to>
                                        <p:strVal val="visible"/>
                                      </p:to>
                                    </p:set>
                                    <p:animEffect transition="in" filter="fade">
                                      <p:cBhvr>
                                        <p:cTn id="6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animBg="1"/>
      <p:bldP spid="8" grpId="0" build="p" animBg="1"/>
      <p:bldP spid="12"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179512" y="1196752"/>
            <a:ext cx="7499350" cy="1584176"/>
          </a:xfrm>
          <a:prstGeom prst="rect">
            <a:avLst/>
          </a:prstGeom>
          <a:solidFill>
            <a:schemeClr val="bg1">
              <a:alpha val="52000"/>
            </a:schemeClr>
          </a:solidFill>
          <a:ln w="9525">
            <a:noFill/>
            <a:miter lim="800000"/>
            <a:headEnd/>
            <a:tailEnd/>
          </a:ln>
        </p:spPr>
        <p:txBody>
          <a:bodyPr>
            <a:normAutofit lnSpcReduction="1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Industrialization</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A state of having an economy based on</a:t>
            </a: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industry</a:t>
            </a:r>
            <a:r>
              <a:rPr lang="en-US" sz="3000" dirty="0" smtClean="0">
                <a:effectLst>
                  <a:outerShdw blurRad="38100" dist="38100" dir="2700000" algn="tl">
                    <a:srgbClr val="000000">
                      <a:alpha val="43137"/>
                    </a:srgbClr>
                  </a:outerShdw>
                </a:effectLst>
                <a:latin typeface="Tw Cen MT" pitchFamily="34" charset="0"/>
                <a:cs typeface="+mn-cs"/>
              </a:rPr>
              <a:t>.</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7" name="Content Placeholder 2"/>
          <p:cNvSpPr txBox="1">
            <a:spLocks/>
          </p:cNvSpPr>
          <p:nvPr/>
        </p:nvSpPr>
        <p:spPr bwMode="auto">
          <a:xfrm>
            <a:off x="179512" y="2780928"/>
            <a:ext cx="7499350" cy="1368425"/>
          </a:xfrm>
          <a:prstGeom prst="rect">
            <a:avLst/>
          </a:prstGeom>
          <a:solidFill>
            <a:schemeClr val="bg1">
              <a:alpha val="52000"/>
            </a:schemeClr>
          </a:solidFill>
          <a:ln w="9525">
            <a:noFill/>
            <a:miter lim="800000"/>
            <a:headEnd/>
            <a:tailEnd/>
          </a:ln>
        </p:spPr>
        <p:txBody>
          <a:bodyPr>
            <a:normAutofit fontScale="92500" lnSpcReduction="2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Institution </a:t>
            </a:r>
            <a:r>
              <a:rPr lang="en-US" sz="3100" i="1" u="sng" dirty="0" smtClean="0">
                <a:solidFill>
                  <a:schemeClr val="tx2">
                    <a:lumMod val="75000"/>
                  </a:schemeClr>
                </a:solidFill>
                <a:latin typeface="Tw Cen MT" pitchFamily="34" charset="0"/>
                <a:cs typeface="+mn-cs"/>
              </a:rPr>
              <a:t> </a:t>
            </a:r>
            <a:r>
              <a:rPr lang="en-US" sz="3100" i="1" u="sng" dirty="0">
                <a:solidFill>
                  <a:schemeClr val="tx2">
                    <a:lumMod val="75000"/>
                  </a:schemeClr>
                </a:solidFill>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An organization for a particular</a:t>
            </a: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purpose.</a:t>
            </a:r>
            <a:endParaRPr lang="en-US" sz="3200" dirty="0">
              <a:effectLst>
                <a:outerShdw blurRad="38100" dist="38100" dir="2700000" algn="tl">
                  <a:srgbClr val="000000">
                    <a:alpha val="43137"/>
                  </a:srgbClr>
                </a:outerShdw>
              </a:effectLst>
              <a:latin typeface="Tw Cen MT" pitchFamily="34" charset="0"/>
              <a:cs typeface="+mn-cs"/>
            </a:endParaRPr>
          </a:p>
        </p:txBody>
      </p:sp>
      <p:sp>
        <p:nvSpPr>
          <p:cNvPr id="8" name="Content Placeholder 2"/>
          <p:cNvSpPr txBox="1">
            <a:spLocks/>
          </p:cNvSpPr>
          <p:nvPr/>
        </p:nvSpPr>
        <p:spPr bwMode="auto">
          <a:xfrm>
            <a:off x="168994" y="4437285"/>
            <a:ext cx="7499350" cy="1656011"/>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cs typeface="+mn-cs"/>
              </a:rPr>
              <a:t> Internationalism:</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A belief that countries should work and be friendly with one another</a:t>
            </a:r>
            <a:r>
              <a:rPr lang="en-US" sz="3000" dirty="0" smtClean="0">
                <a:effectLst>
                  <a:outerShdw blurRad="38100" dist="38100" dir="2700000" algn="tl">
                    <a:srgbClr val="000000">
                      <a:alpha val="43137"/>
                    </a:srgbClr>
                  </a:outerShdw>
                </a:effectLst>
                <a:latin typeface="Tw Cen MT" pitchFamily="34" charset="0"/>
                <a:cs typeface="+mn-cs"/>
              </a:rPr>
              <a:t>.</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09634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Nouns::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pic>
        <p:nvPicPr>
          <p:cNvPr id="3074" name="Picture 2" descr="http://t0.gstatic.com/images?q=tbn:ANd9GcSEHL0ZLUAk-mp5N2JI4Ujn-v9GQBUQpMguZHgIGmtiokhV4Oo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60232" y="816393"/>
            <a:ext cx="2160240" cy="225256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3076" name="Picture 4" descr="http://t3.gstatic.com/images?q=tbn:ANd9GcR1nrdZa7er4jkiKjBGb7oHoPN0cpAkKJ3hA7cH5OZnDU-XM7awRw"/>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50582" y="3140968"/>
            <a:ext cx="2609850" cy="14520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78" name="Picture 6" descr="http://www.bu.edu/law/prospective/graphics/discovermore/discovermore-internationalism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298754" y="4765129"/>
            <a:ext cx="1809750" cy="14001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38454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animEffect transition="in" filter="fade">
                                      <p:cBhvr>
                                        <p:cTn id="27" dur="500"/>
                                        <p:tgtEl>
                                          <p:spTgt spid="7">
                                            <p:bg/>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fade">
                                      <p:cBhvr>
                                        <p:cTn id="32" dur="500"/>
                                        <p:tgtEl>
                                          <p:spTgt spid="7">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fade">
                                      <p:cBhvr>
                                        <p:cTn id="37" dur="5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500"/>
                                        <p:tgtEl>
                                          <p:spTgt spid="7">
                                            <p:txEl>
                                              <p:pRg st="2" end="2"/>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bg/>
                                          </p:spTgt>
                                        </p:tgtEl>
                                        <p:attrNameLst>
                                          <p:attrName>style.visibility</p:attrName>
                                        </p:attrNameLst>
                                      </p:cBhvr>
                                      <p:to>
                                        <p:strVal val="visible"/>
                                      </p:to>
                                    </p:set>
                                    <p:animEffect transition="in" filter="fade">
                                      <p:cBhvr>
                                        <p:cTn id="47" dur="500"/>
                                        <p:tgtEl>
                                          <p:spTgt spid="8">
                                            <p:bg/>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fade">
                                      <p:cBhvr>
                                        <p:cTn id="52" dur="500"/>
                                        <p:tgtEl>
                                          <p:spTgt spid="8">
                                            <p:txEl>
                                              <p:pRg st="0" end="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1" end="1"/>
                                            </p:txEl>
                                          </p:spTgt>
                                        </p:tgtEl>
                                        <p:attrNameLst>
                                          <p:attrName>style.visibility</p:attrName>
                                        </p:attrNameLst>
                                      </p:cBhvr>
                                      <p:to>
                                        <p:strVal val="visible"/>
                                      </p:to>
                                    </p:set>
                                    <p:animEffect transition="in" filter="fade">
                                      <p:cBhvr>
                                        <p:cTn id="5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animBg="1"/>
      <p:bldP spid="8"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79512" y="1125612"/>
            <a:ext cx="7499350" cy="1511300"/>
          </a:xfrm>
          <a:solidFill>
            <a:schemeClr val="bg1">
              <a:alpha val="52000"/>
            </a:schemeClr>
          </a:solidFill>
        </p:spPr>
        <p:txBody>
          <a:bodyPr>
            <a:normAutofit lnSpcReduction="10000"/>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Level :</a:t>
            </a:r>
          </a:p>
          <a:p>
            <a:pPr marL="274320" indent="-274320" algn="l"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A point in a scale for example a scale of amount, quality or difficulty.</a:t>
            </a:r>
          </a:p>
        </p:txBody>
      </p:sp>
      <p:sp>
        <p:nvSpPr>
          <p:cNvPr id="6" name="Content Placeholder 2"/>
          <p:cNvSpPr txBox="1">
            <a:spLocks/>
          </p:cNvSpPr>
          <p:nvPr/>
        </p:nvSpPr>
        <p:spPr bwMode="auto">
          <a:xfrm>
            <a:off x="107504" y="2781375"/>
            <a:ext cx="7499350" cy="1583729"/>
          </a:xfrm>
          <a:prstGeom prst="rect">
            <a:avLst/>
          </a:prstGeom>
          <a:solidFill>
            <a:schemeClr val="bg1">
              <a:alpha val="52000"/>
            </a:schemeClr>
          </a:solidFill>
          <a:ln w="9525">
            <a:noFill/>
            <a:miter lim="800000"/>
            <a:headEnd/>
            <a:tailEnd/>
          </a:ln>
        </p:spPr>
        <p:txBody>
          <a:bodyPr>
            <a:normAutofit lnSpcReduction="1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Nations</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algn="l" rtl="0" fontAlgn="auto">
              <a:spcBef>
                <a:spcPts val="600"/>
              </a:spcBef>
              <a:spcAft>
                <a:spcPts val="0"/>
              </a:spcAft>
              <a:buClr>
                <a:schemeClr val="tx2"/>
              </a:buClr>
              <a:buSzPct val="73000"/>
              <a:buFont typeface="Wingdings 2" pitchFamily="18" charset="2"/>
              <a:buNone/>
              <a:defRPr/>
            </a:pPr>
            <a:r>
              <a:rPr lang="en-US" sz="3000" dirty="0">
                <a:effectLst>
                  <a:outerShdw blurRad="38100" dist="38100" dir="2700000" algn="tl">
                    <a:srgbClr val="000000">
                      <a:alpha val="43137"/>
                    </a:srgbClr>
                  </a:outerShdw>
                </a:effectLst>
                <a:latin typeface="Tw Cen MT" pitchFamily="34" charset="0"/>
              </a:rPr>
              <a:t> </a:t>
            </a:r>
            <a:r>
              <a:rPr lang="en-US" sz="3000" dirty="0" smtClean="0">
                <a:effectLst>
                  <a:outerShdw blurRad="38100" dist="38100" dir="2700000" algn="tl">
                    <a:srgbClr val="000000">
                      <a:alpha val="43137"/>
                    </a:srgbClr>
                  </a:outerShdw>
                </a:effectLst>
                <a:latin typeface="Tw Cen MT" pitchFamily="34" charset="0"/>
              </a:rPr>
              <a:t>A group of people sharing ideas, religion,</a:t>
            </a:r>
          </a:p>
          <a:p>
            <a:pPr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t</a:t>
            </a:r>
            <a:r>
              <a:rPr lang="en-US" sz="3000" dirty="0" smtClean="0">
                <a:effectLst>
                  <a:outerShdw blurRad="38100" dist="38100" dir="2700000" algn="tl">
                    <a:srgbClr val="000000">
                      <a:alpha val="43137"/>
                    </a:srgbClr>
                  </a:outerShdw>
                </a:effectLst>
                <a:latin typeface="Tw Cen MT" pitchFamily="34" charset="0"/>
                <a:cs typeface="+mn-cs"/>
              </a:rPr>
              <a:t>raditions, …etc.</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8" name="Content Placeholder 2"/>
          <p:cNvSpPr txBox="1">
            <a:spLocks/>
          </p:cNvSpPr>
          <p:nvPr/>
        </p:nvSpPr>
        <p:spPr bwMode="auto">
          <a:xfrm>
            <a:off x="107504" y="4365277"/>
            <a:ext cx="7499350" cy="1584003"/>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effectLst>
                  <a:outerShdw blurRad="38100" dist="38100" dir="2700000" algn="tl">
                    <a:srgbClr val="000000">
                      <a:alpha val="43137"/>
                    </a:srgbClr>
                  </a:outerShdw>
                </a:effectLst>
                <a:latin typeface="Tw Cen MT" pitchFamily="34" charset="0"/>
              </a:rPr>
              <a:t>Recreation</a:t>
            </a:r>
            <a:r>
              <a:rPr lang="en-US" sz="3100" i="1" u="sng" dirty="0" smtClean="0">
                <a:solidFill>
                  <a:schemeClr val="tx2">
                    <a:lumMod val="75000"/>
                  </a:schemeClr>
                </a:solidFill>
                <a:effectLst>
                  <a:outerShdw blurRad="38100" dist="38100" dir="2700000" algn="tl">
                    <a:srgbClr val="000000">
                      <a:alpha val="43137"/>
                    </a:srgbClr>
                  </a:outerShdw>
                </a:effectLst>
                <a:latin typeface="Tw Cen MT" pitchFamily="34" charset="0"/>
                <a:cs typeface="+mn-cs"/>
              </a:rPr>
              <a:t> </a:t>
            </a:r>
            <a:r>
              <a:rPr lang="en-US" sz="3100" i="1" u="sng" dirty="0">
                <a:solidFill>
                  <a:schemeClr val="tx2">
                    <a:lumMod val="75000"/>
                  </a:schemeClr>
                </a:solidFill>
                <a:effectLst>
                  <a:outerShdw blurRad="38100" dist="38100" dir="2700000" algn="tl">
                    <a:srgbClr val="000000">
                      <a:alpha val="43137"/>
                    </a:srgbClr>
                  </a:outerShdw>
                </a:effectLst>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   Having pleasant activities which one enjoys in his free time.</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09634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Nouns::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pic>
        <p:nvPicPr>
          <p:cNvPr id="4098" name="Picture 2" descr="http://t2.gstatic.com/images?q=tbn:ANd9GcSFjBa01BWE_3jK6BPIcJsnD7apCjTtDs1hjv2RweTOmQYU88ryxjey8ojNhw"/>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92280" y="908720"/>
            <a:ext cx="1600200" cy="1476375"/>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http://mattkirkland.com/pluribus/i/party_nation.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36296" y="2636912"/>
            <a:ext cx="1800200" cy="211719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38454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500"/>
                                        <p:tgtEl>
                                          <p:spTgt spid="6">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bg/>
                                          </p:spTgt>
                                        </p:tgtEl>
                                        <p:attrNameLst>
                                          <p:attrName>style.visibility</p:attrName>
                                        </p:attrNameLst>
                                      </p:cBhvr>
                                      <p:to>
                                        <p:strVal val="visible"/>
                                      </p:to>
                                    </p:set>
                                    <p:animEffect transition="in" filter="fade">
                                      <p:cBhvr>
                                        <p:cTn id="42" dur="500"/>
                                        <p:tgtEl>
                                          <p:spTgt spid="8">
                                            <p:bg/>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500"/>
                                        <p:tgtEl>
                                          <p:spTgt spid="8">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fade">
                                      <p:cBhvr>
                                        <p:cTn id="5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8"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41002" y="764704"/>
            <a:ext cx="8902998" cy="1511300"/>
          </a:xfrm>
          <a:solidFill>
            <a:schemeClr val="bg1">
              <a:alpha val="52000"/>
            </a:schemeClr>
          </a:solidFill>
        </p:spPr>
        <p:txBody>
          <a:bodyPr>
            <a:normAutofit lnSpcReduction="10000"/>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Skill :</a:t>
            </a:r>
          </a:p>
          <a:p>
            <a:pPr marL="274320" indent="-274320" algn="l"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  A type of work or activity which requires special training and knowledge.</a:t>
            </a:r>
          </a:p>
        </p:txBody>
      </p:sp>
      <p:sp>
        <p:nvSpPr>
          <p:cNvPr id="6" name="Content Placeholder 2"/>
          <p:cNvSpPr txBox="1">
            <a:spLocks/>
          </p:cNvSpPr>
          <p:nvPr/>
        </p:nvSpPr>
        <p:spPr bwMode="auto">
          <a:xfrm>
            <a:off x="313010" y="2348880"/>
            <a:ext cx="8363446" cy="1440160"/>
          </a:xfrm>
          <a:prstGeom prst="rect">
            <a:avLst/>
          </a:prstGeom>
          <a:solidFill>
            <a:schemeClr val="bg1">
              <a:alpha val="52000"/>
            </a:schemeClr>
          </a:solidFill>
          <a:ln w="9525">
            <a:noFill/>
            <a:miter lim="800000"/>
            <a:headEnd/>
            <a:tailEnd/>
          </a:ln>
        </p:spPr>
        <p:txBody>
          <a:bodyPr>
            <a:normAutofit fontScale="92500" lnSpcReduction="1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Subject</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   An area of study or knowledge which one studies  at school or university</a:t>
            </a:r>
            <a:r>
              <a:rPr lang="en-US" sz="3200" dirty="0" smtClean="0">
                <a:effectLst>
                  <a:outerShdw blurRad="38100" dist="38100" dir="2700000" algn="tl">
                    <a:srgbClr val="000000">
                      <a:alpha val="43137"/>
                    </a:srgbClr>
                  </a:outerShdw>
                </a:effectLst>
                <a:latin typeface="Tw Cen MT" pitchFamily="34" charset="0"/>
                <a:cs typeface="+mn-cs"/>
              </a:rPr>
              <a:t>.</a:t>
            </a:r>
            <a:endParaRPr lang="en-US" sz="3200" dirty="0">
              <a:effectLst>
                <a:outerShdw blurRad="38100" dist="38100" dir="2700000" algn="tl">
                  <a:srgbClr val="000000">
                    <a:alpha val="43137"/>
                  </a:srgbClr>
                </a:outerShdw>
              </a:effectLst>
              <a:latin typeface="Tw Cen MT" pitchFamily="34" charset="0"/>
              <a:cs typeface="+mn-cs"/>
            </a:endParaRPr>
          </a:p>
        </p:txBody>
      </p:sp>
      <p:sp>
        <p:nvSpPr>
          <p:cNvPr id="8" name="Content Placeholder 2"/>
          <p:cNvSpPr txBox="1">
            <a:spLocks/>
          </p:cNvSpPr>
          <p:nvPr/>
        </p:nvSpPr>
        <p:spPr bwMode="auto">
          <a:xfrm>
            <a:off x="250825" y="3789040"/>
            <a:ext cx="6337399" cy="2448272"/>
          </a:xfrm>
          <a:prstGeom prst="rect">
            <a:avLst/>
          </a:prstGeom>
          <a:solidFill>
            <a:schemeClr val="bg1">
              <a:alpha val="52000"/>
            </a:schemeClr>
          </a:solidFill>
          <a:ln w="9525">
            <a:noFill/>
            <a:miter lim="800000"/>
            <a:headEnd/>
            <a:tailEnd/>
          </a:ln>
        </p:spPr>
        <p:txBody>
          <a:bodyPr>
            <a:normAutofit lnSpcReduction="1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Tuition</a:t>
            </a:r>
            <a:r>
              <a:rPr lang="en-US" sz="3100" i="1" u="sng" dirty="0" smtClean="0">
                <a:solidFill>
                  <a:schemeClr val="tx2">
                    <a:lumMod val="75000"/>
                  </a:schemeClr>
                </a:solidFill>
                <a:latin typeface="Tw Cen MT" pitchFamily="34" charset="0"/>
                <a:cs typeface="+mn-cs"/>
              </a:rPr>
              <a:t> </a:t>
            </a:r>
            <a:r>
              <a:rPr lang="en-US" sz="3100" i="1" u="sng" dirty="0">
                <a:solidFill>
                  <a:schemeClr val="tx2">
                    <a:lumMod val="75000"/>
                  </a:schemeClr>
                </a:solidFill>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   The amount of money that you have to pay for being taught particular subjects especially in a university, college or private school</a:t>
            </a:r>
            <a:r>
              <a:rPr lang="en-US" sz="3000" dirty="0" smtClean="0">
                <a:effectLst>
                  <a:outerShdw blurRad="38100" dist="38100" dir="2700000" algn="tl">
                    <a:srgbClr val="000000">
                      <a:alpha val="43137"/>
                    </a:srgbClr>
                  </a:outerShdw>
                </a:effectLst>
                <a:latin typeface="Tw Cen MT" pitchFamily="34" charset="0"/>
                <a:cs typeface="+mn-cs"/>
              </a:rPr>
              <a:t>.</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09634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Nouns::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pic>
        <p:nvPicPr>
          <p:cNvPr id="5122" name="Picture 2" descr="http://www.bangitout.com/uploads/88tuition&amp;fees_0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02382" y="4005064"/>
            <a:ext cx="2534114" cy="19812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38454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bg/>
                                          </p:spTgt>
                                        </p:tgtEl>
                                        <p:attrNameLst>
                                          <p:attrName>style.visibility</p:attrName>
                                        </p:attrNameLst>
                                      </p:cBhvr>
                                      <p:to>
                                        <p:strVal val="visible"/>
                                      </p:to>
                                    </p:set>
                                    <p:animEffect transition="in" filter="fade">
                                      <p:cBhvr>
                                        <p:cTn id="37" dur="500"/>
                                        <p:tgtEl>
                                          <p:spTgt spid="8">
                                            <p:bg/>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fade">
                                      <p:cBhvr>
                                        <p:cTn id="4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8"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41002" y="692696"/>
            <a:ext cx="7499350" cy="1511300"/>
          </a:xfrm>
          <a:solidFill>
            <a:schemeClr val="bg1">
              <a:alpha val="52000"/>
            </a:schemeClr>
          </a:solidFill>
        </p:spPr>
        <p:txBody>
          <a:bodyPr>
            <a:normAutofit/>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Attend :</a:t>
            </a:r>
          </a:p>
          <a:p>
            <a:pPr marL="274320" indent="-274320" algn="l"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To go to or be present at.</a:t>
            </a:r>
          </a:p>
        </p:txBody>
      </p:sp>
      <p:sp>
        <p:nvSpPr>
          <p:cNvPr id="6" name="Content Placeholder 2"/>
          <p:cNvSpPr txBox="1">
            <a:spLocks/>
          </p:cNvSpPr>
          <p:nvPr/>
        </p:nvSpPr>
        <p:spPr bwMode="auto">
          <a:xfrm>
            <a:off x="168994" y="1700809"/>
            <a:ext cx="7499350" cy="1224135"/>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Charge</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To ask as the price of something.</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09634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verbs::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7" name="Content Placeholder 2"/>
          <p:cNvSpPr txBox="1">
            <a:spLocks/>
          </p:cNvSpPr>
          <p:nvPr/>
        </p:nvSpPr>
        <p:spPr bwMode="auto">
          <a:xfrm>
            <a:off x="179512" y="2708920"/>
            <a:ext cx="7499350" cy="1008112"/>
          </a:xfrm>
          <a:prstGeom prst="rect">
            <a:avLst/>
          </a:prstGeom>
          <a:solidFill>
            <a:schemeClr val="bg1">
              <a:alpha val="52000"/>
            </a:schemeClr>
          </a:solidFill>
          <a:ln w="9525">
            <a:noFill/>
            <a:miter lim="800000"/>
            <a:headEnd/>
            <a:tailEnd/>
          </a:ln>
        </p:spPr>
        <p:txBody>
          <a:bodyPr>
            <a:normAutofit lnSpcReduction="10000"/>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leave</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To go away or depart from.</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8" name="Content Placeholder 2"/>
          <p:cNvSpPr txBox="1">
            <a:spLocks/>
          </p:cNvSpPr>
          <p:nvPr/>
        </p:nvSpPr>
        <p:spPr bwMode="auto">
          <a:xfrm>
            <a:off x="179512" y="3573016"/>
            <a:ext cx="7499350" cy="1584176"/>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Save</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To keep money for future use.</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10" name="Content Placeholder 2"/>
          <p:cNvSpPr txBox="1">
            <a:spLocks/>
          </p:cNvSpPr>
          <p:nvPr/>
        </p:nvSpPr>
        <p:spPr bwMode="auto">
          <a:xfrm>
            <a:off x="179512" y="4581128"/>
            <a:ext cx="7499350" cy="1584176"/>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Spend</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To use up or pay out.</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11" name="Content Placeholder 2"/>
          <p:cNvSpPr txBox="1">
            <a:spLocks/>
          </p:cNvSpPr>
          <p:nvPr/>
        </p:nvSpPr>
        <p:spPr bwMode="auto">
          <a:xfrm>
            <a:off x="241002" y="5589240"/>
            <a:ext cx="7499350" cy="1584176"/>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Supported by</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Dependent on.</a:t>
            </a:r>
            <a:endParaRPr lang="en-US" sz="3000" dirty="0">
              <a:effectLst>
                <a:outerShdw blurRad="38100" dist="38100" dir="2700000" algn="tl">
                  <a:srgbClr val="000000">
                    <a:alpha val="43137"/>
                  </a:srgbClr>
                </a:outerShdw>
              </a:effectLst>
              <a:latin typeface="Tw Cen MT" pitchFamily="34" charset="0"/>
              <a:cs typeface="+mn-cs"/>
            </a:endParaRPr>
          </a:p>
        </p:txBody>
      </p:sp>
    </p:spTree>
    <p:extLst>
      <p:ext uri="{BB962C8B-B14F-4D97-AF65-F5344CB8AC3E}">
        <p14:creationId xmlns:p14="http://schemas.microsoft.com/office/powerpoint/2010/main" xmlns="" val="4238454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bg/>
                                          </p:spTgt>
                                        </p:tgtEl>
                                        <p:attrNameLst>
                                          <p:attrName>style.visibility</p:attrName>
                                        </p:attrNameLst>
                                      </p:cBhvr>
                                      <p:to>
                                        <p:strVal val="visible"/>
                                      </p:to>
                                    </p:set>
                                    <p:animEffect transition="in" filter="fade">
                                      <p:cBhvr>
                                        <p:cTn id="37" dur="500"/>
                                        <p:tgtEl>
                                          <p:spTgt spid="7">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500"/>
                                        <p:tgtEl>
                                          <p:spTgt spid="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animEffect transition="in" filter="fade">
                                      <p:cBhvr>
                                        <p:cTn id="47" dur="500"/>
                                        <p:tgtEl>
                                          <p:spTgt spid="7">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bg/>
                                          </p:spTgt>
                                        </p:tgtEl>
                                        <p:attrNameLst>
                                          <p:attrName>style.visibility</p:attrName>
                                        </p:attrNameLst>
                                      </p:cBhvr>
                                      <p:to>
                                        <p:strVal val="visible"/>
                                      </p:to>
                                    </p:set>
                                    <p:animEffect transition="in" filter="fade">
                                      <p:cBhvr>
                                        <p:cTn id="52" dur="500"/>
                                        <p:tgtEl>
                                          <p:spTgt spid="8">
                                            <p:bg/>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0" end="0"/>
                                            </p:txEl>
                                          </p:spTgt>
                                        </p:tgtEl>
                                        <p:attrNameLst>
                                          <p:attrName>style.visibility</p:attrName>
                                        </p:attrNameLst>
                                      </p:cBhvr>
                                      <p:to>
                                        <p:strVal val="visible"/>
                                      </p:to>
                                    </p:set>
                                    <p:animEffect transition="in" filter="fade">
                                      <p:cBhvr>
                                        <p:cTn id="57" dur="500"/>
                                        <p:tgtEl>
                                          <p:spTgt spid="8">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
                                            <p:txEl>
                                              <p:pRg st="1" end="1"/>
                                            </p:txEl>
                                          </p:spTgt>
                                        </p:tgtEl>
                                        <p:attrNameLst>
                                          <p:attrName>style.visibility</p:attrName>
                                        </p:attrNameLst>
                                      </p:cBhvr>
                                      <p:to>
                                        <p:strVal val="visible"/>
                                      </p:to>
                                    </p:set>
                                    <p:animEffect transition="in" filter="fade">
                                      <p:cBhvr>
                                        <p:cTn id="62" dur="500"/>
                                        <p:tgtEl>
                                          <p:spTgt spid="8">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
                                            <p:bg/>
                                          </p:spTgt>
                                        </p:tgtEl>
                                        <p:attrNameLst>
                                          <p:attrName>style.visibility</p:attrName>
                                        </p:attrNameLst>
                                      </p:cBhvr>
                                      <p:to>
                                        <p:strVal val="visible"/>
                                      </p:to>
                                    </p:set>
                                    <p:animEffect transition="in" filter="fade">
                                      <p:cBhvr>
                                        <p:cTn id="67" dur="500"/>
                                        <p:tgtEl>
                                          <p:spTgt spid="10">
                                            <p:bg/>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0">
                                            <p:txEl>
                                              <p:pRg st="0" end="0"/>
                                            </p:txEl>
                                          </p:spTgt>
                                        </p:tgtEl>
                                        <p:attrNameLst>
                                          <p:attrName>style.visibility</p:attrName>
                                        </p:attrNameLst>
                                      </p:cBhvr>
                                      <p:to>
                                        <p:strVal val="visible"/>
                                      </p:to>
                                    </p:set>
                                    <p:animEffect transition="in" filter="fade">
                                      <p:cBhvr>
                                        <p:cTn id="72" dur="500"/>
                                        <p:tgtEl>
                                          <p:spTgt spid="10">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0">
                                            <p:txEl>
                                              <p:pRg st="1" end="1"/>
                                            </p:txEl>
                                          </p:spTgt>
                                        </p:tgtEl>
                                        <p:attrNameLst>
                                          <p:attrName>style.visibility</p:attrName>
                                        </p:attrNameLst>
                                      </p:cBhvr>
                                      <p:to>
                                        <p:strVal val="visible"/>
                                      </p:to>
                                    </p:set>
                                    <p:animEffect transition="in" filter="fade">
                                      <p:cBhvr>
                                        <p:cTn id="77" dur="500"/>
                                        <p:tgtEl>
                                          <p:spTgt spid="10">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1">
                                            <p:bg/>
                                          </p:spTgt>
                                        </p:tgtEl>
                                        <p:attrNameLst>
                                          <p:attrName>style.visibility</p:attrName>
                                        </p:attrNameLst>
                                      </p:cBhvr>
                                      <p:to>
                                        <p:strVal val="visible"/>
                                      </p:to>
                                    </p:set>
                                    <p:animEffect transition="in" filter="fade">
                                      <p:cBhvr>
                                        <p:cTn id="82" dur="500"/>
                                        <p:tgtEl>
                                          <p:spTgt spid="11">
                                            <p:bg/>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1">
                                            <p:txEl>
                                              <p:pRg st="0" end="0"/>
                                            </p:txEl>
                                          </p:spTgt>
                                        </p:tgtEl>
                                        <p:attrNameLst>
                                          <p:attrName>style.visibility</p:attrName>
                                        </p:attrNameLst>
                                      </p:cBhvr>
                                      <p:to>
                                        <p:strVal val="visible"/>
                                      </p:to>
                                    </p:set>
                                    <p:animEffect transition="in" filter="fade">
                                      <p:cBhvr>
                                        <p:cTn id="87" dur="500"/>
                                        <p:tgtEl>
                                          <p:spTgt spid="11">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1">
                                            <p:txEl>
                                              <p:pRg st="1" end="1"/>
                                            </p:txEl>
                                          </p:spTgt>
                                        </p:tgtEl>
                                        <p:attrNameLst>
                                          <p:attrName>style.visibility</p:attrName>
                                        </p:attrNameLst>
                                      </p:cBhvr>
                                      <p:to>
                                        <p:strVal val="visible"/>
                                      </p:to>
                                    </p:set>
                                    <p:animEffect transition="in" filter="fade">
                                      <p:cBhvr>
                                        <p:cTn id="9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7" grpId="0" build="p" animBg="1"/>
      <p:bldP spid="8" grpId="0" build="p" animBg="1"/>
      <p:bldP spid="10" grpId="0" build="p" animBg="1"/>
      <p:bldP spid="11"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41002" y="1052736"/>
            <a:ext cx="7499350" cy="1511300"/>
          </a:xfrm>
          <a:solidFill>
            <a:schemeClr val="bg1">
              <a:alpha val="52000"/>
            </a:schemeClr>
          </a:solidFill>
        </p:spPr>
        <p:txBody>
          <a:bodyPr>
            <a:normAutofit/>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Abroad :</a:t>
            </a:r>
          </a:p>
          <a:p>
            <a:pPr marL="274320" indent="-274320" algn="l"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Away from the one’s own country.</a:t>
            </a:r>
          </a:p>
        </p:txBody>
      </p:sp>
      <p:sp>
        <p:nvSpPr>
          <p:cNvPr id="7" name="Content Placeholder 2"/>
          <p:cNvSpPr txBox="1">
            <a:spLocks/>
          </p:cNvSpPr>
          <p:nvPr/>
        </p:nvSpPr>
        <p:spPr bwMode="auto">
          <a:xfrm>
            <a:off x="179512" y="4076799"/>
            <a:ext cx="7499350" cy="1800473"/>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Foreign</a:t>
            </a:r>
            <a:r>
              <a:rPr lang="en-US" sz="3100" i="1" u="sng" dirty="0" smtClean="0">
                <a:solidFill>
                  <a:schemeClr val="tx2">
                    <a:lumMod val="75000"/>
                  </a:schemeClr>
                </a:solidFill>
                <a:latin typeface="Tw Cen MT" pitchFamily="34" charset="0"/>
                <a:cs typeface="+mn-cs"/>
              </a:rPr>
              <a:t> </a:t>
            </a:r>
            <a:r>
              <a:rPr lang="en-US" sz="3100" i="1" u="sng" dirty="0">
                <a:solidFill>
                  <a:schemeClr val="tx2">
                    <a:lumMod val="75000"/>
                  </a:schemeClr>
                </a:solidFill>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200" dirty="0" smtClean="0">
                <a:effectLst>
                  <a:outerShdw blurRad="38100" dist="38100" dir="2700000" algn="tl">
                    <a:srgbClr val="000000">
                      <a:alpha val="43137"/>
                    </a:srgbClr>
                  </a:outerShdw>
                </a:effectLst>
                <a:latin typeface="Tw Cen MT" pitchFamily="34" charset="0"/>
              </a:rPr>
              <a:t>Belonging to a country other than the one’s own.</a:t>
            </a:r>
            <a:endParaRPr lang="en-US" sz="32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60496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adjectives::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10" name="Content Placeholder 2"/>
          <p:cNvSpPr txBox="1">
            <a:spLocks/>
          </p:cNvSpPr>
          <p:nvPr/>
        </p:nvSpPr>
        <p:spPr>
          <a:xfrm>
            <a:off x="179512" y="2565772"/>
            <a:ext cx="7499350" cy="1511300"/>
          </a:xfrm>
          <a:prstGeom prst="rect">
            <a:avLst/>
          </a:prstGeom>
          <a:solidFill>
            <a:schemeClr val="bg1">
              <a:alpha val="52000"/>
            </a:schemeClr>
          </a:solidFill>
        </p:spPr>
        <p:txBody>
          <a:bodyPr vert="horz" lIns="91440" tIns="45720" rIns="91440" bIns="45720" rtlCol="0">
            <a:normAutofit/>
          </a:bodyPr>
          <a:lstStyle/>
          <a:p>
            <a:pPr marL="274320" marR="0" lvl="0" indent="-274320" algn="l" defTabSz="914400" rtl="0" eaLnBrk="1" fontAlgn="auto" latinLnBrk="0" hangingPunct="1">
              <a:lnSpc>
                <a:spcPct val="100000"/>
              </a:lnSpc>
              <a:spcBef>
                <a:spcPct val="20000"/>
              </a:spcBef>
              <a:spcAft>
                <a:spcPts val="0"/>
              </a:spcAft>
              <a:buClrTx/>
              <a:buSzTx/>
              <a:buFont typeface="Wingdings 2"/>
              <a:buChar char=""/>
              <a:tabLst/>
              <a:defRPr/>
            </a:pPr>
            <a:r>
              <a:rPr lang="en-US" sz="3100" i="1" u="sng" dirty="0" smtClean="0">
                <a:solidFill>
                  <a:schemeClr val="tx2">
                    <a:lumMod val="75000"/>
                  </a:schemeClr>
                </a:solidFill>
                <a:latin typeface="Tw Cen MT" pitchFamily="34" charset="0"/>
              </a:rPr>
              <a:t>Expensive</a:t>
            </a:r>
            <a:r>
              <a:rPr kumimoji="0" lang="en-US" sz="3100" b="0" i="1" u="sng" strike="noStrike" kern="1200" cap="none" spc="0" normalizeH="0" baseline="0" noProof="0" dirty="0" smtClean="0">
                <a:ln>
                  <a:noFill/>
                </a:ln>
                <a:solidFill>
                  <a:schemeClr val="tx2">
                    <a:lumMod val="75000"/>
                  </a:schemeClr>
                </a:solidFill>
                <a:effectLst/>
                <a:uLnTx/>
                <a:uFillTx/>
                <a:latin typeface="Tw Cen MT" pitchFamily="34" charset="0"/>
                <a:ea typeface="+mn-ea"/>
                <a:cs typeface="+mn-cs"/>
              </a:rPr>
              <a:t> :</a:t>
            </a:r>
          </a:p>
          <a:p>
            <a:pPr marL="274320" marR="0" lvl="0" indent="-274320" algn="l" defTabSz="914400" rtl="1" eaLnBrk="1" fontAlgn="auto" latinLnBrk="0" hangingPunct="1">
              <a:lnSpc>
                <a:spcPct val="100000"/>
              </a:lnSpc>
              <a:spcBef>
                <a:spcPct val="20000"/>
              </a:spcBef>
              <a:spcAft>
                <a:spcPts val="0"/>
              </a:spcAft>
              <a:buClrTx/>
              <a:buSzTx/>
              <a:buFont typeface="Wingdings 2" pitchFamily="18" charset="2"/>
              <a:buNone/>
              <a:tabLst/>
              <a:defRPr/>
            </a:pPr>
            <a:r>
              <a:rPr kumimoji="0" lang="en-US" sz="3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Tw Cen MT" pitchFamily="34" charset="0"/>
                <a:ea typeface="+mn-ea"/>
                <a:cs typeface="+mn-cs"/>
              </a:rPr>
              <a:t>Causing a great deal.</a:t>
            </a:r>
          </a:p>
        </p:txBody>
      </p:sp>
    </p:spTree>
    <p:extLst>
      <p:ext uri="{BB962C8B-B14F-4D97-AF65-F5344CB8AC3E}">
        <p14:creationId xmlns:p14="http://schemas.microsoft.com/office/powerpoint/2010/main" xmlns="" val="2756658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500"/>
                                        <p:tgtEl>
                                          <p:spTgt spid="7">
                                            <p:bg/>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bg/>
                                          </p:spTgt>
                                        </p:tgtEl>
                                        <p:attrNameLst>
                                          <p:attrName>style.visibility</p:attrName>
                                        </p:attrNameLst>
                                      </p:cBhvr>
                                      <p:to>
                                        <p:strVal val="visible"/>
                                      </p:to>
                                    </p:set>
                                    <p:animEffect transition="in" filter="fade">
                                      <p:cBhvr>
                                        <p:cTn id="37" dur="500"/>
                                        <p:tgtEl>
                                          <p:spTgt spid="10">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fade">
                                      <p:cBhvr>
                                        <p:cTn id="42" dur="500"/>
                                        <p:tgtEl>
                                          <p:spTgt spid="1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1" end="1"/>
                                            </p:txEl>
                                          </p:spTgt>
                                        </p:tgtEl>
                                        <p:attrNameLst>
                                          <p:attrName>style.visibility</p:attrName>
                                        </p:attrNameLst>
                                      </p:cBhvr>
                                      <p:to>
                                        <p:strVal val="visible"/>
                                      </p:to>
                                    </p:set>
                                    <p:animEffect transition="in" filter="fade">
                                      <p:cBhvr>
                                        <p:cTn id="4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7" grpId="0" build="p" animBg="1"/>
      <p:bldP spid="10"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026" y="2781796"/>
            <a:ext cx="7499350" cy="1511300"/>
          </a:xfrm>
          <a:solidFill>
            <a:schemeClr val="bg1">
              <a:alpha val="52000"/>
            </a:schemeClr>
          </a:solidFill>
        </p:spPr>
        <p:txBody>
          <a:bodyPr>
            <a:normAutofit/>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Legal :</a:t>
            </a:r>
          </a:p>
          <a:p>
            <a:pPr marL="274320" indent="-274320" algn="l" eaLnBrk="1" fontAlgn="auto" hangingPunct="1">
              <a:spcAft>
                <a:spcPts val="0"/>
              </a:spcAft>
              <a:buFont typeface="Wingdings 2" pitchFamily="18" charset="2"/>
              <a:buNone/>
              <a:defRPr/>
            </a:pPr>
            <a:r>
              <a:rPr lang="en-US" sz="3000" dirty="0">
                <a:solidFill>
                  <a:schemeClr val="tx1"/>
                </a:solidFill>
                <a:effectLst>
                  <a:outerShdw blurRad="38100" dist="38100" dir="2700000" algn="tl">
                    <a:srgbClr val="000000">
                      <a:alpha val="43137"/>
                    </a:srgbClr>
                  </a:outerShdw>
                </a:effectLst>
                <a:latin typeface="Tw Cen MT" pitchFamily="34" charset="0"/>
              </a:rPr>
              <a:t>A</a:t>
            </a:r>
            <a:r>
              <a:rPr lang="en-US" sz="3000" dirty="0" smtClean="0">
                <a:solidFill>
                  <a:schemeClr val="tx1"/>
                </a:solidFill>
                <a:effectLst>
                  <a:outerShdw blurRad="38100" dist="38100" dir="2700000" algn="tl">
                    <a:srgbClr val="000000">
                      <a:alpha val="43137"/>
                    </a:srgbClr>
                  </a:outerShdw>
                </a:effectLst>
                <a:latin typeface="Tw Cen MT" pitchFamily="34" charset="0"/>
              </a:rPr>
              <a:t>llowed or required by law.</a:t>
            </a:r>
          </a:p>
        </p:txBody>
      </p:sp>
      <p:sp>
        <p:nvSpPr>
          <p:cNvPr id="6" name="Content Placeholder 2"/>
          <p:cNvSpPr txBox="1">
            <a:spLocks/>
          </p:cNvSpPr>
          <p:nvPr/>
        </p:nvSpPr>
        <p:spPr bwMode="auto">
          <a:xfrm>
            <a:off x="385018" y="4509294"/>
            <a:ext cx="7499350" cy="1728018"/>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Private</a:t>
            </a:r>
            <a:r>
              <a:rPr lang="en-US" sz="3100" i="1" u="sng" dirty="0" smtClean="0">
                <a:solidFill>
                  <a:schemeClr val="tx2">
                    <a:lumMod val="75000"/>
                  </a:schemeClr>
                </a:solidFill>
                <a:latin typeface="Tw Cen MT" pitchFamily="34" charset="0"/>
                <a:cs typeface="+mn-cs"/>
              </a:rPr>
              <a:t>:</a:t>
            </a:r>
            <a:endParaRPr lang="en-US" sz="3100" i="1" u="sng" dirty="0">
              <a:solidFill>
                <a:schemeClr val="tx2">
                  <a:lumMod val="75000"/>
                </a:schemeClr>
              </a:solidFill>
              <a:latin typeface="Tw Cen MT" pitchFamily="34" charset="0"/>
              <a:cs typeface="+mn-cs"/>
            </a:endParaRP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For a person or group; not for the general public.</a:t>
            </a:r>
            <a:endParaRPr lang="en-US" sz="3000" dirty="0">
              <a:effectLst>
                <a:outerShdw blurRad="38100" dist="38100" dir="2700000" algn="tl">
                  <a:srgbClr val="000000">
                    <a:alpha val="43137"/>
                  </a:srgbClr>
                </a:outerShdw>
              </a:effectLst>
              <a:latin typeface="Tw Cen MT" pitchFamily="34" charset="0"/>
              <a:cs typeface="+mn-cs"/>
            </a:endParaRP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60496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adjectives::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pic>
        <p:nvPicPr>
          <p:cNvPr id="6148" name="Picture 4" descr="http://t0.gstatic.com/images?q=tbn:ANd9GcTvhn4k7W3jXDgRjqLjb3X610pk2KrQOD5QrUC2psWjs8wkIT6m"/>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21057962">
            <a:off x="6278066" y="2117203"/>
            <a:ext cx="2038350" cy="2247901"/>
          </a:xfrm>
          <a:prstGeom prst="rect">
            <a:avLst/>
          </a:prstGeom>
          <a:noFill/>
          <a:extLst>
            <a:ext uri="{909E8E84-426E-40DD-AFC4-6F175D3DCCD1}">
              <a14:hiddenFill xmlns:a14="http://schemas.microsoft.com/office/drawing/2010/main" xmlns="">
                <a:solidFill>
                  <a:srgbClr val="FFFFFF"/>
                </a:solidFill>
              </a14:hiddenFill>
            </a:ext>
          </a:extLst>
        </p:spPr>
      </p:pic>
      <p:sp>
        <p:nvSpPr>
          <p:cNvPr id="8" name="Content Placeholder 2"/>
          <p:cNvSpPr txBox="1">
            <a:spLocks/>
          </p:cNvSpPr>
          <p:nvPr/>
        </p:nvSpPr>
        <p:spPr bwMode="auto">
          <a:xfrm>
            <a:off x="323528" y="908720"/>
            <a:ext cx="7499350" cy="1223963"/>
          </a:xfrm>
          <a:prstGeom prst="rect">
            <a:avLst/>
          </a:prstGeom>
          <a:solidFill>
            <a:schemeClr val="bg1">
              <a:alpha val="52000"/>
            </a:schemeClr>
          </a:solidFill>
          <a:ln w="9525">
            <a:noFill/>
            <a:miter lim="800000"/>
            <a:headEnd/>
            <a:tailEnd/>
          </a:ln>
        </p:spPr>
        <p:txBody>
          <a:bodyPr>
            <a:normAutofit/>
          </a:bodyPr>
          <a:lstStyle/>
          <a:p>
            <a:pPr marL="274320" indent="-274320" algn="l" rtl="0" fontAlgn="auto">
              <a:spcBef>
                <a:spcPts val="600"/>
              </a:spcBef>
              <a:spcAft>
                <a:spcPts val="0"/>
              </a:spcAft>
              <a:buClr>
                <a:schemeClr val="tx2"/>
              </a:buClr>
              <a:buSzPct val="73000"/>
              <a:buFont typeface="Wingdings 2"/>
              <a:buChar char=""/>
              <a:defRPr/>
            </a:pPr>
            <a:r>
              <a:rPr lang="en-US" sz="3100" i="1" u="sng" dirty="0" smtClean="0">
                <a:solidFill>
                  <a:schemeClr val="tx2">
                    <a:lumMod val="75000"/>
                  </a:schemeClr>
                </a:solidFill>
                <a:latin typeface="Tw Cen MT" pitchFamily="34" charset="0"/>
              </a:rPr>
              <a:t>International</a:t>
            </a:r>
            <a:r>
              <a:rPr lang="en-US" sz="3100" i="1" u="sng" dirty="0" smtClean="0">
                <a:solidFill>
                  <a:schemeClr val="tx2">
                    <a:lumMod val="75000"/>
                  </a:schemeClr>
                </a:solidFill>
                <a:latin typeface="Tw Cen MT" pitchFamily="34" charset="0"/>
                <a:cs typeface="+mn-cs"/>
              </a:rPr>
              <a:t> </a:t>
            </a:r>
            <a:r>
              <a:rPr lang="en-US" sz="3100" i="1" u="sng" dirty="0">
                <a:solidFill>
                  <a:schemeClr val="tx2">
                    <a:lumMod val="75000"/>
                  </a:schemeClr>
                </a:solidFill>
                <a:latin typeface="Tw Cen MT" pitchFamily="34" charset="0"/>
                <a:cs typeface="+mn-cs"/>
              </a:rPr>
              <a:t>:</a:t>
            </a:r>
          </a:p>
          <a:p>
            <a:pPr marL="274320" indent="-274320" algn="l" rtl="0" fontAlgn="auto">
              <a:spcBef>
                <a:spcPts val="600"/>
              </a:spcBef>
              <a:spcAft>
                <a:spcPts val="0"/>
              </a:spcAft>
              <a:buClr>
                <a:schemeClr val="tx2"/>
              </a:buClr>
              <a:buSzPct val="73000"/>
              <a:buFont typeface="Wingdings 2" pitchFamily="18" charset="2"/>
              <a:buNone/>
              <a:defRPr/>
            </a:pPr>
            <a:r>
              <a:rPr lang="en-US" sz="3000" dirty="0" smtClean="0">
                <a:effectLst>
                  <a:outerShdw blurRad="38100" dist="38100" dir="2700000" algn="tl">
                    <a:srgbClr val="000000">
                      <a:alpha val="43137"/>
                    </a:srgbClr>
                  </a:outerShdw>
                </a:effectLst>
                <a:latin typeface="Tw Cen MT" pitchFamily="34" charset="0"/>
              </a:rPr>
              <a:t>Between or involving different countries</a:t>
            </a:r>
            <a:r>
              <a:rPr lang="en-US" sz="3000" dirty="0" smtClean="0">
                <a:effectLst>
                  <a:outerShdw blurRad="38100" dist="38100" dir="2700000" algn="tl">
                    <a:srgbClr val="000000">
                      <a:alpha val="43137"/>
                    </a:srgbClr>
                  </a:outerShdw>
                </a:effectLst>
                <a:latin typeface="Tw Cen MT" pitchFamily="34" charset="0"/>
                <a:cs typeface="+mn-cs"/>
              </a:rPr>
              <a:t>.</a:t>
            </a:r>
            <a:endParaRPr lang="en-US" sz="3000" dirty="0">
              <a:effectLst>
                <a:outerShdw blurRad="38100" dist="38100" dir="2700000" algn="tl">
                  <a:srgbClr val="000000">
                    <a:alpha val="43137"/>
                  </a:srgbClr>
                </a:outerShdw>
              </a:effectLst>
              <a:latin typeface="Tw Cen MT" pitchFamily="34" charset="0"/>
              <a:cs typeface="+mn-cs"/>
            </a:endParaRPr>
          </a:p>
        </p:txBody>
      </p:sp>
    </p:spTree>
    <p:extLst>
      <p:ext uri="{BB962C8B-B14F-4D97-AF65-F5344CB8AC3E}">
        <p14:creationId xmlns:p14="http://schemas.microsoft.com/office/powerpoint/2010/main" xmlns="" val="9301183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bg/>
                                          </p:spTgt>
                                        </p:tgtEl>
                                        <p:attrNameLst>
                                          <p:attrName>style.visibility</p:attrName>
                                        </p:attrNameLst>
                                      </p:cBhvr>
                                      <p:to>
                                        <p:strVal val="visible"/>
                                      </p:to>
                                    </p:set>
                                    <p:animEffect transition="in" filter="fade">
                                      <p:cBhvr>
                                        <p:cTn id="37" dur="500"/>
                                        <p:tgtEl>
                                          <p:spTgt spid="8">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fade">
                                      <p:cBhvr>
                                        <p:cTn id="4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8"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026" y="2781796"/>
            <a:ext cx="7499350" cy="1511300"/>
          </a:xfrm>
          <a:solidFill>
            <a:schemeClr val="bg1">
              <a:alpha val="52000"/>
            </a:schemeClr>
          </a:solidFill>
        </p:spPr>
        <p:txBody>
          <a:bodyPr>
            <a:normAutofit/>
          </a:bodyPr>
          <a:lstStyle/>
          <a:p>
            <a:pPr marL="274320" indent="-274320" algn="l" rtl="0" eaLnBrk="1" fontAlgn="auto" hangingPunct="1">
              <a:spcAft>
                <a:spcPts val="0"/>
              </a:spcAft>
              <a:buFont typeface="Wingdings 2"/>
              <a:buChar char=""/>
              <a:defRPr/>
            </a:pPr>
            <a:r>
              <a:rPr lang="en-US" sz="3100" i="1" u="sng" dirty="0" smtClean="0">
                <a:solidFill>
                  <a:schemeClr val="tx2">
                    <a:lumMod val="75000"/>
                  </a:schemeClr>
                </a:solidFill>
                <a:latin typeface="Tw Cen MT" pitchFamily="34" charset="0"/>
              </a:rPr>
              <a:t>Abroad :</a:t>
            </a:r>
          </a:p>
          <a:p>
            <a:pPr marL="274320" indent="-274320" algn="l" eaLnBrk="1" fontAlgn="auto" hangingPunct="1">
              <a:spcAft>
                <a:spcPts val="0"/>
              </a:spcAft>
              <a:buFont typeface="Wingdings 2" pitchFamily="18" charset="2"/>
              <a:buNone/>
              <a:defRPr/>
            </a:pPr>
            <a:r>
              <a:rPr lang="en-US" sz="3000" dirty="0" smtClean="0">
                <a:solidFill>
                  <a:schemeClr val="tx1"/>
                </a:solidFill>
                <a:effectLst>
                  <a:outerShdw blurRad="38100" dist="38100" dir="2700000" algn="tl">
                    <a:srgbClr val="000000">
                      <a:alpha val="43137"/>
                    </a:srgbClr>
                  </a:outerShdw>
                </a:effectLst>
                <a:latin typeface="Tw Cen MT" pitchFamily="34" charset="0"/>
              </a:rPr>
              <a:t>In or to another country.</a:t>
            </a:r>
          </a:p>
        </p:txBody>
      </p:sp>
      <p:sp>
        <p:nvSpPr>
          <p:cNvPr id="13" name="Round Diagonal Corner Rectangle 12"/>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1332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395536" y="188640"/>
            <a:ext cx="3604964" cy="554954"/>
          </a:xfrm>
          <a:prstGeom prst="rect">
            <a:avLst/>
          </a:prstGeom>
        </p:spPr>
        <p:txBody>
          <a:bodyPr lIns="45720" tIns="0" rIns="45720" bIns="0" anchor="b">
            <a:noAutofit/>
          </a:bodyPr>
          <a:lstStyle/>
          <a:p>
            <a:pPr algn="l" fontAlgn="auto">
              <a:spcAft>
                <a:spcPts val="0"/>
              </a:spcAft>
              <a:defRPr/>
            </a:pPr>
            <a:r>
              <a:rPr lang="en-US" sz="40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adverbs::</a:t>
            </a:r>
            <a:endParaRPr lang="ar-SA" sz="40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pic>
        <p:nvPicPr>
          <p:cNvPr id="10" name="Picture 9" descr="ab.bmp"/>
          <p:cNvPicPr>
            <a:picLocks noChangeAspect="1"/>
          </p:cNvPicPr>
          <p:nvPr/>
        </p:nvPicPr>
        <p:blipFill>
          <a:blip r:embed="rId3" cstate="print"/>
          <a:stretch>
            <a:fillRect/>
          </a:stretch>
        </p:blipFill>
        <p:spPr>
          <a:xfrm>
            <a:off x="5755217" y="2319476"/>
            <a:ext cx="2057143" cy="2219048"/>
          </a:xfrm>
          <a:prstGeom prst="rect">
            <a:avLst/>
          </a:prstGeom>
        </p:spPr>
      </p:pic>
    </p:spTree>
    <p:extLst>
      <p:ext uri="{BB962C8B-B14F-4D97-AF65-F5344CB8AC3E}">
        <p14:creationId xmlns:p14="http://schemas.microsoft.com/office/powerpoint/2010/main" xmlns="" val="9301183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remember.gif"/>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9763" y="549275"/>
            <a:ext cx="1584325" cy="1150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tle 1"/>
          <p:cNvSpPr txBox="1">
            <a:spLocks/>
          </p:cNvSpPr>
          <p:nvPr/>
        </p:nvSpPr>
        <p:spPr>
          <a:xfrm>
            <a:off x="3131840" y="1412776"/>
            <a:ext cx="3240360" cy="864096"/>
          </a:xfrm>
          <a:prstGeom prst="rect">
            <a:avLst/>
          </a:prstGeom>
        </p:spPr>
        <p:txBody>
          <a:bodyPr lIns="45720" tIns="0" rIns="45720" bIns="0" anchor="b">
            <a:normAutofit/>
          </a:bodyPr>
          <a:lstStyle/>
          <a:p>
            <a:pPr algn="l" fontAlgn="auto">
              <a:spcAft>
                <a:spcPts val="0"/>
              </a:spcAft>
              <a:defRPr/>
            </a:pPr>
            <a:r>
              <a:rPr lang="en-US"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Time to think</a:t>
            </a:r>
            <a:endParaRPr lang="ar-SA"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4" name="TextBox 3"/>
          <p:cNvSpPr txBox="1"/>
          <p:nvPr/>
        </p:nvSpPr>
        <p:spPr>
          <a:xfrm>
            <a:off x="827088" y="2997200"/>
            <a:ext cx="7273925" cy="2124075"/>
          </a:xfrm>
          <a:prstGeom prst="rect">
            <a:avLst/>
          </a:prstGeom>
          <a:noFill/>
        </p:spPr>
        <p:txBody>
          <a:bodyPr wrap="none" rtlCol="1">
            <a:spAutoFit/>
          </a:bodyPr>
          <a:lstStyle/>
          <a:p>
            <a:pPr algn="l">
              <a:defRPr/>
            </a:pPr>
            <a:r>
              <a:rPr lang="en-US" sz="4400" dirty="0">
                <a:solidFill>
                  <a:schemeClr val="accent1">
                    <a:lumMod val="75000"/>
                  </a:schemeClr>
                </a:solidFill>
                <a:effectLst>
                  <a:outerShdw blurRad="38100" dist="38100" dir="2700000" algn="tl">
                    <a:srgbClr val="000000">
                      <a:alpha val="43137"/>
                    </a:srgbClr>
                  </a:outerShdw>
                </a:effectLst>
                <a:latin typeface="Tw Cen MT" pitchFamily="34" charset="0"/>
              </a:rPr>
              <a:t>After reading the article, think </a:t>
            </a:r>
          </a:p>
          <a:p>
            <a:pPr algn="l">
              <a:defRPr/>
            </a:pPr>
            <a:r>
              <a:rPr lang="en-US" sz="4400" dirty="0">
                <a:solidFill>
                  <a:schemeClr val="accent1">
                    <a:lumMod val="75000"/>
                  </a:schemeClr>
                </a:solidFill>
                <a:effectLst>
                  <a:outerShdw blurRad="38100" dist="38100" dir="2700000" algn="tl">
                    <a:srgbClr val="000000">
                      <a:alpha val="43137"/>
                    </a:srgbClr>
                  </a:outerShdw>
                </a:effectLst>
                <a:latin typeface="Tw Cen MT" pitchFamily="34" charset="0"/>
              </a:rPr>
              <a:t>about the following questions to</a:t>
            </a:r>
          </a:p>
          <a:p>
            <a:pPr algn="l">
              <a:defRPr/>
            </a:pPr>
            <a:r>
              <a:rPr lang="en-US" sz="4400" dirty="0">
                <a:solidFill>
                  <a:schemeClr val="accent1">
                    <a:lumMod val="75000"/>
                  </a:schemeClr>
                </a:solidFill>
                <a:effectLst>
                  <a:outerShdw blurRad="38100" dist="38100" dir="2700000" algn="tl">
                    <a:srgbClr val="000000">
                      <a:alpha val="43137"/>
                    </a:srgbClr>
                  </a:outerShdw>
                </a:effectLst>
                <a:latin typeface="Tw Cen MT" pitchFamily="34" charset="0"/>
              </a:rPr>
              <a:t> find the answers.</a:t>
            </a:r>
          </a:p>
        </p:txBody>
      </p:sp>
      <p:sp>
        <p:nvSpPr>
          <p:cNvPr id="8" name="Round Diagonal Corner Rectangle 7"/>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4582"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65903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5536" y="332656"/>
            <a:ext cx="2808312" cy="864096"/>
          </a:xfrm>
          <a:prstGeom prst="rect">
            <a:avLst/>
          </a:prstGeom>
        </p:spPr>
        <p:txBody>
          <a:bodyPr lIns="45720" tIns="0" rIns="45720" bIns="0" anchor="b">
            <a:normAutofit fontScale="92500"/>
          </a:bodyPr>
          <a:lstStyle/>
          <a:p>
            <a:pPr algn="l" fontAlgn="auto">
              <a:spcAft>
                <a:spcPts val="0"/>
              </a:spcAft>
              <a:defRPr/>
            </a:pPr>
            <a:r>
              <a:rPr lang="en-US"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Paragraph </a:t>
            </a:r>
            <a:r>
              <a:rPr lang="en-US" sz="32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A</a:t>
            </a:r>
            <a:endParaRPr lang="ar-SA"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3" name="Rectangle 2"/>
          <p:cNvSpPr/>
          <p:nvPr/>
        </p:nvSpPr>
        <p:spPr>
          <a:xfrm>
            <a:off x="395536" y="1557338"/>
            <a:ext cx="8496944" cy="1107996"/>
          </a:xfrm>
          <a:prstGeom prst="rect">
            <a:avLst/>
          </a:prstGeom>
        </p:spPr>
        <p:txBody>
          <a:bodyPr wrap="square">
            <a:spAutoFit/>
          </a:bodyPr>
          <a:lstStyle/>
          <a:p>
            <a:pPr algn="l" rtl="0">
              <a:buClr>
                <a:schemeClr val="bg2">
                  <a:lumMod val="50000"/>
                </a:schemeClr>
              </a:buClr>
              <a:buFont typeface="Wingdings" pitchFamily="2" charset="2"/>
              <a:buChar char="ü"/>
              <a:defRPr/>
            </a:pPr>
            <a:r>
              <a:rPr lang="en-US" sz="3300" dirty="0">
                <a:effectLst>
                  <a:outerShdw blurRad="38100" dist="38100" dir="2700000" algn="tl">
                    <a:srgbClr val="000000">
                      <a:alpha val="43137"/>
                    </a:srgbClr>
                  </a:outerShdw>
                </a:effectLst>
                <a:latin typeface="Tw Cen MT" pitchFamily="34" charset="0"/>
              </a:rPr>
              <a:t> </a:t>
            </a:r>
            <a:r>
              <a:rPr lang="en-US" sz="3300" dirty="0" smtClean="0">
                <a:effectLst>
                  <a:outerShdw blurRad="38100" dist="38100" dir="2700000" algn="tl">
                    <a:srgbClr val="000000">
                      <a:alpha val="43137"/>
                    </a:srgbClr>
                  </a:outerShdw>
                </a:effectLst>
                <a:latin typeface="Tw Cen MT" pitchFamily="34" charset="0"/>
              </a:rPr>
              <a:t>Give a definition of an “</a:t>
            </a:r>
            <a:r>
              <a:rPr lang="en-US" sz="3300" i="1" dirty="0" smtClean="0">
                <a:effectLst>
                  <a:outerShdw blurRad="38100" dist="38100" dir="2700000" algn="tl">
                    <a:srgbClr val="000000">
                      <a:alpha val="43137"/>
                    </a:srgbClr>
                  </a:outerShdw>
                </a:effectLst>
                <a:latin typeface="Tw Cen MT" pitchFamily="34" charset="0"/>
              </a:rPr>
              <a:t>international student</a:t>
            </a:r>
            <a:r>
              <a:rPr lang="en-US" sz="3300" dirty="0" smtClean="0">
                <a:effectLst>
                  <a:outerShdw blurRad="38100" dist="38100" dir="2700000" algn="tl">
                    <a:srgbClr val="000000">
                      <a:alpha val="43137"/>
                    </a:srgbClr>
                  </a:outerShdw>
                </a:effectLst>
                <a:latin typeface="Tw Cen MT" pitchFamily="34" charset="0"/>
              </a:rPr>
              <a:t>” </a:t>
            </a:r>
            <a:r>
              <a:rPr lang="en-US" sz="3300" dirty="0">
                <a:effectLst>
                  <a:outerShdw blurRad="38100" dist="38100" dir="2700000" algn="tl">
                    <a:srgbClr val="000000">
                      <a:alpha val="43137"/>
                    </a:srgbClr>
                  </a:outerShdw>
                </a:effectLst>
                <a:latin typeface="Tw Cen MT" pitchFamily="34" charset="0"/>
              </a:rPr>
              <a:t>?</a:t>
            </a:r>
            <a:endParaRPr lang="en-US" sz="3300" dirty="0"/>
          </a:p>
          <a:p>
            <a:pPr algn="l" rtl="0">
              <a:buClr>
                <a:schemeClr val="bg2">
                  <a:lumMod val="50000"/>
                </a:schemeClr>
              </a:buClr>
              <a:buFont typeface="Wingdings" pitchFamily="2" charset="2"/>
              <a:buChar char="ü"/>
              <a:defRPr/>
            </a:pPr>
            <a:r>
              <a:rPr lang="en-US" sz="3300" dirty="0" smtClean="0">
                <a:effectLst>
                  <a:outerShdw blurRad="38100" dist="38100" dir="2700000" algn="tl">
                    <a:srgbClr val="000000">
                      <a:alpha val="43137"/>
                    </a:srgbClr>
                  </a:outerShdw>
                </a:effectLst>
                <a:latin typeface="Tw Cen MT" pitchFamily="34" charset="0"/>
              </a:rPr>
              <a:t>What does ‘</a:t>
            </a:r>
            <a:r>
              <a:rPr lang="en-US" sz="3300" i="1" dirty="0" smtClean="0">
                <a:effectLst>
                  <a:outerShdw blurRad="38100" dist="38100" dir="2700000" algn="tl">
                    <a:srgbClr val="000000">
                      <a:alpha val="43137"/>
                    </a:srgbClr>
                  </a:outerShdw>
                </a:effectLst>
                <a:latin typeface="Tw Cen MT" pitchFamily="34" charset="0"/>
              </a:rPr>
              <a:t>foreign</a:t>
            </a:r>
            <a:r>
              <a:rPr lang="en-US" sz="3300" dirty="0" smtClean="0">
                <a:effectLst>
                  <a:outerShdw blurRad="38100" dist="38100" dir="2700000" algn="tl">
                    <a:srgbClr val="000000">
                      <a:alpha val="43137"/>
                    </a:srgbClr>
                  </a:outerShdw>
                </a:effectLst>
                <a:latin typeface="Tw Cen MT" pitchFamily="34" charset="0"/>
              </a:rPr>
              <a:t>’ mean?</a:t>
            </a:r>
            <a:endParaRPr lang="en-US" sz="3300" dirty="0">
              <a:effectLst>
                <a:outerShdw blurRad="38100" dist="38100" dir="2700000" algn="tl">
                  <a:srgbClr val="000000">
                    <a:alpha val="43137"/>
                  </a:srgbClr>
                </a:outerShdw>
              </a:effectLst>
              <a:latin typeface="Tw Cen MT" pitchFamily="34" charset="0"/>
            </a:endParaRPr>
          </a:p>
        </p:txBody>
      </p:sp>
      <p:sp>
        <p:nvSpPr>
          <p:cNvPr id="4" name="Title 1"/>
          <p:cNvSpPr txBox="1">
            <a:spLocks/>
          </p:cNvSpPr>
          <p:nvPr/>
        </p:nvSpPr>
        <p:spPr>
          <a:xfrm>
            <a:off x="467544" y="3212976"/>
            <a:ext cx="2808312" cy="864096"/>
          </a:xfrm>
          <a:prstGeom prst="rect">
            <a:avLst/>
          </a:prstGeom>
        </p:spPr>
        <p:txBody>
          <a:bodyPr lIns="45720" tIns="0" rIns="45720" bIns="0" anchor="b">
            <a:normAutofit fontScale="92500"/>
          </a:bodyPr>
          <a:lstStyle/>
          <a:p>
            <a:pPr algn="l" fontAlgn="auto">
              <a:spcAft>
                <a:spcPts val="0"/>
              </a:spcAft>
              <a:defRPr/>
            </a:pPr>
            <a:r>
              <a:rPr lang="en-US"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Paragraph </a:t>
            </a:r>
            <a:r>
              <a:rPr lang="en-US" sz="32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B</a:t>
            </a:r>
            <a:endParaRPr lang="ar-SA"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5" name="Rectangle 4"/>
          <p:cNvSpPr/>
          <p:nvPr/>
        </p:nvSpPr>
        <p:spPr>
          <a:xfrm>
            <a:off x="395536" y="4293096"/>
            <a:ext cx="8208714" cy="2123658"/>
          </a:xfrm>
          <a:prstGeom prst="rect">
            <a:avLst/>
          </a:prstGeom>
        </p:spPr>
        <p:txBody>
          <a:bodyPr wrap="square">
            <a:spAutoFit/>
          </a:bodyPr>
          <a:lstStyle/>
          <a:p>
            <a:pPr algn="l" rtl="0">
              <a:buClr>
                <a:schemeClr val="bg2">
                  <a:lumMod val="50000"/>
                </a:schemeClr>
              </a:buClr>
              <a:buFont typeface="Wingdings" pitchFamily="2" charset="2"/>
              <a:buChar char="ü"/>
              <a:defRPr/>
            </a:pPr>
            <a:r>
              <a:rPr lang="en-US" sz="3300" dirty="0">
                <a:effectLst>
                  <a:outerShdw blurRad="38100" dist="38100" dir="2700000" algn="tl">
                    <a:srgbClr val="000000">
                      <a:alpha val="43137"/>
                    </a:srgbClr>
                  </a:outerShdw>
                </a:effectLst>
                <a:latin typeface="Tw Cen MT" pitchFamily="34" charset="0"/>
              </a:rPr>
              <a:t> </a:t>
            </a:r>
            <a:r>
              <a:rPr lang="en-US" sz="3300" dirty="0" smtClean="0">
                <a:effectLst>
                  <a:outerShdw blurRad="38100" dist="38100" dir="2700000" algn="tl">
                    <a:srgbClr val="000000">
                      <a:alpha val="43137"/>
                    </a:srgbClr>
                  </a:outerShdw>
                </a:effectLst>
                <a:latin typeface="Tw Cen MT" pitchFamily="34" charset="0"/>
              </a:rPr>
              <a:t>Which country has the largest number of international students?</a:t>
            </a:r>
            <a:endParaRPr lang="en-US" sz="3300" dirty="0"/>
          </a:p>
          <a:p>
            <a:pPr algn="l" rtl="0">
              <a:buClr>
                <a:schemeClr val="bg2">
                  <a:lumMod val="50000"/>
                </a:schemeClr>
              </a:buClr>
              <a:buFont typeface="Wingdings" pitchFamily="2" charset="2"/>
              <a:buChar char="ü"/>
              <a:defRPr/>
            </a:pPr>
            <a:r>
              <a:rPr lang="en-US" sz="3300" dirty="0" smtClean="0">
                <a:effectLst>
                  <a:outerShdw blurRad="38100" dist="38100" dir="2700000" algn="tl">
                    <a:srgbClr val="000000">
                      <a:alpha val="43137"/>
                    </a:srgbClr>
                  </a:outerShdw>
                </a:effectLst>
                <a:latin typeface="Tw Cen MT" pitchFamily="34" charset="0"/>
              </a:rPr>
              <a:t>What do you know about the developing nations? Give examples.</a:t>
            </a:r>
            <a:endParaRPr lang="en-US" sz="3300" dirty="0">
              <a:effectLst>
                <a:outerShdw blurRad="38100" dist="38100" dir="2700000" algn="tl">
                  <a:srgbClr val="000000">
                    <a:alpha val="43137"/>
                  </a:srgbClr>
                </a:outerShdw>
              </a:effectLst>
              <a:latin typeface="Tw Cen MT" pitchFamily="34" charset="0"/>
            </a:endParaRPr>
          </a:p>
        </p:txBody>
      </p:sp>
      <p:sp>
        <p:nvSpPr>
          <p:cNvPr id="9" name="Round Diagonal Corner Rectangle 8"/>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5607"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842357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0113" y="1484313"/>
            <a:ext cx="7776343" cy="1569660"/>
          </a:xfrm>
          <a:prstGeom prst="rect">
            <a:avLst/>
          </a:prstGeom>
        </p:spPr>
        <p:txBody>
          <a:bodyPr wrap="square">
            <a:spAutoFit/>
          </a:bodyPr>
          <a:lstStyle/>
          <a:p>
            <a:pPr algn="l" rtl="0">
              <a:buClr>
                <a:schemeClr val="bg2">
                  <a:lumMod val="50000"/>
                </a:schemeClr>
              </a:buClr>
              <a:buFont typeface="Wingdings" pitchFamily="2" charset="2"/>
              <a:buChar char="ü"/>
              <a:defRPr/>
            </a:pPr>
            <a:r>
              <a:rPr lang="en-US" sz="3300" dirty="0">
                <a:effectLst>
                  <a:outerShdw blurRad="38100" dist="38100" dir="2700000" algn="tl">
                    <a:srgbClr val="000000">
                      <a:alpha val="43137"/>
                    </a:srgbClr>
                  </a:outerShdw>
                </a:effectLst>
                <a:latin typeface="Tw Cen MT" pitchFamily="34" charset="0"/>
              </a:rPr>
              <a:t> </a:t>
            </a:r>
            <a:r>
              <a:rPr lang="en-US" sz="3300" dirty="0" smtClean="0">
                <a:effectLst>
                  <a:outerShdw blurRad="38100" dist="38100" dir="2700000" algn="tl">
                    <a:srgbClr val="000000">
                      <a:alpha val="43137"/>
                    </a:srgbClr>
                  </a:outerShdw>
                </a:effectLst>
                <a:latin typeface="Tw Cen MT" pitchFamily="34" charset="0"/>
              </a:rPr>
              <a:t>Most students tend to study abroad. Give three reasons.</a:t>
            </a:r>
            <a:endParaRPr lang="en-US" sz="3300" dirty="0"/>
          </a:p>
          <a:p>
            <a:pPr algn="l" rtl="0">
              <a:buClr>
                <a:schemeClr val="bg2">
                  <a:lumMod val="50000"/>
                </a:schemeClr>
              </a:buClr>
              <a:defRPr/>
            </a:pPr>
            <a:endParaRPr lang="en-US" sz="3000" dirty="0">
              <a:effectLst>
                <a:outerShdw blurRad="38100" dist="38100" dir="2700000" algn="tl">
                  <a:srgbClr val="000000">
                    <a:alpha val="43137"/>
                  </a:srgbClr>
                </a:outerShdw>
              </a:effectLst>
              <a:latin typeface="Tw Cen MT" pitchFamily="34" charset="0"/>
            </a:endParaRPr>
          </a:p>
        </p:txBody>
      </p:sp>
      <p:sp>
        <p:nvSpPr>
          <p:cNvPr id="3" name="Rectangle 2"/>
          <p:cNvSpPr/>
          <p:nvPr/>
        </p:nvSpPr>
        <p:spPr>
          <a:xfrm>
            <a:off x="755526" y="4477469"/>
            <a:ext cx="7776914" cy="1615827"/>
          </a:xfrm>
          <a:prstGeom prst="rect">
            <a:avLst/>
          </a:prstGeom>
        </p:spPr>
        <p:txBody>
          <a:bodyPr wrap="square">
            <a:spAutoFit/>
          </a:bodyPr>
          <a:lstStyle/>
          <a:p>
            <a:pPr algn="l" rtl="0">
              <a:buClr>
                <a:schemeClr val="bg2">
                  <a:lumMod val="50000"/>
                </a:schemeClr>
              </a:buClr>
              <a:buFont typeface="Wingdings" pitchFamily="2" charset="2"/>
              <a:buChar char="ü"/>
              <a:defRPr/>
            </a:pPr>
            <a:r>
              <a:rPr lang="en-US" sz="3300" dirty="0">
                <a:effectLst>
                  <a:outerShdw blurRad="38100" dist="38100" dir="2700000" algn="tl">
                    <a:srgbClr val="000000">
                      <a:alpha val="43137"/>
                    </a:srgbClr>
                  </a:outerShdw>
                </a:effectLst>
                <a:latin typeface="Tw Cen MT" pitchFamily="34" charset="0"/>
              </a:rPr>
              <a:t>  Mention some </a:t>
            </a:r>
            <a:r>
              <a:rPr lang="en-US" sz="3300" dirty="0" smtClean="0">
                <a:effectLst>
                  <a:outerShdw blurRad="38100" dist="38100" dir="2700000" algn="tl">
                    <a:srgbClr val="000000">
                      <a:alpha val="43137"/>
                    </a:srgbClr>
                  </a:outerShdw>
                </a:effectLst>
                <a:latin typeface="Tw Cen MT" pitchFamily="34" charset="0"/>
              </a:rPr>
              <a:t>of the advantages that encourage institutions of higher education to have international student.</a:t>
            </a:r>
          </a:p>
        </p:txBody>
      </p:sp>
      <p:sp>
        <p:nvSpPr>
          <p:cNvPr id="4" name="Title 1"/>
          <p:cNvSpPr txBox="1">
            <a:spLocks/>
          </p:cNvSpPr>
          <p:nvPr/>
        </p:nvSpPr>
        <p:spPr>
          <a:xfrm>
            <a:off x="539552" y="404664"/>
            <a:ext cx="2808312" cy="864096"/>
          </a:xfrm>
          <a:prstGeom prst="rect">
            <a:avLst/>
          </a:prstGeom>
        </p:spPr>
        <p:txBody>
          <a:bodyPr lIns="45720" tIns="0" rIns="45720" bIns="0" anchor="b">
            <a:normAutofit fontScale="92500"/>
          </a:bodyPr>
          <a:lstStyle/>
          <a:p>
            <a:pPr algn="l" rtl="0" fontAlgn="auto">
              <a:spcAft>
                <a:spcPts val="0"/>
              </a:spcAft>
              <a:defRPr/>
            </a:pPr>
            <a:r>
              <a:rPr lang="en-US"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Paragraph </a:t>
            </a:r>
            <a:r>
              <a:rPr lang="en-US" sz="32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C</a:t>
            </a:r>
            <a:endParaRPr lang="ar-SA"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5" name="Title 1"/>
          <p:cNvSpPr txBox="1">
            <a:spLocks/>
          </p:cNvSpPr>
          <p:nvPr/>
        </p:nvSpPr>
        <p:spPr>
          <a:xfrm>
            <a:off x="611560" y="3429000"/>
            <a:ext cx="2808312" cy="864096"/>
          </a:xfrm>
          <a:prstGeom prst="rect">
            <a:avLst/>
          </a:prstGeom>
        </p:spPr>
        <p:txBody>
          <a:bodyPr lIns="45720" tIns="0" rIns="45720" bIns="0" anchor="b">
            <a:normAutofit fontScale="92500"/>
          </a:bodyPr>
          <a:lstStyle/>
          <a:p>
            <a:pPr algn="l" rtl="0" fontAlgn="auto">
              <a:spcAft>
                <a:spcPts val="0"/>
              </a:spcAft>
              <a:defRPr/>
            </a:pPr>
            <a:r>
              <a:rPr lang="en-US"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Paragraph </a:t>
            </a:r>
            <a:r>
              <a:rPr lang="en-US" sz="32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D</a:t>
            </a:r>
            <a:endParaRPr lang="ar-SA" sz="32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9" name="Round Diagonal Corner Rectangle 8"/>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765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498372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356992"/>
            <a:ext cx="8424936" cy="2554545"/>
          </a:xfrm>
          <a:prstGeom prst="rect">
            <a:avLst/>
          </a:prstGeom>
        </p:spPr>
        <p:txBody>
          <a:bodyPr wrap="square">
            <a:spAutoFit/>
          </a:bodyPr>
          <a:lstStyle/>
          <a:p>
            <a:pPr algn="l" rtl="0">
              <a:buClr>
                <a:schemeClr val="bg2">
                  <a:lumMod val="50000"/>
                </a:schemeClr>
              </a:buClr>
              <a:buFont typeface="Wingdings" pitchFamily="2" charset="2"/>
              <a:buChar char="ü"/>
              <a:defRPr/>
            </a:pPr>
            <a:r>
              <a:rPr lang="en-US" sz="3200" b="1" dirty="0" smtClean="0">
                <a:latin typeface="Constantia" pitchFamily="18" charset="0"/>
              </a:rPr>
              <a:t> The main idea of a paragraph tells the topic of the paragraph. The topic tells what all or most of the sentences are about.</a:t>
            </a:r>
          </a:p>
          <a:p>
            <a:pPr algn="l" rtl="0">
              <a:buClr>
                <a:schemeClr val="bg2">
                  <a:lumMod val="50000"/>
                </a:schemeClr>
              </a:buClr>
              <a:buFont typeface="Wingdings" pitchFamily="2" charset="2"/>
              <a:buChar char="ü"/>
              <a:defRPr/>
            </a:pPr>
            <a:r>
              <a:rPr lang="en-US" sz="3200" b="1" dirty="0" smtClean="0">
                <a:latin typeface="Constantia" pitchFamily="18" charset="0"/>
              </a:rPr>
              <a:t> It usually, not always, comes in the beginning of the paragraph.</a:t>
            </a:r>
            <a:endParaRPr lang="en-US" sz="3200" dirty="0">
              <a:effectLst>
                <a:outerShdw blurRad="38100" dist="38100" dir="2700000" algn="tl">
                  <a:srgbClr val="000000">
                    <a:alpha val="43137"/>
                  </a:srgbClr>
                </a:outerShdw>
              </a:effectLst>
              <a:latin typeface="Constantia" pitchFamily="18" charset="0"/>
            </a:endParaRPr>
          </a:p>
        </p:txBody>
      </p:sp>
      <p:sp>
        <p:nvSpPr>
          <p:cNvPr id="4" name="Title 1"/>
          <p:cNvSpPr txBox="1">
            <a:spLocks/>
          </p:cNvSpPr>
          <p:nvPr/>
        </p:nvSpPr>
        <p:spPr>
          <a:xfrm>
            <a:off x="3059832" y="548680"/>
            <a:ext cx="2808312" cy="864096"/>
          </a:xfrm>
          <a:prstGeom prst="rect">
            <a:avLst/>
          </a:prstGeom>
        </p:spPr>
        <p:txBody>
          <a:bodyPr lIns="45720" tIns="0" rIns="45720" bIns="0" anchor="b">
            <a:noAutofit/>
          </a:bodyPr>
          <a:lstStyle/>
          <a:p>
            <a:pPr algn="ctr" rtl="0" fontAlgn="auto">
              <a:spcAft>
                <a:spcPts val="0"/>
              </a:spcAft>
              <a:defRPr/>
            </a:pPr>
            <a:r>
              <a:rPr lang="en-US" sz="37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Strategy</a:t>
            </a:r>
          </a:p>
          <a:p>
            <a:pPr algn="ctr" rtl="0" fontAlgn="auto">
              <a:spcAft>
                <a:spcPts val="0"/>
              </a:spcAft>
              <a:defRPr/>
            </a:pPr>
            <a:r>
              <a:rPr lang="en-US" sz="37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Main Idea</a:t>
            </a:r>
            <a:endParaRPr lang="ar-SA" sz="37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9" name="Round Diagonal Corner Rectangle 8"/>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765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6" name="Picture 2" descr="http://rjacobs.edublogs.org/files/2009/07/Main-Idea-and-Detail-organizer-picture2.JPG"/>
          <p:cNvPicPr>
            <a:picLocks noChangeAspect="1" noChangeArrowheads="1"/>
          </p:cNvPicPr>
          <p:nvPr/>
        </p:nvPicPr>
        <p:blipFill>
          <a:blip r:embed="rId3" cstate="print"/>
          <a:srcRect/>
          <a:stretch>
            <a:fillRect/>
          </a:stretch>
        </p:blipFill>
        <p:spPr bwMode="auto">
          <a:xfrm>
            <a:off x="2123728" y="1484784"/>
            <a:ext cx="5184576" cy="1872208"/>
          </a:xfrm>
          <a:prstGeom prst="rect">
            <a:avLst/>
          </a:prstGeom>
          <a:noFill/>
        </p:spPr>
      </p:pic>
    </p:spTree>
    <p:extLst>
      <p:ext uri="{BB962C8B-B14F-4D97-AF65-F5344CB8AC3E}">
        <p14:creationId xmlns:p14="http://schemas.microsoft.com/office/powerpoint/2010/main" xmlns="" val="2849837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420888"/>
            <a:ext cx="8424936" cy="3754874"/>
          </a:xfrm>
          <a:prstGeom prst="rect">
            <a:avLst/>
          </a:prstGeom>
        </p:spPr>
        <p:txBody>
          <a:bodyPr wrap="square">
            <a:spAutoFit/>
          </a:bodyPr>
          <a:lstStyle/>
          <a:p>
            <a:pPr algn="l" rtl="0">
              <a:buClr>
                <a:schemeClr val="bg2">
                  <a:lumMod val="50000"/>
                </a:schemeClr>
              </a:buClr>
              <a:defRPr/>
            </a:pPr>
            <a:r>
              <a:rPr lang="en-US" sz="3400" b="1" dirty="0" smtClean="0">
                <a:effectLst>
                  <a:outerShdw blurRad="38100" dist="38100" dir="2700000" algn="tl">
                    <a:srgbClr val="000000">
                      <a:alpha val="43137"/>
                    </a:srgbClr>
                  </a:outerShdw>
                </a:effectLst>
              </a:rPr>
              <a:t>   Football players learn many skills when playing football. They learn how to pass the ball. They also learn how to control the ball so they can eventually score. Most importantly, soccer players learn how to work together with their teammates.</a:t>
            </a:r>
            <a:endParaRPr lang="en-US" sz="3400" dirty="0">
              <a:effectLst>
                <a:outerShdw blurRad="38100" dist="38100" dir="2700000" algn="tl">
                  <a:srgbClr val="000000">
                    <a:alpha val="43137"/>
                  </a:srgbClr>
                </a:outerShdw>
              </a:effectLst>
              <a:latin typeface="Constantia" pitchFamily="18" charset="0"/>
            </a:endParaRPr>
          </a:p>
        </p:txBody>
      </p:sp>
      <p:sp>
        <p:nvSpPr>
          <p:cNvPr id="4" name="Title 1"/>
          <p:cNvSpPr txBox="1">
            <a:spLocks/>
          </p:cNvSpPr>
          <p:nvPr/>
        </p:nvSpPr>
        <p:spPr>
          <a:xfrm>
            <a:off x="323528" y="836712"/>
            <a:ext cx="8424936" cy="864096"/>
          </a:xfrm>
          <a:prstGeom prst="rect">
            <a:avLst/>
          </a:prstGeom>
        </p:spPr>
        <p:txBody>
          <a:bodyPr lIns="45720" tIns="0" rIns="45720" bIns="0" anchor="b">
            <a:noAutofit/>
          </a:bodyPr>
          <a:lstStyle/>
          <a:p>
            <a:pPr algn="ctr" rtl="0" fontAlgn="auto">
              <a:spcAft>
                <a:spcPts val="0"/>
              </a:spcAft>
              <a:defRPr/>
            </a:pPr>
            <a:r>
              <a:rPr lang="en-US" sz="37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Do it!</a:t>
            </a:r>
          </a:p>
          <a:p>
            <a:pPr algn="l" rtl="0" fontAlgn="auto">
              <a:spcAft>
                <a:spcPts val="0"/>
              </a:spcAft>
              <a:defRPr/>
            </a:pPr>
            <a:r>
              <a:rPr lang="en-US" sz="4000" i="1" u="sng" dirty="0" smtClean="0">
                <a:ln w="500">
                  <a:solidFill>
                    <a:schemeClr val="tx2">
                      <a:shade val="20000"/>
                      <a:satMod val="120000"/>
                    </a:schemeClr>
                  </a:solidFill>
                </a:ln>
                <a:solidFill>
                  <a:schemeClr val="tx2">
                    <a:lumMod val="40000"/>
                    <a:lumOff val="60000"/>
                  </a:schemeClr>
                </a:solidFill>
                <a:latin typeface="Garamond" pitchFamily="18" charset="0"/>
                <a:ea typeface="Batang" pitchFamily="18" charset="-127"/>
                <a:cs typeface="+mj-cs"/>
              </a:rPr>
              <a:t>Read this short paragraph. Choose its main idea.</a:t>
            </a:r>
            <a:endParaRPr lang="ar-SA" sz="4000" i="1" u="sng" dirty="0">
              <a:ln w="500">
                <a:solidFill>
                  <a:schemeClr val="tx2">
                    <a:shade val="20000"/>
                    <a:satMod val="120000"/>
                  </a:schemeClr>
                </a:solidFill>
              </a:ln>
              <a:solidFill>
                <a:schemeClr val="tx2">
                  <a:lumMod val="40000"/>
                  <a:lumOff val="60000"/>
                </a:schemeClr>
              </a:solidFill>
              <a:latin typeface="Garamond" pitchFamily="18" charset="0"/>
              <a:ea typeface="Batang" pitchFamily="18" charset="-127"/>
              <a:cs typeface="+mj-cs"/>
            </a:endParaRPr>
          </a:p>
        </p:txBody>
      </p:sp>
      <p:sp>
        <p:nvSpPr>
          <p:cNvPr id="9" name="Round Diagonal Corner Rectangle 8"/>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765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49837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573610"/>
            <a:ext cx="8424936" cy="3231654"/>
          </a:xfrm>
          <a:prstGeom prst="rect">
            <a:avLst/>
          </a:prstGeom>
        </p:spPr>
        <p:txBody>
          <a:bodyPr wrap="square">
            <a:spAutoFit/>
          </a:bodyPr>
          <a:lstStyle/>
          <a:p>
            <a:pPr algn="l" rtl="0">
              <a:buClr>
                <a:schemeClr val="bg2">
                  <a:lumMod val="50000"/>
                </a:schemeClr>
              </a:buClr>
              <a:buSzPct val="70000"/>
              <a:buFont typeface="Wingdings" pitchFamily="2" charset="2"/>
              <a:buChar char="ü"/>
              <a:defRPr/>
            </a:pPr>
            <a:r>
              <a:rPr lang="en-US" sz="3400" b="1" dirty="0" smtClean="0">
                <a:effectLst>
                  <a:outerShdw blurRad="38100" dist="38100" dir="2700000" algn="tl">
                    <a:srgbClr val="000000">
                      <a:alpha val="43137"/>
                    </a:srgbClr>
                  </a:outerShdw>
                </a:effectLst>
              </a:rPr>
              <a:t> They also learn how to control the ball so they can eventually score.</a:t>
            </a:r>
          </a:p>
          <a:p>
            <a:pPr algn="l" rtl="0">
              <a:buClr>
                <a:schemeClr val="bg2">
                  <a:lumMod val="50000"/>
                </a:schemeClr>
              </a:buClr>
              <a:buSzPct val="70000"/>
              <a:buFont typeface="Wingdings" pitchFamily="2" charset="2"/>
              <a:buChar char="ü"/>
              <a:defRPr/>
            </a:pPr>
            <a:r>
              <a:rPr lang="en-US" sz="3400" b="1" dirty="0" smtClean="0">
                <a:effectLst>
                  <a:outerShdw blurRad="38100" dist="38100" dir="2700000" algn="tl">
                    <a:srgbClr val="000000">
                      <a:alpha val="43137"/>
                    </a:srgbClr>
                  </a:outerShdw>
                </a:effectLst>
              </a:rPr>
              <a:t> Football players learn many skills when playing football.</a:t>
            </a:r>
          </a:p>
          <a:p>
            <a:pPr algn="l" rtl="0">
              <a:buClr>
                <a:schemeClr val="bg2">
                  <a:lumMod val="50000"/>
                </a:schemeClr>
              </a:buClr>
              <a:buSzPct val="70000"/>
              <a:buFont typeface="Wingdings" pitchFamily="2" charset="2"/>
              <a:buChar char="ü"/>
              <a:defRPr/>
            </a:pPr>
            <a:r>
              <a:rPr lang="en-US" sz="3400" b="1" dirty="0" smtClean="0">
                <a:effectLst>
                  <a:outerShdw blurRad="38100" dist="38100" dir="2700000" algn="tl">
                    <a:srgbClr val="000000">
                      <a:alpha val="43137"/>
                    </a:srgbClr>
                  </a:outerShdw>
                </a:effectLst>
              </a:rPr>
              <a:t> Football players learn many skills when playing football.</a:t>
            </a:r>
          </a:p>
        </p:txBody>
      </p:sp>
      <p:sp>
        <p:nvSpPr>
          <p:cNvPr id="4" name="Title 1"/>
          <p:cNvSpPr txBox="1">
            <a:spLocks/>
          </p:cNvSpPr>
          <p:nvPr/>
        </p:nvSpPr>
        <p:spPr>
          <a:xfrm>
            <a:off x="323528" y="836712"/>
            <a:ext cx="8424936" cy="864096"/>
          </a:xfrm>
          <a:prstGeom prst="rect">
            <a:avLst/>
          </a:prstGeom>
        </p:spPr>
        <p:txBody>
          <a:bodyPr lIns="45720" tIns="0" rIns="45720" bIns="0" anchor="b">
            <a:noAutofit/>
          </a:bodyPr>
          <a:lstStyle/>
          <a:p>
            <a:pPr algn="l" rtl="0" fontAlgn="auto">
              <a:spcAft>
                <a:spcPts val="0"/>
              </a:spcAft>
              <a:defRPr/>
            </a:pPr>
            <a:r>
              <a:rPr lang="en-US" sz="4000" i="1" u="sng" dirty="0" smtClean="0">
                <a:ln w="500">
                  <a:solidFill>
                    <a:schemeClr val="tx2">
                      <a:shade val="20000"/>
                      <a:satMod val="120000"/>
                    </a:schemeClr>
                  </a:solidFill>
                </a:ln>
                <a:solidFill>
                  <a:schemeClr val="tx2">
                    <a:lumMod val="40000"/>
                    <a:lumOff val="60000"/>
                  </a:schemeClr>
                </a:solidFill>
                <a:latin typeface="Garamond" pitchFamily="18" charset="0"/>
                <a:ea typeface="Batang" pitchFamily="18" charset="-127"/>
                <a:cs typeface="+mj-cs"/>
              </a:rPr>
              <a:t>Choose the main idea:</a:t>
            </a:r>
            <a:endParaRPr lang="ar-SA" sz="4000" i="1" u="sng" dirty="0">
              <a:ln w="500">
                <a:solidFill>
                  <a:schemeClr val="tx2">
                    <a:shade val="20000"/>
                    <a:satMod val="120000"/>
                  </a:schemeClr>
                </a:solidFill>
              </a:ln>
              <a:solidFill>
                <a:schemeClr val="tx2">
                  <a:lumMod val="40000"/>
                  <a:lumOff val="60000"/>
                </a:schemeClr>
              </a:solidFill>
              <a:latin typeface="Garamond" pitchFamily="18" charset="0"/>
              <a:ea typeface="Batang" pitchFamily="18" charset="-127"/>
              <a:cs typeface="+mj-cs"/>
            </a:endParaRPr>
          </a:p>
        </p:txBody>
      </p:sp>
      <p:sp>
        <p:nvSpPr>
          <p:cNvPr id="9" name="Round Diagonal Corner Rectangle 8"/>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765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Freeform 6"/>
          <p:cNvSpPr/>
          <p:nvPr/>
        </p:nvSpPr>
        <p:spPr>
          <a:xfrm>
            <a:off x="317351" y="3645024"/>
            <a:ext cx="521247" cy="601377"/>
          </a:xfrm>
          <a:custGeom>
            <a:avLst/>
            <a:gdLst>
              <a:gd name="connsiteX0" fmla="*/ 318753 w 521247"/>
              <a:gd name="connsiteY0" fmla="*/ 568926 h 601377"/>
              <a:gd name="connsiteX1" fmla="*/ 139849 w 521247"/>
              <a:gd name="connsiteY1" fmla="*/ 509292 h 601377"/>
              <a:gd name="connsiteX2" fmla="*/ 80214 w 521247"/>
              <a:gd name="connsiteY2" fmla="*/ 489413 h 601377"/>
              <a:gd name="connsiteX3" fmla="*/ 40458 w 521247"/>
              <a:gd name="connsiteY3" fmla="*/ 429779 h 601377"/>
              <a:gd name="connsiteX4" fmla="*/ 60336 w 521247"/>
              <a:gd name="connsiteY4" fmla="*/ 171361 h 601377"/>
              <a:gd name="connsiteX5" fmla="*/ 179606 w 521247"/>
              <a:gd name="connsiteY5" fmla="*/ 91848 h 601377"/>
              <a:gd name="connsiteX6" fmla="*/ 239240 w 521247"/>
              <a:gd name="connsiteY6" fmla="*/ 32213 h 601377"/>
              <a:gd name="connsiteX7" fmla="*/ 298875 w 521247"/>
              <a:gd name="connsiteY7" fmla="*/ 12335 h 601377"/>
              <a:gd name="connsiteX8" fmla="*/ 477779 w 521247"/>
              <a:gd name="connsiteY8" fmla="*/ 32213 h 601377"/>
              <a:gd name="connsiteX9" fmla="*/ 517536 w 521247"/>
              <a:gd name="connsiteY9" fmla="*/ 151483 h 601377"/>
              <a:gd name="connsiteX10" fmla="*/ 497658 w 521247"/>
              <a:gd name="connsiteY10" fmla="*/ 529170 h 601377"/>
              <a:gd name="connsiteX11" fmla="*/ 438023 w 521247"/>
              <a:gd name="connsiteY11" fmla="*/ 568926 h 601377"/>
              <a:gd name="connsiteX12" fmla="*/ 259119 w 521247"/>
              <a:gd name="connsiteY12" fmla="*/ 588805 h 601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247" h="601377">
                <a:moveTo>
                  <a:pt x="318753" y="568926"/>
                </a:moveTo>
                <a:lnTo>
                  <a:pt x="139849" y="509292"/>
                </a:lnTo>
                <a:lnTo>
                  <a:pt x="80214" y="489413"/>
                </a:lnTo>
                <a:cubicBezTo>
                  <a:pt x="66962" y="469535"/>
                  <a:pt x="51142" y="451147"/>
                  <a:pt x="40458" y="429779"/>
                </a:cubicBezTo>
                <a:cubicBezTo>
                  <a:pt x="0" y="348863"/>
                  <a:pt x="13922" y="252586"/>
                  <a:pt x="60336" y="171361"/>
                </a:cubicBezTo>
                <a:cubicBezTo>
                  <a:pt x="84042" y="129875"/>
                  <a:pt x="145820" y="125635"/>
                  <a:pt x="179606" y="91848"/>
                </a:cubicBezTo>
                <a:cubicBezTo>
                  <a:pt x="199484" y="71970"/>
                  <a:pt x="215849" y="47807"/>
                  <a:pt x="239240" y="32213"/>
                </a:cubicBezTo>
                <a:cubicBezTo>
                  <a:pt x="256674" y="20590"/>
                  <a:pt x="278997" y="18961"/>
                  <a:pt x="298875" y="12335"/>
                </a:cubicBezTo>
                <a:cubicBezTo>
                  <a:pt x="358510" y="18961"/>
                  <a:pt x="427158" y="0"/>
                  <a:pt x="477779" y="32213"/>
                </a:cubicBezTo>
                <a:cubicBezTo>
                  <a:pt x="513135" y="54712"/>
                  <a:pt x="517536" y="151483"/>
                  <a:pt x="517536" y="151483"/>
                </a:cubicBezTo>
                <a:cubicBezTo>
                  <a:pt x="510910" y="277379"/>
                  <a:pt x="521247" y="405327"/>
                  <a:pt x="497658" y="529170"/>
                </a:cubicBezTo>
                <a:cubicBezTo>
                  <a:pt x="493188" y="552639"/>
                  <a:pt x="459391" y="558242"/>
                  <a:pt x="438023" y="568926"/>
                </a:cubicBezTo>
                <a:cubicBezTo>
                  <a:pt x="373120" y="601377"/>
                  <a:pt x="337776" y="588805"/>
                  <a:pt x="259119" y="588805"/>
                </a:cubicBezTo>
              </a:path>
            </a:pathLst>
          </a:custGeom>
          <a:ln w="79375">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extLst>
      <p:ext uri="{BB962C8B-B14F-4D97-AF65-F5344CB8AC3E}">
        <p14:creationId xmlns:p14="http://schemas.microsoft.com/office/powerpoint/2010/main" xmlns="" val="28498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36912"/>
            <a:ext cx="8424936" cy="2554545"/>
          </a:xfrm>
          <a:prstGeom prst="rect">
            <a:avLst/>
          </a:prstGeom>
        </p:spPr>
        <p:txBody>
          <a:bodyPr wrap="square">
            <a:spAutoFit/>
          </a:bodyPr>
          <a:lstStyle/>
          <a:p>
            <a:pPr algn="l" rtl="0">
              <a:buClr>
                <a:schemeClr val="bg2">
                  <a:lumMod val="50000"/>
                </a:schemeClr>
              </a:buClr>
              <a:buFont typeface="Wingdings" pitchFamily="2" charset="2"/>
              <a:buChar char="ü"/>
              <a:defRPr/>
            </a:pPr>
            <a:r>
              <a:rPr lang="en-US" sz="3200" b="1" dirty="0" smtClean="0">
                <a:latin typeface="Constantia" pitchFamily="18" charset="0"/>
              </a:rPr>
              <a:t> Supporting details are the sentences that explain the main idea. They give examples, reasons, or elements of the main idea.</a:t>
            </a:r>
          </a:p>
          <a:p>
            <a:pPr algn="l" rtl="0">
              <a:buClr>
                <a:schemeClr val="bg2">
                  <a:lumMod val="50000"/>
                </a:schemeClr>
              </a:buClr>
              <a:buFont typeface="Wingdings" pitchFamily="2" charset="2"/>
              <a:buChar char="ü"/>
              <a:defRPr/>
            </a:pPr>
            <a:r>
              <a:rPr lang="en-US" sz="3200" b="1" dirty="0" smtClean="0">
                <a:effectLst>
                  <a:outerShdw blurRad="38100" dist="38100" dir="2700000" algn="tl">
                    <a:srgbClr val="000000">
                      <a:alpha val="43137"/>
                    </a:srgbClr>
                  </a:outerShdw>
                </a:effectLst>
                <a:latin typeface="Constantia" pitchFamily="18" charset="0"/>
              </a:rPr>
              <a:t> They are more specific than the main idea.</a:t>
            </a:r>
            <a:endParaRPr lang="en-US" sz="3200" dirty="0">
              <a:effectLst>
                <a:outerShdw blurRad="38100" dist="38100" dir="2700000" algn="tl">
                  <a:srgbClr val="000000">
                    <a:alpha val="43137"/>
                  </a:srgbClr>
                </a:outerShdw>
              </a:effectLst>
              <a:latin typeface="Constantia" pitchFamily="18" charset="0"/>
            </a:endParaRPr>
          </a:p>
        </p:txBody>
      </p:sp>
      <p:sp>
        <p:nvSpPr>
          <p:cNvPr id="4" name="Title 1"/>
          <p:cNvSpPr txBox="1">
            <a:spLocks/>
          </p:cNvSpPr>
          <p:nvPr/>
        </p:nvSpPr>
        <p:spPr>
          <a:xfrm>
            <a:off x="2051720" y="548680"/>
            <a:ext cx="5184576" cy="864096"/>
          </a:xfrm>
          <a:prstGeom prst="rect">
            <a:avLst/>
          </a:prstGeom>
        </p:spPr>
        <p:txBody>
          <a:bodyPr lIns="45720" tIns="0" rIns="45720" bIns="0" anchor="b">
            <a:noAutofit/>
          </a:bodyPr>
          <a:lstStyle/>
          <a:p>
            <a:pPr algn="ctr" rtl="0" fontAlgn="auto">
              <a:spcAft>
                <a:spcPts val="0"/>
              </a:spcAft>
              <a:defRPr/>
            </a:pPr>
            <a:r>
              <a:rPr lang="en-US" sz="37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Strategy</a:t>
            </a:r>
          </a:p>
          <a:p>
            <a:pPr algn="ctr" rtl="0" fontAlgn="auto">
              <a:spcAft>
                <a:spcPts val="0"/>
              </a:spcAft>
              <a:defRPr/>
            </a:pPr>
            <a:r>
              <a:rPr lang="en-US" sz="37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Supporting Details</a:t>
            </a:r>
            <a:endParaRPr lang="ar-SA" sz="3700" b="1" u="sng" cap="all" dirty="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endParaRPr>
          </a:p>
        </p:txBody>
      </p:sp>
      <p:sp>
        <p:nvSpPr>
          <p:cNvPr id="9" name="Round Diagonal Corner Rectangle 8"/>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765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49837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420888"/>
            <a:ext cx="8424936" cy="3754874"/>
          </a:xfrm>
          <a:prstGeom prst="rect">
            <a:avLst/>
          </a:prstGeom>
        </p:spPr>
        <p:txBody>
          <a:bodyPr wrap="square">
            <a:spAutoFit/>
          </a:bodyPr>
          <a:lstStyle/>
          <a:p>
            <a:pPr algn="l" rtl="0">
              <a:buClr>
                <a:schemeClr val="bg2">
                  <a:lumMod val="50000"/>
                </a:schemeClr>
              </a:buClr>
              <a:defRPr/>
            </a:pPr>
            <a:r>
              <a:rPr lang="en-US" sz="3400" b="1" dirty="0" smtClean="0">
                <a:effectLst>
                  <a:outerShdw blurRad="38100" dist="38100" dir="2700000" algn="tl">
                    <a:srgbClr val="000000">
                      <a:alpha val="43137"/>
                    </a:srgbClr>
                  </a:outerShdw>
                </a:effectLst>
              </a:rPr>
              <a:t>   Football players learn many skills when playing football. They learn how to pass the ball. They also learn how to control the ball so they can eventually score. Most importantly, soccer players learn how to work together with their teammates.</a:t>
            </a:r>
            <a:endParaRPr lang="en-US" sz="3400" dirty="0">
              <a:effectLst>
                <a:outerShdw blurRad="38100" dist="38100" dir="2700000" algn="tl">
                  <a:srgbClr val="000000">
                    <a:alpha val="43137"/>
                  </a:srgbClr>
                </a:outerShdw>
              </a:effectLst>
              <a:latin typeface="Constantia" pitchFamily="18" charset="0"/>
            </a:endParaRPr>
          </a:p>
        </p:txBody>
      </p:sp>
      <p:sp>
        <p:nvSpPr>
          <p:cNvPr id="4" name="Title 1"/>
          <p:cNvSpPr txBox="1">
            <a:spLocks/>
          </p:cNvSpPr>
          <p:nvPr/>
        </p:nvSpPr>
        <p:spPr>
          <a:xfrm>
            <a:off x="323528" y="836712"/>
            <a:ext cx="8424936" cy="864096"/>
          </a:xfrm>
          <a:prstGeom prst="rect">
            <a:avLst/>
          </a:prstGeom>
        </p:spPr>
        <p:txBody>
          <a:bodyPr lIns="45720" tIns="0" rIns="45720" bIns="0" anchor="b">
            <a:noAutofit/>
          </a:bodyPr>
          <a:lstStyle/>
          <a:p>
            <a:pPr algn="ctr" rtl="0" fontAlgn="auto">
              <a:spcAft>
                <a:spcPts val="0"/>
              </a:spcAft>
              <a:defRPr/>
            </a:pPr>
            <a:r>
              <a:rPr lang="en-US" sz="3700" b="1" u="sng" cap="all" dirty="0" smtClean="0">
                <a:ln w="500">
                  <a:solidFill>
                    <a:schemeClr val="tx2">
                      <a:shade val="20000"/>
                      <a:satMod val="120000"/>
                    </a:schemeClr>
                  </a:solidFill>
                </a:ln>
                <a:solidFill>
                  <a:schemeClr val="accent1">
                    <a:lumMod val="60000"/>
                    <a:lumOff val="40000"/>
                  </a:schemeClr>
                </a:solidFill>
                <a:effectLst>
                  <a:outerShdw blurRad="38100" dist="38100" dir="2700000" algn="tl">
                    <a:srgbClr val="000000">
                      <a:alpha val="43137"/>
                    </a:srgbClr>
                  </a:outerShdw>
                </a:effectLst>
                <a:latin typeface="+mj-lt"/>
                <a:ea typeface="+mj-ea"/>
                <a:cs typeface="+mj-cs"/>
              </a:rPr>
              <a:t>Do it!</a:t>
            </a:r>
          </a:p>
          <a:p>
            <a:pPr algn="l" rtl="0" fontAlgn="auto">
              <a:spcAft>
                <a:spcPts val="0"/>
              </a:spcAft>
              <a:defRPr/>
            </a:pPr>
            <a:r>
              <a:rPr lang="en-US" sz="4000" i="1" u="sng" dirty="0" smtClean="0">
                <a:ln w="500">
                  <a:solidFill>
                    <a:schemeClr val="tx2">
                      <a:shade val="20000"/>
                      <a:satMod val="120000"/>
                    </a:schemeClr>
                  </a:solidFill>
                </a:ln>
                <a:solidFill>
                  <a:schemeClr val="tx2">
                    <a:lumMod val="40000"/>
                    <a:lumOff val="60000"/>
                  </a:schemeClr>
                </a:solidFill>
                <a:latin typeface="Garamond" pitchFamily="18" charset="0"/>
                <a:ea typeface="Batang" pitchFamily="18" charset="-127"/>
                <a:cs typeface="+mj-cs"/>
              </a:rPr>
              <a:t>Number the supporting details in this paragraph.</a:t>
            </a:r>
            <a:endParaRPr lang="ar-SA" sz="4000" i="1" u="sng" dirty="0">
              <a:ln w="500">
                <a:solidFill>
                  <a:schemeClr val="tx2">
                    <a:shade val="20000"/>
                    <a:satMod val="120000"/>
                  </a:schemeClr>
                </a:solidFill>
              </a:ln>
              <a:solidFill>
                <a:schemeClr val="tx2">
                  <a:lumMod val="40000"/>
                  <a:lumOff val="60000"/>
                </a:schemeClr>
              </a:solidFill>
              <a:latin typeface="Garamond" pitchFamily="18" charset="0"/>
              <a:ea typeface="Batang" pitchFamily="18" charset="-127"/>
              <a:cs typeface="+mj-cs"/>
            </a:endParaRPr>
          </a:p>
        </p:txBody>
      </p:sp>
      <p:sp>
        <p:nvSpPr>
          <p:cNvPr id="9" name="Round Diagonal Corner Rectangle 8"/>
          <p:cNvSpPr/>
          <p:nvPr/>
        </p:nvSpPr>
        <p:spPr>
          <a:xfrm>
            <a:off x="4449763" y="6165304"/>
            <a:ext cx="4658741" cy="648072"/>
          </a:xfrm>
          <a:prstGeom prst="round2DiagRect">
            <a:avLst/>
          </a:prstGeom>
          <a:ln/>
        </p:spPr>
        <p:style>
          <a:lnRef idx="3">
            <a:schemeClr val="lt1"/>
          </a:lnRef>
          <a:fillRef idx="1">
            <a:schemeClr val="dk1"/>
          </a:fillRef>
          <a:effectRef idx="1">
            <a:schemeClr val="dk1"/>
          </a:effectRef>
          <a:fontRef idx="minor">
            <a:schemeClr val="lt1"/>
          </a:fontRef>
        </p:style>
        <p:txBody>
          <a:bodyPr rtlCol="1" anchor="ctr"/>
          <a:lstStyle/>
          <a:p>
            <a:pPr algn="l">
              <a:defRPr/>
            </a:pPr>
            <a:r>
              <a:rPr lang="en-US" sz="1600" dirty="0" err="1">
                <a:ln w="18000">
                  <a:solidFill>
                    <a:schemeClr val="bg1"/>
                  </a:solidFill>
                  <a:prstDash val="solid"/>
                  <a:miter lim="800000"/>
                </a:ln>
                <a:solidFill>
                  <a:schemeClr val="bg1"/>
                </a:solidFill>
                <a:latin typeface="Arial" pitchFamily="34" charset="0"/>
                <a:cs typeface="Arial" pitchFamily="34" charset="0"/>
              </a:rPr>
              <a:t>Mrs.Shahnaz</a:t>
            </a:r>
            <a:r>
              <a:rPr lang="en-US" sz="1600" dirty="0">
                <a:ln w="18000">
                  <a:solidFill>
                    <a:schemeClr val="bg1"/>
                  </a:solidFill>
                  <a:prstDash val="solid"/>
                  <a:miter lim="800000"/>
                </a:ln>
                <a:solidFill>
                  <a:schemeClr val="bg1"/>
                </a:solidFill>
                <a:latin typeface="Arial" pitchFamily="34" charset="0"/>
                <a:cs typeface="Arial" pitchFamily="34" charset="0"/>
              </a:rPr>
              <a:t> </a:t>
            </a:r>
            <a:r>
              <a:rPr lang="en-US" sz="1600" dirty="0" err="1">
                <a:ln w="18000">
                  <a:solidFill>
                    <a:schemeClr val="bg1"/>
                  </a:solidFill>
                  <a:prstDash val="solid"/>
                  <a:miter lim="800000"/>
                </a:ln>
                <a:solidFill>
                  <a:schemeClr val="bg1"/>
                </a:solidFill>
                <a:latin typeface="Arial" pitchFamily="34" charset="0"/>
                <a:cs typeface="Arial" pitchFamily="34" charset="0"/>
              </a:rPr>
              <a:t>Akhtar</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O</a:t>
            </a:r>
            <a:r>
              <a:rPr lang="en-US" sz="1600" dirty="0" err="1" smtClean="0">
                <a:ln w="18000">
                  <a:solidFill>
                    <a:schemeClr val="bg1"/>
                  </a:solidFill>
                  <a:prstDash val="solid"/>
                  <a:miter lim="800000"/>
                </a:ln>
                <a:solidFill>
                  <a:schemeClr val="bg1"/>
                </a:solidFill>
                <a:latin typeface="Arial" pitchFamily="34" charset="0"/>
                <a:cs typeface="Arial" pitchFamily="34" charset="0"/>
              </a:rPr>
              <a:t>hood</a:t>
            </a:r>
            <a:r>
              <a:rPr lang="en-US" sz="1600" dirty="0">
                <a:ln w="18000">
                  <a:solidFill>
                    <a:schemeClr val="bg1"/>
                  </a:solidFill>
                  <a:prstDash val="solid"/>
                  <a:miter lim="800000"/>
                </a:ln>
                <a:solidFill>
                  <a:schemeClr val="bg1"/>
                </a:solidFill>
                <a:latin typeface="Arial" pitchFamily="34" charset="0"/>
                <a:cs typeface="Arial" pitchFamily="34" charset="0"/>
              </a:rPr>
              <a:t>, Miss </a:t>
            </a:r>
            <a:r>
              <a:rPr lang="en-US" sz="1600" dirty="0" err="1">
                <a:ln w="18000">
                  <a:solidFill>
                    <a:schemeClr val="bg1"/>
                  </a:solidFill>
                  <a:prstDash val="solid"/>
                  <a:miter lim="800000"/>
                </a:ln>
                <a:solidFill>
                  <a:schemeClr val="bg1"/>
                </a:solidFill>
                <a:latin typeface="Arial" pitchFamily="34" charset="0"/>
                <a:cs typeface="Arial" pitchFamily="34" charset="0"/>
              </a:rPr>
              <a:t>Amani</a:t>
            </a:r>
            <a:r>
              <a:rPr lang="en-US" sz="1600" dirty="0">
                <a:ln w="18000">
                  <a:solidFill>
                    <a:schemeClr val="bg1"/>
                  </a:solidFill>
                  <a:prstDash val="solid"/>
                  <a:miter lim="800000"/>
                </a:ln>
                <a:solidFill>
                  <a:schemeClr val="bg1"/>
                </a:solidFill>
                <a:latin typeface="Arial" pitchFamily="34" charset="0"/>
                <a:cs typeface="Arial" pitchFamily="34" charset="0"/>
              </a:rPr>
              <a:t>     Department of English</a:t>
            </a:r>
            <a:endParaRPr lang="ar-SA" sz="1600" dirty="0">
              <a:ln w="18000">
                <a:solidFill>
                  <a:schemeClr val="bg1"/>
                </a:solidFill>
                <a:prstDash val="solid"/>
                <a:miter lim="800000"/>
              </a:ln>
              <a:solidFill>
                <a:schemeClr val="bg1"/>
              </a:solidFill>
              <a:latin typeface="Arial" pitchFamily="34" charset="0"/>
            </a:endParaRPr>
          </a:p>
        </p:txBody>
      </p:sp>
      <p:pic>
        <p:nvPicPr>
          <p:cNvPr id="2765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600" y="0"/>
            <a:ext cx="1676400" cy="79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Freeform 5"/>
          <p:cNvSpPr/>
          <p:nvPr/>
        </p:nvSpPr>
        <p:spPr>
          <a:xfrm>
            <a:off x="3707904" y="2852936"/>
            <a:ext cx="198782" cy="595962"/>
          </a:xfrm>
          <a:custGeom>
            <a:avLst/>
            <a:gdLst>
              <a:gd name="connsiteX0" fmla="*/ 0 w 198782"/>
              <a:gd name="connsiteY0" fmla="*/ 258418 h 595962"/>
              <a:gd name="connsiteX1" fmla="*/ 59634 w 198782"/>
              <a:gd name="connsiteY1" fmla="*/ 59635 h 595962"/>
              <a:gd name="connsiteX2" fmla="*/ 79513 w 198782"/>
              <a:gd name="connsiteY2" fmla="*/ 0 h 595962"/>
              <a:gd name="connsiteX3" fmla="*/ 99391 w 198782"/>
              <a:gd name="connsiteY3" fmla="*/ 198783 h 595962"/>
              <a:gd name="connsiteX4" fmla="*/ 119269 w 198782"/>
              <a:gd name="connsiteY4" fmla="*/ 477078 h 595962"/>
              <a:gd name="connsiteX5" fmla="*/ 198782 w 198782"/>
              <a:gd name="connsiteY5" fmla="*/ 576470 h 59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782" h="595962">
                <a:moveTo>
                  <a:pt x="0" y="258418"/>
                </a:moveTo>
                <a:cubicBezTo>
                  <a:pt x="30040" y="138255"/>
                  <a:pt x="11241" y="204813"/>
                  <a:pt x="59634" y="59635"/>
                </a:cubicBezTo>
                <a:lnTo>
                  <a:pt x="79513" y="0"/>
                </a:lnTo>
                <a:cubicBezTo>
                  <a:pt x="86139" y="66261"/>
                  <a:pt x="93861" y="132422"/>
                  <a:pt x="99391" y="198783"/>
                </a:cubicBezTo>
                <a:cubicBezTo>
                  <a:pt x="107114" y="291463"/>
                  <a:pt x="109533" y="384588"/>
                  <a:pt x="119269" y="477078"/>
                </a:cubicBezTo>
                <a:cubicBezTo>
                  <a:pt x="131783" y="595962"/>
                  <a:pt x="111988" y="576470"/>
                  <a:pt x="198782" y="576470"/>
                </a:cubicBezTo>
              </a:path>
            </a:pathLst>
          </a:custGeom>
          <a:ln w="50800">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Freeform 7"/>
          <p:cNvSpPr/>
          <p:nvPr/>
        </p:nvSpPr>
        <p:spPr>
          <a:xfrm>
            <a:off x="1763688" y="3382301"/>
            <a:ext cx="515718" cy="622763"/>
          </a:xfrm>
          <a:custGeom>
            <a:avLst/>
            <a:gdLst>
              <a:gd name="connsiteX0" fmla="*/ 207747 w 515718"/>
              <a:gd name="connsiteY0" fmla="*/ 130761 h 622763"/>
              <a:gd name="connsiteX1" fmla="*/ 346895 w 515718"/>
              <a:gd name="connsiteY1" fmla="*/ 31370 h 622763"/>
              <a:gd name="connsiteX2" fmla="*/ 406529 w 515718"/>
              <a:gd name="connsiteY2" fmla="*/ 11492 h 622763"/>
              <a:gd name="connsiteX3" fmla="*/ 505921 w 515718"/>
              <a:gd name="connsiteY3" fmla="*/ 31370 h 622763"/>
              <a:gd name="connsiteX4" fmla="*/ 466164 w 515718"/>
              <a:gd name="connsiteY4" fmla="*/ 269909 h 622763"/>
              <a:gd name="connsiteX5" fmla="*/ 426408 w 515718"/>
              <a:gd name="connsiteY5" fmla="*/ 329544 h 622763"/>
              <a:gd name="connsiteX6" fmla="*/ 406529 w 515718"/>
              <a:gd name="connsiteY6" fmla="*/ 389179 h 622763"/>
              <a:gd name="connsiteX7" fmla="*/ 267382 w 515718"/>
              <a:gd name="connsiteY7" fmla="*/ 448813 h 622763"/>
              <a:gd name="connsiteX8" fmla="*/ 187869 w 515718"/>
              <a:gd name="connsiteY8" fmla="*/ 488570 h 622763"/>
              <a:gd name="connsiteX9" fmla="*/ 426408 w 515718"/>
              <a:gd name="connsiteY9" fmla="*/ 528327 h 622763"/>
              <a:gd name="connsiteX10" fmla="*/ 466164 w 515718"/>
              <a:gd name="connsiteY10" fmla="*/ 528327 h 62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718" h="622763">
                <a:moveTo>
                  <a:pt x="207747" y="130761"/>
                </a:moveTo>
                <a:cubicBezTo>
                  <a:pt x="240877" y="31370"/>
                  <a:pt x="207747" y="77753"/>
                  <a:pt x="346895" y="31370"/>
                </a:cubicBezTo>
                <a:lnTo>
                  <a:pt x="406529" y="11492"/>
                </a:lnTo>
                <a:cubicBezTo>
                  <a:pt x="439660" y="18118"/>
                  <a:pt x="493373" y="0"/>
                  <a:pt x="505921" y="31370"/>
                </a:cubicBezTo>
                <a:cubicBezTo>
                  <a:pt x="515718" y="55862"/>
                  <a:pt x="493845" y="214547"/>
                  <a:pt x="466164" y="269909"/>
                </a:cubicBezTo>
                <a:cubicBezTo>
                  <a:pt x="455480" y="291278"/>
                  <a:pt x="437092" y="308176"/>
                  <a:pt x="426408" y="329544"/>
                </a:cubicBezTo>
                <a:cubicBezTo>
                  <a:pt x="417037" y="348286"/>
                  <a:pt x="419619" y="372817"/>
                  <a:pt x="406529" y="389179"/>
                </a:cubicBezTo>
                <a:cubicBezTo>
                  <a:pt x="372210" y="432078"/>
                  <a:pt x="315128" y="436877"/>
                  <a:pt x="267382" y="448813"/>
                </a:cubicBezTo>
                <a:cubicBezTo>
                  <a:pt x="240878" y="462065"/>
                  <a:pt x="211982" y="471346"/>
                  <a:pt x="187869" y="488570"/>
                </a:cubicBezTo>
                <a:cubicBezTo>
                  <a:pt x="0" y="622763"/>
                  <a:pt x="304984" y="535469"/>
                  <a:pt x="426408" y="528327"/>
                </a:cubicBezTo>
                <a:cubicBezTo>
                  <a:pt x="439637" y="527549"/>
                  <a:pt x="452912" y="528327"/>
                  <a:pt x="466164" y="528327"/>
                </a:cubicBezTo>
              </a:path>
            </a:pathLst>
          </a:cu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Freeform 9"/>
          <p:cNvSpPr/>
          <p:nvPr/>
        </p:nvSpPr>
        <p:spPr>
          <a:xfrm>
            <a:off x="35496" y="4426138"/>
            <a:ext cx="501407" cy="731054"/>
          </a:xfrm>
          <a:custGeom>
            <a:avLst/>
            <a:gdLst>
              <a:gd name="connsiteX0" fmla="*/ 0 w 501407"/>
              <a:gd name="connsiteY0" fmla="*/ 191170 h 731054"/>
              <a:gd name="connsiteX1" fmla="*/ 19878 w 501407"/>
              <a:gd name="connsiteY1" fmla="*/ 131535 h 731054"/>
              <a:gd name="connsiteX2" fmla="*/ 178904 w 501407"/>
              <a:gd name="connsiteY2" fmla="*/ 52022 h 731054"/>
              <a:gd name="connsiteX3" fmla="*/ 496956 w 501407"/>
              <a:gd name="connsiteY3" fmla="*/ 131535 h 731054"/>
              <a:gd name="connsiteX4" fmla="*/ 477078 w 501407"/>
              <a:gd name="connsiteY4" fmla="*/ 250805 h 731054"/>
              <a:gd name="connsiteX5" fmla="*/ 278296 w 501407"/>
              <a:gd name="connsiteY5" fmla="*/ 310440 h 731054"/>
              <a:gd name="connsiteX6" fmla="*/ 159026 w 501407"/>
              <a:gd name="connsiteY6" fmla="*/ 350196 h 731054"/>
              <a:gd name="connsiteX7" fmla="*/ 417443 w 501407"/>
              <a:gd name="connsiteY7" fmla="*/ 449588 h 731054"/>
              <a:gd name="connsiteX8" fmla="*/ 437322 w 501407"/>
              <a:gd name="connsiteY8" fmla="*/ 509222 h 731054"/>
              <a:gd name="connsiteX9" fmla="*/ 417443 w 501407"/>
              <a:gd name="connsiteY9" fmla="*/ 608614 h 731054"/>
              <a:gd name="connsiteX10" fmla="*/ 397565 w 501407"/>
              <a:gd name="connsiteY10" fmla="*/ 668248 h 731054"/>
              <a:gd name="connsiteX11" fmla="*/ 318052 w 501407"/>
              <a:gd name="connsiteY11" fmla="*/ 688127 h 731054"/>
              <a:gd name="connsiteX12" fmla="*/ 39756 w 501407"/>
              <a:gd name="connsiteY12" fmla="*/ 708005 h 73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1407" h="731054">
                <a:moveTo>
                  <a:pt x="0" y="191170"/>
                </a:moveTo>
                <a:cubicBezTo>
                  <a:pt x="6626" y="171292"/>
                  <a:pt x="3338" y="144399"/>
                  <a:pt x="19878" y="131535"/>
                </a:cubicBezTo>
                <a:cubicBezTo>
                  <a:pt x="66659" y="95149"/>
                  <a:pt x="178904" y="52022"/>
                  <a:pt x="178904" y="52022"/>
                </a:cubicBezTo>
                <a:cubicBezTo>
                  <a:pt x="182334" y="52267"/>
                  <a:pt x="482341" y="0"/>
                  <a:pt x="496956" y="131535"/>
                </a:cubicBezTo>
                <a:cubicBezTo>
                  <a:pt x="501407" y="171594"/>
                  <a:pt x="498440" y="216626"/>
                  <a:pt x="477078" y="250805"/>
                </a:cubicBezTo>
                <a:cubicBezTo>
                  <a:pt x="448939" y="295827"/>
                  <a:pt x="307885" y="303043"/>
                  <a:pt x="278296" y="310440"/>
                </a:cubicBezTo>
                <a:cubicBezTo>
                  <a:pt x="237640" y="320604"/>
                  <a:pt x="159026" y="350196"/>
                  <a:pt x="159026" y="350196"/>
                </a:cubicBezTo>
                <a:cubicBezTo>
                  <a:pt x="286073" y="375606"/>
                  <a:pt x="351340" y="350434"/>
                  <a:pt x="417443" y="449588"/>
                </a:cubicBezTo>
                <a:cubicBezTo>
                  <a:pt x="429066" y="467022"/>
                  <a:pt x="430696" y="489344"/>
                  <a:pt x="437322" y="509222"/>
                </a:cubicBezTo>
                <a:cubicBezTo>
                  <a:pt x="430696" y="542353"/>
                  <a:pt x="425638" y="575836"/>
                  <a:pt x="417443" y="608614"/>
                </a:cubicBezTo>
                <a:cubicBezTo>
                  <a:pt x="412361" y="628942"/>
                  <a:pt x="413927" y="655159"/>
                  <a:pt x="397565" y="668248"/>
                </a:cubicBezTo>
                <a:cubicBezTo>
                  <a:pt x="376232" y="685315"/>
                  <a:pt x="344321" y="680622"/>
                  <a:pt x="318052" y="688127"/>
                </a:cubicBezTo>
                <a:cubicBezTo>
                  <a:pt x="167811" y="731054"/>
                  <a:pt x="354017" y="708005"/>
                  <a:pt x="39756" y="708005"/>
                </a:cubicBezTo>
              </a:path>
            </a:pathLst>
          </a:custGeom>
          <a:ln w="53975">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extLst>
      <p:ext uri="{BB962C8B-B14F-4D97-AF65-F5344CB8AC3E}">
        <p14:creationId xmlns:p14="http://schemas.microsoft.com/office/powerpoint/2010/main" xmlns="" val="28498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294</TotalTime>
  <Words>1022</Words>
  <Application>Microsoft Office PowerPoint</Application>
  <PresentationFormat>On-screen Show (4:3)</PresentationFormat>
  <Paragraphs>143</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Executive</vt:lpstr>
      <vt:lpstr>Week (4)</vt:lpstr>
      <vt:lpstr>Chapter 1 : Academic Life Around the World</vt:lpstr>
      <vt:lpstr>Objectives:</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(3)</dc:title>
  <dc:creator>Toshiba</dc:creator>
  <cp:lastModifiedBy>ohood</cp:lastModifiedBy>
  <cp:revision>39</cp:revision>
  <dcterms:created xsi:type="dcterms:W3CDTF">2011-02-28T06:10:59Z</dcterms:created>
  <dcterms:modified xsi:type="dcterms:W3CDTF">2011-10-06T12:21:54Z</dcterms:modified>
</cp:coreProperties>
</file>