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92" r:id="rId1"/>
  </p:sldMasterIdLst>
  <p:notesMasterIdLst>
    <p:notesMasterId r:id="rId24"/>
  </p:notesMasterIdLst>
  <p:sldIdLst>
    <p:sldId id="272" r:id="rId2"/>
    <p:sldId id="256" r:id="rId3"/>
    <p:sldId id="273" r:id="rId4"/>
    <p:sldId id="258" r:id="rId5"/>
    <p:sldId id="257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  <a:srgbClr val="D60093"/>
    <a:srgbClr val="FF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1122" autoAdjust="0"/>
  </p:normalViewPr>
  <p:slideViewPr>
    <p:cSldViewPr>
      <p:cViewPr varScale="1">
        <p:scale>
          <a:sx n="46" d="100"/>
          <a:sy n="46" d="100"/>
        </p:scale>
        <p:origin x="-11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0530832-E375-4379-B3DD-59571D37A4E0}" type="datetimeFigureOut">
              <a:rPr lang="ar-SA"/>
              <a:pPr>
                <a:defRPr/>
              </a:pPr>
              <a:t>11/11/32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pPr lvl="0"/>
            <a:endParaRPr lang="ar-SA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A076963-CB7D-4163-BFAA-5328CDD36937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ar-SA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9C70AF8-E67F-421E-8FF4-8F39852052C4}" type="slidenum">
              <a:rPr lang="ar-SA" smtClean="0"/>
              <a:pPr/>
              <a:t>1</a:t>
            </a:fld>
            <a:endParaRPr lang="ar-SA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/>
              <a:gdLst>
                <a:gd name="T0" fmla="*/ 0 w 5760"/>
                <a:gd name="T1" fmla="*/ 0 h 528"/>
                <a:gd name="T2" fmla="*/ 2147483647 w 5760"/>
                <a:gd name="T3" fmla="*/ 0 h 528"/>
                <a:gd name="T4" fmla="*/ 2147483647 w 5760"/>
                <a:gd name="T5" fmla="*/ 1332767423 h 528"/>
                <a:gd name="T6" fmla="*/ 120019431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ar-SA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>
                <a:defRPr/>
              </a:pPr>
              <a:endParaRPr lang="en-US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ADA73A82-9323-4433-966B-30968FEA1B90}" type="datetimeFigureOut">
              <a:rPr lang="ar-SA"/>
              <a:pPr>
                <a:defRPr/>
              </a:pPr>
              <a:t>11/11/32</a:t>
            </a:fld>
            <a:endParaRPr lang="ar-SA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ar-SA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A749A1FB-E145-4E51-AC64-0E672F5782BA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5892BA-1563-44A1-983D-D06916590D18}" type="datetimeFigureOut">
              <a:rPr lang="ar-SA"/>
              <a:pPr>
                <a:defRPr/>
              </a:pPr>
              <a:t>11/11/32</a:t>
            </a:fld>
            <a:endParaRPr lang="ar-SA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AE5FF1-84A1-4CC3-AB22-244A61BB3F0C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>
              <a:defRPr/>
            </a:pPr>
            <a:endParaRPr lang="en-US"/>
          </a:p>
        </p:txBody>
      </p:sp>
      <p:sp>
        <p:nvSpPr>
          <p:cNvPr id="5" name="Chevr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CD8B4D6-EF85-45A4-B9B9-CD0BEF72C21C}" type="datetimeFigureOut">
              <a:rPr lang="ar-SA"/>
              <a:pPr>
                <a:defRPr/>
              </a:pPr>
              <a:t>11/11/32</a:t>
            </a:fld>
            <a:endParaRPr lang="ar-SA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ar-SA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0A2EB80-B2DA-437C-89C5-6491317BCEAE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5B33C3A-A97B-443E-842B-A2CEA36FE69A}" type="datetimeFigureOut">
              <a:rPr lang="ar-SA"/>
              <a:pPr>
                <a:defRPr/>
              </a:pPr>
              <a:t>11/11/32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00F2BBF-322C-449C-A528-EC98C97540A5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BFEDBAF-2337-4F05-A1C3-9389F19355F0}" type="datetimeFigureOut">
              <a:rPr lang="ar-SA"/>
              <a:pPr>
                <a:defRPr/>
              </a:pPr>
              <a:t>11/11/32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0B827B1-7119-45A3-BDBD-49AC2FED86CB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A3B5C4F-704B-4A01-9FB5-ABA9D9DC4F5A}" type="datetimeFigureOut">
              <a:rPr lang="ar-SA"/>
              <a:pPr>
                <a:defRPr/>
              </a:pPr>
              <a:t>11/11/32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E7ABC20-72D3-4854-BC2C-B6BBFCC9D10E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62057A-7698-44EA-A104-61E18346C8B9}" type="datetimeFigureOut">
              <a:rPr lang="ar-SA"/>
              <a:pPr>
                <a:defRPr/>
              </a:pPr>
              <a:t>11/11/32</a:t>
            </a:fld>
            <a:endParaRPr lang="ar-SA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943052-9D2E-4F69-B4F0-8C1BA61D4912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228863A-9E24-4EDD-8838-37463AC7E5C6}" type="datetimeFigureOut">
              <a:rPr lang="ar-SA"/>
              <a:pPr>
                <a:defRPr/>
              </a:pPr>
              <a:t>11/11/32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7A3311C-6584-4D3A-88B2-AC44F387081D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6" name="Freeform 1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2147483647 w 5591"/>
              <a:gd name="T3" fmla="*/ 0 h 588"/>
              <a:gd name="T4" fmla="*/ 2147483647 w 5591"/>
              <a:gd name="T5" fmla="*/ 1330642500 h 588"/>
              <a:gd name="T6" fmla="*/ 20919056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>
              <a:defRPr/>
            </a:pPr>
            <a:endParaRPr lang="en-US"/>
          </a:p>
        </p:txBody>
      </p:sp>
      <p:sp>
        <p:nvSpPr>
          <p:cNvPr id="10" name="Chevr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F63365B8-C561-407B-BD01-06480D0C7AF0}" type="datetimeFigureOut">
              <a:rPr lang="ar-SA"/>
              <a:pPr>
                <a:defRPr/>
              </a:pPr>
              <a:t>11/11/32</a:t>
            </a:fld>
            <a:endParaRPr lang="ar-SA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ar-SA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CCAB35E5-FBEA-4345-B9B9-D6D5BF24E883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E91983-0123-415B-A7B6-BC7C3D30F31F}" type="datetimeFigureOut">
              <a:rPr lang="ar-SA"/>
              <a:pPr>
                <a:defRPr/>
              </a:pPr>
              <a:t>11/11/32</a:t>
            </a:fld>
            <a:endParaRPr lang="ar-SA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F06135-8BF8-454D-9528-4E86542F8099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FD01BA-D7E4-46AF-B682-0435B1C1D6B1}" type="datetimeFigureOut">
              <a:rPr lang="ar-SA"/>
              <a:pPr>
                <a:defRPr/>
              </a:pPr>
              <a:t>11/11/32</a:t>
            </a:fld>
            <a:endParaRPr lang="ar-SA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AF7E7E-3E63-412A-8A59-F91AE77D633C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027" name="Freeform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2147483647 w 5591"/>
              <a:gd name="T3" fmla="*/ 0 h 588"/>
              <a:gd name="T4" fmla="*/ 2147483647 w 5591"/>
              <a:gd name="T5" fmla="*/ 1330642500 h 588"/>
              <a:gd name="T6" fmla="*/ 20919056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extLst/>
          </a:lstStyle>
          <a:p>
            <a:pPr>
              <a:defRPr/>
            </a:pPr>
            <a:fld id="{838CE3DE-90D2-4E71-BA1C-ADAD23DD4EED}" type="datetimeFigureOut">
              <a:rPr lang="ar-SA"/>
              <a:pPr>
                <a:defRPr/>
              </a:pPr>
              <a:t>11/11/32</a:t>
            </a:fld>
            <a:endParaRPr lang="ar-S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extLst/>
          </a:lstStyle>
          <a:p>
            <a:pPr>
              <a:defRPr/>
            </a:pPr>
            <a:endParaRPr lang="ar-S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extLst/>
          </a:lstStyle>
          <a:p>
            <a:pPr>
              <a:defRPr/>
            </a:pPr>
            <a:fld id="{8A8C818F-7C20-4ABE-8370-6083BAD5E8DC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19" r:id="rId2"/>
    <p:sldLayoutId id="2147483924" r:id="rId3"/>
    <p:sldLayoutId id="2147483925" r:id="rId4"/>
    <p:sldLayoutId id="2147483926" r:id="rId5"/>
    <p:sldLayoutId id="2147483927" r:id="rId6"/>
    <p:sldLayoutId id="2147483920" r:id="rId7"/>
    <p:sldLayoutId id="2147483928" r:id="rId8"/>
    <p:sldLayoutId id="2147483929" r:id="rId9"/>
    <p:sldLayoutId id="2147483921" r:id="rId10"/>
    <p:sldLayoutId id="214748392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cs typeface="Arial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3648" y="1872256"/>
            <a:ext cx="5472608" cy="1484736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55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Week (5)</a:t>
            </a:r>
            <a:endParaRPr lang="ar-SA" sz="5500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</p:txBody>
      </p:sp>
      <p:sp>
        <p:nvSpPr>
          <p:cNvPr id="6147" name="Subtitle 2"/>
          <p:cNvSpPr>
            <a:spLocks noGrp="1"/>
          </p:cNvSpPr>
          <p:nvPr>
            <p:ph type="subTitle" idx="1"/>
          </p:nvPr>
        </p:nvSpPr>
        <p:spPr>
          <a:xfrm>
            <a:off x="1692275" y="3622675"/>
            <a:ext cx="5114925" cy="1101725"/>
          </a:xfrm>
        </p:spPr>
        <p:txBody>
          <a:bodyPr/>
          <a:lstStyle/>
          <a:p>
            <a:pPr marR="0" algn="ctr" eaLnBrk="1" hangingPunct="1">
              <a:defRPr/>
            </a:pPr>
            <a:r>
              <a:rPr lang="en-US" sz="4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Tahoma" pitchFamily="34" charset="0"/>
              </a:rPr>
              <a:t>Lecture (2)</a:t>
            </a:r>
            <a:endParaRPr lang="ar-SA" sz="44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</p:txBody>
      </p:sp>
      <p:sp>
        <p:nvSpPr>
          <p:cNvPr id="5" name="Round Diagonal Corner Rectangle 4"/>
          <p:cNvSpPr/>
          <p:nvPr/>
        </p:nvSpPr>
        <p:spPr>
          <a:xfrm>
            <a:off x="4449763" y="6165304"/>
            <a:ext cx="4658741" cy="648072"/>
          </a:xfrm>
          <a:prstGeom prst="round2Diag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l">
              <a:defRPr/>
            </a:pP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Mrs.Shahnaz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Akhtar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 smtClean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Ohood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Amani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Department of English</a:t>
            </a:r>
            <a:endParaRPr lang="ar-SA" sz="1600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922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67600" y="0"/>
            <a:ext cx="1676400" cy="79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1700808"/>
            <a:ext cx="8748464" cy="2088232"/>
          </a:xfrm>
        </p:spPr>
        <p:txBody>
          <a:bodyPr/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sz="3200" u="sng" dirty="0" smtClean="0">
                <a:solidFill>
                  <a:schemeClr val="tx1"/>
                </a:solidFill>
                <a:latin typeface="Tw Cen MT" pitchFamily="34" charset="0"/>
              </a:rPr>
              <a:t>Chapter 1 :</a:t>
            </a:r>
            <a:r>
              <a:rPr lang="en-US" dirty="0" smtClean="0">
                <a:solidFill>
                  <a:schemeClr val="tx1"/>
                </a:solidFill>
                <a:latin typeface="Tw Cen MT" pitchFamily="34" charset="0"/>
              </a:rPr>
              <a:t/>
            </a:r>
            <a:br>
              <a:rPr lang="en-US" dirty="0" smtClean="0">
                <a:solidFill>
                  <a:schemeClr val="tx1"/>
                </a:solidFill>
                <a:latin typeface="Tw Cen MT" pitchFamily="34" charset="0"/>
              </a:rPr>
            </a:br>
            <a:r>
              <a:rPr lang="en-US" dirty="0" smtClean="0">
                <a:solidFill>
                  <a:schemeClr val="bg2">
                    <a:lumMod val="50000"/>
                  </a:schemeClr>
                </a:solidFill>
                <a:latin typeface="Tw Cen MT" pitchFamily="34" charset="0"/>
              </a:rPr>
              <a:t>Academic Life Around the World</a:t>
            </a:r>
            <a:endParaRPr lang="ar-SA" dirty="0">
              <a:solidFill>
                <a:schemeClr val="bg2">
                  <a:lumMod val="50000"/>
                </a:schemeClr>
              </a:solidFill>
              <a:latin typeface="Tw Cen MT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92275" y="4364038"/>
            <a:ext cx="6696075" cy="1081087"/>
          </a:xfrm>
        </p:spPr>
        <p:txBody>
          <a:bodyPr>
            <a:normAutofit/>
          </a:bodyPr>
          <a:lstStyle/>
          <a:p>
            <a:pPr marR="0" algn="l" eaLnBrk="1" hangingPunct="1">
              <a:lnSpc>
                <a:spcPct val="80000"/>
              </a:lnSpc>
              <a:buFont typeface="Wingdings 2" pitchFamily="18" charset="2"/>
              <a:buNone/>
              <a:defRPr/>
            </a:pPr>
            <a:r>
              <a:rPr lang="en-US" sz="28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w Cen MT" pitchFamily="34" charset="0"/>
                <a:cs typeface="Arial" charset="0"/>
              </a:rPr>
              <a:t>Reading Book</a:t>
            </a:r>
          </a:p>
          <a:p>
            <a:pPr marR="0" eaLnBrk="1" hangingPunct="1">
              <a:lnSpc>
                <a:spcPct val="80000"/>
              </a:lnSpc>
              <a:defRPr/>
            </a:pPr>
            <a:r>
              <a:rPr lang="en-US" sz="2400" i="1" dirty="0" smtClean="0">
                <a:solidFill>
                  <a:schemeClr val="tx1"/>
                </a:solidFill>
                <a:latin typeface="Arial Rounded MT Bold" pitchFamily="34" charset="0"/>
              </a:rPr>
              <a:t>Interactions (1) </a:t>
            </a:r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  <a:t>Reading Middle Gold Edition</a:t>
            </a:r>
            <a:endParaRPr lang="ar-SA" sz="2300" i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8" name="Round Diagonal Corner Rectangle 7"/>
          <p:cNvSpPr/>
          <p:nvPr/>
        </p:nvSpPr>
        <p:spPr>
          <a:xfrm>
            <a:off x="4449763" y="6165304"/>
            <a:ext cx="4658741" cy="648072"/>
          </a:xfrm>
          <a:prstGeom prst="round2Diag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l">
              <a:defRPr/>
            </a:pP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Mrs.Shahnaz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Akhtar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en-US" sz="1600" dirty="0" err="1" smtClean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hood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Amani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Department of English</a:t>
            </a:r>
            <a:endParaRPr lang="ar-SA" sz="1600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1024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600" y="0"/>
            <a:ext cx="1676400" cy="79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Arial" pitchFamily="34" charset="0"/>
              </a:rPr>
              <a:t>Skimming to recognize the main ideas</a:t>
            </a:r>
          </a:p>
          <a:p>
            <a:pPr eaLnBrk="1" hangingPunct="1">
              <a:defRPr/>
            </a:pP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Arial" pitchFamily="34" charset="0"/>
              </a:rPr>
              <a:t>Recognizing supporting details</a:t>
            </a:r>
          </a:p>
          <a:p>
            <a:pPr eaLnBrk="1" hangingPunct="1">
              <a:defRPr/>
            </a:pP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Arial" pitchFamily="34" charset="0"/>
              </a:rPr>
              <a:t>Summarizing paragraphs</a:t>
            </a:r>
          </a:p>
          <a:p>
            <a:pPr eaLnBrk="1" hangingPunct="1">
              <a:defRPr/>
            </a:pP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Arial" pitchFamily="34" charset="0"/>
              </a:rPr>
              <a:t>Getting meaning of vocabulary from context</a:t>
            </a:r>
            <a:endParaRPr lang="ar-SA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4248472" cy="770979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 smtClean="0">
                <a:solidFill>
                  <a:schemeClr val="bg2">
                    <a:lumMod val="50000"/>
                  </a:schemeClr>
                </a:solidFill>
                <a:latin typeface="Tw Cen MT" pitchFamily="34" charset="0"/>
              </a:rPr>
              <a:t>Objectives:</a:t>
            </a:r>
            <a:endParaRPr lang="ar-SA" sz="4400" dirty="0">
              <a:solidFill>
                <a:schemeClr val="bg2">
                  <a:lumMod val="50000"/>
                </a:schemeClr>
              </a:solidFill>
              <a:latin typeface="Tw Cen MT" pitchFamily="34" charset="0"/>
            </a:endParaRPr>
          </a:p>
        </p:txBody>
      </p:sp>
      <p:sp>
        <p:nvSpPr>
          <p:cNvPr id="8" name="Round Diagonal Corner Rectangle 7"/>
          <p:cNvSpPr/>
          <p:nvPr/>
        </p:nvSpPr>
        <p:spPr>
          <a:xfrm>
            <a:off x="4449763" y="6165304"/>
            <a:ext cx="4658741" cy="648072"/>
          </a:xfrm>
          <a:prstGeom prst="round2Diag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l">
              <a:defRPr/>
            </a:pP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Mrs.Shahnaz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Akhtar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en-US" sz="1600" dirty="0" err="1" smtClean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hood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Amani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Department of English</a:t>
            </a:r>
            <a:endParaRPr lang="ar-SA" sz="1600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1126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600" y="0"/>
            <a:ext cx="1676400" cy="79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825" y="1125538"/>
            <a:ext cx="7499350" cy="1079500"/>
          </a:xfrm>
          <a:solidFill>
            <a:schemeClr val="bg1">
              <a:alpha val="52000"/>
            </a:schemeClr>
          </a:solidFill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i="1" u="sng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Academic lectures :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University classes.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7239000" cy="69897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Vocabulary words</a:t>
            </a:r>
            <a:endParaRPr lang="ar-S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07504" y="476672"/>
            <a:ext cx="1512168" cy="554954"/>
          </a:xfrm>
          <a:prstGeom prst="rect">
            <a:avLst/>
          </a:prstGeom>
        </p:spPr>
        <p:txBody>
          <a:bodyPr lIns="45720" tIns="0" rIns="45720" bIns="0" anchor="b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3200" b="1" u="sng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nouns</a:t>
            </a:r>
            <a:endParaRPr lang="ar-SA" sz="3200" b="1" u="sng" cap="all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250825" y="2276872"/>
            <a:ext cx="7499350" cy="1081087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26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Assignments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A duty that you are assigned to</a:t>
            </a:r>
            <a:r>
              <a:rPr 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, </a:t>
            </a:r>
            <a:r>
              <a:rPr lang="en-US" sz="26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ex</a:t>
            </a:r>
            <a:r>
              <a:rPr 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. homework.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250825" y="3572048"/>
            <a:ext cx="7499350" cy="1081088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26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Atmosphere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The weather or climate at some place.</a:t>
            </a:r>
            <a:endParaRPr lang="en-US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  <a:cs typeface="+mn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250825" y="4752429"/>
            <a:ext cx="7499350" cy="1412875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 lnSpcReduction="10000"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26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Certificates</a:t>
            </a:r>
            <a:r>
              <a:rPr lang="en-US" sz="2600" i="1" u="sng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An official written statement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that declares something, 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ex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. college degree.</a:t>
            </a:r>
            <a:endParaRPr lang="en-US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  <a:cs typeface="+mn-cs"/>
            </a:endParaRPr>
          </a:p>
        </p:txBody>
      </p:sp>
      <p:pic>
        <p:nvPicPr>
          <p:cNvPr id="10" name="Picture 9" descr="certificate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5963" y="3500438"/>
            <a:ext cx="3348037" cy="203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lasspuzzle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5" y="836613"/>
            <a:ext cx="3097039" cy="2088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ound Diagonal Corner Rectangle 14"/>
          <p:cNvSpPr/>
          <p:nvPr/>
        </p:nvSpPr>
        <p:spPr>
          <a:xfrm>
            <a:off x="4449763" y="6165304"/>
            <a:ext cx="4658741" cy="648072"/>
          </a:xfrm>
          <a:prstGeom prst="round2Diag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l">
              <a:defRPr/>
            </a:pP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Mrs.Shahnaz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Akhtar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en-US" sz="1600" dirty="0" err="1" smtClean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hood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Amani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Department of English</a:t>
            </a:r>
            <a:endParaRPr lang="ar-SA" sz="1600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12299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7600" y="0"/>
            <a:ext cx="1676400" cy="79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7" grpId="0" build="p" animBg="1"/>
      <p:bldP spid="8" grpId="0" build="p" animBg="1"/>
      <p:bldP spid="9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50825" y="115888"/>
            <a:ext cx="7499350" cy="1511300"/>
          </a:xfrm>
          <a:solidFill>
            <a:schemeClr val="bg1">
              <a:alpha val="52000"/>
            </a:schemeClr>
          </a:solidFill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sz="3100" i="1" u="sng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Distance learning :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Education in which students take academic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courses using a computer network.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250825" y="1773238"/>
            <a:ext cx="7499350" cy="1223962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Equipments</a:t>
            </a:r>
            <a:r>
              <a:rPr lang="en-US" sz="3100" i="1" u="sng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Things that a person needs 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for doing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 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something.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250825" y="3213100"/>
            <a:ext cx="7499350" cy="1368425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 fontScale="92500" lnSpcReduction="20000"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Exit Exam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The last exam in high school to determine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 the student’s right to join a university.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250825" y="4724400"/>
            <a:ext cx="7499350" cy="1223963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 fontScale="92500" lnSpcReduction="20000"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Facilities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Services given to make something easy or interesting.</a:t>
            </a:r>
          </a:p>
        </p:txBody>
      </p:sp>
      <p:pic>
        <p:nvPicPr>
          <p:cNvPr id="10" name="Picture 9" descr="exa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025" y="3644900"/>
            <a:ext cx="2160588" cy="13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ound Diagonal Corner Rectangle 12"/>
          <p:cNvSpPr/>
          <p:nvPr/>
        </p:nvSpPr>
        <p:spPr>
          <a:xfrm>
            <a:off x="4449763" y="6165304"/>
            <a:ext cx="4658741" cy="648072"/>
          </a:xfrm>
          <a:prstGeom prst="round2Diag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l">
              <a:defRPr/>
            </a:pP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Mrs.Shahnaz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Akhtar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 smtClean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Ohood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Amani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Department of English</a:t>
            </a:r>
            <a:endParaRPr lang="ar-SA" sz="1600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13320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67600" y="0"/>
            <a:ext cx="1676400" cy="79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6" grpId="0" build="p" animBg="1"/>
      <p:bldP spid="7" grpId="0" build="p" animBg="1"/>
      <p:bldP spid="8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79388" y="188913"/>
            <a:ext cx="7499350" cy="1223962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Financial aid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Money to support a person.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179388" y="2924175"/>
            <a:ext cx="7499350" cy="1584325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 fontScale="92500" lnSpcReduction="20000"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Learning resources centers: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 The rooms where people use extra sources that help them in learning, </a:t>
            </a:r>
            <a:r>
              <a:rPr lang="en-US" sz="30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ex.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 c</a:t>
            </a:r>
            <a:r>
              <a:rPr lang="en-US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omputers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, books, Internet...etc.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79388" y="1557338"/>
            <a:ext cx="7499350" cy="1223962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Instructors</a:t>
            </a:r>
            <a:r>
              <a:rPr lang="en-US" sz="3100" i="1" u="sng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People who instruct or teach; teachers.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85763" y="4652963"/>
            <a:ext cx="7499350" cy="1223962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 fontScale="92500" lnSpcReduction="20000"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Loan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Money given for some time &amp; should be returned back.</a:t>
            </a:r>
          </a:p>
        </p:txBody>
      </p:sp>
      <p:pic>
        <p:nvPicPr>
          <p:cNvPr id="8" name="Picture 7" descr="mo.jpg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4788024" y="116929"/>
            <a:ext cx="2089150" cy="1439863"/>
          </a:xfrm>
          <a:prstGeom prst="ellipse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14" name="Round Diagonal Corner Rectangle 13"/>
          <p:cNvSpPr/>
          <p:nvPr/>
        </p:nvSpPr>
        <p:spPr>
          <a:xfrm>
            <a:off x="4449763" y="6165304"/>
            <a:ext cx="4658741" cy="648072"/>
          </a:xfrm>
          <a:prstGeom prst="round2Diag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l">
              <a:defRPr/>
            </a:pP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Mrs.Shahnaz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Akhtar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en-US" sz="1600" dirty="0" err="1" smtClean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hood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Amani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Department of English</a:t>
            </a:r>
            <a:endParaRPr lang="ar-SA" sz="1600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14344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67600" y="0"/>
            <a:ext cx="1676400" cy="79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5" grpId="0" build="p" animBg="1"/>
      <p:bldP spid="6" grpId="0" build="p" animBg="1"/>
      <p:bldP spid="7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250825" y="260350"/>
            <a:ext cx="7499350" cy="1223963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Materials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Tools that are necessary for doing something.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250825" y="1627188"/>
            <a:ext cx="7499350" cy="1225550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Method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Way of doing something.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250825" y="2997200"/>
            <a:ext cx="7499350" cy="1225550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Points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Scores or marks given to students.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250825" y="4437063"/>
            <a:ext cx="7499350" cy="1368425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 fontScale="92500" lnSpcReduction="20000"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Public transportation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Any way of moving people from a place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 to another that is not for private use.</a:t>
            </a:r>
          </a:p>
        </p:txBody>
      </p:sp>
      <p:pic>
        <p:nvPicPr>
          <p:cNvPr id="11270" name="Picture 7" descr="public tra.jpg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7023769" y="4509120"/>
            <a:ext cx="2012727" cy="1789112"/>
          </a:xfrm>
          <a:prstGeom prst="ellipse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8" name="Picture 7" descr="po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850" y="2636912"/>
            <a:ext cx="1508125" cy="170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ound Diagonal Corner Rectangle 11"/>
          <p:cNvSpPr/>
          <p:nvPr/>
        </p:nvSpPr>
        <p:spPr>
          <a:xfrm>
            <a:off x="4449763" y="6165304"/>
            <a:ext cx="4658741" cy="648072"/>
          </a:xfrm>
          <a:prstGeom prst="round2Diag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l">
              <a:defRPr/>
            </a:pP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Mrs.Shahnaz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Akhtar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en-US" sz="1600" dirty="0" err="1" smtClean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hood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Amani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Department of English</a:t>
            </a:r>
            <a:endParaRPr lang="ar-SA" sz="1600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15369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7600" y="0"/>
            <a:ext cx="1676400" cy="79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5" grpId="0" build="p" animBg="1"/>
      <p:bldP spid="6" grpId="0" build="p" animBg="1"/>
      <p:bldP spid="7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23850" y="115888"/>
            <a:ext cx="7499350" cy="1223962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Quizzes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Short tests done in short time.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23850" y="1484313"/>
            <a:ext cx="7499350" cy="1223962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 fontScale="92500"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Requirement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Something that is necessary or important to have.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23850" y="2924175"/>
            <a:ext cx="7499350" cy="1223963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Resources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Sources used to get something.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23850" y="4365625"/>
            <a:ext cx="7499350" cy="1439863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 fontScale="92500" lnSpcReduction="10000"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Scholarships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Aids given to help students complete their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 study.</a:t>
            </a:r>
          </a:p>
        </p:txBody>
      </p:sp>
      <p:pic>
        <p:nvPicPr>
          <p:cNvPr id="8" name="Picture 7" descr="quiz.jpg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5436096" y="0"/>
            <a:ext cx="1557337" cy="1655763"/>
          </a:xfrm>
          <a:prstGeom prst="ellipse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9" name="Picture 8" descr="re.jpg"/>
          <p:cNvPicPr>
            <a:picLocks noChangeAspect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6228184" y="3573016"/>
            <a:ext cx="2376488" cy="2232025"/>
          </a:xfrm>
          <a:prstGeom prst="ellipse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13" name="Round Diagonal Corner Rectangle 12"/>
          <p:cNvSpPr/>
          <p:nvPr/>
        </p:nvSpPr>
        <p:spPr>
          <a:xfrm>
            <a:off x="4449763" y="6165304"/>
            <a:ext cx="4658741" cy="648072"/>
          </a:xfrm>
          <a:prstGeom prst="round2Diag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l">
              <a:defRPr/>
            </a:pP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Mrs.Shahnaz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Akhtar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en-US" sz="1600" dirty="0" err="1" smtClean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hood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Amani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Department of English</a:t>
            </a:r>
            <a:endParaRPr lang="ar-SA" sz="1600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16393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7600" y="0"/>
            <a:ext cx="1676400" cy="79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5" grpId="0" build="p" animBg="1"/>
      <p:bldP spid="6" grpId="0" build="p" animBg="1"/>
      <p:bldP spid="7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23850" y="3141663"/>
            <a:ext cx="7499350" cy="1223962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Social life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Life with people, friends or relatives.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12738" y="4581525"/>
            <a:ext cx="7499350" cy="1223963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Software programs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Programs for a computer system.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23850" y="1700213"/>
            <a:ext cx="7499350" cy="1223962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Services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Things for help.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23850" y="260350"/>
            <a:ext cx="7499350" cy="1223963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Scores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Grades or marks given to students.</a:t>
            </a:r>
          </a:p>
        </p:txBody>
      </p:sp>
      <p:pic>
        <p:nvPicPr>
          <p:cNvPr id="8" name="Picture 7" descr="se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888" y="908050"/>
            <a:ext cx="2451100" cy="144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ound Diagonal Corner Rectangle 12"/>
          <p:cNvSpPr/>
          <p:nvPr/>
        </p:nvSpPr>
        <p:spPr>
          <a:xfrm>
            <a:off x="4449763" y="6165304"/>
            <a:ext cx="4658741" cy="648072"/>
          </a:xfrm>
          <a:prstGeom prst="round2Diag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l">
              <a:defRPr/>
            </a:pP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Mrs.Shahnaz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Akhtar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en-US" sz="1600" dirty="0" err="1" smtClean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hood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Amani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Department of English</a:t>
            </a:r>
            <a:endParaRPr lang="ar-SA" sz="1600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17416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67600" y="0"/>
            <a:ext cx="1676400" cy="79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5" grpId="0" build="p" animBg="1"/>
      <p:bldP spid="6" grpId="0" build="p" animBg="1"/>
      <p:bldP spid="7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23850" y="4437063"/>
            <a:ext cx="7499350" cy="1223962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Views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Opinions or ideas.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95288" y="2636838"/>
            <a:ext cx="7499350" cy="1225550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Tennis courts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A green area prepared for playing tennis.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95288" y="765175"/>
            <a:ext cx="7499350" cy="1223963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Styles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Ways or manners.</a:t>
            </a:r>
          </a:p>
        </p:txBody>
      </p:sp>
      <p:pic>
        <p:nvPicPr>
          <p:cNvPr id="5" name="Picture 4" descr="tennis court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61038" y="981075"/>
            <a:ext cx="3348037" cy="192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7" descr="id.jpg"/>
          <p:cNvPicPr>
            <a:picLocks noChangeAspect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5580112" y="4148609"/>
            <a:ext cx="1958975" cy="1944687"/>
          </a:xfrm>
          <a:prstGeom prst="ellipse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11" name="Round Diagonal Corner Rectangle 10"/>
          <p:cNvSpPr/>
          <p:nvPr/>
        </p:nvSpPr>
        <p:spPr>
          <a:xfrm>
            <a:off x="4449763" y="6165304"/>
            <a:ext cx="4658741" cy="648072"/>
          </a:xfrm>
          <a:prstGeom prst="round2Diag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l">
              <a:defRPr/>
            </a:pP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Mrs.Shahnaz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Akhtar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en-US" sz="1600" dirty="0" err="1" smtClean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hood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Amani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Department of English</a:t>
            </a:r>
            <a:endParaRPr lang="ar-SA" sz="1600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18440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7600" y="0"/>
            <a:ext cx="1676400" cy="79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6" grpId="0" build="p" animBg="1"/>
      <p:bldP spid="7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23850" y="4076700"/>
            <a:ext cx="7499350" cy="1223963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D</a:t>
            </a:r>
            <a:r>
              <a:rPr lang="en-US" sz="3100" i="1" u="sng" dirty="0" err="1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iffer</a:t>
            </a: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To be different; not the same.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95288" y="2133600"/>
            <a:ext cx="7499350" cy="1223963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Complete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To continue doing something.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83568" y="836712"/>
            <a:ext cx="1512168" cy="554954"/>
          </a:xfrm>
          <a:prstGeom prst="rect">
            <a:avLst/>
          </a:prstGeom>
        </p:spPr>
        <p:txBody>
          <a:bodyPr lIns="45720" tIns="0" rIns="45720" bIns="0" anchor="b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3200" b="1" u="sng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verbs</a:t>
            </a:r>
            <a:endParaRPr lang="ar-SA" sz="3200" b="1" u="sng" cap="all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1" name="Round Diagonal Corner Rectangle 10"/>
          <p:cNvSpPr/>
          <p:nvPr/>
        </p:nvSpPr>
        <p:spPr>
          <a:xfrm>
            <a:off x="4449763" y="6165304"/>
            <a:ext cx="4658741" cy="648072"/>
          </a:xfrm>
          <a:prstGeom prst="round2Diag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l">
              <a:defRPr/>
            </a:pP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Mrs.Shahnaz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Akhtar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en-US" sz="1600" dirty="0" err="1" smtClean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hood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Amani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Department of English</a:t>
            </a:r>
            <a:endParaRPr lang="ar-SA" sz="1600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19462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600" y="0"/>
            <a:ext cx="1676400" cy="79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5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85763" y="4437063"/>
            <a:ext cx="7499350" cy="1223962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Formal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Done according to customs or rules.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95288" y="3068638"/>
            <a:ext cx="7499350" cy="1223962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Available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Ready to be used.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95288" y="1700213"/>
            <a:ext cx="7499350" cy="1223962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Audio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Something heard by ears.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83568" y="548680"/>
            <a:ext cx="2304256" cy="698970"/>
          </a:xfrm>
          <a:prstGeom prst="rect">
            <a:avLst/>
          </a:prstGeom>
        </p:spPr>
        <p:txBody>
          <a:bodyPr lIns="45720" tIns="0" rIns="45720" bIns="0" anchor="b">
            <a:normAutofit fontScale="925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3200" b="1" u="sng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adjectives</a:t>
            </a:r>
            <a:endParaRPr lang="ar-SA" sz="3200" b="1" u="sng" cap="all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2" name="Round Diagonal Corner Rectangle 11"/>
          <p:cNvSpPr/>
          <p:nvPr/>
        </p:nvSpPr>
        <p:spPr>
          <a:xfrm>
            <a:off x="4449763" y="6165304"/>
            <a:ext cx="4658741" cy="648072"/>
          </a:xfrm>
          <a:prstGeom prst="round2Diag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l">
              <a:defRPr/>
            </a:pP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Mrs.Shahnaz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Akhtar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en-US" sz="1600" dirty="0" err="1" smtClean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hood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Amani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Department of English</a:t>
            </a:r>
            <a:endParaRPr lang="ar-SA" sz="1600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2048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600" y="0"/>
            <a:ext cx="1676400" cy="79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5" grpId="0" build="p" animBg="1"/>
      <p:bldP spid="6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95288" y="4292600"/>
            <a:ext cx="7499350" cy="1223963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Similar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Alike; much the same.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68313" y="2636838"/>
            <a:ext cx="7497762" cy="1223962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Relaxed</a:t>
            </a:r>
            <a:r>
              <a:rPr lang="en-US" sz="3100" i="1" u="sng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Less worried; comfortable.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68313" y="981075"/>
            <a:ext cx="7497762" cy="1223963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Individual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Single; for one person.</a:t>
            </a:r>
          </a:p>
        </p:txBody>
      </p:sp>
      <p:pic>
        <p:nvPicPr>
          <p:cNvPr id="7" name="Picture 6" descr="rel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65850" y="1772816"/>
            <a:ext cx="2366963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tw.jpg"/>
          <p:cNvPicPr>
            <a:picLocks noChangeAspect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5191844" y="3789040"/>
            <a:ext cx="2476500" cy="252028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  <a:extLst/>
        </p:spPr>
      </p:pic>
      <p:sp>
        <p:nvSpPr>
          <p:cNvPr id="12" name="Round Diagonal Corner Rectangle 11"/>
          <p:cNvSpPr/>
          <p:nvPr/>
        </p:nvSpPr>
        <p:spPr>
          <a:xfrm>
            <a:off x="4449763" y="6165304"/>
            <a:ext cx="4658741" cy="648072"/>
          </a:xfrm>
          <a:prstGeom prst="round2Diag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l">
              <a:defRPr/>
            </a:pP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Mrs.Shahnaz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Akhtar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en-US" sz="1600" dirty="0" err="1" smtClean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hood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Amani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Department of English</a:t>
            </a:r>
            <a:endParaRPr lang="ar-SA" sz="1600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21512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7600" y="0"/>
            <a:ext cx="1676400" cy="79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5" grpId="0" build="p" animBg="1"/>
      <p:bldP spid="6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 bwMode="auto">
          <a:xfrm>
            <a:off x="468313" y="2997200"/>
            <a:ext cx="7497762" cy="1223963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Casually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Informally; not according to a plan.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827584" y="1412776"/>
            <a:ext cx="1872208" cy="792088"/>
          </a:xfrm>
          <a:prstGeom prst="rect">
            <a:avLst/>
          </a:prstGeom>
        </p:spPr>
        <p:txBody>
          <a:bodyPr lIns="45720" tIns="0" rIns="45720" bIns="0" anchor="b">
            <a:normAutofit fontScale="925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3200" b="1" u="sng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adverbs</a:t>
            </a:r>
            <a:endParaRPr lang="ar-SA" sz="3200" b="1" u="sng" cap="all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7" name="Round Diagonal Corner Rectangle 6"/>
          <p:cNvSpPr/>
          <p:nvPr/>
        </p:nvSpPr>
        <p:spPr>
          <a:xfrm>
            <a:off x="4449763" y="6165304"/>
            <a:ext cx="4658741" cy="648072"/>
          </a:xfrm>
          <a:prstGeom prst="round2Diag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l">
              <a:defRPr/>
            </a:pP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Mrs.Shahnaz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Akhtar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en-US" sz="1600" dirty="0" err="1" smtClean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hood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Amani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Department of English</a:t>
            </a:r>
            <a:endParaRPr lang="ar-SA" sz="1600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2253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600" y="0"/>
            <a:ext cx="1676400" cy="79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1" descr="remember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2138" y="549275"/>
            <a:ext cx="1584325" cy="115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2339752" y="1412776"/>
            <a:ext cx="3240360" cy="864096"/>
          </a:xfrm>
          <a:prstGeom prst="rect">
            <a:avLst/>
          </a:prstGeom>
        </p:spPr>
        <p:txBody>
          <a:bodyPr lIns="45720" tIns="0" rIns="45720" bIns="0" anchor="b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3200" b="1" u="sng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Time to think</a:t>
            </a:r>
            <a:endParaRPr lang="ar-SA" sz="3200" b="1" u="sng" cap="all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7088" y="2997200"/>
            <a:ext cx="7273925" cy="21240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>
              <a:defRPr/>
            </a:pPr>
            <a:r>
              <a:rPr lang="en-US" sz="44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After reading the article, think </a:t>
            </a:r>
          </a:p>
          <a:p>
            <a:pPr algn="l">
              <a:defRPr/>
            </a:pPr>
            <a:r>
              <a:rPr lang="en-US" sz="44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about the following questions to</a:t>
            </a:r>
          </a:p>
          <a:p>
            <a:pPr algn="l">
              <a:defRPr/>
            </a:pPr>
            <a:r>
              <a:rPr lang="en-US" sz="44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 find the answers.</a:t>
            </a:r>
          </a:p>
        </p:txBody>
      </p:sp>
      <p:sp>
        <p:nvSpPr>
          <p:cNvPr id="8" name="Round Diagonal Corner Rectangle 7"/>
          <p:cNvSpPr/>
          <p:nvPr/>
        </p:nvSpPr>
        <p:spPr>
          <a:xfrm>
            <a:off x="4449763" y="6165304"/>
            <a:ext cx="4658741" cy="648072"/>
          </a:xfrm>
          <a:prstGeom prst="round2Diag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l">
              <a:defRPr/>
            </a:pP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Mrs.Shahnaz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Akhtar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en-US" sz="1600" dirty="0" err="1" smtClean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hood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Amani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Department of English</a:t>
            </a:r>
            <a:endParaRPr lang="ar-SA" sz="1600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2355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67600" y="0"/>
            <a:ext cx="1676400" cy="79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95536" y="332656"/>
            <a:ext cx="3168352" cy="864096"/>
          </a:xfrm>
          <a:prstGeom prst="rect">
            <a:avLst/>
          </a:prstGeom>
        </p:spPr>
        <p:txBody>
          <a:bodyPr lIns="45720" tIns="0" rIns="45720" bIns="0" anchor="b">
            <a:normAutofit/>
          </a:bodyPr>
          <a:lstStyle/>
          <a:p>
            <a:pPr algn="l" rtl="0" fontAlgn="auto">
              <a:spcAft>
                <a:spcPts val="0"/>
              </a:spcAft>
              <a:defRPr/>
            </a:pPr>
            <a:r>
              <a:rPr lang="en-US" sz="3200" b="1" u="sng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Paragraph A</a:t>
            </a:r>
            <a:endParaRPr lang="ar-SA" sz="3200" b="1" u="sng" cap="all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5288" y="1557338"/>
            <a:ext cx="8197850" cy="12001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buClr>
                <a:schemeClr val="bg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 Where can university students live ?</a:t>
            </a:r>
            <a:endParaRPr lang="en-US" sz="3600" dirty="0"/>
          </a:p>
          <a:p>
            <a:pPr algn="l" rtl="0">
              <a:buClr>
                <a:schemeClr val="bg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 Is students’ life around the world similar ?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544" y="3140968"/>
            <a:ext cx="3096344" cy="864096"/>
          </a:xfrm>
          <a:prstGeom prst="rect">
            <a:avLst/>
          </a:prstGeom>
        </p:spPr>
        <p:txBody>
          <a:bodyPr lIns="45720" tIns="0" rIns="45720" bIns="0" anchor="b">
            <a:normAutofit/>
          </a:bodyPr>
          <a:lstStyle/>
          <a:p>
            <a:pPr algn="l" rtl="0" fontAlgn="auto">
              <a:spcAft>
                <a:spcPts val="0"/>
              </a:spcAft>
              <a:defRPr/>
            </a:pPr>
            <a:r>
              <a:rPr lang="en-US" sz="3200" b="1" u="sng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Paragraph B</a:t>
            </a:r>
            <a:endParaRPr lang="ar-SA" sz="3200" b="1" u="sng" cap="all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925" y="4292600"/>
            <a:ext cx="9169400" cy="17541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buClr>
                <a:schemeClr val="bg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 Why are American students given financial</a:t>
            </a:r>
          </a:p>
          <a:p>
            <a:pPr algn="l" rtl="0">
              <a:buClr>
                <a:schemeClr val="bg2">
                  <a:lumMod val="50000"/>
                </a:schemeClr>
              </a:buClr>
              <a:defRPr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aids ?</a:t>
            </a:r>
            <a:endParaRPr lang="en-US" sz="3600" dirty="0"/>
          </a:p>
          <a:p>
            <a:pPr algn="l" rtl="0">
              <a:buClr>
                <a:schemeClr val="bg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 How can Asian students join good universities ?</a:t>
            </a:r>
          </a:p>
        </p:txBody>
      </p:sp>
      <p:sp>
        <p:nvSpPr>
          <p:cNvPr id="9" name="Round Diagonal Corner Rectangle 8"/>
          <p:cNvSpPr/>
          <p:nvPr/>
        </p:nvSpPr>
        <p:spPr>
          <a:xfrm>
            <a:off x="4449763" y="6165304"/>
            <a:ext cx="4658741" cy="648072"/>
          </a:xfrm>
          <a:prstGeom prst="round2Diag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l">
              <a:defRPr/>
            </a:pP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Mrs.Shahnaz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Akhtar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en-US" sz="1600" dirty="0" err="1" smtClean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hood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Amani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Department of English</a:t>
            </a:r>
            <a:endParaRPr lang="ar-SA" sz="1600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2458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600" y="0"/>
            <a:ext cx="1676400" cy="79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0825" y="908050"/>
            <a:ext cx="8364538" cy="2308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buClr>
                <a:schemeClr val="bg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 How many types of classes are mentioned</a:t>
            </a:r>
          </a:p>
          <a:p>
            <a:pPr algn="l" rtl="0">
              <a:buClr>
                <a:schemeClr val="bg2">
                  <a:lumMod val="50000"/>
                </a:schemeClr>
              </a:buClr>
              <a:defRPr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in this paragraph ?  What are they ?</a:t>
            </a:r>
            <a:endParaRPr lang="en-US" sz="3600" dirty="0"/>
          </a:p>
          <a:p>
            <a:pPr algn="l" rtl="0">
              <a:buClr>
                <a:schemeClr val="bg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 Are the teaching methods the same all</a:t>
            </a:r>
          </a:p>
          <a:p>
            <a:pPr algn="l" rtl="0">
              <a:buClr>
                <a:schemeClr val="bg2">
                  <a:lumMod val="50000"/>
                </a:schemeClr>
              </a:buClr>
              <a:defRPr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over the world ?</a:t>
            </a:r>
          </a:p>
        </p:txBody>
      </p:sp>
      <p:sp>
        <p:nvSpPr>
          <p:cNvPr id="3" name="Rectangle 2"/>
          <p:cNvSpPr/>
          <p:nvPr/>
        </p:nvSpPr>
        <p:spPr>
          <a:xfrm>
            <a:off x="468313" y="4437063"/>
            <a:ext cx="7724775" cy="17541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buClr>
                <a:schemeClr val="bg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  Mention some kinds of facilities given </a:t>
            </a:r>
          </a:p>
          <a:p>
            <a:pPr algn="l" rtl="0">
              <a:buClr>
                <a:schemeClr val="bg2">
                  <a:lumMod val="50000"/>
                </a:schemeClr>
              </a:buClr>
              <a:defRPr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to students. </a:t>
            </a:r>
            <a:endParaRPr lang="en-US" sz="3600" dirty="0"/>
          </a:p>
          <a:p>
            <a:pPr algn="l" rtl="0">
              <a:buClr>
                <a:schemeClr val="bg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 What is ‘Distance learning’ ?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39552" y="188640"/>
            <a:ext cx="3168352" cy="864096"/>
          </a:xfrm>
          <a:prstGeom prst="rect">
            <a:avLst/>
          </a:prstGeom>
        </p:spPr>
        <p:txBody>
          <a:bodyPr lIns="45720" tIns="0" rIns="45720" bIns="0" anchor="b">
            <a:normAutofit/>
          </a:bodyPr>
          <a:lstStyle/>
          <a:p>
            <a:pPr algn="l" rtl="0" fontAlgn="auto">
              <a:spcAft>
                <a:spcPts val="0"/>
              </a:spcAft>
              <a:defRPr/>
            </a:pPr>
            <a:r>
              <a:rPr lang="en-US" sz="3200" b="1" u="sng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Paragraph C</a:t>
            </a:r>
            <a:endParaRPr lang="ar-SA" sz="3200" b="1" u="sng" cap="all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55576" y="3429000"/>
            <a:ext cx="3168352" cy="864096"/>
          </a:xfrm>
          <a:prstGeom prst="rect">
            <a:avLst/>
          </a:prstGeom>
        </p:spPr>
        <p:txBody>
          <a:bodyPr lIns="45720" tIns="0" rIns="45720" bIns="0" anchor="b">
            <a:normAutofit/>
          </a:bodyPr>
          <a:lstStyle/>
          <a:p>
            <a:pPr algn="l" rtl="0" fontAlgn="auto">
              <a:spcAft>
                <a:spcPts val="0"/>
              </a:spcAft>
              <a:defRPr/>
            </a:pPr>
            <a:r>
              <a:rPr lang="en-US" sz="3200" b="1" u="sng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Paragraph D</a:t>
            </a:r>
            <a:endParaRPr lang="ar-SA" sz="3200" b="1" u="sng" cap="all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9" name="Round Diagonal Corner Rectangle 8"/>
          <p:cNvSpPr/>
          <p:nvPr/>
        </p:nvSpPr>
        <p:spPr>
          <a:xfrm>
            <a:off x="4449763" y="6165304"/>
            <a:ext cx="4658741" cy="648072"/>
          </a:xfrm>
          <a:prstGeom prst="round2Diag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l">
              <a:defRPr/>
            </a:pP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Mrs.Shahnaz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Akhtar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 smtClean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Ohood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Amani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Department of English</a:t>
            </a:r>
            <a:endParaRPr lang="ar-SA" sz="1600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2560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600" y="0"/>
            <a:ext cx="1676400" cy="79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 bwMode="auto">
          <a:xfrm>
            <a:off x="468313" y="1700808"/>
            <a:ext cx="8351837" cy="3024410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 lnSpcReduction="10000"/>
          </a:bodyPr>
          <a:lstStyle/>
          <a:p>
            <a:pPr marL="274320" indent="-274320" algn="ctr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defRPr/>
            </a:pPr>
            <a:r>
              <a:rPr lang="en-US" sz="4000" i="1" u="sng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Strategy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500" i="1" u="sng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What </a:t>
            </a:r>
            <a:r>
              <a:rPr lang="en-US" sz="35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is a ‘summary’?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   Summarizing </a:t>
            </a:r>
            <a:r>
              <a:rPr lang="en-US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is how we take larger selections of text and reduce them to their main points.</a:t>
            </a:r>
            <a:endParaRPr lang="en-US" sz="3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  <a:cs typeface="+mn-cs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2627784" y="332656"/>
            <a:ext cx="4032448" cy="792088"/>
          </a:xfrm>
          <a:prstGeom prst="rect">
            <a:avLst/>
          </a:prstGeom>
        </p:spPr>
        <p:txBody>
          <a:bodyPr lIns="45720" tIns="0" rIns="45720" bIns="0" anchor="b">
            <a:normAutofit/>
          </a:bodyPr>
          <a:lstStyle/>
          <a:p>
            <a:pPr algn="ctr" rtl="0" fontAlgn="auto">
              <a:spcAft>
                <a:spcPts val="0"/>
              </a:spcAft>
              <a:defRPr/>
            </a:pPr>
            <a:r>
              <a:rPr lang="en-US" sz="3200" b="1" u="sng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Summarizing</a:t>
            </a:r>
            <a:endParaRPr lang="ar-SA" sz="3200" b="1" u="sng" cap="all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7" name="Round Diagonal Corner Rectangle 6"/>
          <p:cNvSpPr/>
          <p:nvPr/>
        </p:nvSpPr>
        <p:spPr>
          <a:xfrm>
            <a:off x="4449763" y="6165304"/>
            <a:ext cx="4658741" cy="648072"/>
          </a:xfrm>
          <a:prstGeom prst="round2Diag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l">
              <a:defRPr/>
            </a:pP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Mrs.Shahnaz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Akhtar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en-US" sz="1600" dirty="0" err="1" smtClean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hood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Amani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Department of English</a:t>
            </a:r>
            <a:endParaRPr lang="ar-SA" sz="1600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2662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600" y="0"/>
            <a:ext cx="1676400" cy="79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1" name="Picture 7" descr="http://t0.gstatic.com/images?q=tbn:ANd9GcQoTTRhpOnwanDXPijuz7qAqlyETrfjHYkUU9du6HbPr3KkWKp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6732240" y="4041228"/>
            <a:ext cx="1872208" cy="21240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 bwMode="auto">
          <a:xfrm>
            <a:off x="468313" y="836613"/>
            <a:ext cx="8351837" cy="4824412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 fontScale="92500" lnSpcReduction="10000"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5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Steps of Summarizing: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defRPr/>
            </a:pPr>
            <a:endParaRPr lang="en-US" sz="3500" i="1" u="sng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  <a:cs typeface="+mn-cs"/>
            </a:endParaRPr>
          </a:p>
          <a:p>
            <a:pPr marL="742950" indent="-742950" algn="l" rtl="0">
              <a:buFont typeface="+mj-lt"/>
              <a:buAutoNum type="arabicPeriod"/>
              <a:defRPr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Skim the text to get a general idea of the topic.</a:t>
            </a:r>
          </a:p>
          <a:p>
            <a:pPr marL="742950" indent="-742950" algn="l" rtl="0">
              <a:buFont typeface="+mj-lt"/>
              <a:buAutoNum type="arabicPeriod"/>
              <a:defRPr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Delete unnecessary material.</a:t>
            </a:r>
          </a:p>
          <a:p>
            <a:pPr marL="742950" indent="-742950" algn="l" rtl="0">
              <a:buFont typeface="+mj-lt"/>
              <a:buAutoNum type="arabicPeriod"/>
              <a:defRPr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Find the main ideas in the text.</a:t>
            </a:r>
          </a:p>
          <a:p>
            <a:pPr marL="742950" indent="-742950" algn="l" rtl="0">
              <a:buFont typeface="+mj-lt"/>
              <a:buAutoNum type="arabicPeriod"/>
              <a:defRPr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Find or create a topic sentence.</a:t>
            </a:r>
          </a:p>
          <a:p>
            <a:pPr marL="742950" indent="-742950" algn="l" rtl="0">
              <a:buFont typeface="+mj-lt"/>
              <a:buAutoNum type="arabicPeriod"/>
              <a:defRPr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Substitute general terms (</a:t>
            </a:r>
            <a:r>
              <a:rPr lang="en-US" sz="40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for example, </a:t>
            </a:r>
            <a:r>
              <a:rPr lang="en-US" sz="4000" i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trees</a:t>
            </a:r>
            <a:r>
              <a:rPr lang="en-US" sz="40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 instead of </a:t>
            </a:r>
            <a:r>
              <a:rPr lang="en-US" sz="4000" i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oak</a:t>
            </a:r>
            <a:r>
              <a:rPr lang="en-US" sz="40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, </a:t>
            </a:r>
            <a:r>
              <a:rPr lang="en-US" sz="4000" i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maple</a:t>
            </a:r>
            <a:r>
              <a:rPr lang="en-US" sz="40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, and </a:t>
            </a:r>
            <a:r>
              <a:rPr lang="en-US" sz="4000" i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pine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)</a:t>
            </a:r>
          </a:p>
        </p:txBody>
      </p:sp>
      <p:sp>
        <p:nvSpPr>
          <p:cNvPr id="7" name="Round Diagonal Corner Rectangle 6"/>
          <p:cNvSpPr/>
          <p:nvPr/>
        </p:nvSpPr>
        <p:spPr>
          <a:xfrm>
            <a:off x="4449763" y="6165304"/>
            <a:ext cx="4658741" cy="648072"/>
          </a:xfrm>
          <a:prstGeom prst="round2Diag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l">
              <a:defRPr/>
            </a:pP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Mrs.Shahnaz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Akhtar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en-US" sz="1600" dirty="0" err="1" smtClean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hood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Amani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Department of English</a:t>
            </a:r>
            <a:endParaRPr lang="ar-SA" sz="1600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27652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600" y="0"/>
            <a:ext cx="1676400" cy="79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 bwMode="auto">
          <a:xfrm>
            <a:off x="0" y="1656184"/>
            <a:ext cx="9143999" cy="5661248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3050" indent="26670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All over the world, teaching styles are not the same. There are two types of classes. The first type is </a:t>
            </a:r>
            <a:r>
              <a:rPr lang="en-US" sz="3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formal</a:t>
            </a:r>
            <a:r>
              <a:rPr lang="en-US" sz="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 classes, where students show much respect to their teachers, and teachers wear formal clothes. The other type is </a:t>
            </a:r>
            <a:r>
              <a:rPr lang="en-US" sz="3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informa</a:t>
            </a:r>
            <a:r>
              <a:rPr lang="en-US" sz="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l classes. The students feel more comfortable in these classes because they often have a close relationship with their teachers.</a:t>
            </a:r>
            <a:endParaRPr lang="en-US" sz="3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  <a:cs typeface="+mn-cs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67544" y="-27384"/>
            <a:ext cx="4032448" cy="792088"/>
          </a:xfrm>
          <a:prstGeom prst="rect">
            <a:avLst/>
          </a:prstGeom>
        </p:spPr>
        <p:txBody>
          <a:bodyPr lIns="45720" tIns="0" rIns="45720" bIns="0" anchor="b">
            <a:normAutofit/>
          </a:bodyPr>
          <a:lstStyle/>
          <a:p>
            <a:pPr algn="ctr" rtl="0" fontAlgn="auto">
              <a:spcAft>
                <a:spcPts val="0"/>
              </a:spcAft>
              <a:defRPr/>
            </a:pPr>
            <a:r>
              <a:rPr lang="en-US" sz="3200" b="1" u="sng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Sample Summary</a:t>
            </a:r>
            <a:endParaRPr lang="ar-SA" sz="3200" b="1" u="sng" cap="all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7" name="Round Diagonal Corner Rectangle 6"/>
          <p:cNvSpPr/>
          <p:nvPr/>
        </p:nvSpPr>
        <p:spPr>
          <a:xfrm>
            <a:off x="4449763" y="6525344"/>
            <a:ext cx="4658741" cy="648072"/>
          </a:xfrm>
          <a:prstGeom prst="round2Diag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l">
              <a:defRPr/>
            </a:pP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Mrs.Shahnaz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Akhtar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en-US" sz="1600" dirty="0" err="1" smtClean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hood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Amani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Department of English</a:t>
            </a:r>
            <a:endParaRPr lang="ar-SA" sz="1600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2662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600" y="0"/>
            <a:ext cx="1676400" cy="79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0" y="620688"/>
            <a:ext cx="9144000" cy="1719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3050" indent="26670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200" i="1" u="sng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Look at this summary for paragraph </a:t>
            </a:r>
            <a:r>
              <a:rPr lang="en-US" sz="4400" i="1" u="sng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C </a:t>
            </a:r>
            <a:r>
              <a:rPr lang="en-US" sz="3200" i="1" u="sng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in the reading “University Life Around the World”</a:t>
            </a:r>
            <a:endParaRPr lang="en-US" sz="3200" i="1" u="sng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 bwMode="auto">
          <a:xfrm>
            <a:off x="251520" y="1268760"/>
            <a:ext cx="8892479" cy="3888432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ctr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defRPr/>
            </a:pPr>
            <a:r>
              <a:rPr lang="en-US" sz="4200" i="1" u="sng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Another Example</a:t>
            </a:r>
          </a:p>
          <a:p>
            <a:pPr marL="274320" indent="-274320" algn="ctr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defRPr/>
            </a:pPr>
            <a:endParaRPr lang="en-US" sz="4200" i="1" u="sng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  <a:cs typeface="+mn-cs"/>
            </a:endParaRPr>
          </a:p>
          <a:p>
            <a:pPr marL="273050" indent="80963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Look at the sample summary of paragraph         </a:t>
            </a:r>
            <a:r>
              <a:rPr lang="en-US" sz="6000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A</a:t>
            </a:r>
            <a:r>
              <a:rPr lang="en-US" sz="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 on p.13.</a:t>
            </a:r>
            <a:endParaRPr lang="en-US" sz="3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  <a:cs typeface="+mn-cs"/>
            </a:endParaRPr>
          </a:p>
        </p:txBody>
      </p:sp>
      <p:sp>
        <p:nvSpPr>
          <p:cNvPr id="7" name="Round Diagonal Corner Rectangle 6"/>
          <p:cNvSpPr/>
          <p:nvPr/>
        </p:nvSpPr>
        <p:spPr>
          <a:xfrm>
            <a:off x="4449763" y="6165304"/>
            <a:ext cx="4658741" cy="648072"/>
          </a:xfrm>
          <a:prstGeom prst="round2Diag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l">
              <a:defRPr/>
            </a:pP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Mrs.Shahnaz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Akhtar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en-US" sz="1600" dirty="0" err="1" smtClean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hood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Amani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Department of English</a:t>
            </a:r>
            <a:endParaRPr lang="ar-SA" sz="1600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2662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600" y="0"/>
            <a:ext cx="1676400" cy="79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 bwMode="auto">
          <a:xfrm>
            <a:off x="251521" y="1268760"/>
            <a:ext cx="8568630" cy="3888432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ctr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defRPr/>
            </a:pPr>
            <a:r>
              <a:rPr lang="en-US" sz="4200" i="1" u="sng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Class Activity</a:t>
            </a:r>
          </a:p>
          <a:p>
            <a:pPr marL="274320" indent="-274320" algn="ctr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defRPr/>
            </a:pPr>
            <a:endParaRPr lang="en-US" sz="4200" i="1" u="sng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  <a:cs typeface="+mn-cs"/>
            </a:endParaRPr>
          </a:p>
          <a:p>
            <a:pPr marL="273050" indent="80963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Now, have a piece of paper and write a summary of paragraph </a:t>
            </a:r>
            <a:r>
              <a:rPr lang="en-US" sz="6000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B</a:t>
            </a:r>
            <a:r>
              <a:rPr lang="en-US" sz="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 in your book.</a:t>
            </a:r>
            <a:endParaRPr lang="en-US" sz="3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  <a:cs typeface="+mn-cs"/>
            </a:endParaRPr>
          </a:p>
        </p:txBody>
      </p:sp>
      <p:sp>
        <p:nvSpPr>
          <p:cNvPr id="7" name="Round Diagonal Corner Rectangle 6"/>
          <p:cNvSpPr/>
          <p:nvPr/>
        </p:nvSpPr>
        <p:spPr>
          <a:xfrm>
            <a:off x="4449763" y="6165304"/>
            <a:ext cx="4658741" cy="648072"/>
          </a:xfrm>
          <a:prstGeom prst="round2Diag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l">
              <a:defRPr/>
            </a:pP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Mrs.Shahnaz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Akhtar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en-US" sz="1600" dirty="0" err="1" smtClean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hood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Amani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Department of English</a:t>
            </a:r>
            <a:endParaRPr lang="ar-SA" sz="1600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2662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600" y="0"/>
            <a:ext cx="1676400" cy="79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1011</TotalTime>
  <Words>974</Words>
  <Application>Microsoft Office PowerPoint</Application>
  <PresentationFormat>On-screen Show (4:3)</PresentationFormat>
  <Paragraphs>155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Concourse</vt:lpstr>
      <vt:lpstr>Week (5)</vt:lpstr>
      <vt:lpstr>Chapter 1 : Academic Life Around the World</vt:lpstr>
      <vt:lpstr>Objectives:</vt:lpstr>
      <vt:lpstr>Vocabulary words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 : academic life around the world</dc:title>
  <dc:creator>Ohood Al-Deraan</dc:creator>
  <cp:lastModifiedBy>ohood</cp:lastModifiedBy>
  <cp:revision>76</cp:revision>
  <dcterms:created xsi:type="dcterms:W3CDTF">2010-10-14T15:00:29Z</dcterms:created>
  <dcterms:modified xsi:type="dcterms:W3CDTF">2011-10-08T18:56:30Z</dcterms:modified>
</cp:coreProperties>
</file>