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75" r:id="rId4"/>
    <p:sldId id="276" r:id="rId5"/>
    <p:sldId id="277" r:id="rId6"/>
    <p:sldId id="286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65385" autoAdjust="0"/>
    <p:restoredTop sz="86384" autoAdjust="0"/>
  </p:normalViewPr>
  <p:slideViewPr>
    <p:cSldViewPr>
      <p:cViewPr varScale="1">
        <p:scale>
          <a:sx n="87" d="100"/>
          <a:sy n="87" d="100"/>
        </p:scale>
        <p:origin x="-117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8239999-38D4-4239-AF33-4C2324E77DD4}" type="datetimeFigureOut">
              <a:rPr lang="ar-SA" smtClean="0"/>
              <a:pPr/>
              <a:t>07/01/33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D186813-CBC9-44D7-AC15-2E1CAD573E8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48728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07/01/33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07/01/33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780928"/>
            <a:ext cx="4032448" cy="92333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5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المحاضرة </a:t>
            </a:r>
            <a:r>
              <a:rPr lang="ar-SA" sz="5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الثامنة</a:t>
            </a:r>
            <a:endParaRPr lang="ar-SA" sz="54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/>
          </p:cNvSpPr>
          <p:nvPr/>
        </p:nvSpPr>
        <p:spPr>
          <a:xfrm>
            <a:off x="6516216" y="116632"/>
            <a:ext cx="2520280" cy="490066"/>
          </a:xfrm>
          <a:prstGeom prst="rect">
            <a:avLst/>
          </a:prstGeom>
        </p:spPr>
        <p:txBody>
          <a:bodyPr anchor="ctr">
            <a:normAutofit fontScale="82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التعامل مع الملفات</a:t>
            </a:r>
            <a:endParaRPr kumimoji="0" lang="ar-SA" sz="3600" b="0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251520" y="476672"/>
            <a:ext cx="8640960" cy="64807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نتعامل من خلال 3 فئات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Directory</a:t>
            </a: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,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Directory Info</a:t>
            </a: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,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File</a:t>
            </a: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.</a:t>
            </a:r>
            <a:endParaRPr lang="ar-SA" sz="2200" dirty="0" smtClean="0"/>
          </a:p>
        </p:txBody>
      </p:sp>
      <p:sp>
        <p:nvSpPr>
          <p:cNvPr id="7" name="TextBox 4"/>
          <p:cNvSpPr txBox="1"/>
          <p:nvPr/>
        </p:nvSpPr>
        <p:spPr>
          <a:xfrm>
            <a:off x="6732240" y="908720"/>
            <a:ext cx="2232248" cy="49244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600" dirty="0" smtClean="0">
                <a:solidFill>
                  <a:srgbClr val="C00000"/>
                </a:solidFill>
              </a:rPr>
              <a:t>الفئة </a:t>
            </a:r>
            <a:r>
              <a:rPr lang="en-US" sz="2600" dirty="0" smtClean="0">
                <a:solidFill>
                  <a:srgbClr val="C00000"/>
                </a:solidFill>
              </a:rPr>
              <a:t>Directory</a:t>
            </a:r>
            <a:endParaRPr lang="ar-SA" sz="2600" dirty="0" smtClean="0">
              <a:ln>
                <a:solidFill>
                  <a:schemeClr val="bg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251520" y="1484784"/>
            <a:ext cx="8640960" cy="648072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تتعامل مع المجلدات من خلال الامر:</a:t>
            </a:r>
            <a:r>
              <a:rPr kumimoji="0" lang="ar-SA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en-US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system.io.directory</a:t>
            </a:r>
            <a:r>
              <a:rPr kumimoji="0" lang="en-US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. </a:t>
            </a:r>
            <a:r>
              <a:rPr kumimoji="0" lang="ar-SA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حيث تحتوى على العديد من الخيارات.</a:t>
            </a:r>
            <a:endParaRPr lang="ar-SA" sz="2000" dirty="0" smtClean="0"/>
          </a:p>
        </p:txBody>
      </p:sp>
      <p:sp>
        <p:nvSpPr>
          <p:cNvPr id="9" name="TextBox 4"/>
          <p:cNvSpPr txBox="1"/>
          <p:nvPr/>
        </p:nvSpPr>
        <p:spPr>
          <a:xfrm>
            <a:off x="6732240" y="1897668"/>
            <a:ext cx="2232248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انشاء مجلد جديد</a:t>
            </a:r>
            <a:endParaRPr lang="ar-SA" sz="28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>
          <a:xfrm>
            <a:off x="323528" y="2420888"/>
            <a:ext cx="7056784" cy="64807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 err="1" smtClean="0"/>
              <a:t>System.IO.Directory.Createdirectory</a:t>
            </a:r>
            <a:r>
              <a:rPr lang="en-US" sz="2000" dirty="0" smtClean="0"/>
              <a:t>(“e:\exam”)</a:t>
            </a:r>
            <a:endParaRPr lang="ar-SA" sz="2000" dirty="0" smtClean="0"/>
          </a:p>
        </p:txBody>
      </p:sp>
      <p:sp>
        <p:nvSpPr>
          <p:cNvPr id="13" name="TextBox 4"/>
          <p:cNvSpPr txBox="1"/>
          <p:nvPr/>
        </p:nvSpPr>
        <p:spPr>
          <a:xfrm>
            <a:off x="7380312" y="2780928"/>
            <a:ext cx="1584176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حذف مجلد</a:t>
            </a:r>
            <a:endParaRPr lang="ar-SA" sz="28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4" name="عنصر نائب للمحتوى 2"/>
          <p:cNvSpPr txBox="1">
            <a:spLocks/>
          </p:cNvSpPr>
          <p:nvPr/>
        </p:nvSpPr>
        <p:spPr>
          <a:xfrm>
            <a:off x="35496" y="3284984"/>
            <a:ext cx="7056784" cy="64807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 err="1" smtClean="0"/>
              <a:t>System.IO.Directory.delete</a:t>
            </a:r>
            <a:r>
              <a:rPr lang="en-US" sz="2000" dirty="0" smtClean="0"/>
              <a:t>(“e:\exam”)</a:t>
            </a:r>
            <a:endParaRPr lang="ar-SA" sz="2000" dirty="0" smtClean="0"/>
          </a:p>
        </p:txBody>
      </p:sp>
      <p:sp>
        <p:nvSpPr>
          <p:cNvPr id="15" name="TextBox 4"/>
          <p:cNvSpPr txBox="1"/>
          <p:nvPr/>
        </p:nvSpPr>
        <p:spPr>
          <a:xfrm>
            <a:off x="6732240" y="3717032"/>
            <a:ext cx="2232248" cy="49244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600" dirty="0" smtClean="0"/>
              <a:t>اختبار وجود </a:t>
            </a:r>
            <a:r>
              <a:rPr lang="ar-SA" sz="2600" dirty="0" smtClean="0"/>
              <a:t>المجلد</a:t>
            </a:r>
            <a:endParaRPr lang="ar-SA" sz="26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6" name="عنصر نائب للمحتوى 2"/>
          <p:cNvSpPr txBox="1">
            <a:spLocks/>
          </p:cNvSpPr>
          <p:nvPr/>
        </p:nvSpPr>
        <p:spPr>
          <a:xfrm>
            <a:off x="251520" y="4293096"/>
            <a:ext cx="8640960" cy="216024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للتحقق من وجود </a:t>
            </a: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المجلد اذا </a:t>
            </a: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كان موجود تعود بــ 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true</a:t>
            </a: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و الا تعود بــ 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false</a:t>
            </a: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.</a:t>
            </a:r>
          </a:p>
          <a:p>
            <a:pPr algn="l" rtl="0">
              <a:spcBef>
                <a:spcPct val="20000"/>
              </a:spcBef>
              <a:defRPr/>
            </a:pPr>
            <a:r>
              <a:rPr lang="en-US" sz="2000" dirty="0" smtClean="0"/>
              <a:t>If </a:t>
            </a:r>
            <a:r>
              <a:rPr lang="en-US" sz="2000" dirty="0" err="1" smtClean="0"/>
              <a:t>System.IO.Directory.exists</a:t>
            </a:r>
            <a:r>
              <a:rPr lang="en-US" sz="2000" dirty="0" smtClean="0"/>
              <a:t>(“</a:t>
            </a:r>
            <a:r>
              <a:rPr lang="en-US" sz="2000" dirty="0"/>
              <a:t>e:\exam</a:t>
            </a:r>
            <a:r>
              <a:rPr lang="en-US" sz="2000" dirty="0" smtClean="0"/>
              <a:t>”) = true then</a:t>
            </a:r>
          </a:p>
          <a:p>
            <a:pPr algn="l" rtl="0">
              <a:spcBef>
                <a:spcPct val="20000"/>
              </a:spcBef>
              <a:defRPr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msgbox</a:t>
            </a:r>
            <a:r>
              <a:rPr lang="en-US" sz="2000" dirty="0" smtClean="0"/>
              <a:t>(“</a:t>
            </a:r>
            <a:r>
              <a:rPr lang="ar-SA" sz="2000" dirty="0" smtClean="0"/>
              <a:t>المجلد موجود</a:t>
            </a:r>
            <a:r>
              <a:rPr lang="en-US" sz="2000" dirty="0" smtClean="0"/>
              <a:t>”)</a:t>
            </a:r>
          </a:p>
          <a:p>
            <a:pPr algn="l" rtl="0">
              <a:spcBef>
                <a:spcPct val="20000"/>
              </a:spcBef>
              <a:defRPr/>
            </a:pPr>
            <a:r>
              <a:rPr lang="en-US" sz="2000" dirty="0" smtClean="0"/>
              <a:t>Else</a:t>
            </a:r>
          </a:p>
          <a:p>
            <a:pPr lvl="0" algn="l" rtl="0">
              <a:spcBef>
                <a:spcPct val="20000"/>
              </a:spcBef>
              <a:defRPr/>
            </a:pPr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en-US" sz="2000" dirty="0" err="1"/>
              <a:t>System.IO.Directory</a:t>
            </a:r>
            <a:r>
              <a:rPr lang="en-US" sz="2000" dirty="0" smtClean="0"/>
              <a:t>.</a:t>
            </a:r>
            <a:r>
              <a:rPr lang="en-US" sz="2000" dirty="0"/>
              <a:t> </a:t>
            </a:r>
            <a:r>
              <a:rPr lang="en-US" sz="2000" dirty="0" err="1"/>
              <a:t>Createdirectory</a:t>
            </a:r>
            <a:r>
              <a:rPr lang="en-US" sz="2000" dirty="0" smtClean="0"/>
              <a:t>(“</a:t>
            </a:r>
            <a:r>
              <a:rPr lang="en-US" sz="2000" dirty="0"/>
              <a:t>e:\exam</a:t>
            </a:r>
            <a:r>
              <a:rPr lang="en-US" sz="2000" dirty="0" smtClean="0"/>
              <a:t>”)</a:t>
            </a:r>
          </a:p>
          <a:p>
            <a:pPr lvl="0" algn="l" rtl="0">
              <a:spcBef>
                <a:spcPct val="20000"/>
              </a:spcBef>
              <a:defRPr/>
            </a:pPr>
            <a:r>
              <a:rPr lang="en-US" sz="2000" dirty="0" smtClean="0"/>
              <a:t>End if</a:t>
            </a:r>
            <a:endParaRPr lang="ar-SA" sz="2000" dirty="0"/>
          </a:p>
          <a:p>
            <a:pPr algn="l" rtl="0">
              <a:spcBef>
                <a:spcPct val="20000"/>
              </a:spcBef>
              <a:defRPr/>
            </a:pPr>
            <a:endParaRPr lang="ar-SA" sz="2000" dirty="0"/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ar-SA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3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251520" y="692696"/>
            <a:ext cx="8640960" cy="576064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en-US" sz="2000" dirty="0" smtClean="0"/>
              <a:t>Msgbox(</a:t>
            </a:r>
            <a:r>
              <a:rPr lang="en-US" sz="2000" dirty="0" err="1" smtClean="0"/>
              <a:t>System.IO.Directory.getcreationtime</a:t>
            </a:r>
            <a:r>
              <a:rPr lang="en-US" sz="2000" dirty="0" smtClean="0"/>
              <a:t>(“e:\exam”))</a:t>
            </a:r>
            <a:endParaRPr lang="ar-SA" sz="2000" dirty="0" smtClean="0"/>
          </a:p>
        </p:txBody>
      </p:sp>
      <p:sp>
        <p:nvSpPr>
          <p:cNvPr id="8" name="مستطيل 7"/>
          <p:cNvSpPr/>
          <p:nvPr/>
        </p:nvSpPr>
        <p:spPr>
          <a:xfrm>
            <a:off x="323528" y="1916832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dirty="0"/>
              <a:t>عرض وقت و تاريخ انشاء </a:t>
            </a:r>
            <a:r>
              <a:rPr lang="ar-SA" sz="2000" dirty="0" smtClean="0"/>
              <a:t>المجلد باستخدام توقيت جرينتش حيث يتأخر عن ساعة الجهاز بساعتين.</a:t>
            </a:r>
          </a:p>
          <a:p>
            <a:pPr algn="l"/>
            <a:r>
              <a:rPr lang="en-US" sz="2000" dirty="0" err="1" smtClean="0"/>
              <a:t>GetCreationTimeUtc</a:t>
            </a:r>
            <a:endParaRPr lang="ar-SA" sz="2000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9" name="TextBox 4"/>
          <p:cNvSpPr txBox="1"/>
          <p:nvPr/>
        </p:nvSpPr>
        <p:spPr>
          <a:xfrm>
            <a:off x="5004048" y="116632"/>
            <a:ext cx="3960440" cy="49244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600" dirty="0" smtClean="0"/>
              <a:t>عرض وقت و تاريخ انشاء المجلد</a:t>
            </a:r>
            <a:endParaRPr lang="ar-SA" sz="26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5004048" y="1280373"/>
            <a:ext cx="3960440" cy="49244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600" dirty="0" smtClean="0"/>
              <a:t>عرض وقت و تاريخ انشاء المجلد</a:t>
            </a:r>
            <a:endParaRPr lang="ar-SA" sz="26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5292080" y="2792541"/>
            <a:ext cx="3672408" cy="49244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600" dirty="0" smtClean="0"/>
              <a:t>الحصول على اسم المجلد الحالي</a:t>
            </a:r>
            <a:endParaRPr lang="ar-SA" sz="26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323528" y="3308791"/>
            <a:ext cx="85689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dirty="0" smtClean="0"/>
              <a:t>الحصول على اسم المجلد </a:t>
            </a:r>
            <a:r>
              <a:rPr lang="ar-SA" sz="2000" dirty="0" err="1" smtClean="0"/>
              <a:t>الحالى</a:t>
            </a:r>
            <a:r>
              <a:rPr lang="ar-SA" sz="2000" dirty="0" smtClean="0"/>
              <a:t> و الذى يحتوى على البرنامج الذى يتم تشغيله.</a:t>
            </a:r>
          </a:p>
          <a:p>
            <a:pPr lvl="0" algn="l">
              <a:spcBef>
                <a:spcPct val="20000"/>
              </a:spcBef>
              <a:defRPr/>
            </a:pPr>
            <a:r>
              <a:rPr lang="en-US" sz="2000" dirty="0" smtClean="0"/>
              <a:t>Msgbox(</a:t>
            </a:r>
            <a:r>
              <a:rPr lang="en-US" sz="2000" dirty="0" err="1" smtClean="0"/>
              <a:t>System.IO.Directory.GetCurrentDirectory</a:t>
            </a:r>
            <a:r>
              <a:rPr lang="en-US" sz="2000" dirty="0" smtClean="0"/>
              <a:t>)</a:t>
            </a:r>
            <a:endParaRPr lang="ar-SA" sz="2000" dirty="0"/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403920" y="4365104"/>
            <a:ext cx="8640960" cy="576064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lvl="0" algn="l">
              <a:spcBef>
                <a:spcPct val="20000"/>
              </a:spcBef>
              <a:defRPr/>
            </a:pPr>
            <a:endParaRPr lang="ar-SA" sz="2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4221088"/>
            <a:ext cx="409575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4"/>
          <p:cNvSpPr txBox="1"/>
          <p:nvPr/>
        </p:nvSpPr>
        <p:spPr>
          <a:xfrm>
            <a:off x="5292080" y="5816877"/>
            <a:ext cx="3672408" cy="49244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600" dirty="0" smtClean="0"/>
              <a:t>الحصول على المجلد الجذر</a:t>
            </a:r>
            <a:endParaRPr lang="ar-SA" sz="26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251520" y="6237312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en-US" sz="2000" dirty="0" smtClean="0"/>
              <a:t>Msgbox(</a:t>
            </a:r>
            <a:r>
              <a:rPr lang="en-US" sz="2000" dirty="0" err="1" smtClean="0"/>
              <a:t>System.IO.Directory.GetDirectoryRoot</a:t>
            </a:r>
            <a:r>
              <a:rPr lang="en-US" sz="2000" dirty="0" smtClean="0"/>
              <a:t>(“e:\exam”))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7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/>
          <p:cNvSpPr txBox="1"/>
          <p:nvPr/>
        </p:nvSpPr>
        <p:spPr>
          <a:xfrm>
            <a:off x="7308304" y="44624"/>
            <a:ext cx="1728192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عرض الملفات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23528" y="548680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b="1" dirty="0" err="1" smtClean="0"/>
              <a:t>GetFiles</a:t>
            </a:r>
            <a:r>
              <a:rPr lang="ar-SA" sz="2000" dirty="0" smtClean="0"/>
              <a:t>  : الحصول على الملفات الموجودة داخل المجلد المطلوب.</a:t>
            </a:r>
          </a:p>
          <a:p>
            <a:pPr lvl="0"/>
            <a:r>
              <a:rPr lang="ar-SA" sz="2000" dirty="0" smtClean="0"/>
              <a:t>كود زر </a:t>
            </a:r>
            <a:r>
              <a:rPr lang="en-US" sz="2000" dirty="0" smtClean="0"/>
              <a:t>button5</a:t>
            </a:r>
            <a:r>
              <a:rPr lang="ar-SA" sz="2000" dirty="0" smtClean="0"/>
              <a:t>: جلب الملفات من الدليل كشوف ووضعها </a:t>
            </a:r>
            <a:r>
              <a:rPr lang="ar-SA" sz="2000" dirty="0" err="1" smtClean="0"/>
              <a:t>فى</a:t>
            </a:r>
            <a:r>
              <a:rPr lang="ar-SA" sz="2000" dirty="0" smtClean="0"/>
              <a:t> مصفوفة </a:t>
            </a:r>
            <a:r>
              <a:rPr lang="en-US" sz="2000" dirty="0" err="1" smtClean="0"/>
              <a:t>dirs</a:t>
            </a:r>
            <a:r>
              <a:rPr lang="ar-SA" sz="2000" dirty="0" smtClean="0"/>
              <a:t> ثم عرضها في </a:t>
            </a:r>
            <a:r>
              <a:rPr lang="en-US" sz="2000" dirty="0" smtClean="0"/>
              <a:t>listbox1</a:t>
            </a:r>
            <a:endParaRPr lang="ar-SA" sz="2000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145" y="1268760"/>
            <a:ext cx="3403351" cy="19754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5381625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4"/>
          <p:cNvSpPr txBox="1"/>
          <p:nvPr/>
        </p:nvSpPr>
        <p:spPr>
          <a:xfrm>
            <a:off x="6372200" y="3471391"/>
            <a:ext cx="2664296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/>
              <a:t>ميعاد آخر دخول </a:t>
            </a:r>
            <a:r>
              <a:rPr lang="ar-SA" sz="2400" dirty="0" smtClean="0"/>
              <a:t>للمجلد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251520" y="4005064"/>
            <a:ext cx="849694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en-US" sz="2000" dirty="0" smtClean="0"/>
              <a:t>Msgbox(</a:t>
            </a:r>
            <a:r>
              <a:rPr lang="en-US" sz="2000" dirty="0" err="1" smtClean="0"/>
              <a:t>System.IO.Directory.GetLastAccessTime</a:t>
            </a:r>
            <a:r>
              <a:rPr lang="en-US" sz="2000" dirty="0" smtClean="0"/>
              <a:t>(“e:\exam”))</a:t>
            </a:r>
          </a:p>
          <a:p>
            <a:pPr>
              <a:spcBef>
                <a:spcPct val="20000"/>
              </a:spcBef>
              <a:defRPr/>
            </a:pPr>
            <a:r>
              <a:rPr lang="ar-SA" sz="2000" u="sng" dirty="0" smtClean="0"/>
              <a:t>بتوقيت جرينتش</a:t>
            </a:r>
            <a:endParaRPr lang="en-US" sz="2000" u="sng" dirty="0" smtClean="0"/>
          </a:p>
          <a:p>
            <a:pPr algn="l">
              <a:spcBef>
                <a:spcPct val="20000"/>
              </a:spcBef>
              <a:defRPr/>
            </a:pPr>
            <a:r>
              <a:rPr lang="en-US" sz="2000" dirty="0" smtClean="0"/>
              <a:t>Msgbox(</a:t>
            </a:r>
            <a:r>
              <a:rPr lang="en-US" sz="2000" dirty="0" err="1" smtClean="0"/>
              <a:t>System.IO.Directory.GetLastAccessTimeUtc</a:t>
            </a:r>
            <a:r>
              <a:rPr lang="en-US" sz="2000" dirty="0" smtClean="0"/>
              <a:t>(“</a:t>
            </a:r>
            <a:r>
              <a:rPr lang="en-US" sz="2000" dirty="0"/>
              <a:t>e:\exam</a:t>
            </a:r>
            <a:r>
              <a:rPr lang="en-US" sz="2000" dirty="0" smtClean="0"/>
              <a:t>”))</a:t>
            </a:r>
            <a:endParaRPr lang="en-US" sz="2000" dirty="0"/>
          </a:p>
        </p:txBody>
      </p:sp>
      <p:sp>
        <p:nvSpPr>
          <p:cNvPr id="12" name="TextBox 4"/>
          <p:cNvSpPr txBox="1"/>
          <p:nvPr/>
        </p:nvSpPr>
        <p:spPr>
          <a:xfrm>
            <a:off x="6372200" y="5271591"/>
            <a:ext cx="2664296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وقت وتاريخ آخر تعديل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6579981" y="5723964"/>
            <a:ext cx="188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GetLastWriteTime</a:t>
            </a:r>
            <a:endParaRPr lang="ar-SA" dirty="0"/>
          </a:p>
        </p:txBody>
      </p:sp>
      <p:sp>
        <p:nvSpPr>
          <p:cNvPr id="14" name="مستطيل 13"/>
          <p:cNvSpPr/>
          <p:nvPr/>
        </p:nvSpPr>
        <p:spPr>
          <a:xfrm>
            <a:off x="251520" y="6165304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en-US" sz="2000" dirty="0" smtClean="0"/>
              <a:t>Msgbox(</a:t>
            </a:r>
            <a:r>
              <a:rPr lang="en-US" sz="2000" dirty="0" err="1" smtClean="0"/>
              <a:t>System.IO.Directory.GetLastWriteTime</a:t>
            </a:r>
            <a:r>
              <a:rPr lang="en-US" sz="2000" dirty="0" smtClean="0"/>
              <a:t> (“</a:t>
            </a:r>
            <a:r>
              <a:rPr lang="en-US" sz="2000" dirty="0"/>
              <a:t>e:\exam</a:t>
            </a:r>
            <a:r>
              <a:rPr lang="en-US" sz="2000" dirty="0" smtClean="0"/>
              <a:t>”))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084168" y="116632"/>
            <a:ext cx="2952328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مسميات محركات الاقراص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0" y="548680"/>
            <a:ext cx="9036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/>
              <a:t>GetLogicalDrives</a:t>
            </a:r>
            <a:r>
              <a:rPr lang="ar-SA" sz="2000" dirty="0" smtClean="0"/>
              <a:t>  : الحصول على </a:t>
            </a:r>
            <a:r>
              <a:rPr lang="ar-SA" sz="2000" dirty="0"/>
              <a:t>مسميات محركات الاقراص</a:t>
            </a:r>
            <a:endParaRPr lang="ar-SA" sz="2000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  <a:p>
            <a:pPr lvl="0"/>
            <a:r>
              <a:rPr lang="ar-SA" sz="2000" dirty="0" smtClean="0"/>
              <a:t>كود زر </a:t>
            </a:r>
            <a:r>
              <a:rPr lang="en-US" sz="2000" dirty="0" smtClean="0"/>
              <a:t>button6</a:t>
            </a:r>
            <a:r>
              <a:rPr lang="ar-SA" sz="2000" dirty="0" smtClean="0"/>
              <a:t>: جلب </a:t>
            </a:r>
            <a:r>
              <a:rPr lang="ar-SA" sz="2000" dirty="0"/>
              <a:t>مسميات محركات الاقراص </a:t>
            </a:r>
            <a:r>
              <a:rPr lang="ar-SA" sz="2000" dirty="0" smtClean="0"/>
              <a:t>ووضعها </a:t>
            </a:r>
            <a:r>
              <a:rPr lang="ar-SA" sz="2000" dirty="0" err="1" smtClean="0"/>
              <a:t>فى</a:t>
            </a:r>
            <a:r>
              <a:rPr lang="ar-SA" sz="2000" dirty="0" smtClean="0"/>
              <a:t> مصفوفة </a:t>
            </a:r>
            <a:r>
              <a:rPr lang="en-US" sz="2000" dirty="0" smtClean="0"/>
              <a:t>drives</a:t>
            </a:r>
            <a:r>
              <a:rPr lang="ar-SA" sz="2000" dirty="0" smtClean="0"/>
              <a:t> ثم عرضها في </a:t>
            </a:r>
            <a:r>
              <a:rPr lang="en-US" sz="2000" dirty="0" smtClean="0"/>
              <a:t>listbox1</a:t>
            </a:r>
            <a:endParaRPr lang="ar-SA" sz="20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68760"/>
            <a:ext cx="720080" cy="11701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99305"/>
            <a:ext cx="4680520" cy="1251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4"/>
          <p:cNvSpPr txBox="1"/>
          <p:nvPr/>
        </p:nvSpPr>
        <p:spPr>
          <a:xfrm>
            <a:off x="7380312" y="2636912"/>
            <a:ext cx="1656184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المحرك الاب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5496" y="3068960"/>
            <a:ext cx="9036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/>
              <a:t>Getparent</a:t>
            </a:r>
            <a:r>
              <a:rPr lang="ar-SA" sz="2000" dirty="0" smtClean="0"/>
              <a:t>  : الحصول على المحرك الاب.</a:t>
            </a:r>
          </a:p>
          <a:p>
            <a:endParaRPr lang="ar-SA" sz="2000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779" y="3454896"/>
            <a:ext cx="1533525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5000424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4"/>
          <p:cNvSpPr txBox="1"/>
          <p:nvPr/>
        </p:nvSpPr>
        <p:spPr>
          <a:xfrm>
            <a:off x="7668344" y="4335487"/>
            <a:ext cx="1368152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نقل المجلد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3491880" y="4809346"/>
            <a:ext cx="5580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Move</a:t>
            </a:r>
            <a:r>
              <a:rPr lang="ar-SA" sz="2000" dirty="0" smtClean="0"/>
              <a:t>: لنقل المجلد من مكان </a:t>
            </a:r>
            <a:r>
              <a:rPr lang="en-US" sz="2000" dirty="0" smtClean="0"/>
              <a:t>e:\han</a:t>
            </a:r>
            <a:r>
              <a:rPr lang="ar-SA" sz="2000" dirty="0" smtClean="0"/>
              <a:t> لآخر برامج </a:t>
            </a:r>
            <a:r>
              <a:rPr lang="en-US" sz="2000" dirty="0" smtClean="0"/>
              <a:t>e:\</a:t>
            </a:r>
            <a:r>
              <a:rPr lang="ar-SA" sz="2000" dirty="0" smtClean="0"/>
              <a:t>.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157192"/>
            <a:ext cx="4680520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012160" y="116632"/>
            <a:ext cx="3024336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تعيين وقت انشاء المجلد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971600" y="548680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Setcreationtime</a:t>
            </a:r>
            <a:r>
              <a:rPr lang="ar-SA" sz="2000" dirty="0" smtClean="0"/>
              <a:t> : حيث يتم تحديد مكان المجلد و تحديد وقت الانشاء.</a:t>
            </a:r>
          </a:p>
          <a:p>
            <a:pPr algn="l"/>
            <a:r>
              <a:rPr lang="en-US" sz="2000" dirty="0" smtClean="0"/>
              <a:t>dim </a:t>
            </a:r>
            <a:r>
              <a:rPr lang="en-US" sz="2000" dirty="0" err="1" smtClean="0"/>
              <a:t>newdate</a:t>
            </a:r>
            <a:r>
              <a:rPr lang="en-US" sz="2000" dirty="0" smtClean="0"/>
              <a:t> as </a:t>
            </a:r>
            <a:r>
              <a:rPr lang="en-US" sz="2000" dirty="0" err="1" smtClean="0"/>
              <a:t>datetime</a:t>
            </a:r>
            <a:r>
              <a:rPr lang="en-US" sz="2000" dirty="0" smtClean="0"/>
              <a:t> = now</a:t>
            </a:r>
          </a:p>
          <a:p>
            <a:pPr algn="l"/>
            <a:r>
              <a:rPr lang="en-US" sz="2000" dirty="0" err="1" smtClean="0"/>
              <a:t>System.io.directory.setcreationtime</a:t>
            </a:r>
            <a:r>
              <a:rPr lang="en-US" sz="2000" dirty="0" smtClean="0"/>
              <a:t>(“e:\exam”,</a:t>
            </a:r>
            <a:r>
              <a:rPr lang="en-US" sz="2000" dirty="0" err="1" smtClean="0"/>
              <a:t>newdate</a:t>
            </a:r>
            <a:r>
              <a:rPr lang="en-US" sz="2000" dirty="0" smtClean="0"/>
              <a:t>)</a:t>
            </a:r>
            <a:endParaRPr lang="ar-SA" sz="2000" dirty="0" smtClean="0"/>
          </a:p>
        </p:txBody>
      </p:sp>
      <p:sp>
        <p:nvSpPr>
          <p:cNvPr id="6" name="TextBox 4"/>
          <p:cNvSpPr txBox="1"/>
          <p:nvPr/>
        </p:nvSpPr>
        <p:spPr>
          <a:xfrm>
            <a:off x="5652120" y="1743199"/>
            <a:ext cx="3384376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تعيين وقت آخر دخول للمجلد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971600" y="2269321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 </a:t>
            </a:r>
            <a:r>
              <a:rPr lang="en-US" sz="2000" dirty="0" err="1" smtClean="0"/>
              <a:t>setlastaccesstime</a:t>
            </a:r>
            <a:r>
              <a:rPr lang="ar-SA" sz="2000" dirty="0" smtClean="0"/>
              <a:t>: حيث يتم تحديد مكان المجلد و تحديد وقت الدخول.</a:t>
            </a:r>
          </a:p>
          <a:p>
            <a:pPr algn="l"/>
            <a:r>
              <a:rPr lang="en-US" sz="2000" dirty="0" smtClean="0"/>
              <a:t>dim </a:t>
            </a:r>
            <a:r>
              <a:rPr lang="en-US" sz="2000" dirty="0" err="1" smtClean="0"/>
              <a:t>newdate</a:t>
            </a:r>
            <a:r>
              <a:rPr lang="en-US" sz="2000" dirty="0" smtClean="0"/>
              <a:t> as </a:t>
            </a:r>
            <a:r>
              <a:rPr lang="en-US" sz="2000" dirty="0" err="1" smtClean="0"/>
              <a:t>datetime</a:t>
            </a:r>
            <a:r>
              <a:rPr lang="en-US" sz="2000" dirty="0" smtClean="0"/>
              <a:t> = now</a:t>
            </a:r>
          </a:p>
          <a:p>
            <a:pPr algn="l"/>
            <a:r>
              <a:rPr lang="en-US" sz="2000" dirty="0" err="1" smtClean="0"/>
              <a:t>System.io.directory.setlastaccesstime</a:t>
            </a:r>
            <a:r>
              <a:rPr lang="en-US" sz="2000" dirty="0" smtClean="0"/>
              <a:t>(“e:\exam”,</a:t>
            </a:r>
            <a:r>
              <a:rPr lang="en-US" sz="2000" dirty="0" err="1" smtClean="0"/>
              <a:t>newdate</a:t>
            </a:r>
            <a:r>
              <a:rPr lang="en-US" sz="2000" dirty="0" smtClean="0"/>
              <a:t>)</a:t>
            </a:r>
            <a:endParaRPr lang="ar-SA" sz="2000" dirty="0" smtClean="0"/>
          </a:p>
        </p:txBody>
      </p:sp>
      <p:sp>
        <p:nvSpPr>
          <p:cNvPr id="8" name="TextBox 4"/>
          <p:cNvSpPr txBox="1"/>
          <p:nvPr/>
        </p:nvSpPr>
        <p:spPr>
          <a:xfrm>
            <a:off x="5436096" y="3471391"/>
            <a:ext cx="3600400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تعيين وقت آخر تعديل على المجلد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971600" y="4141529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dirty="0" smtClean="0"/>
              <a:t>(بتوقيت جرينتش) </a:t>
            </a:r>
            <a:r>
              <a:rPr lang="en-US" sz="2000" dirty="0" smtClean="0"/>
              <a:t> </a:t>
            </a:r>
            <a:r>
              <a:rPr lang="en-US" sz="2000" dirty="0" err="1" smtClean="0"/>
              <a:t>setlastwritetimeutc</a:t>
            </a:r>
            <a:r>
              <a:rPr lang="ar-SA" sz="2000" dirty="0" smtClean="0"/>
              <a:t>: حيث يتم تحديد مكان المجلد و تحديد وقت التعديل.</a:t>
            </a:r>
          </a:p>
          <a:p>
            <a:pPr algn="l"/>
            <a:r>
              <a:rPr lang="en-US" sz="2000" dirty="0" smtClean="0"/>
              <a:t>dim </a:t>
            </a:r>
            <a:r>
              <a:rPr lang="en-US" sz="2000" dirty="0" err="1" smtClean="0"/>
              <a:t>newdate</a:t>
            </a:r>
            <a:r>
              <a:rPr lang="en-US" sz="2000" dirty="0" smtClean="0"/>
              <a:t> as </a:t>
            </a:r>
            <a:r>
              <a:rPr lang="en-US" sz="2000" dirty="0" err="1" smtClean="0"/>
              <a:t>datetime</a:t>
            </a:r>
            <a:r>
              <a:rPr lang="en-US" sz="2000" dirty="0" smtClean="0"/>
              <a:t> = now</a:t>
            </a:r>
          </a:p>
          <a:p>
            <a:pPr algn="l"/>
            <a:r>
              <a:rPr lang="en-US" sz="2000" dirty="0" err="1" smtClean="0"/>
              <a:t>System.io.directory.setlastwritetimeutc</a:t>
            </a:r>
            <a:r>
              <a:rPr lang="en-US" sz="2000" dirty="0" smtClean="0"/>
              <a:t>(“e:\exam”,</a:t>
            </a:r>
            <a:r>
              <a:rPr lang="en-US" sz="2000" dirty="0" err="1" smtClean="0"/>
              <a:t>newdate</a:t>
            </a:r>
            <a:r>
              <a:rPr lang="en-US" sz="2000" dirty="0" smtClean="0"/>
              <a:t>)</a:t>
            </a:r>
            <a:endParaRPr lang="ar-SA" sz="2000" dirty="0" smtClean="0"/>
          </a:p>
        </p:txBody>
      </p:sp>
    </p:spTree>
    <p:extLst>
      <p:ext uri="{BB962C8B-B14F-4D97-AF65-F5344CB8AC3E}">
        <p14:creationId xmlns:p14="http://schemas.microsoft.com/office/powerpoint/2010/main" val="84247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5868144" y="116632"/>
            <a:ext cx="3168352" cy="49244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600" dirty="0" smtClean="0">
                <a:solidFill>
                  <a:srgbClr val="C00000"/>
                </a:solidFill>
              </a:rPr>
              <a:t>الفئة </a:t>
            </a:r>
            <a:r>
              <a:rPr lang="en-US" sz="2600" dirty="0" err="1" smtClean="0">
                <a:solidFill>
                  <a:srgbClr val="C00000"/>
                </a:solidFill>
              </a:rPr>
              <a:t>DirectoryInfo</a:t>
            </a:r>
            <a:endParaRPr lang="ar-SA" sz="2600" dirty="0" smtClean="0">
              <a:ln>
                <a:solidFill>
                  <a:schemeClr val="bg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395536" y="620688"/>
            <a:ext cx="8640960" cy="43204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تشبه الفئة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Directory</a:t>
            </a:r>
            <a:r>
              <a:rPr kumimoji="0" lang="ar-SA" sz="22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لكن لابد من تعريفها تحتوى على العديد من الخصائص منها:</a:t>
            </a:r>
            <a:endParaRPr lang="ar-SA" sz="2200" dirty="0" smtClean="0"/>
          </a:p>
        </p:txBody>
      </p:sp>
      <p:sp>
        <p:nvSpPr>
          <p:cNvPr id="6" name="TextBox 4"/>
          <p:cNvSpPr txBox="1"/>
          <p:nvPr/>
        </p:nvSpPr>
        <p:spPr>
          <a:xfrm>
            <a:off x="7668344" y="1095127"/>
            <a:ext cx="1368152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انشاء المجلد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51520" y="1556792"/>
            <a:ext cx="84969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en-US" sz="2000" dirty="0" smtClean="0"/>
              <a:t>Dim d as </a:t>
            </a:r>
            <a:r>
              <a:rPr lang="en-US" sz="2000" dirty="0" err="1" smtClean="0"/>
              <a:t>IO.DirectoryInfo</a:t>
            </a:r>
            <a:r>
              <a:rPr lang="en-US" sz="2000" dirty="0" smtClean="0"/>
              <a:t> = new  </a:t>
            </a:r>
            <a:r>
              <a:rPr lang="en-US" sz="2000" dirty="0" err="1"/>
              <a:t>IO.DirectoryInfo</a:t>
            </a:r>
            <a:r>
              <a:rPr lang="en-US" sz="2000" dirty="0" smtClean="0"/>
              <a:t> (“e:\exam”)</a:t>
            </a:r>
          </a:p>
          <a:p>
            <a:pPr algn="l">
              <a:spcBef>
                <a:spcPct val="20000"/>
              </a:spcBef>
              <a:defRPr/>
            </a:pPr>
            <a:r>
              <a:rPr lang="en-US" sz="2000" dirty="0" err="1" smtClean="0"/>
              <a:t>d.create</a:t>
            </a:r>
            <a:r>
              <a:rPr lang="en-US" sz="2000" dirty="0" smtClean="0"/>
              <a:t>()</a:t>
            </a:r>
            <a:endParaRPr lang="en-US" sz="2000" dirty="0"/>
          </a:p>
        </p:txBody>
      </p:sp>
      <p:sp>
        <p:nvSpPr>
          <p:cNvPr id="9" name="TextBox 4"/>
          <p:cNvSpPr txBox="1"/>
          <p:nvPr/>
        </p:nvSpPr>
        <p:spPr>
          <a:xfrm>
            <a:off x="6948264" y="2175247"/>
            <a:ext cx="2088232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انشاء مجلد فرعى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51520" y="3019599"/>
            <a:ext cx="84969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en-US" sz="2000" dirty="0" smtClean="0"/>
              <a:t>Dim d as </a:t>
            </a:r>
            <a:r>
              <a:rPr lang="en-US" sz="2000" dirty="0" err="1" smtClean="0"/>
              <a:t>IO.DirectoryInfo</a:t>
            </a:r>
            <a:r>
              <a:rPr lang="en-US" sz="2000" dirty="0" smtClean="0"/>
              <a:t> = new  </a:t>
            </a:r>
            <a:r>
              <a:rPr lang="en-US" sz="2000" dirty="0" err="1"/>
              <a:t>IO.DirectoryInfo</a:t>
            </a:r>
            <a:r>
              <a:rPr lang="en-US" sz="2000" dirty="0" smtClean="0"/>
              <a:t> (“e:\exam”)</a:t>
            </a:r>
          </a:p>
          <a:p>
            <a:pPr algn="l">
              <a:spcBef>
                <a:spcPct val="20000"/>
              </a:spcBef>
              <a:defRPr/>
            </a:pPr>
            <a:r>
              <a:rPr lang="en-US" sz="2000" dirty="0" err="1" smtClean="0"/>
              <a:t>d.createsubdirectory</a:t>
            </a:r>
            <a:r>
              <a:rPr lang="en-US" sz="2000" dirty="0" smtClean="0"/>
              <a:t>(“visual basic2”)</a:t>
            </a:r>
            <a:endParaRPr lang="en-US" sz="2000" dirty="0"/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395536" y="2636912"/>
            <a:ext cx="8640960" cy="43204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انشاء مجلد فرعى من المجلد </a:t>
            </a:r>
            <a:r>
              <a:rPr kumimoji="0" lang="ar-SA" sz="22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الرئيسى</a:t>
            </a: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.</a:t>
            </a:r>
            <a:endParaRPr lang="ar-SA" sz="2200" dirty="0" smtClean="0"/>
          </a:p>
        </p:txBody>
      </p:sp>
      <p:sp>
        <p:nvSpPr>
          <p:cNvPr id="12" name="TextBox 4"/>
          <p:cNvSpPr txBox="1"/>
          <p:nvPr/>
        </p:nvSpPr>
        <p:spPr>
          <a:xfrm>
            <a:off x="7668344" y="3471391"/>
            <a:ext cx="1368152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حذف المجلد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6496868" y="4077072"/>
            <a:ext cx="1099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d.delete</a:t>
            </a:r>
            <a:r>
              <a:rPr lang="en-US" dirty="0" smtClean="0"/>
              <a:t>()</a:t>
            </a:r>
            <a:endParaRPr lang="ar-SA" dirty="0"/>
          </a:p>
        </p:txBody>
      </p:sp>
      <p:sp>
        <p:nvSpPr>
          <p:cNvPr id="14" name="TextBox 4"/>
          <p:cNvSpPr txBox="1"/>
          <p:nvPr/>
        </p:nvSpPr>
        <p:spPr>
          <a:xfrm>
            <a:off x="6948264" y="4551511"/>
            <a:ext cx="2088232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اختبار وجود المجلد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251520" y="4869160"/>
            <a:ext cx="446449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en-US" sz="2000" dirty="0" smtClean="0"/>
              <a:t>If </a:t>
            </a:r>
            <a:r>
              <a:rPr lang="en-US" sz="2000" dirty="0" err="1" smtClean="0"/>
              <a:t>d.exists</a:t>
            </a:r>
            <a:r>
              <a:rPr lang="en-US" sz="2000" dirty="0" smtClean="0"/>
              <a:t>=true then</a:t>
            </a:r>
          </a:p>
          <a:p>
            <a:pPr lvl="0" algn="l">
              <a:spcBef>
                <a:spcPct val="20000"/>
              </a:spcBef>
              <a:defRPr/>
            </a:pPr>
            <a:r>
              <a:rPr lang="en-US" sz="2000" dirty="0"/>
              <a:t> </a:t>
            </a:r>
            <a:r>
              <a:rPr lang="en-US" sz="2000" dirty="0" smtClean="0"/>
              <a:t>    </a:t>
            </a:r>
            <a:r>
              <a:rPr lang="en-US" sz="2000" dirty="0" err="1" smtClean="0"/>
              <a:t>msgbox</a:t>
            </a:r>
            <a:r>
              <a:rPr lang="en-US" sz="2000" dirty="0" smtClean="0"/>
              <a:t>(“file exist”)</a:t>
            </a:r>
          </a:p>
          <a:p>
            <a:pPr lvl="0" algn="l">
              <a:spcBef>
                <a:spcPct val="20000"/>
              </a:spcBef>
              <a:defRPr/>
            </a:pPr>
            <a:r>
              <a:rPr lang="en-US" sz="2000" dirty="0" smtClean="0"/>
              <a:t>Else</a:t>
            </a:r>
          </a:p>
          <a:p>
            <a:pPr lvl="0" algn="l">
              <a:spcBef>
                <a:spcPct val="20000"/>
              </a:spcBef>
              <a:defRPr/>
            </a:pPr>
            <a:r>
              <a:rPr lang="en-US" sz="2000" dirty="0"/>
              <a:t> </a:t>
            </a:r>
            <a:r>
              <a:rPr lang="en-US" sz="2000" dirty="0" smtClean="0"/>
              <a:t>    </a:t>
            </a:r>
            <a:r>
              <a:rPr lang="en-US" sz="2000" dirty="0" err="1" smtClean="0"/>
              <a:t>msgbox</a:t>
            </a:r>
            <a:r>
              <a:rPr lang="en-US" sz="2000" dirty="0" smtClean="0"/>
              <a:t>(“file not exist”)</a:t>
            </a:r>
          </a:p>
          <a:p>
            <a:pPr lvl="0" algn="l">
              <a:spcBef>
                <a:spcPct val="20000"/>
              </a:spcBef>
              <a:defRPr/>
            </a:pPr>
            <a:r>
              <a:rPr lang="en-US" sz="2000" dirty="0" err="1" smtClean="0"/>
              <a:t>endif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2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5940152" y="188640"/>
            <a:ext cx="3096344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الحصول على اسماء المجلدات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390" y="1768599"/>
            <a:ext cx="1234058" cy="1992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670329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مستطيل 6"/>
          <p:cNvSpPr/>
          <p:nvPr/>
        </p:nvSpPr>
        <p:spPr>
          <a:xfrm>
            <a:off x="0" y="704890"/>
            <a:ext cx="90364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/>
              <a:t>Getdirectories</a:t>
            </a:r>
            <a:r>
              <a:rPr lang="ar-SA" sz="2000" dirty="0" smtClean="0"/>
              <a:t>  : الحصول على اسماء المجلدات .</a:t>
            </a:r>
          </a:p>
          <a:p>
            <a:r>
              <a:rPr lang="ar-SA" sz="2000" dirty="0" smtClean="0"/>
              <a:t>كود زر </a:t>
            </a:r>
            <a:r>
              <a:rPr lang="en-US" sz="2000" dirty="0" smtClean="0"/>
              <a:t>button6</a:t>
            </a:r>
            <a:r>
              <a:rPr lang="ar-SA" sz="2000" dirty="0" smtClean="0"/>
              <a:t>: جلب جميع اسماء المجلدات </a:t>
            </a:r>
            <a:r>
              <a:rPr lang="en-US" sz="2000" dirty="0" smtClean="0"/>
              <a:t>(*)</a:t>
            </a:r>
            <a:r>
              <a:rPr lang="ar-SA" sz="2000" dirty="0" smtClean="0"/>
              <a:t> الموجودة على </a:t>
            </a:r>
            <a:r>
              <a:rPr lang="en-US" sz="2000" dirty="0" smtClean="0"/>
              <a:t>e:\</a:t>
            </a:r>
            <a:r>
              <a:rPr lang="ar-SA" sz="2000" dirty="0" smtClean="0"/>
              <a:t> ووضعها </a:t>
            </a:r>
            <a:r>
              <a:rPr lang="ar-SA" sz="2000" dirty="0" err="1" smtClean="0"/>
              <a:t>فى</a:t>
            </a:r>
            <a:r>
              <a:rPr lang="ar-SA" sz="2000" dirty="0" smtClean="0"/>
              <a:t> مصفوفة </a:t>
            </a:r>
            <a:r>
              <a:rPr lang="en-US" sz="2000" dirty="0" err="1" smtClean="0"/>
              <a:t>dirs</a:t>
            </a:r>
            <a:r>
              <a:rPr lang="ar-SA" sz="2000" dirty="0" smtClean="0"/>
              <a:t> ثم عرضها في </a:t>
            </a:r>
            <a:r>
              <a:rPr lang="en-US" sz="2000" dirty="0" smtClean="0"/>
              <a:t>listbox1</a:t>
            </a:r>
            <a:endParaRPr lang="ar-SA" sz="2000" dirty="0" smtClean="0"/>
          </a:p>
        </p:txBody>
      </p:sp>
      <p:sp>
        <p:nvSpPr>
          <p:cNvPr id="8" name="TextBox 4"/>
          <p:cNvSpPr txBox="1"/>
          <p:nvPr/>
        </p:nvSpPr>
        <p:spPr>
          <a:xfrm>
            <a:off x="7668344" y="3975447"/>
            <a:ext cx="1368152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نقل المجلد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5496" y="4501569"/>
            <a:ext cx="9036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/>
              <a:t>moveto</a:t>
            </a:r>
            <a:r>
              <a:rPr lang="ar-SA" sz="2000" dirty="0" smtClean="0"/>
              <a:t>: لنقل مجلد من مكان </a:t>
            </a:r>
            <a:r>
              <a:rPr lang="en-US" sz="2000" dirty="0" smtClean="0"/>
              <a:t>e:\</a:t>
            </a:r>
            <a:r>
              <a:rPr lang="ar-SA" sz="2000" dirty="0" smtClean="0"/>
              <a:t> الى آخر </a:t>
            </a:r>
            <a:r>
              <a:rPr lang="en-US" sz="2000" dirty="0" smtClean="0"/>
              <a:t>e:\diction</a:t>
            </a:r>
            <a:r>
              <a:rPr lang="ar-SA" sz="2000" dirty="0" smtClean="0"/>
              <a:t> مع امكانية تغيير الاسم </a:t>
            </a:r>
            <a:r>
              <a:rPr lang="en-US" sz="2000" dirty="0" smtClean="0"/>
              <a:t>exam1</a:t>
            </a:r>
            <a:r>
              <a:rPr lang="ar-SA" sz="2000" dirty="0" smtClean="0"/>
              <a:t>.</a:t>
            </a:r>
          </a:p>
          <a:p>
            <a:endParaRPr lang="ar-SA" sz="2000" dirty="0" smtClean="0"/>
          </a:p>
        </p:txBody>
      </p:sp>
      <p:sp>
        <p:nvSpPr>
          <p:cNvPr id="10" name="مستطيل 9"/>
          <p:cNvSpPr/>
          <p:nvPr/>
        </p:nvSpPr>
        <p:spPr>
          <a:xfrm>
            <a:off x="251520" y="4891807"/>
            <a:ext cx="84969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en-US" sz="2000" dirty="0" smtClean="0"/>
              <a:t>Dim d as </a:t>
            </a:r>
            <a:r>
              <a:rPr lang="en-US" sz="2000" dirty="0" err="1" smtClean="0"/>
              <a:t>IO.DirectoryInfo</a:t>
            </a:r>
            <a:r>
              <a:rPr lang="en-US" sz="2000" dirty="0" smtClean="0"/>
              <a:t> = new  </a:t>
            </a:r>
            <a:r>
              <a:rPr lang="en-US" sz="2000" dirty="0" err="1"/>
              <a:t>IO.DirectoryInfo</a:t>
            </a:r>
            <a:r>
              <a:rPr lang="en-US" sz="2000" dirty="0" smtClean="0"/>
              <a:t> (“e:\exam”)</a:t>
            </a:r>
          </a:p>
          <a:p>
            <a:pPr algn="l">
              <a:spcBef>
                <a:spcPct val="20000"/>
              </a:spcBef>
              <a:defRPr/>
            </a:pPr>
            <a:r>
              <a:rPr lang="en-US" sz="2000" dirty="0" err="1" smtClean="0"/>
              <a:t>d.moveto</a:t>
            </a:r>
            <a:r>
              <a:rPr lang="en-US" sz="2000" dirty="0" smtClean="0"/>
              <a:t>(“e:\diction\exam1)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5264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7308304" y="116632"/>
            <a:ext cx="1728192" cy="49244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600" dirty="0" smtClean="0">
                <a:solidFill>
                  <a:srgbClr val="C00000"/>
                </a:solidFill>
              </a:rPr>
              <a:t>الفئة </a:t>
            </a:r>
            <a:r>
              <a:rPr lang="en-US" sz="2600" dirty="0" smtClean="0">
                <a:solidFill>
                  <a:srgbClr val="C00000"/>
                </a:solidFill>
              </a:rPr>
              <a:t>File</a:t>
            </a:r>
            <a:endParaRPr lang="ar-SA" sz="2600" dirty="0" smtClean="0">
              <a:ln>
                <a:solidFill>
                  <a:schemeClr val="bg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395536" y="620688"/>
            <a:ext cx="8640960" cy="43204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تقدم ادوات التحكم في الملفات (نقل – نسخ – حذف - .... ) من خلال الخصائص التالية:</a:t>
            </a:r>
            <a:endParaRPr lang="ar-SA" sz="2200" dirty="0" smtClean="0"/>
          </a:p>
        </p:txBody>
      </p:sp>
      <p:sp>
        <p:nvSpPr>
          <p:cNvPr id="6" name="TextBox 4"/>
          <p:cNvSpPr txBox="1"/>
          <p:nvPr/>
        </p:nvSpPr>
        <p:spPr>
          <a:xfrm>
            <a:off x="7164288" y="1052736"/>
            <a:ext cx="1872208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400" dirty="0" smtClean="0"/>
              <a:t>Append text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5724128" y="1484784"/>
            <a:ext cx="3312368" cy="43204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لإضافة نصوص الى الملف النصي.</a:t>
            </a:r>
            <a:endParaRPr lang="ar-SA" sz="22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533" y="1988840"/>
            <a:ext cx="2335907" cy="13798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5544616" cy="2118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4"/>
          <p:cNvSpPr txBox="1"/>
          <p:nvPr/>
        </p:nvSpPr>
        <p:spPr>
          <a:xfrm>
            <a:off x="7812360" y="3543399"/>
            <a:ext cx="1224136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400" dirty="0" smtClean="0"/>
              <a:t>copy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5724128" y="4005064"/>
            <a:ext cx="3312368" cy="43204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لنسخ الملف من مكان الى آخر</a:t>
            </a:r>
            <a:endParaRPr lang="ar-SA" sz="2200" dirty="0" smtClean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080" y="4467944"/>
            <a:ext cx="35814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13" y="4581128"/>
            <a:ext cx="4913269" cy="915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122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7740352" y="44624"/>
            <a:ext cx="1224136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400" dirty="0" smtClean="0"/>
              <a:t>create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6804248" y="548680"/>
            <a:ext cx="2160240" cy="43204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انشاء ملف جديد فارغ</a:t>
            </a:r>
            <a:endParaRPr lang="ar-SA" sz="2200" dirty="0" smtClean="0"/>
          </a:p>
        </p:txBody>
      </p:sp>
      <p:sp>
        <p:nvSpPr>
          <p:cNvPr id="6" name="مستطيل 5"/>
          <p:cNvSpPr/>
          <p:nvPr/>
        </p:nvSpPr>
        <p:spPr>
          <a:xfrm>
            <a:off x="251520" y="764704"/>
            <a:ext cx="65527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en-US" sz="2000" dirty="0" smtClean="0"/>
              <a:t>Dim path as string = “e:\comp.txt” </a:t>
            </a:r>
          </a:p>
          <a:p>
            <a:pPr lvl="0" algn="l">
              <a:spcBef>
                <a:spcPct val="20000"/>
              </a:spcBef>
              <a:defRPr/>
            </a:pPr>
            <a:r>
              <a:rPr lang="en-US" sz="2000" dirty="0" smtClean="0"/>
              <a:t>Dim d as </a:t>
            </a:r>
            <a:r>
              <a:rPr lang="en-US" sz="2000" dirty="0" err="1" smtClean="0"/>
              <a:t>system.IO.filestream</a:t>
            </a:r>
            <a:r>
              <a:rPr lang="en-US" sz="2000" dirty="0" smtClean="0"/>
              <a:t> = </a:t>
            </a:r>
            <a:r>
              <a:rPr lang="en-US" sz="2000" dirty="0" err="1" smtClean="0"/>
              <a:t>system.IO.file.create</a:t>
            </a:r>
            <a:r>
              <a:rPr lang="en-US" sz="2000" dirty="0" smtClean="0"/>
              <a:t>(path)</a:t>
            </a:r>
          </a:p>
        </p:txBody>
      </p:sp>
      <p:sp>
        <p:nvSpPr>
          <p:cNvPr id="7" name="TextBox 4"/>
          <p:cNvSpPr txBox="1"/>
          <p:nvPr/>
        </p:nvSpPr>
        <p:spPr>
          <a:xfrm>
            <a:off x="7740352" y="1383159"/>
            <a:ext cx="1224136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400" dirty="0" smtClean="0"/>
              <a:t>delete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6804248" y="1844824"/>
            <a:ext cx="2160240" cy="43204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لحذف الملف</a:t>
            </a:r>
            <a:endParaRPr lang="ar-SA" sz="2200" dirty="0" smtClean="0"/>
          </a:p>
        </p:txBody>
      </p:sp>
      <p:sp>
        <p:nvSpPr>
          <p:cNvPr id="9" name="مستطيل 8"/>
          <p:cNvSpPr/>
          <p:nvPr/>
        </p:nvSpPr>
        <p:spPr>
          <a:xfrm>
            <a:off x="251520" y="1916832"/>
            <a:ext cx="54726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en-US" sz="2000" dirty="0" smtClean="0"/>
              <a:t>Dim path as string = “e:\comp.txt” </a:t>
            </a:r>
          </a:p>
          <a:p>
            <a:pPr lvl="0" algn="l">
              <a:spcBef>
                <a:spcPct val="20000"/>
              </a:spcBef>
              <a:defRPr/>
            </a:pPr>
            <a:r>
              <a:rPr lang="en-US" sz="2000" dirty="0" err="1" smtClean="0"/>
              <a:t>system.IO.file.delete</a:t>
            </a:r>
            <a:r>
              <a:rPr lang="en-US" sz="2000" dirty="0" smtClean="0"/>
              <a:t>(path)</a:t>
            </a:r>
          </a:p>
        </p:txBody>
      </p:sp>
      <p:sp>
        <p:nvSpPr>
          <p:cNvPr id="10" name="TextBox 4"/>
          <p:cNvSpPr txBox="1"/>
          <p:nvPr/>
        </p:nvSpPr>
        <p:spPr>
          <a:xfrm>
            <a:off x="7740352" y="2564904"/>
            <a:ext cx="1224136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400" dirty="0" smtClean="0"/>
              <a:t>exists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>
          <a:xfrm>
            <a:off x="323528" y="3068960"/>
            <a:ext cx="8640960" cy="216024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للتحقق من وجود الملف اذا كان موجود تعود بــ 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true</a:t>
            </a: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و الا تعود بــ 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false</a:t>
            </a: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.</a:t>
            </a:r>
          </a:p>
          <a:p>
            <a:pPr algn="l" rtl="0">
              <a:spcBef>
                <a:spcPct val="20000"/>
              </a:spcBef>
              <a:defRPr/>
            </a:pPr>
            <a:r>
              <a:rPr lang="en-US" sz="2000" dirty="0" smtClean="0"/>
              <a:t>If </a:t>
            </a:r>
            <a:r>
              <a:rPr lang="en-US" sz="2000" dirty="0" err="1" smtClean="0"/>
              <a:t>System.IO.file.exists</a:t>
            </a:r>
            <a:r>
              <a:rPr lang="en-US" sz="2000" dirty="0" smtClean="0"/>
              <a:t>(“</a:t>
            </a:r>
            <a:r>
              <a:rPr lang="en-US" sz="2000" dirty="0"/>
              <a:t>e:\exam</a:t>
            </a:r>
            <a:r>
              <a:rPr lang="en-US" sz="2000" dirty="0" smtClean="0"/>
              <a:t>”) = true then</a:t>
            </a:r>
          </a:p>
          <a:p>
            <a:pPr algn="l" rtl="0">
              <a:spcBef>
                <a:spcPct val="20000"/>
              </a:spcBef>
              <a:defRPr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msgbox</a:t>
            </a:r>
            <a:r>
              <a:rPr lang="en-US" sz="2000" dirty="0" smtClean="0"/>
              <a:t>(“</a:t>
            </a:r>
            <a:r>
              <a:rPr lang="ar-SA" sz="2000" dirty="0" smtClean="0"/>
              <a:t>الملف موجود</a:t>
            </a:r>
            <a:r>
              <a:rPr lang="en-US" sz="2000" dirty="0" smtClean="0"/>
              <a:t>”)</a:t>
            </a:r>
          </a:p>
          <a:p>
            <a:pPr algn="l" rtl="0">
              <a:spcBef>
                <a:spcPct val="20000"/>
              </a:spcBef>
              <a:defRPr/>
            </a:pPr>
            <a:r>
              <a:rPr lang="en-US" sz="2000" dirty="0" smtClean="0"/>
              <a:t>Else</a:t>
            </a:r>
          </a:p>
          <a:p>
            <a:pPr algn="l" rtl="0">
              <a:spcBef>
                <a:spcPct val="20000"/>
              </a:spcBef>
              <a:defRPr/>
            </a:pPr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en-US" sz="2000" dirty="0" err="1"/>
              <a:t>msgbox</a:t>
            </a:r>
            <a:r>
              <a:rPr lang="en-US" sz="2000" dirty="0"/>
              <a:t>(“</a:t>
            </a:r>
            <a:r>
              <a:rPr lang="ar-SA" sz="2000" dirty="0"/>
              <a:t>الملف </a:t>
            </a:r>
            <a:r>
              <a:rPr lang="ar-SA" sz="2000" dirty="0" smtClean="0"/>
              <a:t>غير موجود</a:t>
            </a:r>
            <a:r>
              <a:rPr lang="en-US" sz="2000" dirty="0" smtClean="0"/>
              <a:t>”)</a:t>
            </a:r>
            <a:endParaRPr lang="en-US" sz="2000" dirty="0" smtClean="0"/>
          </a:p>
          <a:p>
            <a:pPr lvl="0" algn="l" rtl="0">
              <a:spcBef>
                <a:spcPct val="20000"/>
              </a:spcBef>
              <a:defRPr/>
            </a:pPr>
            <a:r>
              <a:rPr lang="en-US" sz="2000" dirty="0" smtClean="0"/>
              <a:t>End </a:t>
            </a:r>
            <a:r>
              <a:rPr lang="en-US" sz="2000" dirty="0" smtClean="0"/>
              <a:t>if</a:t>
            </a:r>
            <a:endParaRPr lang="ar-SA" sz="2000" dirty="0"/>
          </a:p>
        </p:txBody>
      </p:sp>
      <p:sp>
        <p:nvSpPr>
          <p:cNvPr id="13" name="TextBox 4"/>
          <p:cNvSpPr txBox="1"/>
          <p:nvPr/>
        </p:nvSpPr>
        <p:spPr>
          <a:xfrm>
            <a:off x="7740352" y="4767535"/>
            <a:ext cx="1224136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400" dirty="0" smtClean="0"/>
              <a:t>move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4" name="عنصر نائب للمحتوى 2"/>
          <p:cNvSpPr txBox="1">
            <a:spLocks/>
          </p:cNvSpPr>
          <p:nvPr/>
        </p:nvSpPr>
        <p:spPr>
          <a:xfrm>
            <a:off x="5724128" y="5229200"/>
            <a:ext cx="3240360" cy="43204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لنقل الملف من مكان لآخر</a:t>
            </a:r>
            <a:endParaRPr lang="ar-SA" sz="2200" dirty="0" smtClean="0"/>
          </a:p>
        </p:txBody>
      </p:sp>
      <p:sp>
        <p:nvSpPr>
          <p:cNvPr id="15" name="عنصر نائب للمحتوى 2"/>
          <p:cNvSpPr txBox="1">
            <a:spLocks/>
          </p:cNvSpPr>
          <p:nvPr/>
        </p:nvSpPr>
        <p:spPr>
          <a:xfrm>
            <a:off x="323528" y="5661248"/>
            <a:ext cx="8640960" cy="576064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algn="l" rtl="0">
              <a:spcBef>
                <a:spcPct val="20000"/>
              </a:spcBef>
              <a:defRPr/>
            </a:pPr>
            <a:r>
              <a:rPr lang="en-US" sz="2000" dirty="0" err="1" smtClean="0"/>
              <a:t>System.IO.file.move</a:t>
            </a:r>
            <a:r>
              <a:rPr lang="en-US" sz="2000" dirty="0" smtClean="0"/>
              <a:t>(“</a:t>
            </a:r>
            <a:r>
              <a:rPr lang="en-US" sz="2000" dirty="0"/>
              <a:t>e:\</a:t>
            </a:r>
            <a:r>
              <a:rPr lang="en-US" sz="2000" dirty="0" err="1" smtClean="0"/>
              <a:t>exam”,”d</a:t>
            </a:r>
            <a:r>
              <a:rPr lang="en-US" sz="2000" dirty="0" smtClean="0"/>
              <a:t>:\exam”)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8170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804248" y="44624"/>
            <a:ext cx="2191816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400" dirty="0" err="1" smtClean="0"/>
              <a:t>OpenFileDialog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755576" y="548680"/>
            <a:ext cx="8208912" cy="432048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لفتح مربع الحوار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open</a:t>
            </a: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و التعامل معه من خلال المكون</a:t>
            </a:r>
            <a:r>
              <a:rPr kumimoji="0" lang="ar-SA" sz="22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en-US" sz="22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openfiledialog</a:t>
            </a: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, حيث له الخصائص:</a:t>
            </a:r>
            <a:endParaRPr lang="ar-SA" sz="2200" dirty="0" smtClean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115374"/>
              </p:ext>
            </p:extLst>
          </p:nvPr>
        </p:nvGraphicFramePr>
        <p:xfrm>
          <a:off x="899592" y="977136"/>
          <a:ext cx="7416825" cy="2595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809731"/>
                <a:gridCol w="1668152"/>
                <a:gridCol w="1938942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الوظيفة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القيم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اسم الخاصية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يختبر وجود الملف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True , false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err="1" smtClean="0"/>
                        <a:t>CheckFileExist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يختبر وجود المسار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True , false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err="1" smtClean="0"/>
                        <a:t>CheckPathExist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يحدد امتدادات الملفات المراد اظهارها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امتدادات</a:t>
                      </a:r>
                      <a:r>
                        <a:rPr lang="ar-SA" baseline="0" dirty="0" smtClean="0"/>
                        <a:t> الملفات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Filter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لتحديد اكثر من ملف من خلال </a:t>
                      </a:r>
                      <a:r>
                        <a:rPr lang="en-US" dirty="0" smtClean="0"/>
                        <a:t> ctrl </a:t>
                      </a:r>
                      <a:r>
                        <a:rPr lang="ar-SA" dirty="0" smtClean="0"/>
                        <a:t>أو </a:t>
                      </a:r>
                      <a:r>
                        <a:rPr lang="en-US" dirty="0" smtClean="0"/>
                        <a:t> shift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True , false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err="1" smtClean="0"/>
                        <a:t>MultiSelect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عنوان صندوق الحوار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فارغ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Title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لتحديد مربع الاختيار (للقراءة فقط)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True , false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err="1" smtClean="0"/>
                        <a:t>ReadOnlyChecked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701694"/>
            <a:ext cx="3784848" cy="29676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035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012160" y="44624"/>
            <a:ext cx="2983904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rtl="0"/>
            <a:r>
              <a:rPr lang="en-US" sz="2400" dirty="0" err="1" smtClean="0"/>
              <a:t>OpenFileDialog</a:t>
            </a:r>
            <a:r>
              <a:rPr lang="ar-SA" sz="2400" dirty="0" smtClean="0"/>
              <a:t> استخدام 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107504" y="548680"/>
            <a:ext cx="8856984" cy="1224136"/>
          </a:xfrm>
          <a:prstGeom prst="rect">
            <a:avLst/>
          </a:prstGeom>
        </p:spPr>
        <p:txBody>
          <a:bodyPr vert="horz" lIns="91440" tIns="45720" rIns="91440" bIns="45720" rtlCol="1">
            <a:normAutofit lnSpcReduction="10000"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اولا: نرسم المكون على الــ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form</a:t>
            </a:r>
            <a:r>
              <a:rPr lang="ar-SA" sz="2200" noProof="0" dirty="0" smtClean="0"/>
              <a:t> فتظهر اسفل الــ </a:t>
            </a:r>
            <a:r>
              <a:rPr lang="en-US" sz="2200" noProof="0" dirty="0" smtClean="0"/>
              <a:t>form</a:t>
            </a:r>
            <a:r>
              <a:rPr lang="ar-SA" sz="2200" noProof="0" dirty="0" smtClean="0"/>
              <a:t>.</a:t>
            </a:r>
            <a:endParaRPr kumimoji="0" lang="ar-SA" sz="2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ثانيا: اظهار مربع الحوار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open</a:t>
            </a: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.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ثالثا: نغير من خصائص مربع الحوار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open</a:t>
            </a: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.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ar-SA" sz="22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2257425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3491880" y="2492896"/>
            <a:ext cx="5472608" cy="1656184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dirty="0" smtClean="0"/>
              <a:t>السطر الاول لتفعيل الخيار </a:t>
            </a:r>
            <a:r>
              <a:rPr lang="en-US" dirty="0" err="1" smtClean="0"/>
              <a:t>multiselect</a:t>
            </a:r>
            <a:r>
              <a:rPr lang="ar-SA" dirty="0" smtClean="0"/>
              <a:t>.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السطر الثاني لجعل الملف للقراءة فقط.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dirty="0" smtClean="0"/>
              <a:t>السطر الثالث لإظهار جميع الملفات النصية و جميع الامتدادات الاخرى.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dirty="0" smtClean="0"/>
              <a:t>السطر الرابع لوضع عنوان لمربع الفتح.</a:t>
            </a:r>
          </a:p>
          <a:p>
            <a:pPr>
              <a:spcBef>
                <a:spcPct val="20000"/>
              </a:spcBef>
              <a:defRPr/>
            </a:pPr>
            <a:r>
              <a:rPr lang="ar-SA" dirty="0"/>
              <a:t>السطر </a:t>
            </a:r>
            <a:r>
              <a:rPr lang="ar-SA" dirty="0" smtClean="0"/>
              <a:t>الخامس لفتح </a:t>
            </a:r>
            <a:r>
              <a:rPr lang="ar-SA" dirty="0"/>
              <a:t>مربع الحوار </a:t>
            </a:r>
            <a:r>
              <a:rPr lang="en-US" dirty="0"/>
              <a:t>open</a:t>
            </a:r>
            <a:r>
              <a:rPr lang="ar-SA" dirty="0" smtClean="0"/>
              <a:t>.</a:t>
            </a:r>
            <a:endParaRPr kumimoji="0" lang="ar-SA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ar-SA" dirty="0" smtClean="0"/>
          </a:p>
        </p:txBody>
      </p:sp>
      <p:sp>
        <p:nvSpPr>
          <p:cNvPr id="9" name="TextBox 4"/>
          <p:cNvSpPr txBox="1"/>
          <p:nvPr/>
        </p:nvSpPr>
        <p:spPr>
          <a:xfrm>
            <a:off x="7956376" y="4335487"/>
            <a:ext cx="1039688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rtl="0"/>
            <a:r>
              <a:rPr lang="ar-SA" sz="2400" dirty="0" smtClean="0"/>
              <a:t>ملاحظة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323528" y="4581128"/>
            <a:ext cx="7632848" cy="2088232"/>
          </a:xfrm>
          <a:prstGeom prst="rect">
            <a:avLst/>
          </a:prstGeom>
        </p:spPr>
        <p:txBody>
          <a:bodyPr vert="horz" lIns="91440" tIns="45720" rIns="91440" bIns="45720" rtlCol="1">
            <a:normAutofit fontScale="85000" lnSpcReduction="10000"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الامر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openfiledialog1</a:t>
            </a: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تم تكراره للعديد من المرات فلاختصار التكرار نستخدم تعليمة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with</a:t>
            </a:r>
            <a:r>
              <a:rPr kumimoji="0" lang="ar-SA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.</a:t>
            </a:r>
          </a:p>
          <a:p>
            <a:pPr marR="0" lvl="0" algn="l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dirty="0" smtClean="0"/>
              <a:t>With openfiledialog1</a:t>
            </a:r>
          </a:p>
          <a:p>
            <a:pPr marR="0" lvl="0" algn="l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dirty="0" smtClean="0"/>
              <a:t>    .</a:t>
            </a:r>
            <a:r>
              <a:rPr lang="en-US" sz="2200" dirty="0" err="1" smtClean="0"/>
              <a:t>showdialog</a:t>
            </a:r>
            <a:r>
              <a:rPr lang="en-US" sz="2200" dirty="0" smtClean="0"/>
              <a:t>()</a:t>
            </a:r>
          </a:p>
          <a:p>
            <a:pPr marR="0" lvl="0" algn="l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dirty="0" smtClean="0"/>
              <a:t>    .</a:t>
            </a:r>
            <a:r>
              <a:rPr lang="en-US" sz="2200" dirty="0" err="1" smtClean="0"/>
              <a:t>multiselect</a:t>
            </a:r>
            <a:r>
              <a:rPr lang="en-US" sz="2200" dirty="0" smtClean="0"/>
              <a:t>=true</a:t>
            </a:r>
          </a:p>
          <a:p>
            <a:pPr marR="0" lvl="0" algn="l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dirty="0" smtClean="0"/>
              <a:t>    ….</a:t>
            </a:r>
          </a:p>
          <a:p>
            <a:pPr marR="0" lvl="0" algn="l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dirty="0" smtClean="0"/>
              <a:t>End with</a:t>
            </a:r>
            <a:endParaRPr lang="ar-SA" sz="2200" dirty="0" smtClean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0"/>
            <a:ext cx="5256584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262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16632"/>
            <a:ext cx="4608512" cy="3381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5220072" y="1700808"/>
            <a:ext cx="3744416" cy="432048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dirty="0" smtClean="0"/>
              <a:t>هذا لا يفيد </a:t>
            </a:r>
            <a:r>
              <a:rPr lang="ar-SA" dirty="0" err="1" smtClean="0"/>
              <a:t>لاننا</a:t>
            </a:r>
            <a:r>
              <a:rPr lang="ar-SA" dirty="0" smtClean="0"/>
              <a:t> لم نتمكن من فتح اى ملف.</a:t>
            </a:r>
            <a:endParaRPr kumimoji="0" lang="ar-SA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ar-SA" dirty="0" smtClean="0"/>
          </a:p>
        </p:txBody>
      </p:sp>
      <p:sp>
        <p:nvSpPr>
          <p:cNvPr id="7" name="TextBox 4"/>
          <p:cNvSpPr txBox="1"/>
          <p:nvPr/>
        </p:nvSpPr>
        <p:spPr>
          <a:xfrm>
            <a:off x="7452320" y="3140968"/>
            <a:ext cx="1543744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rtl="0"/>
            <a:r>
              <a:rPr lang="ar-SA" sz="2400" dirty="0" smtClean="0"/>
              <a:t>فتح الملف</a:t>
            </a:r>
            <a:endParaRPr lang="ar-SA" sz="24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78" y="3573016"/>
            <a:ext cx="7117618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عنصر نائب للمحتوى 2"/>
          <p:cNvSpPr txBox="1">
            <a:spLocks/>
          </p:cNvSpPr>
          <p:nvPr/>
        </p:nvSpPr>
        <p:spPr>
          <a:xfrm>
            <a:off x="179512" y="4869160"/>
            <a:ext cx="8856984" cy="198884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dirty="0" smtClean="0"/>
              <a:t>السطر الاول : للتأكد من أن المستخدم قد اختار الملف المراد فتحه فاذا اختاره يتم وضع اسم الملف </a:t>
            </a:r>
            <a:r>
              <a:rPr lang="ar-SA" dirty="0" err="1" smtClean="0"/>
              <a:t>فى</a:t>
            </a:r>
            <a:r>
              <a:rPr lang="ar-SA" dirty="0" smtClean="0"/>
              <a:t> الخاصية </a:t>
            </a:r>
            <a:r>
              <a:rPr lang="en-US" dirty="0" err="1" smtClean="0"/>
              <a:t>FileName</a:t>
            </a:r>
            <a:r>
              <a:rPr lang="ar-SA" dirty="0" smtClean="0"/>
              <a:t> </a:t>
            </a:r>
            <a:r>
              <a:rPr lang="ar-SA" dirty="0" err="1" smtClean="0"/>
              <a:t>للاداة</a:t>
            </a:r>
            <a:r>
              <a:rPr lang="ar-SA" dirty="0" smtClean="0"/>
              <a:t> </a:t>
            </a:r>
            <a:r>
              <a:rPr lang="en-US" dirty="0" err="1" smtClean="0"/>
              <a:t>openfiledialog</a:t>
            </a:r>
            <a:r>
              <a:rPr lang="ar-SA" dirty="0" smtClean="0"/>
              <a:t>.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dirty="0" smtClean="0"/>
              <a:t>السطر الثاني : تم تعريف متغير لوضع رقم الملف فيه حيث كل مرة نفتح مربع الحوار لعرض الملفات يتغير رقم الملف.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dirty="0" smtClean="0"/>
              <a:t>السطر الثالث : لجلب رقم الملف ووضعه </a:t>
            </a:r>
            <a:r>
              <a:rPr lang="ar-SA" dirty="0" err="1" smtClean="0"/>
              <a:t>فى</a:t>
            </a:r>
            <a:r>
              <a:rPr lang="ar-SA" dirty="0" smtClean="0"/>
              <a:t> المتغير.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dirty="0" smtClean="0"/>
              <a:t>السطر الرابع : جملة فتح الملف لغرض الادخال </a:t>
            </a:r>
            <a:r>
              <a:rPr lang="en-US" dirty="0" smtClean="0"/>
              <a:t>input mode</a:t>
            </a:r>
            <a:r>
              <a:rPr lang="ar-SA" dirty="0"/>
              <a:t> </a:t>
            </a:r>
            <a:r>
              <a:rPr lang="ar-SA" dirty="0" smtClean="0"/>
              <a:t>(للقراءة).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dirty="0" smtClean="0"/>
              <a:t>السطر الخامس : لجلب (قراءة) محتويات الملف في </a:t>
            </a:r>
            <a:r>
              <a:rPr lang="en-US" dirty="0" smtClean="0"/>
              <a:t>textbox1</a:t>
            </a:r>
            <a:r>
              <a:rPr lang="ar-SA" dirty="0" smtClean="0"/>
              <a:t>.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SA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313008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688" y="188640"/>
            <a:ext cx="5072792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20478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0985063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920</Words>
  <Application>Microsoft Office PowerPoint</Application>
  <PresentationFormat>عرض على الشاشة (3:4)‏</PresentationFormat>
  <Paragraphs>149</Paragraphs>
  <Slides>14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engy</dc:creator>
  <cp:lastModifiedBy>engy</cp:lastModifiedBy>
  <cp:revision>35</cp:revision>
  <dcterms:created xsi:type="dcterms:W3CDTF">2011-11-18T18:02:38Z</dcterms:created>
  <dcterms:modified xsi:type="dcterms:W3CDTF">2011-12-02T21:07:15Z</dcterms:modified>
</cp:coreProperties>
</file>