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3"/>
  </p:notesMasterIdLst>
  <p:sldIdLst>
    <p:sldId id="258" r:id="rId2"/>
    <p:sldId id="260" r:id="rId3"/>
    <p:sldId id="259" r:id="rId4"/>
    <p:sldId id="261" r:id="rId5"/>
    <p:sldId id="262" r:id="rId6"/>
    <p:sldId id="263" r:id="rId7"/>
    <p:sldId id="265" r:id="rId8"/>
    <p:sldId id="266" r:id="rId9"/>
    <p:sldId id="269" r:id="rId10"/>
    <p:sldId id="270" r:id="rId11"/>
    <p:sldId id="275" r:id="rId1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04AB61B-E262-47F3-A7FD-16020D3B5F07}" type="datetimeFigureOut">
              <a:rPr lang="ar-SA" smtClean="0"/>
              <a:pPr/>
              <a:t>12/01/33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6949449-C220-40C4-8EBD-01D3D07E825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949449-C220-40C4-8EBD-01D3D07E8255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ar-SA" dirty="0" smtClean="0"/>
              <a:t>انقر لتحرير نمط العنوان الرئيسي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dirty="0" smtClean="0"/>
              <a:t>انقر لتحرير نمط العنوان الثانوي الرئيسي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2068427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اريخ 3"/>
          <p:cNvSpPr txBox="1">
            <a:spLocks/>
          </p:cNvSpPr>
          <p:nvPr/>
        </p:nvSpPr>
        <p:spPr>
          <a:xfrm>
            <a:off x="0" y="6356350"/>
            <a:ext cx="9144000" cy="50165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none"/>
        </p:style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1400" b="1" smtClean="0">
                <a:solidFill>
                  <a:srgbClr val="10253F"/>
                </a:solidFill>
              </a:rPr>
              <a:t>قسم الفيزياء- حركة موجية -كلية التربية بالجبيل - جامعة الدمام</a:t>
            </a:r>
          </a:p>
        </p:txBody>
      </p:sp>
      <p:pic>
        <p:nvPicPr>
          <p:cNvPr id="5" name="صورة 4" descr="2246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357938"/>
            <a:ext cx="1905000" cy="500062"/>
          </a:xfrm>
          <a:prstGeom prst="rect">
            <a:avLst/>
          </a:prstGeom>
          <a:ln w="31750" cmpd="thinThick">
            <a:solidFill>
              <a:schemeClr val="bg1">
                <a:lumMod val="50000"/>
              </a:schemeClr>
            </a:solidFill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04813"/>
            <a:ext cx="142875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215238" cy="1143000"/>
          </a:xfrm>
          <a:solidFill>
            <a:srgbClr val="FB7D54"/>
          </a:solidFill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ln w="28575">
            <a:solidFill>
              <a:srgbClr val="03A4C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2365407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ctr">
              <a:defRPr sz="4000" b="1" cap="all"/>
            </a:lvl1pPr>
          </a:lstStyle>
          <a:p>
            <a:r>
              <a:rPr lang="ar-SA" dirty="0" smtClean="0"/>
              <a:t>انقر لتحرير نمط العنوان الرئيسي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="" xmlns:p14="http://schemas.microsoft.com/office/powerpoint/2010/main" val="3669418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1380648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3068448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1147825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015389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395288" y="333375"/>
            <a:ext cx="7072312" cy="1143000"/>
          </a:xfrm>
          <a:prstGeom prst="rect">
            <a:avLst/>
          </a:prstGeom>
          <a:solidFill>
            <a:srgbClr val="FB7D54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 smtClean="0"/>
              <a:t>انقر لتحرير نمط العنوان الرئيسي</a:t>
            </a:r>
            <a:endParaRPr lang="en-US" smtClean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57188" y="1600200"/>
            <a:ext cx="8501062" cy="4525963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  <a:endParaRPr lang="en-US" smtClean="0"/>
          </a:p>
          <a:p>
            <a:pPr lvl="1"/>
            <a:r>
              <a:rPr lang="ar-SA" smtClean="0"/>
              <a:t>المستوى الثاني</a:t>
            </a:r>
            <a:endParaRPr lang="en-US" smtClean="0"/>
          </a:p>
          <a:p>
            <a:pPr lvl="2"/>
            <a:r>
              <a:rPr lang="ar-SA" smtClean="0"/>
              <a:t>المستوى الثالث</a:t>
            </a:r>
            <a:endParaRPr lang="en-US" smtClean="0"/>
          </a:p>
          <a:p>
            <a:pPr lvl="3"/>
            <a:r>
              <a:rPr lang="ar-SA" smtClean="0"/>
              <a:t>المستوى الرابع</a:t>
            </a:r>
            <a:endParaRPr lang="en-US" smtClean="0"/>
          </a:p>
          <a:p>
            <a:pPr lvl="4"/>
            <a:r>
              <a:rPr lang="ar-SA" smtClean="0"/>
              <a:t>المستوى الخامس</a:t>
            </a:r>
            <a:endParaRPr lang="en-US" smtClean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E4EE64F-F485-4D55-9E8F-D7B452E793D7}" type="slidenum">
              <a:rPr lang="ar-S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لتاريخ 3"/>
          <p:cNvSpPr txBox="1">
            <a:spLocks/>
          </p:cNvSpPr>
          <p:nvPr/>
        </p:nvSpPr>
        <p:spPr>
          <a:xfrm>
            <a:off x="0" y="6356350"/>
            <a:ext cx="9144000" cy="50165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none"/>
        </p:style>
        <p:txBody>
          <a:bodyPr/>
          <a:lstStyle>
            <a:lvl1pPr>
              <a:defRPr sz="14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ar-SA" dirty="0" smtClean="0">
                <a:solidFill>
                  <a:srgbClr val="1F497D">
                    <a:lumMod val="50000"/>
                  </a:srgbClr>
                </a:solidFill>
              </a:rPr>
              <a:t>قسم الفيزياء- حركة </a:t>
            </a:r>
            <a:r>
              <a:rPr lang="ar-SA" dirty="0" err="1" smtClean="0">
                <a:solidFill>
                  <a:srgbClr val="1F497D">
                    <a:lumMod val="50000"/>
                  </a:srgbClr>
                </a:solidFill>
              </a:rPr>
              <a:t>موجية</a:t>
            </a:r>
            <a:r>
              <a:rPr lang="ar-SA" dirty="0" smtClean="0">
                <a:solidFill>
                  <a:srgbClr val="1F497D">
                    <a:lumMod val="50000"/>
                  </a:srgbClr>
                </a:solidFill>
              </a:rPr>
              <a:t> -كلية التربية بالجبيل - جامعة الدمام     د .دلال محمد الامين الشنقيطي</a:t>
            </a:r>
            <a:endParaRPr lang="ar-SA" dirty="0">
              <a:solidFill>
                <a:srgbClr val="1F497D">
                  <a:lumMod val="50000"/>
                </a:srgbClr>
              </a:solidFill>
            </a:endParaRPr>
          </a:p>
        </p:txBody>
      </p:sp>
      <p:pic>
        <p:nvPicPr>
          <p:cNvPr id="10" name="صورة 9" descr="224646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6357938"/>
            <a:ext cx="1905000" cy="500062"/>
          </a:xfrm>
          <a:prstGeom prst="rect">
            <a:avLst/>
          </a:prstGeom>
          <a:ln w="31750" cmpd="thinThick">
            <a:solidFill>
              <a:schemeClr val="bg1">
                <a:lumMod val="50000"/>
              </a:schemeClr>
            </a:solidFill>
          </a:ln>
        </p:spPr>
      </p:pic>
      <p:pic>
        <p:nvPicPr>
          <p:cNvPr id="1033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04813"/>
            <a:ext cx="142875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28042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EBF1DE"/>
          </a:solidFill>
          <a:latin typeface="+mj-lt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6"/>
          <p:cNvSpPr>
            <a:spLocks noChangeArrowheads="1"/>
          </p:cNvSpPr>
          <p:nvPr/>
        </p:nvSpPr>
        <p:spPr bwMode="auto">
          <a:xfrm>
            <a:off x="827088" y="5516563"/>
            <a:ext cx="7561262" cy="504825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43" name="Rectangle 15"/>
          <p:cNvSpPr>
            <a:spLocks noChangeArrowheads="1"/>
          </p:cNvSpPr>
          <p:nvPr/>
        </p:nvSpPr>
        <p:spPr bwMode="auto">
          <a:xfrm>
            <a:off x="827088" y="3789363"/>
            <a:ext cx="7848600" cy="158432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44" name="Rectangle 14"/>
          <p:cNvSpPr>
            <a:spLocks noChangeArrowheads="1"/>
          </p:cNvSpPr>
          <p:nvPr/>
        </p:nvSpPr>
        <p:spPr bwMode="auto">
          <a:xfrm>
            <a:off x="755650" y="2852738"/>
            <a:ext cx="6192838" cy="720725"/>
          </a:xfrm>
          <a:prstGeom prst="rect">
            <a:avLst/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906" name="Rectangle 10"/>
          <p:cNvSpPr>
            <a:spLocks noChangeArrowheads="1"/>
          </p:cNvSpPr>
          <p:nvPr/>
        </p:nvSpPr>
        <p:spPr bwMode="auto">
          <a:xfrm>
            <a:off x="457200" y="1752600"/>
            <a:ext cx="83820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What happens when more than one wave is in the same medium at the same time?</a:t>
            </a:r>
          </a:p>
          <a:p>
            <a:pPr marL="742950" lvl="1" indent="-28575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</a:pP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b="1" dirty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Each wave acts on the medium independently</a:t>
            </a:r>
          </a:p>
          <a:p>
            <a: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The displacement of medium (for mechanical waves) is the algebraic sum of all the waves acting on the medium.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(This is called the principle of superposition)</a:t>
            </a:r>
          </a:p>
          <a:p>
            <a: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endParaRPr lang="en-US" sz="24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 rtl="0" fontAlgn="base">
              <a:spcBef>
                <a:spcPct val="2000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 Independently -                             </a:t>
            </a:r>
            <a:r>
              <a:rPr lang="ar-SA" sz="24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بشكل مستقل</a:t>
            </a:r>
            <a:endParaRPr lang="en-US" sz="2400" b="1" dirty="0" smtClean="0">
              <a:solidFill>
                <a:srgbClr val="80008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 rtl="0" fontAlgn="base">
              <a:spcBef>
                <a:spcPct val="2000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algebraic sum </a:t>
            </a:r>
            <a:r>
              <a:rPr lang="ar-SA" sz="2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جمع جبري                                 </a:t>
            </a:r>
            <a:endParaRPr lang="en-US" sz="2400" b="1" dirty="0" smtClean="0">
              <a:solidFill>
                <a:srgbClr val="80008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 rtl="0" fontAlgn="base">
              <a:spcBef>
                <a:spcPct val="20000"/>
              </a:spcBef>
              <a:spcAft>
                <a:spcPct val="0"/>
              </a:spcAft>
            </a:pPr>
            <a:endParaRPr lang="en-US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71711" y="385043"/>
            <a:ext cx="7200800" cy="1143000"/>
          </a:xfrm>
          <a:prstGeom prst="rect">
            <a:avLst/>
          </a:prstGeom>
          <a:solidFill>
            <a:srgbClr val="FB7D54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500" b="1" smtClean="0">
                <a:solidFill>
                  <a:srgbClr val="EBF1DE"/>
                </a:solidFill>
              </a:rPr>
              <a:t> Wave Superposition</a:t>
            </a:r>
            <a:endParaRPr lang="en-US" sz="3900" smtClean="0">
              <a:solidFill>
                <a:srgbClr val="EBF1D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2428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9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9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9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09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09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09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09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09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53" name="Rectangle 9"/>
          <p:cNvSpPr>
            <a:spLocks noChangeArrowheads="1"/>
          </p:cNvSpPr>
          <p:nvPr/>
        </p:nvSpPr>
        <p:spPr bwMode="auto">
          <a:xfrm>
            <a:off x="323850" y="1643050"/>
            <a:ext cx="8459788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Waves that obey this principle are called </a:t>
            </a:r>
            <a:r>
              <a:rPr lang="en-US" sz="2400" b="1" i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linear waves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In the case of mechanical waves, linear waves are generally characterized by having amplitudes much smaller than their wavelengths. Waves that violate the superposition principle are called </a:t>
            </a:r>
            <a:r>
              <a:rPr lang="en-US" sz="2400" b="1" i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nonlinear waves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and are often characterized by large amplitudes. 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 this chapter, we deal only with </a:t>
            </a:r>
            <a:r>
              <a:rPr lang="en-US" sz="2400" b="1" dirty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linear waves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Principle</a:t>
            </a:r>
            <a:r>
              <a:rPr lang="ar-SA" sz="2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مبدا</a:t>
            </a:r>
            <a:r>
              <a:rPr lang="ar-SA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</a:t>
            </a: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Obey </a:t>
            </a:r>
            <a:r>
              <a:rPr lang="ar-SA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يطيع                                                  </a:t>
            </a: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Superposition</a:t>
            </a:r>
            <a:r>
              <a:rPr lang="ar-SA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التراكب                                 </a:t>
            </a:r>
            <a:r>
              <a:rPr lang="ar-SA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Violate                                        </a:t>
            </a:r>
            <a:r>
              <a:rPr lang="ar-SA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تشتد</a:t>
            </a:r>
            <a:r>
              <a:rPr lang="en-US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ar-SA" sz="28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28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8706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5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71711" y="169143"/>
            <a:ext cx="7200800" cy="1143000"/>
          </a:xfrm>
          <a:prstGeom prst="rect">
            <a:avLst/>
          </a:prstGeom>
          <a:solidFill>
            <a:srgbClr val="FB7D54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900" smtClean="0">
                <a:solidFill>
                  <a:srgbClr val="EBF1DE"/>
                </a:solidFill>
              </a:rPr>
              <a:t>It is very easy to found f+ g</a:t>
            </a:r>
          </a:p>
        </p:txBody>
      </p:sp>
      <p:sp>
        <p:nvSpPr>
          <p:cNvPr id="11274" name="Rectangle 17"/>
          <p:cNvSpPr>
            <a:spLocks noChangeArrowheads="1"/>
          </p:cNvSpPr>
          <p:nvPr/>
        </p:nvSpPr>
        <p:spPr bwMode="auto">
          <a:xfrm>
            <a:off x="0" y="1268413"/>
            <a:ext cx="8532813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If two or more traveling waves are moving through a medium, 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the resultant value of the wave function at any point </a:t>
            </a:r>
            <a:r>
              <a:rPr lang="en-US" sz="32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is the </a:t>
            </a:r>
            <a:r>
              <a:rPr lang="en-US" sz="32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algebraic sum of the values of the wave functions of the individual waves</a:t>
            </a:r>
            <a:r>
              <a:rPr lang="en-US" sz="32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32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individual waves </a:t>
            </a:r>
            <a:r>
              <a:rPr lang="ar-SA" sz="32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موجات فرديه                  </a:t>
            </a:r>
            <a:endParaRPr lang="en-US" sz="32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32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32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221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3" descr="super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725" y="1085850"/>
            <a:ext cx="4294188" cy="429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71711" y="169143"/>
            <a:ext cx="7200800" cy="1143000"/>
          </a:xfrm>
          <a:prstGeom prst="rect">
            <a:avLst/>
          </a:prstGeom>
          <a:solidFill>
            <a:srgbClr val="FB7D54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500" b="1" smtClean="0">
                <a:solidFill>
                  <a:srgbClr val="EBF1DE"/>
                </a:solidFill>
              </a:rPr>
              <a:t> Wave Superposition</a:t>
            </a:r>
            <a:endParaRPr lang="en-US" sz="3900" smtClean="0">
              <a:solidFill>
                <a:srgbClr val="EBF1DE"/>
              </a:solidFill>
            </a:endParaRPr>
          </a:p>
        </p:txBody>
      </p:sp>
      <p:sp>
        <p:nvSpPr>
          <p:cNvPr id="13318" name="Text Box 11"/>
          <p:cNvSpPr txBox="1">
            <a:spLocks noChangeArrowheads="1"/>
          </p:cNvSpPr>
          <p:nvPr/>
        </p:nvSpPr>
        <p:spPr bwMode="auto">
          <a:xfrm>
            <a:off x="250825" y="1600200"/>
            <a:ext cx="3889375" cy="4216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As I suspect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 rtl="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you have already guessed –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 rtl="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there are several different types of interference</a:t>
            </a:r>
            <a:r>
              <a:rPr lang="en-US" sz="32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 rtl="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several </a:t>
            </a:r>
            <a:r>
              <a:rPr lang="ar-SA" sz="32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عده              </a:t>
            </a:r>
            <a:endParaRPr lang="en-US" sz="32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Interference</a:t>
            </a:r>
            <a:r>
              <a:rPr lang="ar-SA" sz="32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تداخل      </a:t>
            </a:r>
            <a:endParaRPr lang="en-US" sz="32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790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2" descr="super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550" y="1417638"/>
            <a:ext cx="43434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36786" y="124693"/>
            <a:ext cx="7200800" cy="1143000"/>
          </a:xfrm>
          <a:prstGeom prst="rect">
            <a:avLst/>
          </a:prstGeom>
          <a:solidFill>
            <a:srgbClr val="FB7D54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500" b="1" smtClean="0">
                <a:solidFill>
                  <a:srgbClr val="EBF1DE"/>
                </a:solidFill>
              </a:rPr>
              <a:t> Wave Superposition</a:t>
            </a:r>
            <a:endParaRPr lang="en-US" sz="3900" smtClean="0">
              <a:solidFill>
                <a:srgbClr val="EBF1DE"/>
              </a:solidFill>
            </a:endParaRPr>
          </a:p>
        </p:txBody>
      </p:sp>
      <p:sp>
        <p:nvSpPr>
          <p:cNvPr id="14342" name="Text Box 11"/>
          <p:cNvSpPr txBox="1">
            <a:spLocks noChangeArrowheads="1"/>
          </p:cNvSpPr>
          <p:nvPr/>
        </p:nvSpPr>
        <p:spPr bwMode="auto">
          <a:xfrm>
            <a:off x="358775" y="1368425"/>
            <a:ext cx="4484688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This animation shows both 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constructive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destructive</a:t>
            </a:r>
            <a:r>
              <a:rPr lang="en-US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interference. </a:t>
            </a:r>
          </a:p>
          <a:p>
            <a:pPr algn="l" rtl="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What 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happens to the resulting waveform when destructive interference takes place</a:t>
            </a: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l" rtl="0"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sz="24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Constructive </a:t>
            </a:r>
            <a:r>
              <a:rPr lang="ar-S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بناء           </a:t>
            </a: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 rtl="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Destructive </a:t>
            </a:r>
            <a:r>
              <a:rPr lang="ar-SA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هدام             </a:t>
            </a:r>
            <a:endParaRPr lang="en-US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5" name="Text Box 19"/>
          <p:cNvSpPr txBox="1">
            <a:spLocks noChangeArrowheads="1"/>
          </p:cNvSpPr>
          <p:nvPr/>
        </p:nvSpPr>
        <p:spPr bwMode="auto">
          <a:xfrm>
            <a:off x="3959225" y="3816350"/>
            <a:ext cx="34210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081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8"/>
          <p:cNvSpPr>
            <a:spLocks noChangeArrowheads="1"/>
          </p:cNvSpPr>
          <p:nvPr/>
        </p:nvSpPr>
        <p:spPr bwMode="auto">
          <a:xfrm>
            <a:off x="685800" y="1142984"/>
            <a:ext cx="7772400" cy="5143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altLang="en-US" sz="3200" dirty="0">
                <a:solidFill>
                  <a:prstClr val="black"/>
                </a:solidFill>
                <a:cs typeface="Arial" pitchFamily="34" charset="0"/>
              </a:rPr>
              <a:t>Principle of Superposition</a:t>
            </a:r>
          </a:p>
          <a:p>
            <a: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altLang="en-US" sz="3200" dirty="0">
                <a:solidFill>
                  <a:prstClr val="black"/>
                </a:solidFill>
                <a:cs typeface="Arial" pitchFamily="34" charset="0"/>
              </a:rPr>
              <a:t>Works for both longitudinal waves and for transverse </a:t>
            </a:r>
            <a:r>
              <a:rPr lang="en-US" altLang="en-US" sz="3200" dirty="0" smtClean="0">
                <a:solidFill>
                  <a:prstClr val="black"/>
                </a:solidFill>
                <a:cs typeface="Arial" pitchFamily="34" charset="0"/>
              </a:rPr>
              <a:t>waves</a:t>
            </a:r>
          </a:p>
          <a:p>
            <a: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altLang="en-US" sz="3200" dirty="0" smtClean="0">
                <a:solidFill>
                  <a:prstClr val="black"/>
                </a:solidFill>
                <a:cs typeface="Arial" pitchFamily="34" charset="0"/>
              </a:rPr>
              <a:t>Reinforcement  </a:t>
            </a:r>
            <a:r>
              <a:rPr lang="ar-SA" altLang="en-US" sz="3200" dirty="0" smtClean="0">
                <a:solidFill>
                  <a:prstClr val="black"/>
                </a:solidFill>
                <a:cs typeface="Arial" pitchFamily="34" charset="0"/>
              </a:rPr>
              <a:t>تعزز              </a:t>
            </a:r>
            <a:endParaRPr lang="en-US" altLang="en-US" sz="3200" dirty="0" smtClean="0">
              <a:solidFill>
                <a:prstClr val="black"/>
              </a:solidFill>
              <a:cs typeface="Arial" pitchFamily="34" charset="0"/>
            </a:endParaRPr>
          </a:p>
          <a:p>
            <a: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altLang="en-US" sz="3200" dirty="0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15363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5410" b="33115"/>
          <a:stretch>
            <a:fillRect/>
          </a:stretch>
        </p:blipFill>
        <p:spPr bwMode="auto">
          <a:xfrm>
            <a:off x="785786" y="3714752"/>
            <a:ext cx="7748588" cy="2143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63373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36786" y="124693"/>
            <a:ext cx="7200800" cy="1143000"/>
          </a:xfrm>
          <a:prstGeom prst="rect">
            <a:avLst/>
          </a:prstGeom>
          <a:solidFill>
            <a:srgbClr val="FB7D54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500" b="1" smtClean="0">
                <a:solidFill>
                  <a:srgbClr val="EBF1DE"/>
                </a:solidFill>
              </a:rPr>
              <a:t> Wave Superposition</a:t>
            </a:r>
            <a:endParaRPr lang="en-US" sz="3900" smtClean="0">
              <a:solidFill>
                <a:srgbClr val="EBF1DE"/>
              </a:solidFill>
            </a:endParaRPr>
          </a:p>
        </p:txBody>
      </p:sp>
      <p:pic>
        <p:nvPicPr>
          <p:cNvPr id="17413" name="Picture 11" descr="super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3644900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Text Box 13"/>
          <p:cNvSpPr txBox="1">
            <a:spLocks noChangeArrowheads="1"/>
          </p:cNvSpPr>
          <p:nvPr/>
        </p:nvSpPr>
        <p:spPr bwMode="auto">
          <a:xfrm>
            <a:off x="838200" y="2209800"/>
            <a:ext cx="39497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What is unique about the black dots on the bottom animation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l" rtl="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Unique        </a:t>
            </a:r>
            <a:r>
              <a:rPr lang="ar-SA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فريد</a:t>
            </a: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266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36786" y="124693"/>
            <a:ext cx="7200800" cy="1143000"/>
          </a:xfrm>
          <a:prstGeom prst="rect">
            <a:avLst/>
          </a:prstGeom>
          <a:solidFill>
            <a:srgbClr val="FB7D54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500" b="1" smtClean="0">
                <a:solidFill>
                  <a:srgbClr val="EBF1DE"/>
                </a:solidFill>
              </a:rPr>
              <a:t> Wave Superposition</a:t>
            </a:r>
            <a:endParaRPr lang="en-US" sz="3900" smtClean="0">
              <a:solidFill>
                <a:srgbClr val="EBF1DE"/>
              </a:solidFill>
            </a:endParaRPr>
          </a:p>
        </p:txBody>
      </p:sp>
      <p:pic>
        <p:nvPicPr>
          <p:cNvPr id="18437" name="Picture 11" descr="super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557338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 Box 12"/>
          <p:cNvSpPr txBox="1">
            <a:spLocks noChangeArrowheads="1"/>
          </p:cNvSpPr>
          <p:nvPr/>
        </p:nvSpPr>
        <p:spPr bwMode="auto">
          <a:xfrm>
            <a:off x="1905000" y="4757738"/>
            <a:ext cx="3352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8439" name="Text Box 13"/>
          <p:cNvSpPr txBox="1">
            <a:spLocks noChangeArrowheads="1"/>
          </p:cNvSpPr>
          <p:nvPr/>
        </p:nvSpPr>
        <p:spPr bwMode="auto">
          <a:xfrm>
            <a:off x="2209800" y="5214950"/>
            <a:ext cx="28194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Tahoma" pitchFamily="34" charset="0"/>
              </a:rPr>
              <a:t>We call the points that do not move </a:t>
            </a:r>
            <a:r>
              <a:rPr lang="en-US" sz="2400" b="1" dirty="0">
                <a:solidFill>
                  <a:srgbClr val="006600"/>
                </a:solidFill>
                <a:latin typeface="Tahoma" pitchFamily="34" charset="0"/>
              </a:rPr>
              <a:t>nodes</a:t>
            </a:r>
            <a:r>
              <a:rPr lang="en-US" sz="2400" dirty="0">
                <a:solidFill>
                  <a:srgbClr val="006600"/>
                </a:solidFill>
                <a:latin typeface="Tahoma" pitchFamily="34" charset="0"/>
              </a:rPr>
              <a:t>.</a:t>
            </a:r>
          </a:p>
        </p:txBody>
      </p:sp>
      <p:sp>
        <p:nvSpPr>
          <p:cNvPr id="18440" name="Line 14"/>
          <p:cNvSpPr>
            <a:spLocks noChangeShapeType="1"/>
          </p:cNvSpPr>
          <p:nvPr/>
        </p:nvSpPr>
        <p:spPr bwMode="auto">
          <a:xfrm flipV="1">
            <a:off x="3810000" y="3386138"/>
            <a:ext cx="2286000" cy="1524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ar-SA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441" name="Text Box 15"/>
          <p:cNvSpPr txBox="1">
            <a:spLocks noChangeArrowheads="1"/>
          </p:cNvSpPr>
          <p:nvPr/>
        </p:nvSpPr>
        <p:spPr bwMode="auto">
          <a:xfrm>
            <a:off x="5334000" y="4910138"/>
            <a:ext cx="3810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Tahoma" pitchFamily="34" charset="0"/>
              </a:rPr>
              <a:t>We call the points that has the largest displacement </a:t>
            </a:r>
            <a:r>
              <a:rPr lang="en-US" sz="2400" b="1" dirty="0">
                <a:solidFill>
                  <a:srgbClr val="006600"/>
                </a:solidFill>
                <a:latin typeface="Tahoma" pitchFamily="34" charset="0"/>
              </a:rPr>
              <a:t>antinodes</a:t>
            </a:r>
            <a:r>
              <a:rPr lang="en-US" sz="2400" dirty="0">
                <a:solidFill>
                  <a:srgbClr val="006600"/>
                </a:solidFill>
                <a:latin typeface="Tahoma" pitchFamily="34" charset="0"/>
              </a:rPr>
              <a:t>.</a:t>
            </a:r>
          </a:p>
        </p:txBody>
      </p:sp>
      <p:sp>
        <p:nvSpPr>
          <p:cNvPr id="18442" name="Line 16"/>
          <p:cNvSpPr>
            <a:spLocks noChangeShapeType="1"/>
          </p:cNvSpPr>
          <p:nvPr/>
        </p:nvSpPr>
        <p:spPr bwMode="auto">
          <a:xfrm flipH="1" flipV="1">
            <a:off x="6443663" y="3500438"/>
            <a:ext cx="185737" cy="13335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ar-SA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443" name="Text Box 17"/>
          <p:cNvSpPr txBox="1">
            <a:spLocks noChangeArrowheads="1"/>
          </p:cNvSpPr>
          <p:nvPr/>
        </p:nvSpPr>
        <p:spPr bwMode="auto">
          <a:xfrm>
            <a:off x="457200" y="2319338"/>
            <a:ext cx="28194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Tahoma" pitchFamily="34" charset="0"/>
              </a:rPr>
              <a:t>The resultant wave is called a </a:t>
            </a:r>
            <a:r>
              <a:rPr lang="en-US" sz="2400" b="1" dirty="0">
                <a:solidFill>
                  <a:srgbClr val="FF0000"/>
                </a:solidFill>
                <a:latin typeface="Tahoma" pitchFamily="34" charset="0"/>
              </a:rPr>
              <a:t>Standing 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</a:rPr>
              <a:t>Wave.  </a:t>
            </a:r>
          </a:p>
          <a:p>
            <a:pPr algn="l" rtl="0"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sz="2400" b="1" dirty="0" smtClean="0">
              <a:solidFill>
                <a:srgbClr val="FF0000"/>
              </a:solidFill>
              <a:latin typeface="Tahoma" pitchFamily="34" charset="0"/>
            </a:endParaRPr>
          </a:p>
          <a:p>
            <a:pPr algn="l" rtl="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6600"/>
                </a:solidFill>
                <a:latin typeface="Tahoma" pitchFamily="34" charset="0"/>
              </a:rPr>
              <a:t>Nodes </a:t>
            </a:r>
            <a:r>
              <a:rPr lang="ar-SA" sz="2400" b="1" dirty="0" smtClean="0">
                <a:solidFill>
                  <a:srgbClr val="006600"/>
                </a:solidFill>
                <a:latin typeface="Tahoma" pitchFamily="34" charset="0"/>
              </a:rPr>
              <a:t>عقده    </a:t>
            </a:r>
            <a:endParaRPr lang="en-US" sz="2400" b="1" dirty="0" smtClean="0">
              <a:solidFill>
                <a:srgbClr val="006600"/>
              </a:solidFill>
              <a:latin typeface="Tahoma" pitchFamily="34" charset="0"/>
            </a:endParaRPr>
          </a:p>
          <a:p>
            <a:pPr algn="l" rtl="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6600"/>
                </a:solidFill>
                <a:latin typeface="Tahoma" pitchFamily="34" charset="0"/>
              </a:rPr>
              <a:t>Antinodes </a:t>
            </a:r>
            <a:r>
              <a:rPr lang="ar-SA" sz="2400" b="1" dirty="0" smtClean="0">
                <a:solidFill>
                  <a:srgbClr val="006600"/>
                </a:solidFill>
                <a:latin typeface="Tahoma" pitchFamily="34" charset="0"/>
              </a:rPr>
              <a:t>يطن</a:t>
            </a:r>
            <a:endParaRPr lang="en-US" sz="2400" b="1" dirty="0" smtClean="0">
              <a:solidFill>
                <a:srgbClr val="006600"/>
              </a:solidFill>
              <a:latin typeface="Tahoma" pitchFamily="34" charset="0"/>
            </a:endParaRPr>
          </a:p>
          <a:p>
            <a:pPr algn="l" rtl="0"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sz="2400" b="1" dirty="0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18444" name="Line 18"/>
          <p:cNvSpPr>
            <a:spLocks noChangeShapeType="1"/>
          </p:cNvSpPr>
          <p:nvPr/>
        </p:nvSpPr>
        <p:spPr bwMode="auto">
          <a:xfrm>
            <a:off x="3200400" y="3309938"/>
            <a:ext cx="12954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ar-SA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614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6"/>
          <p:cNvSpPr>
            <a:spLocks noChangeArrowheads="1"/>
          </p:cNvSpPr>
          <p:nvPr/>
        </p:nvSpPr>
        <p:spPr bwMode="auto">
          <a:xfrm>
            <a:off x="179388" y="4581525"/>
            <a:ext cx="8569325" cy="1655763"/>
          </a:xfrm>
          <a:prstGeom prst="rect">
            <a:avLst/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507" name="Rectangle 15"/>
          <p:cNvSpPr>
            <a:spLocks noChangeArrowheads="1"/>
          </p:cNvSpPr>
          <p:nvPr/>
        </p:nvSpPr>
        <p:spPr bwMode="auto">
          <a:xfrm>
            <a:off x="179388" y="3213100"/>
            <a:ext cx="8713787" cy="1368425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508" name="Rectangle 14"/>
          <p:cNvSpPr>
            <a:spLocks noChangeArrowheads="1"/>
          </p:cNvSpPr>
          <p:nvPr/>
        </p:nvSpPr>
        <p:spPr bwMode="auto">
          <a:xfrm>
            <a:off x="144463" y="1844675"/>
            <a:ext cx="8459787" cy="136842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509" name="Rectangle 9"/>
          <p:cNvSpPr>
            <a:spLocks noChangeArrowheads="1"/>
          </p:cNvSpPr>
          <p:nvPr/>
        </p:nvSpPr>
        <p:spPr bwMode="auto">
          <a:xfrm>
            <a:off x="0" y="1714488"/>
            <a:ext cx="8675687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 general, </a:t>
            </a:r>
            <a:r>
              <a:rPr lang="en-US" sz="2400" b="1" dirty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constructive interference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occurs when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>
                <a:solidFill>
                  <a:prstClr val="black"/>
                </a:solidFill>
                <a:latin typeface="Symbol" pitchFamily="18" charset="2"/>
                <a:cs typeface="Times New Roman" pitchFamily="18" charset="0"/>
              </a:rPr>
              <a:t>f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/2)= ± 1. This is true, for example, when </a:t>
            </a:r>
            <a:r>
              <a:rPr lang="en-US" sz="2400" dirty="0">
                <a:solidFill>
                  <a:prstClr val="black"/>
                </a:solidFill>
                <a:latin typeface="Symbol" pitchFamily="18" charset="2"/>
                <a:cs typeface="Times New Roman" pitchFamily="18" charset="0"/>
              </a:rPr>
              <a:t>f= 0, 2p, 4p, ...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rad when </a:t>
            </a:r>
            <a:r>
              <a:rPr lang="en-US" sz="2400" dirty="0">
                <a:solidFill>
                  <a:prstClr val="black"/>
                </a:solidFill>
                <a:latin typeface="Symbol" pitchFamily="18" charset="2"/>
                <a:cs typeface="Times New Roman" pitchFamily="18" charset="0"/>
              </a:rPr>
              <a:t>f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is an </a:t>
            </a:r>
            <a:r>
              <a:rPr lang="en-US" sz="2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even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multiple of </a:t>
            </a:r>
            <a:r>
              <a:rPr lang="en-US" sz="2400" dirty="0">
                <a:solidFill>
                  <a:prstClr val="black"/>
                </a:solidFill>
                <a:latin typeface="Symbol" pitchFamily="18" charset="2"/>
                <a:cs typeface="Times New Roman" pitchFamily="18" charset="0"/>
              </a:rPr>
              <a:t>p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When </a:t>
            </a:r>
            <a:r>
              <a:rPr lang="en-US" sz="2400" dirty="0">
                <a:solidFill>
                  <a:prstClr val="black"/>
                </a:solidFill>
                <a:latin typeface="Symbol" pitchFamily="18" charset="2"/>
                <a:cs typeface="Times New Roman" pitchFamily="18" charset="0"/>
              </a:rPr>
              <a:t>f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is equal to </a:t>
            </a:r>
            <a:r>
              <a:rPr lang="en-US" sz="2400" dirty="0">
                <a:solidFill>
                  <a:prstClr val="black"/>
                </a:solidFill>
                <a:latin typeface="Symbol" pitchFamily="18" charset="2"/>
                <a:cs typeface="Times New Roman" pitchFamily="18" charset="0"/>
              </a:rPr>
              <a:t>p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rad or to any </a:t>
            </a:r>
            <a:r>
              <a:rPr lang="en-US" sz="2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odd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multiple of </a:t>
            </a:r>
            <a:r>
              <a:rPr lang="en-US" sz="2400" dirty="0">
                <a:solidFill>
                  <a:prstClr val="black"/>
                </a:solidFill>
                <a:latin typeface="Symbol" pitchFamily="18" charset="2"/>
                <a:cs typeface="Times New Roman" pitchFamily="18" charset="0"/>
              </a:rPr>
              <a:t>p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then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>
                <a:solidFill>
                  <a:prstClr val="black"/>
                </a:solidFill>
                <a:latin typeface="Symbol" pitchFamily="18" charset="2"/>
                <a:cs typeface="Times New Roman" pitchFamily="18" charset="0"/>
              </a:rPr>
              <a:t>f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/2) =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>
                <a:solidFill>
                  <a:prstClr val="black"/>
                </a:solidFill>
                <a:latin typeface="Symbol" pitchFamily="18" charset="2"/>
                <a:cs typeface="Times New Roman" pitchFamily="18" charset="0"/>
              </a:rPr>
              <a:t>p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/2)= 0. Thus, the resultant wave has </a:t>
            </a:r>
            <a:r>
              <a:rPr lang="en-US" sz="2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zero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amplitude everywhere, as a consequence of </a:t>
            </a:r>
            <a:r>
              <a:rPr lang="en-US" sz="2400" b="1" dirty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destructive interference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even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multiple </a:t>
            </a:r>
            <a:r>
              <a:rPr lang="ar-SA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مضاعفات زوجية</a:t>
            </a: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odd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multiple  </a:t>
            </a:r>
            <a:r>
              <a:rPr lang="ar-SA" sz="24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مضاعفات </a:t>
            </a:r>
            <a:r>
              <a:rPr lang="ar-SA" sz="24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فردية</a:t>
            </a: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5523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357158" y="1857364"/>
            <a:ext cx="878684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Finally, when the phase constant has an arbitrary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value other than 0 or an integer multiple of </a:t>
            </a:r>
            <a:r>
              <a:rPr lang="en-US" sz="2400" dirty="0" smtClean="0">
                <a:solidFill>
                  <a:prstClr val="black"/>
                </a:solidFill>
                <a:latin typeface="Symbol" pitchFamily="18" charset="2"/>
                <a:cs typeface="Times New Roman" pitchFamily="18" charset="0"/>
              </a:rPr>
              <a:t>p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rad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the resultant wave has an amplitude whose value is somewhere between 0 and 2</a:t>
            </a:r>
            <a:r>
              <a:rPr lang="en-US" sz="2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Arbitrary </a:t>
            </a:r>
            <a:r>
              <a:rPr lang="ar-SA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التعسفي                   </a:t>
            </a: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integer  </a:t>
            </a:r>
            <a:r>
              <a:rPr lang="ar-SA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عدد صحيح                  </a:t>
            </a: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1843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005263"/>
            <a:ext cx="8705850" cy="192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15888"/>
            <a:ext cx="8637588" cy="3744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30513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سمة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792</TotalTime>
  <Words>436</Words>
  <Application>Microsoft Office PowerPoint</Application>
  <PresentationFormat>عرض على الشاشة (3:4)‏</PresentationFormat>
  <Paragraphs>62</Paragraphs>
  <Slides>11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سمة4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Haifa</dc:creator>
  <cp:lastModifiedBy>Eyan</cp:lastModifiedBy>
  <cp:revision>15</cp:revision>
  <dcterms:created xsi:type="dcterms:W3CDTF">2011-11-18T21:46:49Z</dcterms:created>
  <dcterms:modified xsi:type="dcterms:W3CDTF">2011-12-07T17:48:53Z</dcterms:modified>
</cp:coreProperties>
</file>