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9" r:id="rId9"/>
    <p:sldId id="267" r:id="rId10"/>
    <p:sldId id="268" r:id="rId11"/>
    <p:sldId id="273" r:id="rId12"/>
    <p:sldId id="262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5385" autoAdjust="0"/>
    <p:restoredTop sz="86384" autoAdjust="0"/>
  </p:normalViewPr>
  <p:slideViewPr>
    <p:cSldViewPr>
      <p:cViewPr varScale="1">
        <p:scale>
          <a:sx n="74" d="100"/>
          <a:sy n="74" d="100"/>
        </p:scale>
        <p:origin x="-69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B8ABB09-4A1D-463E-8065-109CC2B7EFAA}" type="datetimeFigureOut">
              <a:rPr lang="ar-SA" smtClean="0"/>
              <a:t>15/01/33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t>15/01/33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B8ABB09-4A1D-463E-8065-109CC2B7EFAA}" type="datetimeFigureOut">
              <a:rPr lang="ar-SA" smtClean="0"/>
              <a:t>15/01/33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t>15/01/33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t>15/01/33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t>15/01/33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076749" y="2204864"/>
            <a:ext cx="5591595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all" dirty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abic Typesetting" pitchFamily="66" charset="-78"/>
                <a:cs typeface="Arabic Typesetting" pitchFamily="66" charset="-78"/>
              </a:rPr>
              <a:t>المحاضرة الحادية عشر معالجة الأخطاء</a:t>
            </a:r>
          </a:p>
        </p:txBody>
      </p:sp>
    </p:spTree>
    <p:extLst>
      <p:ext uri="{BB962C8B-B14F-4D97-AF65-F5344CB8AC3E}">
        <p14:creationId xmlns:p14="http://schemas.microsoft.com/office/powerpoint/2010/main" val="22035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611560" y="2888357"/>
            <a:ext cx="842493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600" dirty="0" smtClean="0"/>
              <a:t>هي أخطاء مادية للجهاز مثل 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600" dirty="0" smtClean="0"/>
              <a:t>الكتابة على قطاع تالف </a:t>
            </a:r>
            <a:r>
              <a:rPr lang="en-US" sz="2600" dirty="0" smtClean="0"/>
              <a:t>bad sector </a:t>
            </a:r>
            <a:endParaRPr lang="ar-SA" sz="2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ar-SA" sz="2600" dirty="0" smtClean="0"/>
              <a:t>الكتابة على ملف لم يعد موجود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600" dirty="0" smtClean="0"/>
              <a:t>اضافة شيء الى قاعدة بيانات لا تملك الحق بذلك 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600" dirty="0" smtClean="0"/>
              <a:t>القسمة على صفر </a:t>
            </a:r>
            <a:endParaRPr lang="ar-SA" sz="2600" dirty="0"/>
          </a:p>
        </p:txBody>
      </p:sp>
      <p:sp>
        <p:nvSpPr>
          <p:cNvPr id="2" name="مستطيل 1"/>
          <p:cNvSpPr/>
          <p:nvPr/>
        </p:nvSpPr>
        <p:spPr>
          <a:xfrm>
            <a:off x="4427984" y="747861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2800" dirty="0" smtClean="0"/>
              <a:t>1- </a:t>
            </a:r>
            <a:r>
              <a:rPr lang="en-US" sz="2800" dirty="0"/>
              <a:t>syntax error</a:t>
            </a:r>
            <a:r>
              <a:rPr lang="ar-SA" sz="2800" dirty="0"/>
              <a:t>.</a:t>
            </a:r>
          </a:p>
          <a:p>
            <a:r>
              <a:rPr lang="ar-SA" sz="2800" dirty="0"/>
              <a:t>2- </a:t>
            </a:r>
            <a:r>
              <a:rPr lang="en-US" sz="2800" dirty="0"/>
              <a:t>runtime error</a:t>
            </a:r>
            <a:r>
              <a:rPr lang="ar-SA" sz="2800" dirty="0"/>
              <a:t>.</a:t>
            </a:r>
          </a:p>
          <a:p>
            <a:r>
              <a:rPr lang="ar-SA" sz="2800" dirty="0" smtClean="0"/>
              <a:t>3- </a:t>
            </a:r>
            <a:r>
              <a:rPr lang="en-US" sz="2800" dirty="0"/>
              <a:t>logical error</a:t>
            </a:r>
            <a:r>
              <a:rPr lang="ar-SA" sz="2800" dirty="0"/>
              <a:t>.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323528" y="5518393"/>
            <a:ext cx="85849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200" dirty="0"/>
              <a:t>توفر على المبرمج كتابة الكثير من الاكواد لمعالجة اخطاء قد تظهر في وقت التنفيذ 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7020272" y="188640"/>
            <a:ext cx="187904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0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أنواع الاخطاء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4639304" y="2274385"/>
            <a:ext cx="417934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Runtime errors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6426652" y="4891226"/>
            <a:ext cx="239200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0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اهمية الاستثناءات</a:t>
            </a:r>
            <a:endParaRPr lang="en-US" sz="30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5527028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115616" y="188640"/>
            <a:ext cx="51125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/>
              <a:t>read_file( )  // </a:t>
            </a:r>
            <a:r>
              <a:rPr lang="ar-SA" sz="2400" dirty="0" smtClean="0"/>
              <a:t>دالة للقراءة من الملف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{</a:t>
            </a:r>
            <a:br>
              <a:rPr lang="en-US" sz="2400" dirty="0"/>
            </a:br>
            <a:r>
              <a:rPr lang="en-US" sz="2400" dirty="0" smtClean="0"/>
              <a:t>    open </a:t>
            </a:r>
            <a:r>
              <a:rPr lang="en-US" sz="2400" dirty="0"/>
              <a:t>the file</a:t>
            </a:r>
            <a:br>
              <a:rPr lang="en-US" sz="2400" dirty="0"/>
            </a:br>
            <a:r>
              <a:rPr lang="en-US" sz="2400" dirty="0" smtClean="0"/>
              <a:t>    determine </a:t>
            </a:r>
            <a:r>
              <a:rPr lang="en-US" sz="2400" dirty="0"/>
              <a:t>the size</a:t>
            </a:r>
            <a:br>
              <a:rPr lang="en-US" sz="2400" dirty="0"/>
            </a:br>
            <a:r>
              <a:rPr lang="en-US" sz="2400" dirty="0" smtClean="0"/>
              <a:t>    allocate </a:t>
            </a:r>
            <a:r>
              <a:rPr lang="en-US" sz="2400" dirty="0"/>
              <a:t>enough memory</a:t>
            </a:r>
            <a:br>
              <a:rPr lang="en-US" sz="2400" dirty="0"/>
            </a:br>
            <a:r>
              <a:rPr lang="en-US" sz="2400" dirty="0" smtClean="0"/>
              <a:t>    read </a:t>
            </a:r>
            <a:r>
              <a:rPr lang="en-US" sz="2400" dirty="0"/>
              <a:t>the file </a:t>
            </a:r>
            <a:br>
              <a:rPr lang="en-US" sz="2400" dirty="0"/>
            </a:br>
            <a:r>
              <a:rPr lang="en-US" sz="2400" dirty="0" smtClean="0"/>
              <a:t>    close </a:t>
            </a:r>
            <a:r>
              <a:rPr lang="en-US" sz="2400" dirty="0"/>
              <a:t>the file</a:t>
            </a:r>
            <a:br>
              <a:rPr lang="en-US" sz="2400" dirty="0"/>
            </a:br>
            <a:r>
              <a:rPr lang="en-US" sz="2400" dirty="0"/>
              <a:t>}</a:t>
            </a:r>
            <a:endParaRPr lang="ar-SA" sz="2400" dirty="0"/>
          </a:p>
        </p:txBody>
      </p:sp>
      <p:sp>
        <p:nvSpPr>
          <p:cNvPr id="5" name="مستطيل 4"/>
          <p:cNvSpPr/>
          <p:nvPr/>
        </p:nvSpPr>
        <p:spPr>
          <a:xfrm>
            <a:off x="323528" y="3474874"/>
            <a:ext cx="85689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</a:pPr>
            <a:r>
              <a:rPr lang="ar-SA" sz="2200" dirty="0" smtClean="0"/>
              <a:t>الخوارزم لم يعالج اى خطأ من الاخطاء المتوقع حدوثها مثل؟؟</a:t>
            </a:r>
            <a:br>
              <a:rPr lang="ar-SA" sz="2200" dirty="0" smtClean="0"/>
            </a:br>
            <a:r>
              <a:rPr lang="ar-SA" sz="2200" dirty="0" smtClean="0"/>
              <a:t>1- عدم القدرة على فتح الملف لنقلة او حذفه او تغير اسمه ..</a:t>
            </a:r>
            <a:br>
              <a:rPr lang="ar-SA" sz="2200" dirty="0" smtClean="0"/>
            </a:br>
            <a:r>
              <a:rPr lang="ar-SA" sz="2200" dirty="0" smtClean="0"/>
              <a:t>2- عدم القدرة على تحديد حجم الملف ..</a:t>
            </a:r>
            <a:br>
              <a:rPr lang="ar-SA" sz="2200" dirty="0" smtClean="0"/>
            </a:br>
            <a:r>
              <a:rPr lang="ar-SA" sz="2200" dirty="0" smtClean="0"/>
              <a:t>3- لا يوجد مكان كافي بالذاكرة لاحتواء الملف ..</a:t>
            </a:r>
            <a:br>
              <a:rPr lang="ar-SA" sz="2200" dirty="0" smtClean="0"/>
            </a:br>
            <a:r>
              <a:rPr lang="ar-SA" sz="2200" dirty="0" smtClean="0"/>
              <a:t>4- فشل القراءة من الملف ..</a:t>
            </a:r>
            <a:br>
              <a:rPr lang="ar-SA" sz="2200" dirty="0" smtClean="0"/>
            </a:br>
            <a:r>
              <a:rPr lang="ar-SA" sz="2200" dirty="0" smtClean="0"/>
              <a:t>5- فشل بإغلاق الملف ..</a:t>
            </a: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val="145373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827584" y="332656"/>
            <a:ext cx="511256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200" dirty="0"/>
              <a:t>read_file()</a:t>
            </a:r>
            <a:br>
              <a:rPr lang="en-US" sz="2200" dirty="0"/>
            </a:br>
            <a:r>
              <a:rPr lang="en-US" sz="2200" dirty="0"/>
              <a:t>{</a:t>
            </a:r>
            <a:br>
              <a:rPr lang="en-US" sz="2200" dirty="0"/>
            </a:br>
            <a:r>
              <a:rPr lang="en-US" sz="2200" dirty="0" smtClean="0"/>
              <a:t>    try</a:t>
            </a:r>
            <a:r>
              <a:rPr lang="en-US" sz="2200" dirty="0"/>
              <a:t/>
            </a:r>
            <a:br>
              <a:rPr lang="en-US" sz="2200" dirty="0"/>
            </a:br>
            <a:r>
              <a:rPr lang="en-US" sz="2200" dirty="0" smtClean="0"/>
              <a:t>    {</a:t>
            </a:r>
            <a:r>
              <a:rPr lang="en-US" sz="2200" dirty="0"/>
              <a:t/>
            </a:r>
            <a:br>
              <a:rPr lang="en-US" sz="2200" dirty="0"/>
            </a:br>
            <a:r>
              <a:rPr lang="en-US" sz="2200" dirty="0" smtClean="0"/>
              <a:t>          open </a:t>
            </a:r>
            <a:r>
              <a:rPr lang="en-US" sz="2200" dirty="0"/>
              <a:t>the file</a:t>
            </a:r>
            <a:br>
              <a:rPr lang="en-US" sz="2200" dirty="0"/>
            </a:br>
            <a:r>
              <a:rPr lang="en-US" sz="2200" dirty="0" smtClean="0"/>
              <a:t>          determine </a:t>
            </a:r>
            <a:r>
              <a:rPr lang="en-US" sz="2200" dirty="0"/>
              <a:t>the size</a:t>
            </a:r>
            <a:br>
              <a:rPr lang="en-US" sz="2200" dirty="0"/>
            </a:br>
            <a:r>
              <a:rPr lang="en-US" sz="2200" dirty="0" smtClean="0"/>
              <a:t>          allocate </a:t>
            </a:r>
            <a:r>
              <a:rPr lang="en-US" sz="2200" dirty="0"/>
              <a:t>enough memory</a:t>
            </a:r>
            <a:br>
              <a:rPr lang="en-US" sz="2200" dirty="0"/>
            </a:br>
            <a:r>
              <a:rPr lang="en-US" sz="2200" dirty="0" smtClean="0"/>
              <a:t>          read </a:t>
            </a:r>
            <a:r>
              <a:rPr lang="en-US" sz="2200" dirty="0"/>
              <a:t>the file </a:t>
            </a:r>
            <a:br>
              <a:rPr lang="en-US" sz="2200" dirty="0"/>
            </a:br>
            <a:r>
              <a:rPr lang="en-US" sz="2200" dirty="0" smtClean="0"/>
              <a:t>          close </a:t>
            </a:r>
            <a:r>
              <a:rPr lang="en-US" sz="2200" dirty="0"/>
              <a:t>the file</a:t>
            </a:r>
            <a:br>
              <a:rPr lang="en-US" sz="2200" dirty="0"/>
            </a:br>
            <a:r>
              <a:rPr lang="en-US" sz="2200" dirty="0" smtClean="0"/>
              <a:t>    }</a:t>
            </a:r>
          </a:p>
          <a:p>
            <a:pPr algn="l" rtl="0"/>
            <a:r>
              <a:rPr lang="en-US" sz="2200" dirty="0" smtClean="0"/>
              <a:t>    catch(open </a:t>
            </a:r>
            <a:r>
              <a:rPr lang="en-US" sz="2200" dirty="0"/>
              <a:t>file failed </a:t>
            </a:r>
            <a:r>
              <a:rPr lang="en-US" sz="2200" dirty="0" smtClean="0"/>
              <a:t>)</a:t>
            </a:r>
            <a:r>
              <a:rPr lang="en-US" sz="2200" dirty="0"/>
              <a:t/>
            </a:r>
            <a:br>
              <a:rPr lang="en-US" sz="2200" dirty="0"/>
            </a:br>
            <a:r>
              <a:rPr lang="en-US" sz="2200" dirty="0" smtClean="0"/>
              <a:t>    { </a:t>
            </a:r>
            <a:r>
              <a:rPr lang="en-US" sz="2200" dirty="0"/>
              <a:t>do some thing }</a:t>
            </a:r>
            <a:br>
              <a:rPr lang="en-US" sz="2200" dirty="0"/>
            </a:br>
            <a:r>
              <a:rPr lang="en-US" sz="2200" dirty="0" smtClean="0"/>
              <a:t>    catch(size </a:t>
            </a:r>
            <a:r>
              <a:rPr lang="en-US" sz="2200" dirty="0"/>
              <a:t>determination failed)</a:t>
            </a:r>
            <a:br>
              <a:rPr lang="en-US" sz="2200" dirty="0"/>
            </a:br>
            <a:r>
              <a:rPr lang="en-US" sz="2200" dirty="0" smtClean="0"/>
              <a:t>    { </a:t>
            </a:r>
            <a:r>
              <a:rPr lang="en-US" sz="2200" dirty="0"/>
              <a:t>do some thing }</a:t>
            </a:r>
            <a:br>
              <a:rPr lang="en-US" sz="2200" dirty="0"/>
            </a:br>
            <a:r>
              <a:rPr lang="en-US" sz="2200" dirty="0" smtClean="0"/>
              <a:t>    catch(memory </a:t>
            </a:r>
            <a:r>
              <a:rPr lang="en-US" sz="2200" dirty="0"/>
              <a:t>allocation failed)</a:t>
            </a:r>
            <a:br>
              <a:rPr lang="en-US" sz="2200" dirty="0"/>
            </a:br>
            <a:r>
              <a:rPr lang="en-US" sz="2200" dirty="0" smtClean="0"/>
              <a:t>    { </a:t>
            </a:r>
            <a:r>
              <a:rPr lang="en-US" sz="2200" dirty="0"/>
              <a:t>do some thing }</a:t>
            </a:r>
            <a:br>
              <a:rPr lang="en-US" sz="2200" dirty="0"/>
            </a:br>
            <a:r>
              <a:rPr lang="en-US" sz="2200" dirty="0" smtClean="0"/>
              <a:t>    catch(file </a:t>
            </a:r>
            <a:r>
              <a:rPr lang="en-US" sz="2200" dirty="0"/>
              <a:t>closed failed)</a:t>
            </a:r>
            <a:br>
              <a:rPr lang="en-US" sz="2200" dirty="0"/>
            </a:br>
            <a:r>
              <a:rPr lang="en-US" sz="2200" dirty="0" smtClean="0"/>
              <a:t>    { </a:t>
            </a:r>
            <a:r>
              <a:rPr lang="en-US" sz="2200" dirty="0"/>
              <a:t>do some thing }</a:t>
            </a:r>
            <a:br>
              <a:rPr lang="en-US" sz="2200" dirty="0"/>
            </a:br>
            <a:r>
              <a:rPr lang="en-US" sz="2200" dirty="0"/>
              <a:t>}</a:t>
            </a:r>
            <a:endParaRPr lang="ar-SA" sz="2200" dirty="0"/>
          </a:p>
          <a:p>
            <a:pPr algn="l" rtl="0"/>
            <a:endParaRPr lang="ar-SA" sz="2200" dirty="0"/>
          </a:p>
        </p:txBody>
      </p:sp>
      <p:sp>
        <p:nvSpPr>
          <p:cNvPr id="3" name="مستطيل 2"/>
          <p:cNvSpPr/>
          <p:nvPr/>
        </p:nvSpPr>
        <p:spPr>
          <a:xfrm>
            <a:off x="5148064" y="117793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نعدل </a:t>
            </a:r>
            <a:r>
              <a:rPr lang="ar-SA" sz="24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الخوارزم </a:t>
            </a:r>
            <a:r>
              <a:rPr lang="ar-SA" sz="24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لمعالجة الاخطاء</a:t>
            </a:r>
            <a:endParaRPr lang="ar-SA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08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179512" y="614298"/>
            <a:ext cx="878497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2200" dirty="0" smtClean="0"/>
              <a:t>تنفيذ الكود بداخل </a:t>
            </a:r>
            <a:r>
              <a:rPr lang="en-US" sz="2200" dirty="0" smtClean="0"/>
              <a:t> try </a:t>
            </a:r>
            <a:r>
              <a:rPr lang="ar-SA" sz="2200" dirty="0" smtClean="0"/>
              <a:t>اذا وجد خطأ ما سيقوم بمعالجة الخطأ من خلال الكود الموجود بالـ </a:t>
            </a:r>
            <a:r>
              <a:rPr lang="en-US" sz="2200" dirty="0" smtClean="0"/>
              <a:t>catch </a:t>
            </a:r>
            <a:r>
              <a:rPr lang="ar-SA" sz="2200" dirty="0" smtClean="0"/>
              <a:t>.</a:t>
            </a:r>
          </a:p>
          <a:p>
            <a:pPr>
              <a:buClr>
                <a:schemeClr val="accent1"/>
              </a:buClr>
            </a:pPr>
            <a:endParaRPr lang="ar-SA" sz="2200" dirty="0" smtClean="0"/>
          </a:p>
          <a:p>
            <a:pPr marL="285750" indent="-285750"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2200" dirty="0" smtClean="0"/>
              <a:t>هذه الطريقة لمعالجة الاخطاء تسمى </a:t>
            </a:r>
            <a:r>
              <a:rPr lang="en-US" sz="2200" dirty="0" smtClean="0"/>
              <a:t>Exception Handling</a:t>
            </a:r>
            <a:endParaRPr lang="ar-SA" sz="2200" dirty="0" smtClean="0"/>
          </a:p>
        </p:txBody>
      </p:sp>
      <p:sp>
        <p:nvSpPr>
          <p:cNvPr id="3" name="مستطيل 2"/>
          <p:cNvSpPr/>
          <p:nvPr/>
        </p:nvSpPr>
        <p:spPr>
          <a:xfrm>
            <a:off x="5868144" y="3183359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أدوات معالجة الاستثناءات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179512" y="3854658"/>
            <a:ext cx="8496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200" dirty="0" smtClean="0"/>
              <a:t>معالجة </a:t>
            </a:r>
            <a:r>
              <a:rPr lang="ar-SA" sz="2200" dirty="0"/>
              <a:t>الاستثناءات </a:t>
            </a:r>
            <a:r>
              <a:rPr lang="ar-SA" sz="2200" dirty="0" smtClean="0"/>
              <a:t>من </a:t>
            </a:r>
            <a:r>
              <a:rPr lang="ar-SA" sz="2200" dirty="0"/>
              <a:t>خلال الكلمات </a:t>
            </a:r>
            <a:r>
              <a:rPr lang="ar-SA" sz="2200" dirty="0" smtClean="0"/>
              <a:t>: </a:t>
            </a:r>
          </a:p>
          <a:p>
            <a:r>
              <a:rPr lang="ar-SA" sz="2200" dirty="0"/>
              <a:t> </a:t>
            </a:r>
            <a:r>
              <a:rPr lang="ar-SA" sz="2200" dirty="0" smtClean="0"/>
              <a:t>                            </a:t>
            </a:r>
          </a:p>
          <a:p>
            <a:r>
              <a:rPr lang="ar-SA" sz="2200" dirty="0"/>
              <a:t> </a:t>
            </a:r>
            <a:r>
              <a:rPr lang="ar-SA" sz="2200" dirty="0" smtClean="0"/>
              <a:t>                                           </a:t>
            </a:r>
            <a:r>
              <a:rPr lang="en-US" sz="2200" dirty="0" smtClean="0"/>
              <a:t>try,catch,throw,finally</a:t>
            </a:r>
          </a:p>
          <a:p>
            <a:r>
              <a:rPr lang="en-US" sz="2200" dirty="0" smtClean="0"/>
              <a:t> </a:t>
            </a: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val="179696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107504" y="5373216"/>
            <a:ext cx="87849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200" dirty="0" smtClean="0"/>
              <a:t>الخطأ الواقع يتم ترحيله لأول </a:t>
            </a:r>
            <a:r>
              <a:rPr lang="en-US" sz="2200" dirty="0" smtClean="0"/>
              <a:t>catch </a:t>
            </a:r>
            <a:r>
              <a:rPr lang="ar-SA" sz="2200" dirty="0" smtClean="0"/>
              <a:t> اما يعالجه او يتم ترحيله الى الـ </a:t>
            </a:r>
            <a:r>
              <a:rPr lang="en-US" sz="2200" dirty="0" smtClean="0"/>
              <a:t>catch </a:t>
            </a:r>
            <a:r>
              <a:rPr lang="ar-SA" sz="2200" dirty="0" smtClean="0"/>
              <a:t> التالية وهكذا .. فان لم يجد </a:t>
            </a:r>
            <a:r>
              <a:rPr lang="en-US" sz="2200" dirty="0" smtClean="0"/>
              <a:t>catch </a:t>
            </a:r>
            <a:r>
              <a:rPr lang="ar-SA" sz="2200" dirty="0" smtClean="0"/>
              <a:t> مناسبه فسيتم قطع التنفيذ للبرنامج. </a:t>
            </a:r>
            <a:endParaRPr lang="ar-SA" sz="2200" dirty="0"/>
          </a:p>
        </p:txBody>
      </p:sp>
      <p:sp>
        <p:nvSpPr>
          <p:cNvPr id="7" name="مستطيل 6"/>
          <p:cNvSpPr/>
          <p:nvPr/>
        </p:nvSpPr>
        <p:spPr>
          <a:xfrm>
            <a:off x="5564414" y="188640"/>
            <a:ext cx="3113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استخدام</a:t>
            </a:r>
            <a:r>
              <a:rPr lang="ar-SA" sz="2400" u="sng" dirty="0"/>
              <a:t> </a:t>
            </a:r>
            <a:r>
              <a:rPr lang="en-US" sz="24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try..catch</a:t>
            </a:r>
            <a:endParaRPr lang="ar-SA" sz="2400" u="sng" dirty="0"/>
          </a:p>
        </p:txBody>
      </p:sp>
      <p:sp>
        <p:nvSpPr>
          <p:cNvPr id="8" name="مستطيل 7"/>
          <p:cNvSpPr/>
          <p:nvPr/>
        </p:nvSpPr>
        <p:spPr>
          <a:xfrm>
            <a:off x="576064" y="620688"/>
            <a:ext cx="4572000" cy="44935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200" dirty="0"/>
              <a:t>try </a:t>
            </a:r>
            <a:endParaRPr lang="en-US" sz="2200" dirty="0" smtClean="0"/>
          </a:p>
          <a:p>
            <a:pPr algn="l" rtl="0"/>
            <a:r>
              <a:rPr lang="en-US" sz="2200" dirty="0" smtClean="0"/>
              <a:t>{</a:t>
            </a:r>
            <a:r>
              <a:rPr lang="en-US" sz="2200" dirty="0"/>
              <a:t/>
            </a:r>
            <a:br>
              <a:rPr lang="en-US" sz="2200" dirty="0"/>
            </a:br>
            <a:r>
              <a:rPr lang="en-US" sz="2200" dirty="0"/>
              <a:t> </a:t>
            </a:r>
            <a:r>
              <a:rPr lang="en-US" sz="2200" dirty="0" smtClean="0"/>
              <a:t>    …</a:t>
            </a:r>
            <a:r>
              <a:rPr lang="en-US" sz="2200" dirty="0"/>
              <a:t/>
            </a:r>
            <a:br>
              <a:rPr lang="en-US" sz="2200" dirty="0"/>
            </a:br>
            <a:r>
              <a:rPr lang="en-US" sz="2200" dirty="0" smtClean="0"/>
              <a:t>     …</a:t>
            </a:r>
            <a:r>
              <a:rPr lang="en-US" sz="2200" dirty="0"/>
              <a:t/>
            </a:r>
            <a:br>
              <a:rPr lang="en-US" sz="2200" dirty="0"/>
            </a:br>
            <a:r>
              <a:rPr lang="en-US" sz="2200" dirty="0" smtClean="0"/>
              <a:t>     throw </a:t>
            </a:r>
            <a:r>
              <a:rPr lang="en-US" sz="2200" dirty="0"/>
              <a:t>Exception()</a:t>
            </a:r>
            <a:br>
              <a:rPr lang="en-US" sz="2200" dirty="0"/>
            </a:br>
            <a:r>
              <a:rPr lang="en-US" sz="2200" dirty="0" smtClean="0"/>
              <a:t>     </a:t>
            </a:r>
            <a:r>
              <a:rPr lang="en-US" sz="2200" dirty="0"/>
              <a:t>…</a:t>
            </a:r>
            <a:br>
              <a:rPr lang="en-US" sz="2200" dirty="0"/>
            </a:br>
            <a:r>
              <a:rPr lang="en-US" sz="2200" dirty="0" smtClean="0"/>
              <a:t>     </a:t>
            </a:r>
            <a:r>
              <a:rPr lang="en-US" sz="2200" dirty="0"/>
              <a:t>…</a:t>
            </a:r>
            <a:br>
              <a:rPr lang="en-US" sz="2200" dirty="0"/>
            </a:br>
            <a:r>
              <a:rPr lang="en-US" sz="2200" dirty="0"/>
              <a:t>} </a:t>
            </a:r>
            <a:endParaRPr lang="en-US" sz="2200" dirty="0" smtClean="0"/>
          </a:p>
          <a:p>
            <a:pPr algn="l" rtl="0"/>
            <a:r>
              <a:rPr lang="en-US" sz="2200" dirty="0" smtClean="0"/>
              <a:t>catch</a:t>
            </a:r>
            <a:r>
              <a:rPr lang="en-US" sz="2200" dirty="0"/>
              <a:t>( Exception e )</a:t>
            </a:r>
            <a:br>
              <a:rPr lang="en-US" sz="2200" dirty="0"/>
            </a:br>
            <a:r>
              <a:rPr lang="en-US" sz="2200" dirty="0"/>
              <a:t>{</a:t>
            </a:r>
            <a:br>
              <a:rPr lang="en-US" sz="2200" dirty="0"/>
            </a:br>
            <a:r>
              <a:rPr lang="en-US" sz="2200" dirty="0" smtClean="0"/>
              <a:t>      </a:t>
            </a:r>
            <a:r>
              <a:rPr lang="en-US" sz="2200" dirty="0"/>
              <a:t>…</a:t>
            </a:r>
            <a:br>
              <a:rPr lang="en-US" sz="2200" dirty="0"/>
            </a:br>
            <a:r>
              <a:rPr lang="en-US" sz="2200" dirty="0" smtClean="0"/>
              <a:t>      </a:t>
            </a:r>
            <a:r>
              <a:rPr lang="en-US" sz="2200" dirty="0"/>
              <a:t>…</a:t>
            </a:r>
            <a:br>
              <a:rPr lang="en-US" sz="2200" dirty="0"/>
            </a:br>
            <a:r>
              <a:rPr lang="en-US" sz="2200" dirty="0"/>
              <a:t>}</a:t>
            </a: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val="65281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6119664" y="1412776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مثال (القسمة على صفر):</a:t>
            </a:r>
            <a:endParaRPr lang="ar-SA" sz="24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9" name="مجموعة 8"/>
          <p:cNvGrpSpPr/>
          <p:nvPr/>
        </p:nvGrpSpPr>
        <p:grpSpPr>
          <a:xfrm>
            <a:off x="323528" y="476672"/>
            <a:ext cx="4896544" cy="5400600"/>
            <a:chOff x="395536" y="1268760"/>
            <a:chExt cx="4896544" cy="54006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268760"/>
              <a:ext cx="4896544" cy="5400600"/>
            </a:xfrm>
            <a:prstGeom prst="rect">
              <a:avLst/>
            </a:prstGeom>
            <a:noFill/>
            <a:ln w="952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" name="رابط كسهم مستقيم 6"/>
            <p:cNvCxnSpPr/>
            <p:nvPr/>
          </p:nvCxnSpPr>
          <p:spPr>
            <a:xfrm flipH="1" flipV="1">
              <a:off x="2123728" y="2996952"/>
              <a:ext cx="720080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شكل بيضاوي 7"/>
            <p:cNvSpPr/>
            <p:nvPr/>
          </p:nvSpPr>
          <p:spPr>
            <a:xfrm>
              <a:off x="2915816" y="3104964"/>
              <a:ext cx="432048" cy="468052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 smtClean="0"/>
                <a:t>1</a:t>
              </a:r>
              <a:endParaRPr lang="ar-SA" dirty="0"/>
            </a:p>
          </p:txBody>
        </p:sp>
      </p:grpSp>
      <p:sp>
        <p:nvSpPr>
          <p:cNvPr id="10" name="مستطيل 9"/>
          <p:cNvSpPr/>
          <p:nvPr/>
        </p:nvSpPr>
        <p:spPr>
          <a:xfrm>
            <a:off x="5292080" y="2492896"/>
            <a:ext cx="37360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Both"/>
            </a:pPr>
            <a:r>
              <a:rPr lang="ar-SA" sz="2200" dirty="0" smtClean="0"/>
              <a:t>أمر </a:t>
            </a:r>
            <a:r>
              <a:rPr lang="en-US" sz="2200" dirty="0" smtClean="0"/>
              <a:t> </a:t>
            </a:r>
            <a:r>
              <a:rPr lang="en-US" sz="2200" dirty="0" smtClean="0">
                <a:solidFill>
                  <a:srgbClr val="FF0000"/>
                </a:solidFill>
              </a:rPr>
              <a:t>throw</a:t>
            </a:r>
            <a:r>
              <a:rPr lang="ar-SA" sz="2200" dirty="0" smtClean="0"/>
              <a:t> : </a:t>
            </a:r>
          </a:p>
          <a:p>
            <a:pPr marL="450850"/>
            <a:r>
              <a:rPr lang="ar-SA" sz="2200" dirty="0" smtClean="0"/>
              <a:t>يقوم برمي الاستثناء ليلتقطه المعالج (جمل </a:t>
            </a:r>
            <a:r>
              <a:rPr lang="en-US" sz="2200" dirty="0" smtClean="0"/>
              <a:t>catch</a:t>
            </a:r>
            <a:r>
              <a:rPr lang="ar-SA" sz="2200" dirty="0" smtClean="0"/>
              <a:t>)  لفحصه و اجراء اللازم (معالجة الخطأ).</a:t>
            </a: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val="212711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100901" cy="540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1385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9512" y="1076251"/>
            <a:ext cx="8856984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class Number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200" dirty="0" smtClean="0">
                <a:latin typeface="Arial Unicode MS" pitchFamily="34" charset="-128"/>
                <a:cs typeface="Arial" pitchFamily="34" charset="0"/>
              </a:rPr>
              <a:t>{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public:</a:t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    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friend Number operator+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(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Number const&amp; x, Number const&amp; y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);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    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friend Number operator-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(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Number const&amp; x, Number const&amp; y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);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    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friend Number operator*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(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Number const&amp; x, Number const&amp; y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);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    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friend Number operator/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(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Number const&amp; x, Number const&amp; y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);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ar-SA" sz="2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...    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};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6876256" y="419464"/>
            <a:ext cx="146327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6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مثال :</a:t>
            </a:r>
            <a:endParaRPr lang="ar-SA" sz="26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7504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536" y="431086"/>
            <a:ext cx="6264696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void f(Number x, Number y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)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{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try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{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ar-SA" sz="2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...           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       Number sum = x + y;</a:t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       Number diff = x - y;</a:t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       Number prod = x * y;</a:t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       Number quot = x / y;</a:t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ar-SA" sz="2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...           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     }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catch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(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Number::Overflow&amp; exception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)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     {  … </a:t>
            </a:r>
            <a:r>
              <a:rPr lang="ar-SA" sz="2200" i="1" dirty="0">
                <a:latin typeface="Arial" pitchFamily="34" charset="0"/>
                <a:cs typeface="Arial" pitchFamily="34" charset="0"/>
              </a:rPr>
              <a:t>code that handles overflow...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}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catch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(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Number::Underflow&amp; exception(</a:t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     {…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kumimoji="0" lang="ar-SA" sz="2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ode that handles underflow...</a:t>
            </a:r>
            <a:r>
              <a:rPr kumimoji="0" lang="ar-SA" sz="22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sz="22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}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catch (Number::DivideByZero&amp; exception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)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        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{ …</a:t>
            </a:r>
            <a:r>
              <a:rPr kumimoji="0" lang="ar-SA" sz="2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code that handles divide-by-zero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… }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/>
            </a:r>
            <a:b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</a:br>
            <a:r>
              <a:rPr lang="en-US" sz="2200" dirty="0">
                <a:latin typeface="Arial Unicode MS" pitchFamily="34" charset="-128"/>
                <a:cs typeface="Arial" pitchFamily="34" charset="0"/>
              </a:rPr>
              <a:t>}</a:t>
            </a:r>
            <a:r>
              <a:rPr kumimoji="0" lang="ar-S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5664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1"/>
            <a:ext cx="7344816" cy="64324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551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730871" y="116632"/>
            <a:ext cx="49455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>
                <a:solidFill>
                  <a:schemeClr val="accent2">
                    <a:lumMod val="75000"/>
                  </a:schemeClr>
                </a:solidFill>
              </a:rPr>
              <a:t>Catching Multiple Exceptions</a:t>
            </a:r>
            <a:endParaRPr lang="ar-SA" sz="2400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836712"/>
            <a:ext cx="4320479" cy="35444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95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7992888" cy="629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7213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47" y="116632"/>
            <a:ext cx="8522511" cy="6408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9965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تكملة </a:t>
            </a:r>
            <a:r>
              <a:rPr lang="ar-SA" dirty="0" smtClean="0"/>
              <a:t>المحاضرة من الورق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840815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276</TotalTime>
  <Words>210</Words>
  <Application>Microsoft Office PowerPoint</Application>
  <PresentationFormat>عرض على الشاشة (3:4)‏</PresentationFormat>
  <Paragraphs>42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مشربية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تكملة المحاضرة من الورق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engy</dc:creator>
  <cp:lastModifiedBy>engy</cp:lastModifiedBy>
  <cp:revision>21</cp:revision>
  <dcterms:created xsi:type="dcterms:W3CDTF">2011-12-03T19:34:09Z</dcterms:created>
  <dcterms:modified xsi:type="dcterms:W3CDTF">2011-12-10T19:38:24Z</dcterms:modified>
</cp:coreProperties>
</file>