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23" r:id="rId1"/>
  </p:sldMasterIdLst>
  <p:notesMasterIdLst>
    <p:notesMasterId r:id="rId28"/>
  </p:notesMasterIdLst>
  <p:sldIdLst>
    <p:sldId id="314" r:id="rId2"/>
    <p:sldId id="306" r:id="rId3"/>
    <p:sldId id="309" r:id="rId4"/>
    <p:sldId id="310" r:id="rId5"/>
    <p:sldId id="311" r:id="rId6"/>
    <p:sldId id="312" r:id="rId7"/>
    <p:sldId id="257" r:id="rId8"/>
    <p:sldId id="268" r:id="rId9"/>
    <p:sldId id="258" r:id="rId10"/>
    <p:sldId id="269" r:id="rId11"/>
    <p:sldId id="290" r:id="rId12"/>
    <p:sldId id="270" r:id="rId13"/>
    <p:sldId id="272" r:id="rId14"/>
    <p:sldId id="293" r:id="rId15"/>
    <p:sldId id="294" r:id="rId16"/>
    <p:sldId id="297" r:id="rId17"/>
    <p:sldId id="316" r:id="rId18"/>
    <p:sldId id="329" r:id="rId19"/>
    <p:sldId id="317" r:id="rId20"/>
    <p:sldId id="318" r:id="rId21"/>
    <p:sldId id="330" r:id="rId22"/>
    <p:sldId id="340" r:id="rId23"/>
    <p:sldId id="341" r:id="rId24"/>
    <p:sldId id="343" r:id="rId25"/>
    <p:sldId id="344" r:id="rId26"/>
    <p:sldId id="345" r:id="rId27"/>
  </p:sldIdLst>
  <p:sldSz cx="9144000" cy="6858000" type="screen4x3"/>
  <p:notesSz cx="6858000" cy="9144000"/>
  <p:defaultTextStyle>
    <a:defPPr>
      <a:defRPr lang="ar-EG"/>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fontAlgn="auto">
              <a:spcBef>
                <a:spcPts val="0"/>
              </a:spcBef>
              <a:spcAft>
                <a:spcPts val="0"/>
              </a:spcAft>
              <a:defRPr sz="1200">
                <a:latin typeface="+mn-lt"/>
                <a:cs typeface="+mn-cs"/>
              </a:defRPr>
            </a:lvl1pPr>
          </a:lstStyle>
          <a:p>
            <a:pPr>
              <a:defRPr/>
            </a:pPr>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fontAlgn="auto">
              <a:spcBef>
                <a:spcPts val="0"/>
              </a:spcBef>
              <a:spcAft>
                <a:spcPts val="0"/>
              </a:spcAft>
              <a:defRPr sz="1200">
                <a:latin typeface="+mn-lt"/>
                <a:cs typeface="+mn-cs"/>
              </a:defRPr>
            </a:lvl1pPr>
          </a:lstStyle>
          <a:p>
            <a:pPr>
              <a:defRPr/>
            </a:pPr>
            <a:fld id="{88215776-E2C7-4E36-9412-2DD77FF4F733}" type="datetimeFigureOut">
              <a:rPr lang="ar-EG"/>
              <a:pPr>
                <a:defRPr/>
              </a:pPr>
              <a:t>14/01/1433</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EG"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fontAlgn="auto">
              <a:spcBef>
                <a:spcPts val="0"/>
              </a:spcBef>
              <a:spcAft>
                <a:spcPts val="0"/>
              </a:spcAft>
              <a:defRPr sz="1200">
                <a:latin typeface="+mn-lt"/>
                <a:cs typeface="+mn-cs"/>
              </a:defRPr>
            </a:lvl1pPr>
          </a:lstStyle>
          <a:p>
            <a:pPr>
              <a:defRPr/>
            </a:pPr>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fontAlgn="auto">
              <a:spcBef>
                <a:spcPts val="0"/>
              </a:spcBef>
              <a:spcAft>
                <a:spcPts val="0"/>
              </a:spcAft>
              <a:defRPr sz="1200">
                <a:latin typeface="+mn-lt"/>
                <a:cs typeface="+mn-cs"/>
              </a:defRPr>
            </a:lvl1pPr>
          </a:lstStyle>
          <a:p>
            <a:pPr>
              <a:defRPr/>
            </a:pPr>
            <a:fld id="{7230F5A4-2CE0-4223-8021-26EA0B512407}" type="slidenum">
              <a:rPr lang="ar-EG"/>
              <a:pPr>
                <a:defRPr/>
              </a:pPr>
              <a:t>‹#›</a:t>
            </a:fld>
            <a:endParaRPr lang="ar-EG"/>
          </a:p>
        </p:txBody>
      </p:sp>
    </p:spTree>
    <p:extLst>
      <p:ext uri="{BB962C8B-B14F-4D97-AF65-F5344CB8AC3E}">
        <p14:creationId xmlns:p14="http://schemas.microsoft.com/office/powerpoint/2010/main" val="757298636"/>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F5CEE2-D496-4030-8931-224D89A29079}" type="slidenum">
              <a:rPr lang="ar-EG" smtClean="0"/>
              <a:pPr fontAlgn="base">
                <a:spcBef>
                  <a:spcPct val="0"/>
                </a:spcBef>
                <a:spcAft>
                  <a:spcPct val="0"/>
                </a:spcAft>
                <a:defRPr/>
              </a:pPr>
              <a:t>7</a:t>
            </a:fld>
            <a:endParaRPr lang="ar-EG"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2C7335-FE78-4B7C-9921-66242C164DF7}" type="slidenum">
              <a:rPr lang="ar-EG" smtClean="0"/>
              <a:pPr fontAlgn="base">
                <a:spcBef>
                  <a:spcPct val="0"/>
                </a:spcBef>
                <a:spcAft>
                  <a:spcPct val="0"/>
                </a:spcAft>
                <a:defRPr/>
              </a:pPr>
              <a:t>8</a:t>
            </a:fld>
            <a:endParaRPr lang="ar-EG"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688E81-A456-49FC-AA45-13F4E88B8DDD}" type="slidenum">
              <a:rPr lang="ar-EG" smtClean="0"/>
              <a:pPr fontAlgn="base">
                <a:spcBef>
                  <a:spcPct val="0"/>
                </a:spcBef>
                <a:spcAft>
                  <a:spcPct val="0"/>
                </a:spcAft>
                <a:defRPr/>
              </a:pPr>
              <a:t>9</a:t>
            </a:fld>
            <a:endParaRPr lang="ar-EG"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a:lstStyle/>
          <a:p>
            <a:pPr eaLnBrk="1" hangingPunct="1">
              <a:spcBef>
                <a:spcPct val="0"/>
              </a:spcBef>
            </a:pPr>
            <a:r>
              <a:rPr lang="ar-SA" dirty="0" smtClean="0"/>
              <a:t>غلبية المبرمجون يفضلون العمل بخرائط التدفق لأنها مرئية ومكتوبة في الوقت نفسه بينما الخوارزمية مكتوبة فقط</a:t>
            </a:r>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9892BE-EC1B-4A0D-8676-BE8E0ED478B1}" type="slidenum">
              <a:rPr lang="ar-EG" smtClean="0"/>
              <a:pPr fontAlgn="base">
                <a:spcBef>
                  <a:spcPct val="0"/>
                </a:spcBef>
                <a:spcAft>
                  <a:spcPct val="0"/>
                </a:spcAft>
                <a:defRPr/>
              </a:pPr>
              <a:t>10</a:t>
            </a:fld>
            <a:endParaRPr lang="ar-EG"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7230F5A4-2CE0-4223-8021-26EA0B512407}" type="slidenum">
              <a:rPr lang="ar-EG" smtClean="0"/>
              <a:pPr>
                <a:defRPr/>
              </a:pPr>
              <a:t>11</a:t>
            </a:fld>
            <a:endParaRPr lang="ar-EG"/>
          </a:p>
        </p:txBody>
      </p:sp>
    </p:spTree>
    <p:extLst>
      <p:ext uri="{BB962C8B-B14F-4D97-AF65-F5344CB8AC3E}">
        <p14:creationId xmlns:p14="http://schemas.microsoft.com/office/powerpoint/2010/main" val="2520785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66F4B0-6281-4DC4-9FE0-14B5B8184295}" type="slidenum">
              <a:rPr lang="ar-EG" smtClean="0"/>
              <a:pPr fontAlgn="base">
                <a:spcBef>
                  <a:spcPct val="0"/>
                </a:spcBef>
                <a:spcAft>
                  <a:spcPct val="0"/>
                </a:spcAft>
                <a:defRPr/>
              </a:pPr>
              <a:t>12</a:t>
            </a:fld>
            <a:endParaRPr lang="ar-EG"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3E97CC-4BF3-4460-A50D-DCAE2E0EC136}" type="slidenum">
              <a:rPr lang="ar-EG" smtClean="0"/>
              <a:pPr fontAlgn="base">
                <a:spcBef>
                  <a:spcPct val="0"/>
                </a:spcBef>
                <a:spcAft>
                  <a:spcPct val="0"/>
                </a:spcAft>
                <a:defRPr/>
              </a:pPr>
              <a:t>13</a:t>
            </a:fld>
            <a:endParaRPr lang="ar-EG"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805863" cy="6858000"/>
            <a:chOff x="0" y="0"/>
            <a:chExt cx="5547" cy="4320"/>
          </a:xfrm>
        </p:grpSpPr>
        <p:grpSp>
          <p:nvGrpSpPr>
            <p:cNvPr id="5" name="Group 3"/>
            <p:cNvGrpSpPr>
              <a:grpSpLocks/>
            </p:cNvGrpSpPr>
            <p:nvPr userDrawn="1"/>
          </p:nvGrpSpPr>
          <p:grpSpPr bwMode="auto">
            <a:xfrm rot="-215207">
              <a:off x="3688" y="231"/>
              <a:ext cx="1860" cy="3631"/>
              <a:chOff x="3006" y="772"/>
              <a:chExt cx="1860" cy="3631"/>
            </a:xfrm>
          </p:grpSpPr>
          <p:sp>
            <p:nvSpPr>
              <p:cNvPr id="39" name="Freeform 4"/>
              <p:cNvSpPr>
                <a:spLocks/>
              </p:cNvSpPr>
              <p:nvPr userDrawn="1"/>
            </p:nvSpPr>
            <p:spPr bwMode="ltGray">
              <a:xfrm rot="12185230" flipV="1">
                <a:off x="3533" y="772"/>
                <a:ext cx="1333" cy="1485"/>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w="9525">
                <a:noFill/>
                <a:round/>
                <a:headEnd/>
                <a:tailEnd/>
              </a:ln>
            </p:spPr>
            <p:txBody>
              <a:bodyPr/>
              <a:lstStyle/>
              <a:p>
                <a:pPr>
                  <a:defRPr/>
                </a:pPr>
                <a:endParaRPr lang="en-US"/>
              </a:p>
            </p:txBody>
          </p:sp>
          <p:sp>
            <p:nvSpPr>
              <p:cNvPr id="40" name="Freeform 5"/>
              <p:cNvSpPr>
                <a:spLocks/>
              </p:cNvSpPr>
              <p:nvPr userDrawn="1"/>
            </p:nvSpPr>
            <p:spPr bwMode="ltGray">
              <a:xfrm rot="12185230" flipV="1">
                <a:off x="4028" y="1798"/>
                <a:ext cx="571" cy="531"/>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w="9525">
                <a:noFill/>
                <a:round/>
                <a:headEnd/>
                <a:tailEnd/>
              </a:ln>
            </p:spPr>
            <p:txBody>
              <a:bodyPr/>
              <a:lstStyle/>
              <a:p>
                <a:pPr>
                  <a:defRPr/>
                </a:pPr>
                <a:endParaRPr lang="en-US"/>
              </a:p>
            </p:txBody>
          </p:sp>
          <p:sp>
            <p:nvSpPr>
              <p:cNvPr id="41" name="Freeform 6"/>
              <p:cNvSpPr>
                <a:spLocks/>
              </p:cNvSpPr>
              <p:nvPr userDrawn="1"/>
            </p:nvSpPr>
            <p:spPr bwMode="ltGray">
              <a:xfrm rot="12185230" flipV="1">
                <a:off x="3636" y="2161"/>
                <a:ext cx="277" cy="249"/>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w="9525">
                <a:noFill/>
                <a:round/>
                <a:headEnd/>
                <a:tailEnd/>
              </a:ln>
            </p:spPr>
            <p:txBody>
              <a:bodyPr/>
              <a:lstStyle/>
              <a:p>
                <a:pPr>
                  <a:defRPr/>
                </a:pPr>
                <a:endParaRPr lang="en-US"/>
              </a:p>
            </p:txBody>
          </p:sp>
          <p:sp>
            <p:nvSpPr>
              <p:cNvPr id="42" name="Freeform 7"/>
              <p:cNvSpPr>
                <a:spLocks/>
              </p:cNvSpPr>
              <p:nvPr userDrawn="1"/>
            </p:nvSpPr>
            <p:spPr bwMode="ltGray">
              <a:xfrm rot="12185230" flipV="1">
                <a:off x="3977" y="971"/>
                <a:ext cx="245" cy="34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w="9525">
                <a:noFill/>
                <a:round/>
                <a:headEnd/>
                <a:tailEnd/>
              </a:ln>
            </p:spPr>
            <p:txBody>
              <a:bodyPr/>
              <a:lstStyle/>
              <a:p>
                <a:pPr>
                  <a:defRPr/>
                </a:pPr>
                <a:endParaRPr lang="en-US"/>
              </a:p>
            </p:txBody>
          </p:sp>
          <p:sp>
            <p:nvSpPr>
              <p:cNvPr id="43" name="Freeform 8"/>
              <p:cNvSpPr>
                <a:spLocks/>
              </p:cNvSpPr>
              <p:nvPr userDrawn="1"/>
            </p:nvSpPr>
            <p:spPr bwMode="ltGray">
              <a:xfrm rot="12185230" flipV="1">
                <a:off x="3839" y="2207"/>
                <a:ext cx="103" cy="209"/>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w="9525">
                <a:noFill/>
                <a:round/>
                <a:headEnd/>
                <a:tailEnd/>
              </a:ln>
            </p:spPr>
            <p:txBody>
              <a:bodyPr/>
              <a:lstStyle/>
              <a:p>
                <a:pPr>
                  <a:defRPr/>
                </a:pPr>
                <a:endParaRPr lang="en-US"/>
              </a:p>
            </p:txBody>
          </p:sp>
          <p:sp>
            <p:nvSpPr>
              <p:cNvPr id="44" name="Freeform 9"/>
              <p:cNvSpPr>
                <a:spLocks/>
              </p:cNvSpPr>
              <p:nvPr userDrawn="1"/>
            </p:nvSpPr>
            <p:spPr bwMode="ltGray">
              <a:xfrm rot="12185230" flipV="1">
                <a:off x="3889" y="1322"/>
                <a:ext cx="120" cy="90"/>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w="9525">
                <a:noFill/>
                <a:round/>
                <a:headEnd/>
                <a:tailEnd/>
              </a:ln>
            </p:spPr>
            <p:txBody>
              <a:bodyPr/>
              <a:lstStyle/>
              <a:p>
                <a:pPr>
                  <a:defRPr/>
                </a:pPr>
                <a:endParaRPr lang="en-US"/>
              </a:p>
            </p:txBody>
          </p:sp>
          <p:sp>
            <p:nvSpPr>
              <p:cNvPr id="45" name="Freeform 10"/>
              <p:cNvSpPr>
                <a:spLocks/>
              </p:cNvSpPr>
              <p:nvPr userDrawn="1"/>
            </p:nvSpPr>
            <p:spPr bwMode="ltGray">
              <a:xfrm rot="12185230" flipV="1">
                <a:off x="3006" y="2344"/>
                <a:ext cx="330" cy="2059"/>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w="9525">
                <a:noFill/>
                <a:round/>
                <a:headEnd/>
                <a:tailEnd/>
              </a:ln>
            </p:spPr>
            <p:txBody>
              <a:bodyPr/>
              <a:lstStyle/>
              <a:p>
                <a:pPr>
                  <a:defRPr/>
                </a:pPr>
                <a:endParaRPr lang="en-US"/>
              </a:p>
            </p:txBody>
          </p:sp>
        </p:grpSp>
        <p:sp>
          <p:nvSpPr>
            <p:cNvPr id="6" name="Freeform 11"/>
            <p:cNvSpPr>
              <a:spLocks/>
            </p:cNvSpPr>
            <p:nvPr userDrawn="1"/>
          </p:nvSpPr>
          <p:spPr bwMode="ltGray">
            <a:xfrm rot="373331" flipH="1">
              <a:off x="22" y="1957"/>
              <a:ext cx="323" cy="649"/>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w="9525">
              <a:noFill/>
              <a:round/>
              <a:headEnd/>
              <a:tailEnd/>
            </a:ln>
          </p:spPr>
          <p:txBody>
            <a:bodyPr/>
            <a:lstStyle/>
            <a:p>
              <a:pPr>
                <a:defRPr/>
              </a:pPr>
              <a:endParaRPr lang="en-US"/>
            </a:p>
          </p:txBody>
        </p:sp>
        <p:sp>
          <p:nvSpPr>
            <p:cNvPr id="7" name="Freeform 12"/>
            <p:cNvSpPr>
              <a:spLocks/>
            </p:cNvSpPr>
            <p:nvPr userDrawn="1"/>
          </p:nvSpPr>
          <p:spPr bwMode="ltGray">
            <a:xfrm>
              <a:off x="168" y="1260"/>
              <a:ext cx="1259" cy="1532"/>
            </a:xfrm>
            <a:custGeom>
              <a:avLst/>
              <a:gdLst/>
              <a:ahLst/>
              <a:cxnLst>
                <a:cxn ang="0">
                  <a:pos x="891" y="1532"/>
                </a:cxn>
                <a:cxn ang="0">
                  <a:pos x="954" y="1452"/>
                </a:cxn>
                <a:cxn ang="0">
                  <a:pos x="1032" y="1338"/>
                </a:cxn>
                <a:cxn ang="0">
                  <a:pos x="1115" y="1188"/>
                </a:cxn>
                <a:cxn ang="0">
                  <a:pos x="1194" y="1023"/>
                </a:cxn>
                <a:cxn ang="0">
                  <a:pos x="1244" y="841"/>
                </a:cxn>
                <a:cxn ang="0">
                  <a:pos x="1259" y="647"/>
                </a:cxn>
                <a:cxn ang="0">
                  <a:pos x="1230" y="463"/>
                </a:cxn>
                <a:cxn ang="0">
                  <a:pos x="1140" y="294"/>
                </a:cxn>
                <a:cxn ang="0">
                  <a:pos x="1043" y="190"/>
                </a:cxn>
                <a:cxn ang="0">
                  <a:pos x="961" y="109"/>
                </a:cxn>
                <a:cxn ang="0">
                  <a:pos x="894" y="65"/>
                </a:cxn>
                <a:cxn ang="0">
                  <a:pos x="786" y="18"/>
                </a:cxn>
                <a:cxn ang="0">
                  <a:pos x="642" y="0"/>
                </a:cxn>
                <a:cxn ang="0">
                  <a:pos x="440" y="23"/>
                </a:cxn>
                <a:cxn ang="0">
                  <a:pos x="366" y="44"/>
                </a:cxn>
                <a:cxn ang="0">
                  <a:pos x="292" y="58"/>
                </a:cxn>
                <a:cxn ang="0">
                  <a:pos x="229" y="79"/>
                </a:cxn>
                <a:cxn ang="0">
                  <a:pos x="178" y="103"/>
                </a:cxn>
                <a:cxn ang="0">
                  <a:pos x="127" y="127"/>
                </a:cxn>
                <a:cxn ang="0">
                  <a:pos x="82" y="158"/>
                </a:cxn>
                <a:cxn ang="0">
                  <a:pos x="41" y="197"/>
                </a:cxn>
                <a:cxn ang="0">
                  <a:pos x="0" y="243"/>
                </a:cxn>
                <a:cxn ang="0">
                  <a:pos x="76" y="215"/>
                </a:cxn>
                <a:cxn ang="0">
                  <a:pos x="144" y="194"/>
                </a:cxn>
                <a:cxn ang="0">
                  <a:pos x="212" y="179"/>
                </a:cxn>
                <a:cxn ang="0">
                  <a:pos x="280" y="164"/>
                </a:cxn>
                <a:cxn ang="0">
                  <a:pos x="336" y="149"/>
                </a:cxn>
                <a:cxn ang="0">
                  <a:pos x="397" y="149"/>
                </a:cxn>
                <a:cxn ang="0">
                  <a:pos x="458" y="141"/>
                </a:cxn>
                <a:cxn ang="0">
                  <a:pos x="511" y="146"/>
                </a:cxn>
                <a:cxn ang="0">
                  <a:pos x="565" y="152"/>
                </a:cxn>
                <a:cxn ang="0">
                  <a:pos x="618" y="166"/>
                </a:cxn>
                <a:cxn ang="0">
                  <a:pos x="669" y="186"/>
                </a:cxn>
                <a:cxn ang="0">
                  <a:pos x="715" y="205"/>
                </a:cxn>
                <a:cxn ang="0">
                  <a:pos x="760" y="239"/>
                </a:cxn>
                <a:cxn ang="0">
                  <a:pos x="811" y="267"/>
                </a:cxn>
                <a:cxn ang="0">
                  <a:pos x="855" y="307"/>
                </a:cxn>
                <a:cxn ang="0">
                  <a:pos x="899" y="348"/>
                </a:cxn>
                <a:cxn ang="0">
                  <a:pos x="971" y="464"/>
                </a:cxn>
                <a:cxn ang="0">
                  <a:pos x="1016" y="606"/>
                </a:cxn>
                <a:cxn ang="0">
                  <a:pos x="1027" y="774"/>
                </a:cxn>
                <a:cxn ang="0">
                  <a:pos x="1022" y="939"/>
                </a:cxn>
                <a:cxn ang="0">
                  <a:pos x="1002" y="1117"/>
                </a:cxn>
                <a:cxn ang="0">
                  <a:pos x="966" y="1279"/>
                </a:cxn>
                <a:cxn ang="0">
                  <a:pos x="933" y="1421"/>
                </a:cxn>
                <a:cxn ang="0">
                  <a:pos x="891" y="1532"/>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w="9525">
              <a:noFill/>
              <a:round/>
              <a:headEnd/>
              <a:tailEnd/>
            </a:ln>
          </p:spPr>
          <p:txBody>
            <a:bodyPr/>
            <a:lstStyle/>
            <a:p>
              <a:pPr>
                <a:defRPr/>
              </a:pPr>
              <a:endParaRPr lang="en-US"/>
            </a:p>
          </p:txBody>
        </p:sp>
        <p:sp>
          <p:nvSpPr>
            <p:cNvPr id="8" name="Freeform 13"/>
            <p:cNvSpPr>
              <a:spLocks/>
            </p:cNvSpPr>
            <p:nvPr userDrawn="1"/>
          </p:nvSpPr>
          <p:spPr bwMode="ltGray">
            <a:xfrm>
              <a:off x="0" y="2610"/>
              <a:ext cx="801" cy="459"/>
            </a:xfrm>
            <a:custGeom>
              <a:avLst/>
              <a:gdLst/>
              <a:ahLst/>
              <a:cxnLst>
                <a:cxn ang="0">
                  <a:pos x="0" y="0"/>
                </a:cxn>
                <a:cxn ang="0">
                  <a:pos x="37" y="69"/>
                </a:cxn>
                <a:cxn ang="0">
                  <a:pos x="68" y="132"/>
                </a:cxn>
                <a:cxn ang="0">
                  <a:pos x="110" y="188"/>
                </a:cxn>
                <a:cxn ang="0">
                  <a:pos x="149" y="229"/>
                </a:cxn>
                <a:cxn ang="0">
                  <a:pos x="192" y="278"/>
                </a:cxn>
                <a:cxn ang="0">
                  <a:pos x="250" y="314"/>
                </a:cxn>
                <a:cxn ang="0">
                  <a:pos x="308" y="336"/>
                </a:cxn>
                <a:cxn ang="0">
                  <a:pos x="365" y="365"/>
                </a:cxn>
                <a:cxn ang="0">
                  <a:pos x="430" y="381"/>
                </a:cxn>
                <a:cxn ang="0">
                  <a:pos x="501" y="390"/>
                </a:cxn>
                <a:cxn ang="0">
                  <a:pos x="573" y="392"/>
                </a:cxn>
                <a:cxn ang="0">
                  <a:pos x="646" y="381"/>
                </a:cxn>
                <a:cxn ang="0">
                  <a:pos x="726" y="362"/>
                </a:cxn>
                <a:cxn ang="0">
                  <a:pos x="801" y="335"/>
                </a:cxn>
                <a:cxn ang="0">
                  <a:pos x="731" y="377"/>
                </a:cxn>
                <a:cxn ang="0">
                  <a:pos x="662" y="404"/>
                </a:cxn>
                <a:cxn ang="0">
                  <a:pos x="594" y="432"/>
                </a:cxn>
                <a:cxn ang="0">
                  <a:pos x="532" y="445"/>
                </a:cxn>
                <a:cxn ang="0">
                  <a:pos x="471" y="459"/>
                </a:cxn>
                <a:cxn ang="0">
                  <a:pos x="411" y="458"/>
                </a:cxn>
                <a:cxn ang="0">
                  <a:pos x="350" y="458"/>
                </a:cxn>
                <a:cxn ang="0">
                  <a:pos x="291" y="450"/>
                </a:cxn>
                <a:cxn ang="0">
                  <a:pos x="244" y="436"/>
                </a:cxn>
                <a:cxn ang="0">
                  <a:pos x="192" y="415"/>
                </a:cxn>
                <a:cxn ang="0">
                  <a:pos x="145" y="394"/>
                </a:cxn>
                <a:cxn ang="0">
                  <a:pos x="100" y="373"/>
                </a:cxn>
                <a:cxn ang="0">
                  <a:pos x="60" y="347"/>
                </a:cxn>
                <a:cxn ang="0">
                  <a:pos x="0" y="294"/>
                </a:cxn>
                <a:cxn ang="0">
                  <a:pos x="0" y="0"/>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w="9525">
              <a:noFill/>
              <a:round/>
              <a:headEnd/>
              <a:tailEnd/>
            </a:ln>
          </p:spPr>
          <p:txBody>
            <a:bodyPr/>
            <a:lstStyle/>
            <a:p>
              <a:pPr>
                <a:defRPr/>
              </a:pPr>
              <a:endParaRPr lang="en-US"/>
            </a:p>
          </p:txBody>
        </p:sp>
        <p:sp>
          <p:nvSpPr>
            <p:cNvPr id="9" name="Freeform 14"/>
            <p:cNvSpPr>
              <a:spLocks/>
            </p:cNvSpPr>
            <p:nvPr userDrawn="1"/>
          </p:nvSpPr>
          <p:spPr bwMode="ltGray">
            <a:xfrm rot="373331" flipH="1">
              <a:off x="898" y="2855"/>
              <a:ext cx="354" cy="464"/>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w="9525">
              <a:noFill/>
              <a:round/>
              <a:headEnd/>
              <a:tailEnd/>
            </a:ln>
          </p:spPr>
          <p:txBody>
            <a:bodyPr/>
            <a:lstStyle/>
            <a:p>
              <a:pPr>
                <a:defRPr/>
              </a:pPr>
              <a:endParaRPr lang="en-US"/>
            </a:p>
          </p:txBody>
        </p:sp>
        <p:sp>
          <p:nvSpPr>
            <p:cNvPr id="10" name="Freeform 15"/>
            <p:cNvSpPr>
              <a:spLocks/>
            </p:cNvSpPr>
            <p:nvPr userDrawn="1"/>
          </p:nvSpPr>
          <p:spPr bwMode="ltGray">
            <a:xfrm rot="373331" flipH="1">
              <a:off x="799" y="2979"/>
              <a:ext cx="87" cy="274"/>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w="9525">
              <a:noFill/>
              <a:round/>
              <a:headEnd/>
              <a:tailEnd/>
            </a:ln>
          </p:spPr>
          <p:txBody>
            <a:bodyPr/>
            <a:lstStyle/>
            <a:p>
              <a:pPr>
                <a:defRPr/>
              </a:pPr>
              <a:endParaRPr lang="en-US"/>
            </a:p>
          </p:txBody>
        </p:sp>
        <p:sp>
          <p:nvSpPr>
            <p:cNvPr id="11" name="Freeform 16"/>
            <p:cNvSpPr>
              <a:spLocks/>
            </p:cNvSpPr>
            <p:nvPr userDrawn="1"/>
          </p:nvSpPr>
          <p:spPr bwMode="ltGray">
            <a:xfrm>
              <a:off x="1190" y="3273"/>
              <a:ext cx="1108" cy="1047"/>
            </a:xfrm>
            <a:custGeom>
              <a:avLst/>
              <a:gdLst/>
              <a:ahLst/>
              <a:cxnLst>
                <a:cxn ang="0">
                  <a:pos x="784" y="1047"/>
                </a:cxn>
                <a:cxn ang="0">
                  <a:pos x="692" y="1011"/>
                </a:cxn>
                <a:cxn ang="0">
                  <a:pos x="607" y="945"/>
                </a:cxn>
                <a:cxn ang="0">
                  <a:pos x="517" y="861"/>
                </a:cxn>
                <a:cxn ang="0">
                  <a:pos x="432" y="776"/>
                </a:cxn>
                <a:cxn ang="0">
                  <a:pos x="350" y="677"/>
                </a:cxn>
                <a:cxn ang="0">
                  <a:pos x="266" y="563"/>
                </a:cxn>
                <a:cxn ang="0">
                  <a:pos x="188" y="447"/>
                </a:cxn>
                <a:cxn ang="0">
                  <a:pos x="122" y="325"/>
                </a:cxn>
                <a:cxn ang="0">
                  <a:pos x="65" y="211"/>
                </a:cxn>
                <a:cxn ang="0">
                  <a:pos x="21" y="101"/>
                </a:cxn>
                <a:cxn ang="0">
                  <a:pos x="0" y="0"/>
                </a:cxn>
                <a:cxn ang="0">
                  <a:pos x="109" y="217"/>
                </a:cxn>
                <a:cxn ang="0">
                  <a:pos x="209" y="378"/>
                </a:cxn>
                <a:cxn ang="0">
                  <a:pos x="294" y="500"/>
                </a:cxn>
                <a:cxn ang="0">
                  <a:pos x="373" y="590"/>
                </a:cxn>
                <a:cxn ang="0">
                  <a:pos x="441" y="661"/>
                </a:cxn>
                <a:cxn ang="0">
                  <a:pos x="506" y="713"/>
                </a:cxn>
                <a:cxn ang="0">
                  <a:pos x="564" y="754"/>
                </a:cxn>
                <a:cxn ang="0">
                  <a:pos x="620" y="801"/>
                </a:cxn>
                <a:cxn ang="0">
                  <a:pos x="754" y="899"/>
                </a:cxn>
                <a:cxn ang="0">
                  <a:pos x="925" y="977"/>
                </a:cxn>
                <a:cxn ang="0">
                  <a:pos x="1108" y="1047"/>
                </a:cxn>
                <a:cxn ang="0">
                  <a:pos x="784" y="10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w="9525">
              <a:noFill/>
              <a:round/>
              <a:headEnd/>
              <a:tailEnd/>
            </a:ln>
          </p:spPr>
          <p:txBody>
            <a:bodyPr/>
            <a:lstStyle/>
            <a:p>
              <a:pPr>
                <a:defRPr/>
              </a:pPr>
              <a:endParaRPr lang="en-US"/>
            </a:p>
          </p:txBody>
        </p:sp>
        <p:grpSp>
          <p:nvGrpSpPr>
            <p:cNvPr id="12" name="Group 17"/>
            <p:cNvGrpSpPr>
              <a:grpSpLocks/>
            </p:cNvGrpSpPr>
            <p:nvPr userDrawn="1"/>
          </p:nvGrpSpPr>
          <p:grpSpPr bwMode="auto">
            <a:xfrm rot="3220060">
              <a:off x="2636" y="751"/>
              <a:ext cx="569" cy="636"/>
              <a:chOff x="1727" y="866"/>
              <a:chExt cx="129" cy="157"/>
            </a:xfrm>
          </p:grpSpPr>
          <p:sp>
            <p:nvSpPr>
              <p:cNvPr id="36" name="Freeform 1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37" name="Freeform 1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38" name="Freeform 2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3" name="Group 21"/>
            <p:cNvGrpSpPr>
              <a:grpSpLocks/>
            </p:cNvGrpSpPr>
            <p:nvPr userDrawn="1"/>
          </p:nvGrpSpPr>
          <p:grpSpPr bwMode="auto">
            <a:xfrm rot="-6691250">
              <a:off x="3637" y="117"/>
              <a:ext cx="356" cy="608"/>
              <a:chOff x="1733" y="866"/>
              <a:chExt cx="129" cy="157"/>
            </a:xfrm>
          </p:grpSpPr>
          <p:sp>
            <p:nvSpPr>
              <p:cNvPr id="33" name="Freeform 22"/>
              <p:cNvSpPr>
                <a:spLocks/>
              </p:cNvSpPr>
              <p:nvPr userDrawn="1"/>
            </p:nvSpPr>
            <p:spPr bwMode="ltGray">
              <a:xfrm>
                <a:off x="1733"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34" name="Freeform 23"/>
              <p:cNvSpPr>
                <a:spLocks/>
              </p:cNvSpPr>
              <p:nvPr userDrawn="1"/>
            </p:nvSpPr>
            <p:spPr bwMode="ltGray">
              <a:xfrm>
                <a:off x="1792"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35" name="Freeform 24"/>
              <p:cNvSpPr>
                <a:spLocks/>
              </p:cNvSpPr>
              <p:nvPr userDrawn="1"/>
            </p:nvSpPr>
            <p:spPr bwMode="ltGray">
              <a:xfrm>
                <a:off x="1776"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4" name="Group 25"/>
            <p:cNvGrpSpPr>
              <a:grpSpLocks/>
            </p:cNvGrpSpPr>
            <p:nvPr userDrawn="1"/>
          </p:nvGrpSpPr>
          <p:grpSpPr bwMode="auto">
            <a:xfrm rot="8524840">
              <a:off x="676" y="3302"/>
              <a:ext cx="500" cy="500"/>
              <a:chOff x="1727" y="872"/>
              <a:chExt cx="129" cy="156"/>
            </a:xfrm>
          </p:grpSpPr>
          <p:sp>
            <p:nvSpPr>
              <p:cNvPr id="30" name="Freeform 26"/>
              <p:cNvSpPr>
                <a:spLocks/>
              </p:cNvSpPr>
              <p:nvPr userDrawn="1"/>
            </p:nvSpPr>
            <p:spPr bwMode="ltGray">
              <a:xfrm>
                <a:off x="1727" y="872"/>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31" name="Freeform 27"/>
              <p:cNvSpPr>
                <a:spLocks/>
              </p:cNvSpPr>
              <p:nvPr userDrawn="1"/>
            </p:nvSpPr>
            <p:spPr bwMode="ltGray">
              <a:xfrm>
                <a:off x="1786" y="900"/>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32" name="Freeform 28"/>
              <p:cNvSpPr>
                <a:spLocks/>
              </p:cNvSpPr>
              <p:nvPr userDrawn="1"/>
            </p:nvSpPr>
            <p:spPr bwMode="ltGray">
              <a:xfrm>
                <a:off x="1772" y="1003"/>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5" name="Group 29"/>
            <p:cNvGrpSpPr>
              <a:grpSpLocks/>
            </p:cNvGrpSpPr>
            <p:nvPr userDrawn="1"/>
          </p:nvGrpSpPr>
          <p:grpSpPr bwMode="auto">
            <a:xfrm rot="4106450" flipH="1">
              <a:off x="404" y="261"/>
              <a:ext cx="708" cy="891"/>
              <a:chOff x="1727" y="866"/>
              <a:chExt cx="129" cy="157"/>
            </a:xfrm>
          </p:grpSpPr>
          <p:sp>
            <p:nvSpPr>
              <p:cNvPr id="27" name="Freeform 30"/>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28" name="Freeform 31"/>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29" name="Freeform 3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6" name="Group 33"/>
            <p:cNvGrpSpPr>
              <a:grpSpLocks/>
            </p:cNvGrpSpPr>
            <p:nvPr userDrawn="1"/>
          </p:nvGrpSpPr>
          <p:grpSpPr bwMode="auto">
            <a:xfrm rot="10015322" flipH="1">
              <a:off x="4625" y="2392"/>
              <a:ext cx="708" cy="891"/>
              <a:chOff x="1727" y="866"/>
              <a:chExt cx="129" cy="157"/>
            </a:xfrm>
          </p:grpSpPr>
          <p:sp>
            <p:nvSpPr>
              <p:cNvPr id="24" name="Freeform 3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25" name="Freeform 3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26" name="Freeform 3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sp>
          <p:nvSpPr>
            <p:cNvPr id="17" name="Freeform 37"/>
            <p:cNvSpPr>
              <a:spLocks/>
            </p:cNvSpPr>
            <p:nvPr userDrawn="1"/>
          </p:nvSpPr>
          <p:spPr bwMode="ltGray">
            <a:xfrm>
              <a:off x="1217" y="2"/>
              <a:ext cx="862" cy="886"/>
            </a:xfrm>
            <a:custGeom>
              <a:avLst/>
              <a:gdLst/>
              <a:ahLst/>
              <a:cxnLst>
                <a:cxn ang="0">
                  <a:pos x="0" y="0"/>
                </a:cxn>
                <a:cxn ang="0">
                  <a:pos x="6" y="107"/>
                </a:cxn>
                <a:cxn ang="0">
                  <a:pos x="37" y="262"/>
                </a:cxn>
                <a:cxn ang="0">
                  <a:pos x="83" y="410"/>
                </a:cxn>
                <a:cxn ang="0">
                  <a:pos x="149" y="546"/>
                </a:cxn>
                <a:cxn ang="0">
                  <a:pos x="237" y="666"/>
                </a:cxn>
                <a:cxn ang="0">
                  <a:pos x="338" y="764"/>
                </a:cxn>
                <a:cxn ang="0">
                  <a:pos x="450" y="838"/>
                </a:cxn>
                <a:cxn ang="0">
                  <a:pos x="579" y="879"/>
                </a:cxn>
                <a:cxn ang="0">
                  <a:pos x="714" y="886"/>
                </a:cxn>
                <a:cxn ang="0">
                  <a:pos x="862" y="851"/>
                </a:cxn>
                <a:cxn ang="0">
                  <a:pos x="784" y="856"/>
                </a:cxn>
                <a:cxn ang="0">
                  <a:pos x="700" y="835"/>
                </a:cxn>
                <a:cxn ang="0">
                  <a:pos x="621" y="794"/>
                </a:cxn>
                <a:cxn ang="0">
                  <a:pos x="542" y="728"/>
                </a:cxn>
                <a:cxn ang="0">
                  <a:pos x="466" y="649"/>
                </a:cxn>
                <a:cxn ang="0">
                  <a:pos x="397" y="557"/>
                </a:cxn>
                <a:cxn ang="0">
                  <a:pos x="334" y="454"/>
                </a:cxn>
                <a:cxn ang="0">
                  <a:pos x="279" y="339"/>
                </a:cxn>
                <a:cxn ang="0">
                  <a:pos x="238" y="225"/>
                </a:cxn>
                <a:cxn ang="0">
                  <a:pos x="205" y="105"/>
                </a:cxn>
                <a:cxn ang="0">
                  <a:pos x="184" y="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w="9525">
              <a:noFill/>
              <a:round/>
              <a:headEnd/>
              <a:tailEnd/>
            </a:ln>
          </p:spPr>
          <p:txBody>
            <a:bodyPr/>
            <a:lstStyle/>
            <a:p>
              <a:pPr>
                <a:defRPr/>
              </a:pPr>
              <a:endParaRPr lang="en-US"/>
            </a:p>
          </p:txBody>
        </p:sp>
        <p:sp>
          <p:nvSpPr>
            <p:cNvPr id="18" name="Freeform 38"/>
            <p:cNvSpPr>
              <a:spLocks/>
            </p:cNvSpPr>
            <p:nvPr userDrawn="1"/>
          </p:nvSpPr>
          <p:spPr bwMode="ltGray">
            <a:xfrm rot="9832527" flipV="1">
              <a:off x="2158" y="102"/>
              <a:ext cx="681" cy="593"/>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a:defRPr/>
              </a:pPr>
              <a:endParaRPr lang="en-US"/>
            </a:p>
          </p:txBody>
        </p:sp>
        <p:sp>
          <p:nvSpPr>
            <p:cNvPr id="19" name="Freeform 39"/>
            <p:cNvSpPr>
              <a:spLocks/>
            </p:cNvSpPr>
            <p:nvPr userDrawn="1"/>
          </p:nvSpPr>
          <p:spPr bwMode="ltGray">
            <a:xfrm rot="9832527" flipV="1">
              <a:off x="1997" y="858"/>
              <a:ext cx="330" cy="278"/>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a:defRPr/>
              </a:pPr>
              <a:endParaRPr lang="en-US"/>
            </a:p>
          </p:txBody>
        </p:sp>
        <p:sp>
          <p:nvSpPr>
            <p:cNvPr id="20" name="Freeform 40"/>
            <p:cNvSpPr>
              <a:spLocks/>
            </p:cNvSpPr>
            <p:nvPr userDrawn="1"/>
          </p:nvSpPr>
          <p:spPr bwMode="ltGray">
            <a:xfrm rot="9832527" flipV="1">
              <a:off x="2224" y="808"/>
              <a:ext cx="123" cy="233"/>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a:defRPr/>
              </a:pPr>
              <a:endParaRPr lang="en-US"/>
            </a:p>
          </p:txBody>
        </p:sp>
        <p:sp>
          <p:nvSpPr>
            <p:cNvPr id="21" name="Freeform 41"/>
            <p:cNvSpPr>
              <a:spLocks/>
            </p:cNvSpPr>
            <p:nvPr userDrawn="1"/>
          </p:nvSpPr>
          <p:spPr bwMode="ltGray">
            <a:xfrm>
              <a:off x="1603" y="0"/>
              <a:ext cx="124" cy="121"/>
            </a:xfrm>
            <a:custGeom>
              <a:avLst/>
              <a:gdLst/>
              <a:ahLst/>
              <a:cxnLst>
                <a:cxn ang="0">
                  <a:pos x="124" y="0"/>
                </a:cxn>
                <a:cxn ang="0">
                  <a:pos x="113" y="9"/>
                </a:cxn>
                <a:cxn ang="0">
                  <a:pos x="99" y="25"/>
                </a:cxn>
                <a:cxn ang="0">
                  <a:pos x="81" y="41"/>
                </a:cxn>
                <a:cxn ang="0">
                  <a:pos x="63" y="54"/>
                </a:cxn>
                <a:cxn ang="0">
                  <a:pos x="41" y="66"/>
                </a:cxn>
                <a:cxn ang="0">
                  <a:pos x="22" y="74"/>
                </a:cxn>
                <a:cxn ang="0">
                  <a:pos x="0" y="75"/>
                </a:cxn>
                <a:cxn ang="0">
                  <a:pos x="10" y="96"/>
                </a:cxn>
                <a:cxn ang="0">
                  <a:pos x="23" y="113"/>
                </a:cxn>
                <a:cxn ang="0">
                  <a:pos x="41" y="121"/>
                </a:cxn>
                <a:cxn ang="0">
                  <a:pos x="60" y="121"/>
                </a:cxn>
                <a:cxn ang="0">
                  <a:pos x="83" y="111"/>
                </a:cxn>
                <a:cxn ang="0">
                  <a:pos x="101" y="88"/>
                </a:cxn>
                <a:cxn ang="0">
                  <a:pos x="116" y="53"/>
                </a:cxn>
                <a:cxn ang="0">
                  <a:pos x="124" y="0"/>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w="9525">
              <a:noFill/>
              <a:round/>
              <a:headEnd/>
              <a:tailEnd/>
            </a:ln>
          </p:spPr>
          <p:txBody>
            <a:bodyPr/>
            <a:lstStyle/>
            <a:p>
              <a:pPr>
                <a:defRPr/>
              </a:pPr>
              <a:endParaRPr lang="en-US"/>
            </a:p>
          </p:txBody>
        </p:sp>
        <p:sp>
          <p:nvSpPr>
            <p:cNvPr id="22" name="Freeform 42"/>
            <p:cNvSpPr>
              <a:spLocks/>
            </p:cNvSpPr>
            <p:nvPr userDrawn="1"/>
          </p:nvSpPr>
          <p:spPr bwMode="ltGray">
            <a:xfrm rot="9832527" flipV="1">
              <a:off x="2173" y="1238"/>
              <a:ext cx="393" cy="2300"/>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w="9525">
              <a:noFill/>
              <a:round/>
              <a:headEnd/>
              <a:tailEnd/>
            </a:ln>
          </p:spPr>
          <p:txBody>
            <a:bodyPr/>
            <a:lstStyle/>
            <a:p>
              <a:pPr>
                <a:defRPr/>
              </a:pPr>
              <a:endParaRPr lang="en-US"/>
            </a:p>
          </p:txBody>
        </p:sp>
        <p:sp>
          <p:nvSpPr>
            <p:cNvPr id="23" name="Freeform 43"/>
            <p:cNvSpPr>
              <a:spLocks/>
            </p:cNvSpPr>
            <p:nvPr userDrawn="1"/>
          </p:nvSpPr>
          <p:spPr bwMode="ltGray">
            <a:xfrm>
              <a:off x="0" y="1848"/>
              <a:ext cx="36" cy="132"/>
            </a:xfrm>
            <a:custGeom>
              <a:avLst/>
              <a:gdLst/>
              <a:ahLst/>
              <a:cxnLst>
                <a:cxn ang="0">
                  <a:pos x="0" y="0"/>
                </a:cxn>
                <a:cxn ang="0">
                  <a:pos x="36" y="12"/>
                </a:cxn>
                <a:cxn ang="0">
                  <a:pos x="0" y="132"/>
                </a:cxn>
                <a:cxn ang="0">
                  <a:pos x="0" y="0"/>
                </a:cxn>
              </a:cxnLst>
              <a:rect l="0" t="0" r="r" b="b"/>
              <a:pathLst>
                <a:path w="36" h="132">
                  <a:moveTo>
                    <a:pt x="0" y="0"/>
                  </a:moveTo>
                  <a:lnTo>
                    <a:pt x="36" y="12"/>
                  </a:lnTo>
                  <a:lnTo>
                    <a:pt x="0" y="132"/>
                  </a:lnTo>
                  <a:lnTo>
                    <a:pt x="0" y="0"/>
                  </a:lnTo>
                  <a:close/>
                </a:path>
              </a:pathLst>
            </a:custGeom>
            <a:solidFill>
              <a:schemeClr val="folHlink"/>
            </a:solidFill>
            <a:ln w="9525">
              <a:noFill/>
              <a:round/>
              <a:headEnd/>
              <a:tailEnd/>
            </a:ln>
            <a:effectLst/>
          </p:spPr>
          <p:txBody>
            <a:bodyPr/>
            <a:lstStyle/>
            <a:p>
              <a:pPr>
                <a:defRPr/>
              </a:pPr>
              <a:endParaRPr lang="en-US"/>
            </a:p>
          </p:txBody>
        </p:sp>
      </p:grpSp>
      <p:sp>
        <p:nvSpPr>
          <p:cNvPr id="98351" name="Rectangle 47"/>
          <p:cNvSpPr>
            <a:spLocks noGrp="1" noChangeArrowheads="1"/>
          </p:cNvSpPr>
          <p:nvPr>
            <p:ph type="ctrTitle"/>
          </p:nvPr>
        </p:nvSpPr>
        <p:spPr>
          <a:xfrm>
            <a:off x="2455863" y="596900"/>
            <a:ext cx="6192837" cy="3581400"/>
          </a:xfrm>
        </p:spPr>
        <p:txBody>
          <a:bodyPr/>
          <a:lstStyle>
            <a:lvl1pPr>
              <a:defRPr sz="5200" b="1"/>
            </a:lvl1pPr>
          </a:lstStyle>
          <a:p>
            <a:r>
              <a:rPr lang="ar-SA"/>
              <a:t>انقر لتحرير نمط العنوان الرئيسي</a:t>
            </a:r>
          </a:p>
        </p:txBody>
      </p:sp>
      <p:sp>
        <p:nvSpPr>
          <p:cNvPr id="98352"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ar-SA"/>
              <a:t>انقر لتحرير نمط العنوان الثانوي الرئيسي</a:t>
            </a:r>
          </a:p>
        </p:txBody>
      </p:sp>
      <p:sp>
        <p:nvSpPr>
          <p:cNvPr id="46" name="Rectangle 44"/>
          <p:cNvSpPr>
            <a:spLocks noGrp="1" noChangeArrowheads="1"/>
          </p:cNvSpPr>
          <p:nvPr>
            <p:ph type="dt" sz="half" idx="10"/>
          </p:nvPr>
        </p:nvSpPr>
        <p:spPr>
          <a:xfrm>
            <a:off x="457200" y="6248400"/>
            <a:ext cx="2133600" cy="457200"/>
          </a:xfrm>
        </p:spPr>
        <p:txBody>
          <a:bodyPr/>
          <a:lstStyle>
            <a:lvl1pPr>
              <a:defRPr/>
            </a:lvl1pPr>
          </a:lstStyle>
          <a:p>
            <a:pPr>
              <a:defRPr/>
            </a:pPr>
            <a:fld id="{E4D98BB0-3764-4DBD-B5B0-EC08E9358CFF}" type="datetime8">
              <a:rPr lang="ar-EG"/>
              <a:pPr>
                <a:defRPr/>
              </a:pPr>
              <a:t>09 كانون الأول، 11</a:t>
            </a:fld>
            <a:endParaRPr lang="en-US"/>
          </a:p>
        </p:txBody>
      </p:sp>
      <p:sp>
        <p:nvSpPr>
          <p:cNvPr id="47" name="Rectangle 45"/>
          <p:cNvSpPr>
            <a:spLocks noGrp="1" noChangeArrowheads="1"/>
          </p:cNvSpPr>
          <p:nvPr>
            <p:ph type="ftr" sz="quarter" idx="11"/>
          </p:nvPr>
        </p:nvSpPr>
        <p:spPr/>
        <p:txBody>
          <a:bodyPr/>
          <a:lstStyle>
            <a:lvl1pPr>
              <a:defRPr/>
            </a:lvl1pPr>
          </a:lstStyle>
          <a:p>
            <a:pPr>
              <a:defRPr/>
            </a:pPr>
            <a:endParaRPr lang="en-US"/>
          </a:p>
        </p:txBody>
      </p:sp>
      <p:sp>
        <p:nvSpPr>
          <p:cNvPr id="48" name="Rectangle 46"/>
          <p:cNvSpPr>
            <a:spLocks noGrp="1" noChangeArrowheads="1"/>
          </p:cNvSpPr>
          <p:nvPr>
            <p:ph type="sldNum" sz="quarter" idx="12"/>
          </p:nvPr>
        </p:nvSpPr>
        <p:spPr/>
        <p:txBody>
          <a:bodyPr/>
          <a:lstStyle>
            <a:lvl1pPr>
              <a:defRPr/>
            </a:lvl1pPr>
          </a:lstStyle>
          <a:p>
            <a:pPr>
              <a:defRPr/>
            </a:pPr>
            <a:fld id="{C6C173A7-A676-408B-A46D-483639E15611}"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7"/>
          <p:cNvSpPr>
            <a:spLocks noGrp="1" noChangeArrowheads="1"/>
          </p:cNvSpPr>
          <p:nvPr>
            <p:ph type="dt" sz="half" idx="10"/>
          </p:nvPr>
        </p:nvSpPr>
        <p:spPr>
          <a:ln/>
        </p:spPr>
        <p:txBody>
          <a:bodyPr/>
          <a:lstStyle>
            <a:lvl1pPr>
              <a:defRPr/>
            </a:lvl1pPr>
          </a:lstStyle>
          <a:p>
            <a:pPr>
              <a:defRPr/>
            </a:pPr>
            <a:fld id="{1AE76EE2-7D52-42A7-8080-C07113E79998}" type="datetime8">
              <a:rPr lang="ar-EG"/>
              <a:pPr>
                <a:defRPr/>
              </a:pPr>
              <a:t>09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CF712626-5C52-497F-AB4E-370310A42062}"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7"/>
          <p:cNvSpPr>
            <a:spLocks noGrp="1" noChangeArrowheads="1"/>
          </p:cNvSpPr>
          <p:nvPr>
            <p:ph type="dt" sz="half" idx="10"/>
          </p:nvPr>
        </p:nvSpPr>
        <p:spPr>
          <a:ln/>
        </p:spPr>
        <p:txBody>
          <a:bodyPr/>
          <a:lstStyle>
            <a:lvl1pPr>
              <a:defRPr/>
            </a:lvl1pPr>
          </a:lstStyle>
          <a:p>
            <a:pPr>
              <a:defRPr/>
            </a:pPr>
            <a:fld id="{2571E8CD-D22C-40CB-8C01-971376E9CAB6}" type="datetime8">
              <a:rPr lang="ar-EG"/>
              <a:pPr>
                <a:defRPr/>
              </a:pPr>
              <a:t>09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B6FF7D24-DFC3-4D62-A0B1-AE7CAD506426}"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7"/>
          <p:cNvSpPr>
            <a:spLocks noGrp="1" noChangeArrowheads="1"/>
          </p:cNvSpPr>
          <p:nvPr>
            <p:ph type="dt" sz="half" idx="10"/>
          </p:nvPr>
        </p:nvSpPr>
        <p:spPr>
          <a:ln/>
        </p:spPr>
        <p:txBody>
          <a:bodyPr/>
          <a:lstStyle>
            <a:lvl1pPr>
              <a:defRPr/>
            </a:lvl1pPr>
          </a:lstStyle>
          <a:p>
            <a:pPr>
              <a:defRPr/>
            </a:pPr>
            <a:fld id="{B96C6A66-0C1D-4399-AFC0-4B3789B105FF}" type="datetime8">
              <a:rPr lang="ar-EG"/>
              <a:pPr>
                <a:defRPr/>
              </a:pPr>
              <a:t>09 كانون الأول، 11</a:t>
            </a:fld>
            <a:endParaRPr lang="en-US"/>
          </a:p>
        </p:txBody>
      </p:sp>
      <p:sp>
        <p:nvSpPr>
          <p:cNvPr id="6" name="Rectangle 48"/>
          <p:cNvSpPr>
            <a:spLocks noGrp="1" noChangeArrowheads="1"/>
          </p:cNvSpPr>
          <p:nvPr>
            <p:ph type="ftr" sz="quarter" idx="11"/>
          </p:nvPr>
        </p:nvSpPr>
        <p:spPr>
          <a:ln/>
        </p:spPr>
        <p:txBody>
          <a:bodyPr/>
          <a:lstStyle>
            <a:lvl1pPr>
              <a:defRPr/>
            </a:lvl1pPr>
          </a:lstStyle>
          <a:p>
            <a:pPr>
              <a:defRPr/>
            </a:pPr>
            <a:endParaRPr lang="en-US"/>
          </a:p>
        </p:txBody>
      </p:sp>
      <p:sp>
        <p:nvSpPr>
          <p:cNvPr id="7" name="Rectangle 49"/>
          <p:cNvSpPr>
            <a:spLocks noGrp="1" noChangeArrowheads="1"/>
          </p:cNvSpPr>
          <p:nvPr>
            <p:ph type="sldNum" sz="quarter" idx="12"/>
          </p:nvPr>
        </p:nvSpPr>
        <p:spPr>
          <a:ln/>
        </p:spPr>
        <p:txBody>
          <a:bodyPr/>
          <a:lstStyle>
            <a:lvl1pPr>
              <a:defRPr/>
            </a:lvl1pPr>
          </a:lstStyle>
          <a:p>
            <a:pPr>
              <a:defRPr/>
            </a:pPr>
            <a:fld id="{94077937-4974-4E60-81D1-11FE6B7FAB9C}"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7"/>
          <p:cNvSpPr>
            <a:spLocks noGrp="1" noChangeArrowheads="1"/>
          </p:cNvSpPr>
          <p:nvPr>
            <p:ph type="dt" sz="half" idx="10"/>
          </p:nvPr>
        </p:nvSpPr>
        <p:spPr>
          <a:ln/>
        </p:spPr>
        <p:txBody>
          <a:bodyPr/>
          <a:lstStyle>
            <a:lvl1pPr>
              <a:defRPr/>
            </a:lvl1pPr>
          </a:lstStyle>
          <a:p>
            <a:pPr>
              <a:defRPr/>
            </a:pPr>
            <a:fld id="{EAADD629-DAE7-4FC4-B928-4C11DC5DB4E1}" type="datetime8">
              <a:rPr lang="ar-EG"/>
              <a:pPr>
                <a:defRPr/>
              </a:pPr>
              <a:t>09 كانون الأول، 11</a:t>
            </a:fld>
            <a:endParaRPr lang="en-US"/>
          </a:p>
        </p:txBody>
      </p:sp>
      <p:sp>
        <p:nvSpPr>
          <p:cNvPr id="8" name="Rectangle 48"/>
          <p:cNvSpPr>
            <a:spLocks noGrp="1" noChangeArrowheads="1"/>
          </p:cNvSpPr>
          <p:nvPr>
            <p:ph type="ftr" sz="quarter" idx="11"/>
          </p:nvPr>
        </p:nvSpPr>
        <p:spPr>
          <a:ln/>
        </p:spPr>
        <p:txBody>
          <a:bodyPr/>
          <a:lstStyle>
            <a:lvl1pPr>
              <a:defRPr/>
            </a:lvl1pPr>
          </a:lstStyle>
          <a:p>
            <a:pPr>
              <a:defRPr/>
            </a:pPr>
            <a:endParaRPr lang="en-US"/>
          </a:p>
        </p:txBody>
      </p:sp>
      <p:sp>
        <p:nvSpPr>
          <p:cNvPr id="9" name="Rectangle 49"/>
          <p:cNvSpPr>
            <a:spLocks noGrp="1" noChangeArrowheads="1"/>
          </p:cNvSpPr>
          <p:nvPr>
            <p:ph type="sldNum" sz="quarter" idx="12"/>
          </p:nvPr>
        </p:nvSpPr>
        <p:spPr>
          <a:ln/>
        </p:spPr>
        <p:txBody>
          <a:bodyPr/>
          <a:lstStyle>
            <a:lvl1pPr>
              <a:defRPr/>
            </a:lvl1pPr>
          </a:lstStyle>
          <a:p>
            <a:pPr>
              <a:defRPr/>
            </a:pPr>
            <a:fld id="{72C86BAF-A532-4D25-A765-651B1E28A5D1}"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7"/>
          <p:cNvSpPr>
            <a:spLocks noGrp="1" noChangeArrowheads="1"/>
          </p:cNvSpPr>
          <p:nvPr>
            <p:ph type="dt" sz="half" idx="10"/>
          </p:nvPr>
        </p:nvSpPr>
        <p:spPr>
          <a:ln/>
        </p:spPr>
        <p:txBody>
          <a:bodyPr/>
          <a:lstStyle>
            <a:lvl1pPr>
              <a:defRPr/>
            </a:lvl1pPr>
          </a:lstStyle>
          <a:p>
            <a:pPr>
              <a:defRPr/>
            </a:pPr>
            <a:fld id="{FC0EDEDA-9597-4510-90B2-03C127A7B754}" type="datetime8">
              <a:rPr lang="ar-EG"/>
              <a:pPr>
                <a:defRPr/>
              </a:pPr>
              <a:t>09 كانون الأول، 11</a:t>
            </a:fld>
            <a:endParaRPr lang="en-US"/>
          </a:p>
        </p:txBody>
      </p:sp>
      <p:sp>
        <p:nvSpPr>
          <p:cNvPr id="4" name="Rectangle 48"/>
          <p:cNvSpPr>
            <a:spLocks noGrp="1" noChangeArrowheads="1"/>
          </p:cNvSpPr>
          <p:nvPr>
            <p:ph type="ftr" sz="quarter" idx="11"/>
          </p:nvPr>
        </p:nvSpPr>
        <p:spPr>
          <a:ln/>
        </p:spPr>
        <p:txBody>
          <a:bodyPr/>
          <a:lstStyle>
            <a:lvl1pPr>
              <a:defRPr/>
            </a:lvl1pPr>
          </a:lstStyle>
          <a:p>
            <a:pPr>
              <a:defRPr/>
            </a:pPr>
            <a:endParaRPr lang="en-US"/>
          </a:p>
        </p:txBody>
      </p:sp>
      <p:sp>
        <p:nvSpPr>
          <p:cNvPr id="5" name="Rectangle 49"/>
          <p:cNvSpPr>
            <a:spLocks noGrp="1" noChangeArrowheads="1"/>
          </p:cNvSpPr>
          <p:nvPr>
            <p:ph type="sldNum" sz="quarter" idx="12"/>
          </p:nvPr>
        </p:nvSpPr>
        <p:spPr>
          <a:ln/>
        </p:spPr>
        <p:txBody>
          <a:bodyPr/>
          <a:lstStyle>
            <a:lvl1pPr>
              <a:defRPr/>
            </a:lvl1pPr>
          </a:lstStyle>
          <a:p>
            <a:pPr>
              <a:defRPr/>
            </a:pPr>
            <a:fld id="{B224F777-D867-4115-A5D8-E9ED38E8199A}"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7"/>
          <p:cNvSpPr>
            <a:spLocks noGrp="1" noChangeArrowheads="1"/>
          </p:cNvSpPr>
          <p:nvPr>
            <p:ph type="dt" sz="half" idx="10"/>
          </p:nvPr>
        </p:nvSpPr>
        <p:spPr>
          <a:ln/>
        </p:spPr>
        <p:txBody>
          <a:bodyPr/>
          <a:lstStyle>
            <a:lvl1pPr>
              <a:defRPr/>
            </a:lvl1pPr>
          </a:lstStyle>
          <a:p>
            <a:pPr>
              <a:defRPr/>
            </a:pPr>
            <a:fld id="{ADC1AD1D-DCA3-4B43-A089-CAC620F4EF7D}" type="datetime8">
              <a:rPr lang="ar-EG"/>
              <a:pPr>
                <a:defRPr/>
              </a:pPr>
              <a:t>09 كانون الأول، 11</a:t>
            </a:fld>
            <a:endParaRPr lang="en-US"/>
          </a:p>
        </p:txBody>
      </p:sp>
      <p:sp>
        <p:nvSpPr>
          <p:cNvPr id="3" name="Rectangle 48"/>
          <p:cNvSpPr>
            <a:spLocks noGrp="1" noChangeArrowheads="1"/>
          </p:cNvSpPr>
          <p:nvPr>
            <p:ph type="ftr" sz="quarter" idx="11"/>
          </p:nvPr>
        </p:nvSpPr>
        <p:spPr>
          <a:ln/>
        </p:spPr>
        <p:txBody>
          <a:bodyPr/>
          <a:lstStyle>
            <a:lvl1pPr>
              <a:defRPr/>
            </a:lvl1pPr>
          </a:lstStyle>
          <a:p>
            <a:pPr>
              <a:defRPr/>
            </a:pPr>
            <a:endParaRPr lang="en-US"/>
          </a:p>
        </p:txBody>
      </p:sp>
      <p:sp>
        <p:nvSpPr>
          <p:cNvPr id="4" name="Rectangle 49"/>
          <p:cNvSpPr>
            <a:spLocks noGrp="1" noChangeArrowheads="1"/>
          </p:cNvSpPr>
          <p:nvPr>
            <p:ph type="sldNum" sz="quarter" idx="12"/>
          </p:nvPr>
        </p:nvSpPr>
        <p:spPr>
          <a:ln/>
        </p:spPr>
        <p:txBody>
          <a:bodyPr/>
          <a:lstStyle>
            <a:lvl1pPr>
              <a:defRPr/>
            </a:lvl1pPr>
          </a:lstStyle>
          <a:p>
            <a:pPr>
              <a:defRPr/>
            </a:pPr>
            <a:fld id="{B9FB6B0F-B9E1-48F8-8E2A-43E13CBDD9C0}"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7"/>
          <p:cNvSpPr>
            <a:spLocks noGrp="1" noChangeArrowheads="1"/>
          </p:cNvSpPr>
          <p:nvPr>
            <p:ph type="dt" sz="half" idx="10"/>
          </p:nvPr>
        </p:nvSpPr>
        <p:spPr>
          <a:ln/>
        </p:spPr>
        <p:txBody>
          <a:bodyPr/>
          <a:lstStyle>
            <a:lvl1pPr>
              <a:defRPr/>
            </a:lvl1pPr>
          </a:lstStyle>
          <a:p>
            <a:pPr>
              <a:defRPr/>
            </a:pPr>
            <a:fld id="{D8C9E1BB-1CD9-4BAA-842D-0830EC382BD1}" type="datetime8">
              <a:rPr lang="ar-EG"/>
              <a:pPr>
                <a:defRPr/>
              </a:pPr>
              <a:t>09 كانون الأول، 11</a:t>
            </a:fld>
            <a:endParaRPr lang="en-US"/>
          </a:p>
        </p:txBody>
      </p:sp>
      <p:sp>
        <p:nvSpPr>
          <p:cNvPr id="6" name="Rectangle 48"/>
          <p:cNvSpPr>
            <a:spLocks noGrp="1" noChangeArrowheads="1"/>
          </p:cNvSpPr>
          <p:nvPr>
            <p:ph type="ftr" sz="quarter" idx="11"/>
          </p:nvPr>
        </p:nvSpPr>
        <p:spPr>
          <a:ln/>
        </p:spPr>
        <p:txBody>
          <a:bodyPr/>
          <a:lstStyle>
            <a:lvl1pPr>
              <a:defRPr/>
            </a:lvl1pPr>
          </a:lstStyle>
          <a:p>
            <a:pPr>
              <a:defRPr/>
            </a:pPr>
            <a:endParaRPr lang="en-US"/>
          </a:p>
        </p:txBody>
      </p:sp>
      <p:sp>
        <p:nvSpPr>
          <p:cNvPr id="7" name="Rectangle 49"/>
          <p:cNvSpPr>
            <a:spLocks noGrp="1" noChangeArrowheads="1"/>
          </p:cNvSpPr>
          <p:nvPr>
            <p:ph type="sldNum" sz="quarter" idx="12"/>
          </p:nvPr>
        </p:nvSpPr>
        <p:spPr>
          <a:ln/>
        </p:spPr>
        <p:txBody>
          <a:bodyPr/>
          <a:lstStyle>
            <a:lvl1pPr>
              <a:defRPr/>
            </a:lvl1pPr>
          </a:lstStyle>
          <a:p>
            <a:pPr>
              <a:defRPr/>
            </a:pPr>
            <a:fld id="{8FF81714-7662-408E-9232-AB9A49321985}"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7"/>
          <p:cNvSpPr>
            <a:spLocks noGrp="1" noChangeArrowheads="1"/>
          </p:cNvSpPr>
          <p:nvPr>
            <p:ph type="dt" sz="half" idx="10"/>
          </p:nvPr>
        </p:nvSpPr>
        <p:spPr>
          <a:ln/>
        </p:spPr>
        <p:txBody>
          <a:bodyPr/>
          <a:lstStyle>
            <a:lvl1pPr>
              <a:defRPr/>
            </a:lvl1pPr>
          </a:lstStyle>
          <a:p>
            <a:pPr>
              <a:defRPr/>
            </a:pPr>
            <a:fld id="{3CC1DEA3-B11C-4D0E-B82D-432EA29228E9}" type="datetime8">
              <a:rPr lang="ar-EG"/>
              <a:pPr>
                <a:defRPr/>
              </a:pPr>
              <a:t>09 كانون الأول، 11</a:t>
            </a:fld>
            <a:endParaRPr lang="en-US"/>
          </a:p>
        </p:txBody>
      </p:sp>
      <p:sp>
        <p:nvSpPr>
          <p:cNvPr id="6" name="Rectangle 48"/>
          <p:cNvSpPr>
            <a:spLocks noGrp="1" noChangeArrowheads="1"/>
          </p:cNvSpPr>
          <p:nvPr>
            <p:ph type="ftr" sz="quarter" idx="11"/>
          </p:nvPr>
        </p:nvSpPr>
        <p:spPr>
          <a:ln/>
        </p:spPr>
        <p:txBody>
          <a:bodyPr/>
          <a:lstStyle>
            <a:lvl1pPr>
              <a:defRPr/>
            </a:lvl1pPr>
          </a:lstStyle>
          <a:p>
            <a:pPr>
              <a:defRPr/>
            </a:pPr>
            <a:endParaRPr lang="en-US"/>
          </a:p>
        </p:txBody>
      </p:sp>
      <p:sp>
        <p:nvSpPr>
          <p:cNvPr id="7" name="Rectangle 49"/>
          <p:cNvSpPr>
            <a:spLocks noGrp="1" noChangeArrowheads="1"/>
          </p:cNvSpPr>
          <p:nvPr>
            <p:ph type="sldNum" sz="quarter" idx="12"/>
          </p:nvPr>
        </p:nvSpPr>
        <p:spPr>
          <a:ln/>
        </p:spPr>
        <p:txBody>
          <a:bodyPr/>
          <a:lstStyle>
            <a:lvl1pPr>
              <a:defRPr/>
            </a:lvl1pPr>
          </a:lstStyle>
          <a:p>
            <a:pPr>
              <a:defRPr/>
            </a:pPr>
            <a:fld id="{9F66E4DC-64B2-45BF-9F78-B9A0229FEE17}"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7"/>
          <p:cNvSpPr>
            <a:spLocks noGrp="1" noChangeArrowheads="1"/>
          </p:cNvSpPr>
          <p:nvPr>
            <p:ph type="dt" sz="half" idx="10"/>
          </p:nvPr>
        </p:nvSpPr>
        <p:spPr>
          <a:ln/>
        </p:spPr>
        <p:txBody>
          <a:bodyPr/>
          <a:lstStyle>
            <a:lvl1pPr>
              <a:defRPr/>
            </a:lvl1pPr>
          </a:lstStyle>
          <a:p>
            <a:pPr>
              <a:defRPr/>
            </a:pPr>
            <a:fld id="{2C6197F6-38B8-4F7E-B942-DA816158DE05}" type="datetime8">
              <a:rPr lang="ar-EG"/>
              <a:pPr>
                <a:defRPr/>
              </a:pPr>
              <a:t>09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6C7A6414-2F1D-4BE6-8A75-82F9D1B6320C}"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103188"/>
            <a:ext cx="2060575" cy="59531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42913" y="103188"/>
            <a:ext cx="6030912" cy="5953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7"/>
          <p:cNvSpPr>
            <a:spLocks noGrp="1" noChangeArrowheads="1"/>
          </p:cNvSpPr>
          <p:nvPr>
            <p:ph type="dt" sz="half" idx="10"/>
          </p:nvPr>
        </p:nvSpPr>
        <p:spPr>
          <a:ln/>
        </p:spPr>
        <p:txBody>
          <a:bodyPr/>
          <a:lstStyle>
            <a:lvl1pPr>
              <a:defRPr/>
            </a:lvl1pPr>
          </a:lstStyle>
          <a:p>
            <a:pPr>
              <a:defRPr/>
            </a:pPr>
            <a:fld id="{3216E16B-5C8C-493C-95BD-6E3503ABC5D0}" type="datetime8">
              <a:rPr lang="ar-EG"/>
              <a:pPr>
                <a:defRPr/>
              </a:pPr>
              <a:t>09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F54128B9-5FE1-4489-A72A-E75D226EF687}"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42913" y="103188"/>
            <a:ext cx="8243887" cy="131445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456113"/>
          </a:xfrm>
        </p:spPr>
        <p:txBody>
          <a:bodyPr/>
          <a:lstStyle/>
          <a:p>
            <a:pPr lvl="0"/>
            <a:endParaRPr lang="en-US" noProof="0" smtClean="0"/>
          </a:p>
        </p:txBody>
      </p:sp>
      <p:sp>
        <p:nvSpPr>
          <p:cNvPr id="4" name="Rectangle 47"/>
          <p:cNvSpPr>
            <a:spLocks noGrp="1" noChangeArrowheads="1"/>
          </p:cNvSpPr>
          <p:nvPr>
            <p:ph type="dt" sz="half" idx="10"/>
          </p:nvPr>
        </p:nvSpPr>
        <p:spPr>
          <a:ln/>
        </p:spPr>
        <p:txBody>
          <a:bodyPr/>
          <a:lstStyle>
            <a:lvl1pPr>
              <a:defRPr/>
            </a:lvl1pPr>
          </a:lstStyle>
          <a:p>
            <a:pPr>
              <a:defRPr/>
            </a:pPr>
            <a:fld id="{ED4CEEC5-DA9F-4E52-A359-00974480E588}" type="datetime8">
              <a:rPr lang="ar-EG"/>
              <a:pPr>
                <a:defRPr/>
              </a:pPr>
              <a:t>09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C4C25EA9-D5CB-4278-80DE-491E0158E9F2}"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7938" y="0"/>
            <a:ext cx="2833688" cy="6856413"/>
            <a:chOff x="-5" y="0"/>
            <a:chExt cx="1785" cy="4319"/>
          </a:xfrm>
        </p:grpSpPr>
        <p:sp>
          <p:nvSpPr>
            <p:cNvPr id="97283" name="Freeform 3"/>
            <p:cNvSpPr>
              <a:spLocks/>
            </p:cNvSpPr>
            <p:nvPr/>
          </p:nvSpPr>
          <p:spPr bwMode="ltGray">
            <a:xfrm>
              <a:off x="-5" y="3262"/>
              <a:ext cx="472" cy="802"/>
            </a:xfrm>
            <a:custGeom>
              <a:avLst/>
              <a:gdLst/>
              <a:ahLst/>
              <a:cxnLst>
                <a:cxn ang="0">
                  <a:pos x="5" y="32"/>
                </a:cxn>
                <a:cxn ang="0">
                  <a:pos x="189" y="26"/>
                </a:cxn>
                <a:cxn ang="0">
                  <a:pos x="309" y="66"/>
                </a:cxn>
                <a:cxn ang="0">
                  <a:pos x="357" y="98"/>
                </a:cxn>
                <a:cxn ang="0">
                  <a:pos x="413" y="162"/>
                </a:cxn>
                <a:cxn ang="0">
                  <a:pos x="437" y="250"/>
                </a:cxn>
                <a:cxn ang="0">
                  <a:pos x="397" y="530"/>
                </a:cxn>
                <a:cxn ang="0">
                  <a:pos x="341" y="634"/>
                </a:cxn>
                <a:cxn ang="0">
                  <a:pos x="173" y="714"/>
                </a:cxn>
                <a:cxn ang="0">
                  <a:pos x="77" y="730"/>
                </a:cxn>
                <a:cxn ang="0">
                  <a:pos x="69" y="802"/>
                </a:cxn>
                <a:cxn ang="0">
                  <a:pos x="7" y="788"/>
                </a:cxn>
                <a:cxn ang="0">
                  <a:pos x="5" y="751"/>
                </a:cxn>
                <a:cxn ang="0">
                  <a:pos x="37" y="722"/>
                </a:cxn>
                <a:cxn ang="0">
                  <a:pos x="5" y="670"/>
                </a:cxn>
                <a:cxn ang="0">
                  <a:pos x="5" y="32"/>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000"/>
              </a:schemeClr>
            </a:solidFill>
            <a:ln w="9525">
              <a:noFill/>
              <a:round/>
              <a:headEnd/>
              <a:tailEnd/>
            </a:ln>
            <a:effectLst/>
          </p:spPr>
          <p:txBody>
            <a:bodyPr/>
            <a:lstStyle/>
            <a:p>
              <a:pPr>
                <a:defRPr/>
              </a:pPr>
              <a:endParaRPr lang="en-US"/>
            </a:p>
          </p:txBody>
        </p:sp>
        <p:grpSp>
          <p:nvGrpSpPr>
            <p:cNvPr id="2057" name="Group 4"/>
            <p:cNvGrpSpPr>
              <a:grpSpLocks/>
            </p:cNvGrpSpPr>
            <p:nvPr/>
          </p:nvGrpSpPr>
          <p:grpSpPr bwMode="auto">
            <a:xfrm rot="14964908" flipH="1">
              <a:off x="104" y="2441"/>
              <a:ext cx="452" cy="444"/>
              <a:chOff x="1727" y="866"/>
              <a:chExt cx="129" cy="157"/>
            </a:xfrm>
          </p:grpSpPr>
          <p:sp>
            <p:nvSpPr>
              <p:cNvPr id="97285" name="Freeform 5"/>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286" name="Freeform 6"/>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287" name="Freeform 7"/>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sp>
          <p:nvSpPr>
            <p:cNvPr id="97288" name="Freeform 8"/>
            <p:cNvSpPr>
              <a:spLocks/>
            </p:cNvSpPr>
            <p:nvPr/>
          </p:nvSpPr>
          <p:spPr bwMode="ltGray">
            <a:xfrm>
              <a:off x="90" y="1736"/>
              <a:ext cx="710" cy="768"/>
            </a:xfrm>
            <a:custGeom>
              <a:avLst/>
              <a:gdLst/>
              <a:ahLst/>
              <a:cxnLst>
                <a:cxn ang="0">
                  <a:pos x="14" y="416"/>
                </a:cxn>
                <a:cxn ang="0">
                  <a:pos x="14" y="272"/>
                </a:cxn>
                <a:cxn ang="0">
                  <a:pos x="102" y="144"/>
                </a:cxn>
                <a:cxn ang="0">
                  <a:pos x="150" y="96"/>
                </a:cxn>
                <a:cxn ang="0">
                  <a:pos x="198" y="64"/>
                </a:cxn>
                <a:cxn ang="0">
                  <a:pos x="350" y="0"/>
                </a:cxn>
                <a:cxn ang="0">
                  <a:pos x="534" y="8"/>
                </a:cxn>
                <a:cxn ang="0">
                  <a:pos x="662" y="96"/>
                </a:cxn>
                <a:cxn ang="0">
                  <a:pos x="710" y="200"/>
                </a:cxn>
                <a:cxn ang="0">
                  <a:pos x="702" y="400"/>
                </a:cxn>
                <a:cxn ang="0">
                  <a:pos x="678" y="448"/>
                </a:cxn>
                <a:cxn ang="0">
                  <a:pos x="550" y="632"/>
                </a:cxn>
                <a:cxn ang="0">
                  <a:pos x="518" y="656"/>
                </a:cxn>
                <a:cxn ang="0">
                  <a:pos x="470" y="664"/>
                </a:cxn>
                <a:cxn ang="0">
                  <a:pos x="518" y="680"/>
                </a:cxn>
                <a:cxn ang="0">
                  <a:pos x="566" y="696"/>
                </a:cxn>
                <a:cxn ang="0">
                  <a:pos x="574" y="720"/>
                </a:cxn>
                <a:cxn ang="0">
                  <a:pos x="526" y="736"/>
                </a:cxn>
                <a:cxn ang="0">
                  <a:pos x="502" y="752"/>
                </a:cxn>
                <a:cxn ang="0">
                  <a:pos x="454" y="768"/>
                </a:cxn>
                <a:cxn ang="0">
                  <a:pos x="438" y="712"/>
                </a:cxn>
                <a:cxn ang="0">
                  <a:pos x="246" y="688"/>
                </a:cxn>
                <a:cxn ang="0">
                  <a:pos x="134" y="648"/>
                </a:cxn>
                <a:cxn ang="0">
                  <a:pos x="110" y="624"/>
                </a:cxn>
                <a:cxn ang="0">
                  <a:pos x="78" y="576"/>
                </a:cxn>
                <a:cxn ang="0">
                  <a:pos x="54" y="464"/>
                </a:cxn>
                <a:cxn ang="0">
                  <a:pos x="30" y="408"/>
                </a:cxn>
                <a:cxn ang="0">
                  <a:pos x="22" y="384"/>
                </a:cxn>
                <a:cxn ang="0">
                  <a:pos x="14" y="416"/>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000"/>
              </a:schemeClr>
            </a:solidFill>
            <a:ln w="9525">
              <a:noFill/>
              <a:round/>
              <a:headEnd/>
              <a:tailEnd/>
            </a:ln>
            <a:effectLst/>
          </p:spPr>
          <p:txBody>
            <a:bodyPr/>
            <a:lstStyle/>
            <a:p>
              <a:pPr>
                <a:defRPr/>
              </a:pPr>
              <a:endParaRPr lang="en-US"/>
            </a:p>
          </p:txBody>
        </p:sp>
        <p:grpSp>
          <p:nvGrpSpPr>
            <p:cNvPr id="2059" name="Group 9"/>
            <p:cNvGrpSpPr>
              <a:grpSpLocks/>
            </p:cNvGrpSpPr>
            <p:nvPr/>
          </p:nvGrpSpPr>
          <p:grpSpPr bwMode="auto">
            <a:xfrm rot="416244">
              <a:off x="9" y="1746"/>
              <a:ext cx="1771" cy="1741"/>
              <a:chOff x="41" y="2787"/>
              <a:chExt cx="902" cy="833"/>
            </a:xfrm>
          </p:grpSpPr>
          <p:sp>
            <p:nvSpPr>
              <p:cNvPr id="97290" name="Freeform 10"/>
              <p:cNvSpPr>
                <a:spLocks/>
              </p:cNvSpPr>
              <p:nvPr userDrawn="1"/>
            </p:nvSpPr>
            <p:spPr bwMode="ltGray">
              <a:xfrm rot="373331" flipH="1">
                <a:off x="125" y="2787"/>
                <a:ext cx="313" cy="303"/>
              </a:xfrm>
              <a:custGeom>
                <a:avLst/>
                <a:gdLst/>
                <a:ahLst/>
                <a:cxnLst>
                  <a:cxn ang="0">
                    <a:pos x="46" y="210"/>
                  </a:cxn>
                  <a:cxn ang="0">
                    <a:pos x="37" y="198"/>
                  </a:cxn>
                  <a:cxn ang="0">
                    <a:pos x="26" y="181"/>
                  </a:cxn>
                  <a:cxn ang="0">
                    <a:pos x="15" y="159"/>
                  </a:cxn>
                  <a:cxn ang="0">
                    <a:pos x="5" y="135"/>
                  </a:cxn>
                  <a:cxn ang="0">
                    <a:pos x="0" y="109"/>
                  </a:cxn>
                  <a:cxn ang="0">
                    <a:pos x="1" y="82"/>
                  </a:cxn>
                  <a:cxn ang="0">
                    <a:pos x="9" y="57"/>
                  </a:cxn>
                  <a:cxn ang="0">
                    <a:pos x="27" y="35"/>
                  </a:cxn>
                  <a:cxn ang="0">
                    <a:pos x="45" y="22"/>
                  </a:cxn>
                  <a:cxn ang="0">
                    <a:pos x="60" y="12"/>
                  </a:cxn>
                  <a:cxn ang="0">
                    <a:pos x="72" y="7"/>
                  </a:cxn>
                  <a:cxn ang="0">
                    <a:pos x="81" y="5"/>
                  </a:cxn>
                  <a:cxn ang="0">
                    <a:pos x="88" y="5"/>
                  </a:cxn>
                  <a:cxn ang="0">
                    <a:pos x="104" y="0"/>
                  </a:cxn>
                  <a:cxn ang="0">
                    <a:pos x="148" y="8"/>
                  </a:cxn>
                  <a:cxn ang="0">
                    <a:pos x="160" y="12"/>
                  </a:cxn>
                  <a:cxn ang="0">
                    <a:pos x="172" y="15"/>
                  </a:cxn>
                  <a:cxn ang="0">
                    <a:pos x="182" y="19"/>
                  </a:cxn>
                  <a:cxn ang="0">
                    <a:pos x="190" y="23"/>
                  </a:cxn>
                  <a:cxn ang="0">
                    <a:pos x="198" y="27"/>
                  </a:cxn>
                  <a:cxn ang="0">
                    <a:pos x="205" y="32"/>
                  </a:cxn>
                  <a:cxn ang="0">
                    <a:pos x="211" y="38"/>
                  </a:cxn>
                  <a:cxn ang="0">
                    <a:pos x="217" y="45"/>
                  </a:cxn>
                  <a:cxn ang="0">
                    <a:pos x="205" y="40"/>
                  </a:cxn>
                  <a:cxn ang="0">
                    <a:pos x="194" y="36"/>
                  </a:cxn>
                  <a:cxn ang="0">
                    <a:pos x="183" y="33"/>
                  </a:cxn>
                  <a:cxn ang="0">
                    <a:pos x="172" y="30"/>
                  </a:cxn>
                  <a:cxn ang="0">
                    <a:pos x="163" y="27"/>
                  </a:cxn>
                  <a:cxn ang="0">
                    <a:pos x="153" y="26"/>
                  </a:cxn>
                  <a:cxn ang="0">
                    <a:pos x="143" y="24"/>
                  </a:cxn>
                  <a:cxn ang="0">
                    <a:pos x="134" y="24"/>
                  </a:cxn>
                  <a:cxn ang="0">
                    <a:pos x="125" y="24"/>
                  </a:cxn>
                  <a:cxn ang="0">
                    <a:pos x="116" y="25"/>
                  </a:cxn>
                  <a:cxn ang="0">
                    <a:pos x="107" y="27"/>
                  </a:cxn>
                  <a:cxn ang="0">
                    <a:pos x="99" y="29"/>
                  </a:cxn>
                  <a:cxn ang="0">
                    <a:pos x="91" y="33"/>
                  </a:cxn>
                  <a:cxn ang="0">
                    <a:pos x="82" y="36"/>
                  </a:cxn>
                  <a:cxn ang="0">
                    <a:pos x="74" y="41"/>
                  </a:cxn>
                  <a:cxn ang="0">
                    <a:pos x="66" y="46"/>
                  </a:cxn>
                  <a:cxn ang="0">
                    <a:pos x="52" y="61"/>
                  </a:cxn>
                  <a:cxn ang="0">
                    <a:pos x="42" y="80"/>
                  </a:cxn>
                  <a:cxn ang="0">
                    <a:pos x="37" y="103"/>
                  </a:cxn>
                  <a:cxn ang="0">
                    <a:pos x="35" y="126"/>
                  </a:cxn>
                  <a:cxn ang="0">
                    <a:pos x="35" y="151"/>
                  </a:cxn>
                  <a:cxn ang="0">
                    <a:pos x="38" y="174"/>
                  </a:cxn>
                  <a:cxn ang="0">
                    <a:pos x="41" y="194"/>
                  </a:cxn>
                  <a:cxn ang="0">
                    <a:pos x="46" y="210"/>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w="9525">
                <a:noFill/>
                <a:round/>
                <a:headEnd/>
                <a:tailEnd/>
              </a:ln>
            </p:spPr>
            <p:txBody>
              <a:bodyPr/>
              <a:lstStyle/>
              <a:p>
                <a:pPr>
                  <a:defRPr/>
                </a:pPr>
                <a:endParaRPr lang="en-US"/>
              </a:p>
            </p:txBody>
          </p:sp>
          <p:sp>
            <p:nvSpPr>
              <p:cNvPr id="97291" name="Freeform 11"/>
              <p:cNvSpPr>
                <a:spLocks/>
              </p:cNvSpPr>
              <p:nvPr userDrawn="1"/>
            </p:nvSpPr>
            <p:spPr bwMode="ltGray">
              <a:xfrm rot="373331" flipH="1">
                <a:off x="41" y="2843"/>
                <a:ext cx="262" cy="308"/>
              </a:xfrm>
              <a:custGeom>
                <a:avLst/>
                <a:gdLst/>
                <a:ahLst/>
                <a:cxnLst>
                  <a:cxn ang="0">
                    <a:pos x="109" y="0"/>
                  </a:cxn>
                  <a:cxn ang="0">
                    <a:pos x="112" y="2"/>
                  </a:cxn>
                  <a:cxn ang="0">
                    <a:pos x="118" y="8"/>
                  </a:cxn>
                  <a:cxn ang="0">
                    <a:pos x="127" y="18"/>
                  </a:cxn>
                  <a:cxn ang="0">
                    <a:pos x="137" y="33"/>
                  </a:cxn>
                  <a:cxn ang="0">
                    <a:pos x="145" y="52"/>
                  </a:cxn>
                  <a:cxn ang="0">
                    <a:pos x="150" y="76"/>
                  </a:cxn>
                  <a:cxn ang="0">
                    <a:pos x="150" y="105"/>
                  </a:cxn>
                  <a:cxn ang="0">
                    <a:pos x="144" y="139"/>
                  </a:cxn>
                  <a:cxn ang="0">
                    <a:pos x="140" y="149"/>
                  </a:cxn>
                  <a:cxn ang="0">
                    <a:pos x="136" y="157"/>
                  </a:cxn>
                  <a:cxn ang="0">
                    <a:pos x="131" y="165"/>
                  </a:cxn>
                  <a:cxn ang="0">
                    <a:pos x="125" y="173"/>
                  </a:cxn>
                  <a:cxn ang="0">
                    <a:pos x="117" y="180"/>
                  </a:cxn>
                  <a:cxn ang="0">
                    <a:pos x="110" y="185"/>
                  </a:cxn>
                  <a:cxn ang="0">
                    <a:pos x="102" y="191"/>
                  </a:cxn>
                  <a:cxn ang="0">
                    <a:pos x="92" y="195"/>
                  </a:cxn>
                  <a:cxn ang="0">
                    <a:pos x="82" y="197"/>
                  </a:cxn>
                  <a:cxn ang="0">
                    <a:pos x="72" y="200"/>
                  </a:cxn>
                  <a:cxn ang="0">
                    <a:pos x="61" y="201"/>
                  </a:cxn>
                  <a:cxn ang="0">
                    <a:pos x="49" y="201"/>
                  </a:cxn>
                  <a:cxn ang="0">
                    <a:pos x="37" y="200"/>
                  </a:cxn>
                  <a:cxn ang="0">
                    <a:pos x="25" y="197"/>
                  </a:cxn>
                  <a:cxn ang="0">
                    <a:pos x="12" y="193"/>
                  </a:cxn>
                  <a:cxn ang="0">
                    <a:pos x="0" y="188"/>
                  </a:cxn>
                  <a:cxn ang="0">
                    <a:pos x="11" y="195"/>
                  </a:cxn>
                  <a:cxn ang="0">
                    <a:pos x="22" y="200"/>
                  </a:cxn>
                  <a:cxn ang="0">
                    <a:pos x="33" y="205"/>
                  </a:cxn>
                  <a:cxn ang="0">
                    <a:pos x="43" y="208"/>
                  </a:cxn>
                  <a:cxn ang="0">
                    <a:pos x="53" y="211"/>
                  </a:cxn>
                  <a:cxn ang="0">
                    <a:pos x="63" y="212"/>
                  </a:cxn>
                  <a:cxn ang="0">
                    <a:pos x="73" y="213"/>
                  </a:cxn>
                  <a:cxn ang="0">
                    <a:pos x="83" y="213"/>
                  </a:cxn>
                  <a:cxn ang="0">
                    <a:pos x="91" y="212"/>
                  </a:cxn>
                  <a:cxn ang="0">
                    <a:pos x="100" y="210"/>
                  </a:cxn>
                  <a:cxn ang="0">
                    <a:pos x="108" y="208"/>
                  </a:cxn>
                  <a:cxn ang="0">
                    <a:pos x="116" y="206"/>
                  </a:cxn>
                  <a:cxn ang="0">
                    <a:pos x="123" y="203"/>
                  </a:cxn>
                  <a:cxn ang="0">
                    <a:pos x="130" y="199"/>
                  </a:cxn>
                  <a:cxn ang="0">
                    <a:pos x="136" y="195"/>
                  </a:cxn>
                  <a:cxn ang="0">
                    <a:pos x="142" y="191"/>
                  </a:cxn>
                  <a:cxn ang="0">
                    <a:pos x="158" y="176"/>
                  </a:cxn>
                  <a:cxn ang="0">
                    <a:pos x="169" y="161"/>
                  </a:cxn>
                  <a:cxn ang="0">
                    <a:pos x="176" y="144"/>
                  </a:cxn>
                  <a:cxn ang="0">
                    <a:pos x="179" y="128"/>
                  </a:cxn>
                  <a:cxn ang="0">
                    <a:pos x="181" y="111"/>
                  </a:cxn>
                  <a:cxn ang="0">
                    <a:pos x="181" y="95"/>
                  </a:cxn>
                  <a:cxn ang="0">
                    <a:pos x="182" y="79"/>
                  </a:cxn>
                  <a:cxn ang="0">
                    <a:pos x="173" y="46"/>
                  </a:cxn>
                  <a:cxn ang="0">
                    <a:pos x="156" y="21"/>
                  </a:cxn>
                  <a:cxn ang="0">
                    <a:pos x="151" y="18"/>
                  </a:cxn>
                  <a:cxn ang="0">
                    <a:pos x="147" y="15"/>
                  </a:cxn>
                  <a:cxn ang="0">
                    <a:pos x="142" y="13"/>
                  </a:cxn>
                  <a:cxn ang="0">
                    <a:pos x="138" y="11"/>
                  </a:cxn>
                  <a:cxn ang="0">
                    <a:pos x="132" y="9"/>
                  </a:cxn>
                  <a:cxn ang="0">
                    <a:pos x="126" y="6"/>
                  </a:cxn>
                  <a:cxn ang="0">
                    <a:pos x="119" y="3"/>
                  </a:cxn>
                  <a:cxn ang="0">
                    <a:pos x="109" y="0"/>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w="9525">
                <a:noFill/>
                <a:round/>
                <a:headEnd/>
                <a:tailEnd/>
              </a:ln>
            </p:spPr>
            <p:txBody>
              <a:bodyPr/>
              <a:lstStyle/>
              <a:p>
                <a:pPr>
                  <a:defRPr/>
                </a:pPr>
                <a:endParaRPr lang="en-US"/>
              </a:p>
            </p:txBody>
          </p:sp>
          <p:sp>
            <p:nvSpPr>
              <p:cNvPr id="97292" name="Freeform 12"/>
              <p:cNvSpPr>
                <a:spLocks/>
              </p:cNvSpPr>
              <p:nvPr userDrawn="1"/>
            </p:nvSpPr>
            <p:spPr bwMode="ltGray">
              <a:xfrm rot="373331" flipH="1">
                <a:off x="121" y="2907"/>
                <a:ext cx="93" cy="156"/>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w="9525">
                <a:noFill/>
                <a:round/>
                <a:headEnd/>
                <a:tailEnd/>
              </a:ln>
            </p:spPr>
            <p:txBody>
              <a:bodyPr/>
              <a:lstStyle/>
              <a:p>
                <a:pPr>
                  <a:defRPr/>
                </a:pPr>
                <a:endParaRPr lang="en-US"/>
              </a:p>
            </p:txBody>
          </p:sp>
          <p:sp>
            <p:nvSpPr>
              <p:cNvPr id="97293" name="Freeform 13"/>
              <p:cNvSpPr>
                <a:spLocks/>
              </p:cNvSpPr>
              <p:nvPr userDrawn="1"/>
            </p:nvSpPr>
            <p:spPr bwMode="ltGray">
              <a:xfrm rot="373331" flipH="1">
                <a:off x="313" y="3110"/>
                <a:ext cx="85" cy="93"/>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w="9525">
                <a:noFill/>
                <a:round/>
                <a:headEnd/>
                <a:tailEnd/>
              </a:ln>
            </p:spPr>
            <p:txBody>
              <a:bodyPr/>
              <a:lstStyle/>
              <a:p>
                <a:pPr>
                  <a:defRPr/>
                </a:pPr>
                <a:endParaRPr lang="en-US"/>
              </a:p>
            </p:txBody>
          </p:sp>
          <p:sp>
            <p:nvSpPr>
              <p:cNvPr id="97294" name="Freeform 14"/>
              <p:cNvSpPr>
                <a:spLocks/>
              </p:cNvSpPr>
              <p:nvPr userDrawn="1"/>
            </p:nvSpPr>
            <p:spPr bwMode="ltGray">
              <a:xfrm rot="373331" flipH="1">
                <a:off x="289" y="3133"/>
                <a:ext cx="21" cy="55"/>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w="9525">
                <a:noFill/>
                <a:round/>
                <a:headEnd/>
                <a:tailEnd/>
              </a:ln>
            </p:spPr>
            <p:txBody>
              <a:bodyPr/>
              <a:lstStyle/>
              <a:p>
                <a:pPr>
                  <a:defRPr/>
                </a:pPr>
                <a:endParaRPr lang="en-US"/>
              </a:p>
            </p:txBody>
          </p:sp>
          <p:grpSp>
            <p:nvGrpSpPr>
              <p:cNvPr id="2091" name="Group 15"/>
              <p:cNvGrpSpPr>
                <a:grpSpLocks/>
              </p:cNvGrpSpPr>
              <p:nvPr userDrawn="1"/>
            </p:nvGrpSpPr>
            <p:grpSpPr bwMode="auto">
              <a:xfrm rot="10886446" flipH="1">
                <a:off x="335" y="3251"/>
                <a:ext cx="608" cy="369"/>
                <a:chOff x="-366" y="1704"/>
                <a:chExt cx="608" cy="369"/>
              </a:xfrm>
            </p:grpSpPr>
            <p:sp>
              <p:nvSpPr>
                <p:cNvPr id="97296" name="Freeform 16"/>
                <p:cNvSpPr>
                  <a:spLocks/>
                </p:cNvSpPr>
                <p:nvPr userDrawn="1"/>
              </p:nvSpPr>
              <p:spPr bwMode="ltGray">
                <a:xfrm rot="4200091">
                  <a:off x="-243" y="1807"/>
                  <a:ext cx="143" cy="390"/>
                </a:xfrm>
                <a:custGeom>
                  <a:avLst/>
                  <a:gdLst/>
                  <a:ahLst/>
                  <a:cxnLst>
                    <a:cxn ang="0">
                      <a:pos x="12" y="44"/>
                    </a:cxn>
                    <a:cxn ang="0">
                      <a:pos x="6" y="72"/>
                    </a:cxn>
                    <a:cxn ang="0">
                      <a:pos x="3" y="99"/>
                    </a:cxn>
                    <a:cxn ang="0">
                      <a:pos x="0" y="125"/>
                    </a:cxn>
                    <a:cxn ang="0">
                      <a:pos x="0" y="151"/>
                    </a:cxn>
                    <a:cxn ang="0">
                      <a:pos x="3" y="180"/>
                    </a:cxn>
                    <a:cxn ang="0">
                      <a:pos x="7" y="211"/>
                    </a:cxn>
                    <a:cxn ang="0">
                      <a:pos x="16" y="247"/>
                    </a:cxn>
                    <a:cxn ang="0">
                      <a:pos x="29" y="287"/>
                    </a:cxn>
                    <a:cxn ang="0">
                      <a:pos x="43" y="325"/>
                    </a:cxn>
                    <a:cxn ang="0">
                      <a:pos x="61" y="364"/>
                    </a:cxn>
                    <a:cxn ang="0">
                      <a:pos x="83" y="406"/>
                    </a:cxn>
                    <a:cxn ang="0">
                      <a:pos x="106" y="446"/>
                    </a:cxn>
                    <a:cxn ang="0">
                      <a:pos x="132" y="483"/>
                    </a:cxn>
                    <a:cxn ang="0">
                      <a:pos x="157" y="516"/>
                    </a:cxn>
                    <a:cxn ang="0">
                      <a:pos x="182" y="544"/>
                    </a:cxn>
                    <a:cxn ang="0">
                      <a:pos x="207" y="564"/>
                    </a:cxn>
                    <a:cxn ang="0">
                      <a:pos x="160" y="501"/>
                    </a:cxn>
                    <a:cxn ang="0">
                      <a:pos x="127" y="448"/>
                    </a:cxn>
                    <a:cxn ang="0">
                      <a:pos x="103" y="405"/>
                    </a:cxn>
                    <a:cxn ang="0">
                      <a:pos x="87" y="368"/>
                    </a:cxn>
                    <a:cxn ang="0">
                      <a:pos x="75" y="337"/>
                    </a:cxn>
                    <a:cxn ang="0">
                      <a:pos x="68" y="309"/>
                    </a:cxn>
                    <a:cxn ang="0">
                      <a:pos x="63" y="285"/>
                    </a:cxn>
                    <a:cxn ang="0">
                      <a:pos x="56" y="261"/>
                    </a:cxn>
                    <a:cxn ang="0">
                      <a:pos x="44" y="205"/>
                    </a:cxn>
                    <a:cxn ang="0">
                      <a:pos x="41" y="140"/>
                    </a:cxn>
                    <a:cxn ang="0">
                      <a:pos x="43" y="68"/>
                    </a:cxn>
                    <a:cxn ang="0">
                      <a:pos x="50" y="0"/>
                    </a:cxn>
                    <a:cxn ang="0">
                      <a:pos x="12" y="44"/>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w="9525">
                  <a:noFill/>
                  <a:round/>
                  <a:headEnd/>
                  <a:tailEnd/>
                </a:ln>
              </p:spPr>
              <p:txBody>
                <a:bodyPr/>
                <a:lstStyle/>
                <a:p>
                  <a:pPr>
                    <a:defRPr/>
                  </a:pPr>
                  <a:endParaRPr lang="en-US"/>
                </a:p>
              </p:txBody>
            </p:sp>
            <p:sp>
              <p:nvSpPr>
                <p:cNvPr id="97297" name="Freeform 17"/>
                <p:cNvSpPr>
                  <a:spLocks/>
                </p:cNvSpPr>
                <p:nvPr userDrawn="1"/>
              </p:nvSpPr>
              <p:spPr bwMode="ltGray">
                <a:xfrm rot="4200091">
                  <a:off x="124" y="1761"/>
                  <a:ext cx="33" cy="160"/>
                </a:xfrm>
                <a:custGeom>
                  <a:avLst/>
                  <a:gdLst/>
                  <a:ahLst/>
                  <a:cxnLst>
                    <a:cxn ang="0">
                      <a:pos x="0" y="19"/>
                    </a:cxn>
                    <a:cxn ang="0">
                      <a:pos x="14" y="55"/>
                    </a:cxn>
                    <a:cxn ang="0">
                      <a:pos x="22" y="101"/>
                    </a:cxn>
                    <a:cxn ang="0">
                      <a:pos x="24" y="159"/>
                    </a:cxn>
                    <a:cxn ang="0">
                      <a:pos x="19" y="232"/>
                    </a:cxn>
                    <a:cxn ang="0">
                      <a:pos x="45" y="217"/>
                    </a:cxn>
                    <a:cxn ang="0">
                      <a:pos x="47" y="178"/>
                    </a:cxn>
                    <a:cxn ang="0">
                      <a:pos x="47" y="140"/>
                    </a:cxn>
                    <a:cxn ang="0">
                      <a:pos x="45" y="103"/>
                    </a:cxn>
                    <a:cxn ang="0">
                      <a:pos x="41" y="71"/>
                    </a:cxn>
                    <a:cxn ang="0">
                      <a:pos x="36" y="52"/>
                    </a:cxn>
                    <a:cxn ang="0">
                      <a:pos x="29" y="34"/>
                    </a:cxn>
                    <a:cxn ang="0">
                      <a:pos x="22" y="17"/>
                    </a:cxn>
                    <a:cxn ang="0">
                      <a:pos x="13" y="0"/>
                    </a:cxn>
                    <a:cxn ang="0">
                      <a:pos x="0" y="1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w="9525">
                  <a:noFill/>
                  <a:round/>
                  <a:headEnd/>
                  <a:tailEnd/>
                </a:ln>
              </p:spPr>
              <p:txBody>
                <a:bodyPr/>
                <a:lstStyle/>
                <a:p>
                  <a:pPr>
                    <a:defRPr/>
                  </a:pPr>
                  <a:endParaRPr lang="en-US"/>
                </a:p>
              </p:txBody>
            </p:sp>
            <p:sp>
              <p:nvSpPr>
                <p:cNvPr id="97298" name="Freeform 18"/>
                <p:cNvSpPr>
                  <a:spLocks/>
                </p:cNvSpPr>
                <p:nvPr userDrawn="1"/>
              </p:nvSpPr>
              <p:spPr bwMode="ltGray">
                <a:xfrm rot="4200091">
                  <a:off x="189" y="1723"/>
                  <a:ext cx="60" cy="27"/>
                </a:xfrm>
                <a:custGeom>
                  <a:avLst/>
                  <a:gdLst/>
                  <a:ahLst/>
                  <a:cxnLst>
                    <a:cxn ang="0">
                      <a:pos x="87" y="22"/>
                    </a:cxn>
                    <a:cxn ang="0">
                      <a:pos x="77" y="17"/>
                    </a:cxn>
                    <a:cxn ang="0">
                      <a:pos x="68" y="12"/>
                    </a:cxn>
                    <a:cxn ang="0">
                      <a:pos x="58" y="7"/>
                    </a:cxn>
                    <a:cxn ang="0">
                      <a:pos x="47" y="5"/>
                    </a:cxn>
                    <a:cxn ang="0">
                      <a:pos x="37" y="3"/>
                    </a:cxn>
                    <a:cxn ang="0">
                      <a:pos x="26" y="2"/>
                    </a:cxn>
                    <a:cxn ang="0">
                      <a:pos x="13" y="0"/>
                    </a:cxn>
                    <a:cxn ang="0">
                      <a:pos x="0" y="2"/>
                    </a:cxn>
                    <a:cxn ang="0">
                      <a:pos x="6" y="6"/>
                    </a:cxn>
                    <a:cxn ang="0">
                      <a:pos x="14" y="10"/>
                    </a:cxn>
                    <a:cxn ang="0">
                      <a:pos x="22" y="14"/>
                    </a:cxn>
                    <a:cxn ang="0">
                      <a:pos x="33" y="18"/>
                    </a:cxn>
                    <a:cxn ang="0">
                      <a:pos x="42" y="22"/>
                    </a:cxn>
                    <a:cxn ang="0">
                      <a:pos x="52" y="27"/>
                    </a:cxn>
                    <a:cxn ang="0">
                      <a:pos x="64" y="33"/>
                    </a:cxn>
                    <a:cxn ang="0">
                      <a:pos x="74" y="40"/>
                    </a:cxn>
                    <a:cxn ang="0">
                      <a:pos x="87" y="22"/>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w="9525">
                  <a:noFill/>
                  <a:round/>
                  <a:headEnd/>
                  <a:tailEnd/>
                </a:ln>
              </p:spPr>
              <p:txBody>
                <a:bodyPr/>
                <a:lstStyle/>
                <a:p>
                  <a:pPr>
                    <a:defRPr/>
                  </a:pPr>
                  <a:endParaRPr lang="en-US"/>
                </a:p>
              </p:txBody>
            </p:sp>
          </p:grpSp>
        </p:grpSp>
        <p:grpSp>
          <p:nvGrpSpPr>
            <p:cNvPr id="2060" name="Group 19"/>
            <p:cNvGrpSpPr>
              <a:grpSpLocks/>
            </p:cNvGrpSpPr>
            <p:nvPr/>
          </p:nvGrpSpPr>
          <p:grpSpPr bwMode="auto">
            <a:xfrm rot="6248562">
              <a:off x="343" y="3854"/>
              <a:ext cx="392" cy="424"/>
              <a:chOff x="1727" y="866"/>
              <a:chExt cx="129" cy="157"/>
            </a:xfrm>
          </p:grpSpPr>
          <p:sp>
            <p:nvSpPr>
              <p:cNvPr id="97300" name="Freeform 20"/>
              <p:cNvSpPr>
                <a:spLocks/>
              </p:cNvSpPr>
              <p:nvPr userDrawn="1"/>
            </p:nvSpPr>
            <p:spPr bwMode="ltGray">
              <a:xfrm>
                <a:off x="1727" y="868"/>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301" name="Freeform 21"/>
              <p:cNvSpPr>
                <a:spLocks/>
              </p:cNvSpPr>
              <p:nvPr userDrawn="1"/>
            </p:nvSpPr>
            <p:spPr bwMode="ltGray">
              <a:xfrm>
                <a:off x="1786" y="896"/>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302" name="Freeform 2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2061" name="Group 23"/>
            <p:cNvGrpSpPr>
              <a:grpSpLocks/>
            </p:cNvGrpSpPr>
            <p:nvPr/>
          </p:nvGrpSpPr>
          <p:grpSpPr bwMode="auto">
            <a:xfrm rot="5003157">
              <a:off x="249" y="1102"/>
              <a:ext cx="412" cy="500"/>
              <a:chOff x="1727" y="866"/>
              <a:chExt cx="129" cy="157"/>
            </a:xfrm>
          </p:grpSpPr>
          <p:sp>
            <p:nvSpPr>
              <p:cNvPr id="97304" name="Freeform 2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305" name="Freeform 2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306" name="Freeform 2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2062" name="Group 27"/>
            <p:cNvGrpSpPr>
              <a:grpSpLocks/>
            </p:cNvGrpSpPr>
            <p:nvPr/>
          </p:nvGrpSpPr>
          <p:grpSpPr bwMode="auto">
            <a:xfrm>
              <a:off x="815" y="0"/>
              <a:ext cx="345" cy="367"/>
              <a:chOff x="1727" y="866"/>
              <a:chExt cx="129" cy="157"/>
            </a:xfrm>
          </p:grpSpPr>
          <p:sp>
            <p:nvSpPr>
              <p:cNvPr id="97308" name="Freeform 2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309" name="Freeform 2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310" name="Freeform 3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sp>
          <p:nvSpPr>
            <p:cNvPr id="97311" name="Freeform 31"/>
            <p:cNvSpPr>
              <a:spLocks/>
            </p:cNvSpPr>
            <p:nvPr/>
          </p:nvSpPr>
          <p:spPr bwMode="ltGray">
            <a:xfrm>
              <a:off x="87" y="94"/>
              <a:ext cx="699" cy="756"/>
            </a:xfrm>
            <a:custGeom>
              <a:avLst/>
              <a:gdLst/>
              <a:ahLst/>
              <a:cxnLst>
                <a:cxn ang="0">
                  <a:pos x="1" y="392"/>
                </a:cxn>
                <a:cxn ang="0">
                  <a:pos x="3" y="252"/>
                </a:cxn>
                <a:cxn ang="0">
                  <a:pos x="21" y="210"/>
                </a:cxn>
                <a:cxn ang="0">
                  <a:pos x="29" y="182"/>
                </a:cxn>
                <a:cxn ang="0">
                  <a:pos x="39" y="154"/>
                </a:cxn>
                <a:cxn ang="0">
                  <a:pos x="51" y="138"/>
                </a:cxn>
                <a:cxn ang="0">
                  <a:pos x="111" y="74"/>
                </a:cxn>
                <a:cxn ang="0">
                  <a:pos x="169" y="30"/>
                </a:cxn>
                <a:cxn ang="0">
                  <a:pos x="225" y="10"/>
                </a:cxn>
                <a:cxn ang="0">
                  <a:pos x="249" y="4"/>
                </a:cxn>
                <a:cxn ang="0">
                  <a:pos x="265" y="0"/>
                </a:cxn>
                <a:cxn ang="0">
                  <a:pos x="357" y="2"/>
                </a:cxn>
                <a:cxn ang="0">
                  <a:pos x="385" y="6"/>
                </a:cxn>
                <a:cxn ang="0">
                  <a:pos x="489" y="40"/>
                </a:cxn>
                <a:cxn ang="0">
                  <a:pos x="619" y="128"/>
                </a:cxn>
                <a:cxn ang="0">
                  <a:pos x="653" y="178"/>
                </a:cxn>
                <a:cxn ang="0">
                  <a:pos x="693" y="322"/>
                </a:cxn>
                <a:cxn ang="0">
                  <a:pos x="687" y="434"/>
                </a:cxn>
                <a:cxn ang="0">
                  <a:pos x="665" y="538"/>
                </a:cxn>
                <a:cxn ang="0">
                  <a:pos x="639" y="564"/>
                </a:cxn>
                <a:cxn ang="0">
                  <a:pos x="631" y="580"/>
                </a:cxn>
                <a:cxn ang="0">
                  <a:pos x="607" y="588"/>
                </a:cxn>
                <a:cxn ang="0">
                  <a:pos x="473" y="664"/>
                </a:cxn>
                <a:cxn ang="0">
                  <a:pos x="449" y="678"/>
                </a:cxn>
                <a:cxn ang="0">
                  <a:pos x="405" y="684"/>
                </a:cxn>
                <a:cxn ang="0">
                  <a:pos x="375" y="690"/>
                </a:cxn>
                <a:cxn ang="0">
                  <a:pos x="267" y="684"/>
                </a:cxn>
                <a:cxn ang="0">
                  <a:pos x="259" y="722"/>
                </a:cxn>
                <a:cxn ang="0">
                  <a:pos x="241" y="756"/>
                </a:cxn>
                <a:cxn ang="0">
                  <a:pos x="185" y="728"/>
                </a:cxn>
                <a:cxn ang="0">
                  <a:pos x="163" y="720"/>
                </a:cxn>
                <a:cxn ang="0">
                  <a:pos x="151" y="716"/>
                </a:cxn>
                <a:cxn ang="0">
                  <a:pos x="195" y="674"/>
                </a:cxn>
                <a:cxn ang="0">
                  <a:pos x="211" y="644"/>
                </a:cxn>
                <a:cxn ang="0">
                  <a:pos x="209" y="626"/>
                </a:cxn>
                <a:cxn ang="0">
                  <a:pos x="195" y="620"/>
                </a:cxn>
                <a:cxn ang="0">
                  <a:pos x="165" y="596"/>
                </a:cxn>
                <a:cxn ang="0">
                  <a:pos x="99" y="534"/>
                </a:cxn>
                <a:cxn ang="0">
                  <a:pos x="61" y="506"/>
                </a:cxn>
                <a:cxn ang="0">
                  <a:pos x="23" y="470"/>
                </a:cxn>
                <a:cxn ang="0">
                  <a:pos x="7" y="434"/>
                </a:cxn>
                <a:cxn ang="0">
                  <a:pos x="5" y="396"/>
                </a:cxn>
                <a:cxn ang="0">
                  <a:pos x="1" y="392"/>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000"/>
              </a:schemeClr>
            </a:solidFill>
            <a:ln w="9525">
              <a:noFill/>
              <a:round/>
              <a:headEnd/>
              <a:tailEnd/>
            </a:ln>
            <a:effectLst/>
          </p:spPr>
          <p:txBody>
            <a:bodyPr/>
            <a:lstStyle/>
            <a:p>
              <a:pPr>
                <a:defRPr/>
              </a:pPr>
              <a:endParaRPr lang="en-US"/>
            </a:p>
          </p:txBody>
        </p:sp>
        <p:sp>
          <p:nvSpPr>
            <p:cNvPr id="97312" name="Freeform 32"/>
            <p:cNvSpPr>
              <a:spLocks/>
            </p:cNvSpPr>
            <p:nvPr/>
          </p:nvSpPr>
          <p:spPr bwMode="ltGray">
            <a:xfrm rot="828663">
              <a:off x="242" y="3404"/>
              <a:ext cx="132" cy="16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w="9525">
              <a:noFill/>
              <a:round/>
              <a:headEnd/>
              <a:tailEnd/>
            </a:ln>
          </p:spPr>
          <p:txBody>
            <a:bodyPr/>
            <a:lstStyle/>
            <a:p>
              <a:pPr>
                <a:defRPr/>
              </a:pPr>
              <a:endParaRPr lang="en-US"/>
            </a:p>
          </p:txBody>
        </p:sp>
        <p:sp>
          <p:nvSpPr>
            <p:cNvPr id="97313" name="Freeform 33"/>
            <p:cNvSpPr>
              <a:spLocks/>
            </p:cNvSpPr>
            <p:nvPr/>
          </p:nvSpPr>
          <p:spPr bwMode="ltGray">
            <a:xfrm rot="828663">
              <a:off x="266" y="3592"/>
              <a:ext cx="66" cy="43"/>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w="9525">
              <a:noFill/>
              <a:round/>
              <a:headEnd/>
              <a:tailEnd/>
            </a:ln>
          </p:spPr>
          <p:txBody>
            <a:bodyPr/>
            <a:lstStyle/>
            <a:p>
              <a:pPr>
                <a:defRPr/>
              </a:pPr>
              <a:endParaRPr lang="en-US"/>
            </a:p>
          </p:txBody>
        </p:sp>
        <p:sp>
          <p:nvSpPr>
            <p:cNvPr id="97314" name="Freeform 34"/>
            <p:cNvSpPr>
              <a:spLocks/>
            </p:cNvSpPr>
            <p:nvPr/>
          </p:nvSpPr>
          <p:spPr bwMode="ltGray">
            <a:xfrm>
              <a:off x="11" y="4110"/>
              <a:ext cx="118" cy="209"/>
            </a:xfrm>
            <a:custGeom>
              <a:avLst/>
              <a:gdLst/>
              <a:ahLst/>
              <a:cxnLst>
                <a:cxn ang="0">
                  <a:pos x="0" y="0"/>
                </a:cxn>
                <a:cxn ang="0">
                  <a:pos x="6" y="8"/>
                </a:cxn>
                <a:cxn ang="0">
                  <a:pos x="15" y="19"/>
                </a:cxn>
                <a:cxn ang="0">
                  <a:pos x="26" y="33"/>
                </a:cxn>
                <a:cxn ang="0">
                  <a:pos x="38" y="51"/>
                </a:cxn>
                <a:cxn ang="0">
                  <a:pos x="54" y="72"/>
                </a:cxn>
                <a:cxn ang="0">
                  <a:pos x="67" y="94"/>
                </a:cxn>
                <a:cxn ang="0">
                  <a:pos x="79" y="119"/>
                </a:cxn>
                <a:cxn ang="0">
                  <a:pos x="87" y="146"/>
                </a:cxn>
                <a:cxn ang="0">
                  <a:pos x="94" y="175"/>
                </a:cxn>
                <a:cxn ang="0">
                  <a:pos x="91" y="209"/>
                </a:cxn>
                <a:cxn ang="0">
                  <a:pos x="118" y="209"/>
                </a:cxn>
                <a:cxn ang="0">
                  <a:pos x="117" y="177"/>
                </a:cxn>
                <a:cxn ang="0">
                  <a:pos x="104" y="119"/>
                </a:cxn>
                <a:cxn ang="0">
                  <a:pos x="82" y="69"/>
                </a:cxn>
                <a:cxn ang="0">
                  <a:pos x="47" y="27"/>
                </a:cxn>
                <a:cxn ang="0">
                  <a:pos x="0" y="0"/>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w="9525">
              <a:noFill/>
              <a:round/>
              <a:headEnd/>
              <a:tailEnd/>
            </a:ln>
          </p:spPr>
          <p:txBody>
            <a:bodyPr/>
            <a:lstStyle/>
            <a:p>
              <a:pPr>
                <a:defRPr/>
              </a:pPr>
              <a:endParaRPr lang="en-US"/>
            </a:p>
          </p:txBody>
        </p:sp>
        <p:sp>
          <p:nvSpPr>
            <p:cNvPr id="97315" name="Freeform 35"/>
            <p:cNvSpPr>
              <a:spLocks/>
            </p:cNvSpPr>
            <p:nvPr/>
          </p:nvSpPr>
          <p:spPr bwMode="ltGray">
            <a:xfrm>
              <a:off x="0" y="3968"/>
              <a:ext cx="130" cy="128"/>
            </a:xfrm>
            <a:custGeom>
              <a:avLst/>
              <a:gdLst/>
              <a:ahLst/>
              <a:cxnLst>
                <a:cxn ang="0">
                  <a:pos x="103" y="0"/>
                </a:cxn>
                <a:cxn ang="0">
                  <a:pos x="130" y="128"/>
                </a:cxn>
                <a:cxn ang="0">
                  <a:pos x="125" y="126"/>
                </a:cxn>
                <a:cxn ang="0">
                  <a:pos x="111" y="121"/>
                </a:cxn>
                <a:cxn ang="0">
                  <a:pos x="92" y="111"/>
                </a:cxn>
                <a:cxn ang="0">
                  <a:pos x="68" y="103"/>
                </a:cxn>
                <a:cxn ang="0">
                  <a:pos x="41" y="94"/>
                </a:cxn>
                <a:cxn ang="0">
                  <a:pos x="19" y="90"/>
                </a:cxn>
                <a:cxn ang="0">
                  <a:pos x="0" y="93"/>
                </a:cxn>
                <a:cxn ang="0">
                  <a:pos x="0" y="72"/>
                </a:cxn>
                <a:cxn ang="0">
                  <a:pos x="12" y="70"/>
                </a:cxn>
                <a:cxn ang="0">
                  <a:pos x="24" y="66"/>
                </a:cxn>
                <a:cxn ang="0">
                  <a:pos x="38" y="66"/>
                </a:cxn>
                <a:cxn ang="0">
                  <a:pos x="51" y="67"/>
                </a:cxn>
                <a:cxn ang="0">
                  <a:pos x="65" y="70"/>
                </a:cxn>
                <a:cxn ang="0">
                  <a:pos x="78" y="78"/>
                </a:cxn>
                <a:cxn ang="0">
                  <a:pos x="81" y="74"/>
                </a:cxn>
                <a:cxn ang="0">
                  <a:pos x="81" y="58"/>
                </a:cxn>
                <a:cxn ang="0">
                  <a:pos x="82" y="37"/>
                </a:cxn>
                <a:cxn ang="0">
                  <a:pos x="82" y="29"/>
                </a:cxn>
                <a:cxn ang="0">
                  <a:pos x="80" y="29"/>
                </a:cxn>
                <a:cxn ang="0">
                  <a:pos x="77" y="27"/>
                </a:cxn>
                <a:cxn ang="0">
                  <a:pos x="76" y="22"/>
                </a:cxn>
                <a:cxn ang="0">
                  <a:pos x="75" y="19"/>
                </a:cxn>
                <a:cxn ang="0">
                  <a:pos x="76" y="15"/>
                </a:cxn>
                <a:cxn ang="0">
                  <a:pos x="79" y="10"/>
                </a:cxn>
                <a:cxn ang="0">
                  <a:pos x="89" y="6"/>
                </a:cxn>
                <a:cxn ang="0">
                  <a:pos x="103" y="0"/>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w="9525">
              <a:noFill/>
              <a:round/>
              <a:headEnd/>
              <a:tailEnd/>
            </a:ln>
          </p:spPr>
          <p:txBody>
            <a:bodyPr/>
            <a:lstStyle/>
            <a:p>
              <a:pPr>
                <a:defRPr/>
              </a:pPr>
              <a:endParaRPr lang="en-US"/>
            </a:p>
          </p:txBody>
        </p:sp>
        <p:sp>
          <p:nvSpPr>
            <p:cNvPr id="97316" name="Freeform 36"/>
            <p:cNvSpPr>
              <a:spLocks/>
            </p:cNvSpPr>
            <p:nvPr/>
          </p:nvSpPr>
          <p:spPr bwMode="ltGray">
            <a:xfrm>
              <a:off x="0" y="3949"/>
              <a:ext cx="47" cy="86"/>
            </a:xfrm>
            <a:custGeom>
              <a:avLst/>
              <a:gdLst/>
              <a:ahLst/>
              <a:cxnLst>
                <a:cxn ang="0">
                  <a:pos x="37" y="0"/>
                </a:cxn>
                <a:cxn ang="0">
                  <a:pos x="15" y="37"/>
                </a:cxn>
                <a:cxn ang="0">
                  <a:pos x="0" y="59"/>
                </a:cxn>
                <a:cxn ang="0">
                  <a:pos x="0" y="86"/>
                </a:cxn>
                <a:cxn ang="0">
                  <a:pos x="8" y="82"/>
                </a:cxn>
                <a:cxn ang="0">
                  <a:pos x="20" y="73"/>
                </a:cxn>
                <a:cxn ang="0">
                  <a:pos x="33" y="63"/>
                </a:cxn>
                <a:cxn ang="0">
                  <a:pos x="42" y="51"/>
                </a:cxn>
                <a:cxn ang="0">
                  <a:pos x="47" y="36"/>
                </a:cxn>
                <a:cxn ang="0">
                  <a:pos x="46" y="19"/>
                </a:cxn>
                <a:cxn ang="0">
                  <a:pos x="37" y="0"/>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w="9525">
              <a:noFill/>
              <a:round/>
              <a:headEnd/>
              <a:tailEnd/>
            </a:ln>
          </p:spPr>
          <p:txBody>
            <a:bodyPr/>
            <a:lstStyle/>
            <a:p>
              <a:pPr>
                <a:defRPr/>
              </a:pPr>
              <a:endParaRPr lang="en-US"/>
            </a:p>
          </p:txBody>
        </p:sp>
        <p:sp>
          <p:nvSpPr>
            <p:cNvPr id="97317" name="Freeform 37"/>
            <p:cNvSpPr>
              <a:spLocks/>
            </p:cNvSpPr>
            <p:nvPr/>
          </p:nvSpPr>
          <p:spPr bwMode="ltGray">
            <a:xfrm>
              <a:off x="0" y="3239"/>
              <a:ext cx="497" cy="740"/>
            </a:xfrm>
            <a:custGeom>
              <a:avLst/>
              <a:gdLst/>
              <a:ahLst/>
              <a:cxnLst>
                <a:cxn ang="0">
                  <a:pos x="0" y="13"/>
                </a:cxn>
                <a:cxn ang="0">
                  <a:pos x="41" y="4"/>
                </a:cxn>
                <a:cxn ang="0">
                  <a:pos x="101" y="0"/>
                </a:cxn>
                <a:cxn ang="0">
                  <a:pos x="170" y="4"/>
                </a:cxn>
                <a:cxn ang="0">
                  <a:pos x="248" y="21"/>
                </a:cxn>
                <a:cxn ang="0">
                  <a:pos x="323" y="50"/>
                </a:cxn>
                <a:cxn ang="0">
                  <a:pos x="382" y="90"/>
                </a:cxn>
                <a:cxn ang="0">
                  <a:pos x="428" y="141"/>
                </a:cxn>
                <a:cxn ang="0">
                  <a:pos x="463" y="199"/>
                </a:cxn>
                <a:cxn ang="0">
                  <a:pos x="485" y="262"/>
                </a:cxn>
                <a:cxn ang="0">
                  <a:pos x="496" y="327"/>
                </a:cxn>
                <a:cxn ang="0">
                  <a:pos x="497" y="396"/>
                </a:cxn>
                <a:cxn ang="0">
                  <a:pos x="487" y="462"/>
                </a:cxn>
                <a:cxn ang="0">
                  <a:pos x="470" y="527"/>
                </a:cxn>
                <a:cxn ang="0">
                  <a:pos x="443" y="586"/>
                </a:cxn>
                <a:cxn ang="0">
                  <a:pos x="406" y="639"/>
                </a:cxn>
                <a:cxn ang="0">
                  <a:pos x="364" y="683"/>
                </a:cxn>
                <a:cxn ang="0">
                  <a:pos x="315" y="715"/>
                </a:cxn>
                <a:cxn ang="0">
                  <a:pos x="259" y="736"/>
                </a:cxn>
                <a:cxn ang="0">
                  <a:pos x="198" y="740"/>
                </a:cxn>
                <a:cxn ang="0">
                  <a:pos x="131" y="727"/>
                </a:cxn>
                <a:cxn ang="0">
                  <a:pos x="167" y="728"/>
                </a:cxn>
                <a:cxn ang="0">
                  <a:pos x="204" y="718"/>
                </a:cxn>
                <a:cxn ang="0">
                  <a:pos x="238" y="700"/>
                </a:cxn>
                <a:cxn ang="0">
                  <a:pos x="272" y="670"/>
                </a:cxn>
                <a:cxn ang="0">
                  <a:pos x="304" y="635"/>
                </a:cxn>
                <a:cxn ang="0">
                  <a:pos x="333" y="594"/>
                </a:cxn>
                <a:cxn ang="0">
                  <a:pos x="358" y="549"/>
                </a:cxn>
                <a:cxn ang="0">
                  <a:pos x="381" y="500"/>
                </a:cxn>
                <a:cxn ang="0">
                  <a:pos x="396" y="449"/>
                </a:cxn>
                <a:cxn ang="0">
                  <a:pos x="408" y="397"/>
                </a:cxn>
                <a:cxn ang="0">
                  <a:pos x="414" y="346"/>
                </a:cxn>
                <a:cxn ang="0">
                  <a:pos x="412" y="296"/>
                </a:cxn>
                <a:cxn ang="0">
                  <a:pos x="402" y="251"/>
                </a:cxn>
                <a:cxn ang="0">
                  <a:pos x="384" y="208"/>
                </a:cxn>
                <a:cxn ang="0">
                  <a:pos x="357" y="172"/>
                </a:cxn>
                <a:cxn ang="0">
                  <a:pos x="320" y="142"/>
                </a:cxn>
                <a:cxn ang="0">
                  <a:pos x="260" y="107"/>
                </a:cxn>
                <a:cxn ang="0">
                  <a:pos x="203" y="82"/>
                </a:cxn>
                <a:cxn ang="0">
                  <a:pos x="154" y="65"/>
                </a:cxn>
                <a:cxn ang="0">
                  <a:pos x="108" y="56"/>
                </a:cxn>
                <a:cxn ang="0">
                  <a:pos x="68" y="55"/>
                </a:cxn>
                <a:cxn ang="0">
                  <a:pos x="32" y="61"/>
                </a:cxn>
                <a:cxn ang="0">
                  <a:pos x="0" y="70"/>
                </a:cxn>
                <a:cxn ang="0">
                  <a:pos x="0" y="13"/>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w="9525">
              <a:noFill/>
              <a:round/>
              <a:headEnd/>
              <a:tailEnd/>
            </a:ln>
          </p:spPr>
          <p:txBody>
            <a:bodyPr/>
            <a:lstStyle/>
            <a:p>
              <a:pPr>
                <a:defRPr/>
              </a:pPr>
              <a:endParaRPr lang="en-US"/>
            </a:p>
          </p:txBody>
        </p:sp>
        <p:sp>
          <p:nvSpPr>
            <p:cNvPr id="97318" name="Freeform 38"/>
            <p:cNvSpPr>
              <a:spLocks/>
            </p:cNvSpPr>
            <p:nvPr/>
          </p:nvSpPr>
          <p:spPr bwMode="ltGray">
            <a:xfrm rot="1584153">
              <a:off x="20" y="410"/>
              <a:ext cx="344" cy="245"/>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a:defRPr/>
              </a:pPr>
              <a:endParaRPr lang="en-US"/>
            </a:p>
          </p:txBody>
        </p:sp>
        <p:sp>
          <p:nvSpPr>
            <p:cNvPr id="97319" name="Freeform 39"/>
            <p:cNvSpPr>
              <a:spLocks/>
            </p:cNvSpPr>
            <p:nvPr/>
          </p:nvSpPr>
          <p:spPr bwMode="ltGray">
            <a:xfrm rot="1584153">
              <a:off x="242" y="756"/>
              <a:ext cx="167" cy="115"/>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a:defRPr/>
              </a:pPr>
              <a:endParaRPr lang="en-US"/>
            </a:p>
          </p:txBody>
        </p:sp>
        <p:sp>
          <p:nvSpPr>
            <p:cNvPr id="97320" name="Freeform 40"/>
            <p:cNvSpPr>
              <a:spLocks/>
            </p:cNvSpPr>
            <p:nvPr/>
          </p:nvSpPr>
          <p:spPr bwMode="ltGray">
            <a:xfrm rot="1584153">
              <a:off x="574" y="286"/>
              <a:ext cx="147" cy="160"/>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w="9525">
              <a:noFill/>
              <a:round/>
              <a:headEnd/>
              <a:tailEnd/>
            </a:ln>
          </p:spPr>
          <p:txBody>
            <a:bodyPr/>
            <a:lstStyle/>
            <a:p>
              <a:pPr>
                <a:defRPr/>
              </a:pPr>
              <a:endParaRPr lang="en-US"/>
            </a:p>
          </p:txBody>
        </p:sp>
        <p:sp>
          <p:nvSpPr>
            <p:cNvPr id="97321" name="Freeform 41"/>
            <p:cNvSpPr>
              <a:spLocks/>
            </p:cNvSpPr>
            <p:nvPr/>
          </p:nvSpPr>
          <p:spPr bwMode="ltGray">
            <a:xfrm rot="1584153">
              <a:off x="236" y="721"/>
              <a:ext cx="62" cy="97"/>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a:defRPr/>
              </a:pPr>
              <a:endParaRPr lang="en-US"/>
            </a:p>
          </p:txBody>
        </p:sp>
        <p:sp>
          <p:nvSpPr>
            <p:cNvPr id="97322" name="Freeform 42"/>
            <p:cNvSpPr>
              <a:spLocks/>
            </p:cNvSpPr>
            <p:nvPr/>
          </p:nvSpPr>
          <p:spPr bwMode="ltGray">
            <a:xfrm rot="1584153">
              <a:off x="585" y="466"/>
              <a:ext cx="72" cy="41"/>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w="9525">
              <a:noFill/>
              <a:round/>
              <a:headEnd/>
              <a:tailEnd/>
            </a:ln>
          </p:spPr>
          <p:txBody>
            <a:bodyPr/>
            <a:lstStyle/>
            <a:p>
              <a:pPr>
                <a:defRPr/>
              </a:pPr>
              <a:endParaRPr lang="en-US"/>
            </a:p>
          </p:txBody>
        </p:sp>
        <p:sp>
          <p:nvSpPr>
            <p:cNvPr id="97323" name="Freeform 43"/>
            <p:cNvSpPr>
              <a:spLocks/>
            </p:cNvSpPr>
            <p:nvPr/>
          </p:nvSpPr>
          <p:spPr bwMode="ltGray">
            <a:xfrm>
              <a:off x="0" y="886"/>
              <a:ext cx="360" cy="650"/>
            </a:xfrm>
            <a:custGeom>
              <a:avLst/>
              <a:gdLst/>
              <a:ahLst/>
              <a:cxnLst>
                <a:cxn ang="0">
                  <a:pos x="264" y="0"/>
                </a:cxn>
                <a:cxn ang="0">
                  <a:pos x="269" y="9"/>
                </a:cxn>
                <a:cxn ang="0">
                  <a:pos x="277" y="22"/>
                </a:cxn>
                <a:cxn ang="0">
                  <a:pos x="286" y="39"/>
                </a:cxn>
                <a:cxn ang="0">
                  <a:pos x="297" y="58"/>
                </a:cxn>
                <a:cxn ang="0">
                  <a:pos x="309" y="83"/>
                </a:cxn>
                <a:cxn ang="0">
                  <a:pos x="319" y="108"/>
                </a:cxn>
                <a:cxn ang="0">
                  <a:pos x="329" y="136"/>
                </a:cxn>
                <a:cxn ang="0">
                  <a:pos x="333" y="163"/>
                </a:cxn>
                <a:cxn ang="0">
                  <a:pos x="336" y="193"/>
                </a:cxn>
                <a:cxn ang="0">
                  <a:pos x="332" y="223"/>
                </a:cxn>
                <a:cxn ang="0">
                  <a:pos x="323" y="255"/>
                </a:cxn>
                <a:cxn ang="0">
                  <a:pos x="310" y="285"/>
                </a:cxn>
                <a:cxn ang="0">
                  <a:pos x="287" y="315"/>
                </a:cxn>
                <a:cxn ang="0">
                  <a:pos x="257" y="343"/>
                </a:cxn>
                <a:cxn ang="0">
                  <a:pos x="218" y="370"/>
                </a:cxn>
                <a:cxn ang="0">
                  <a:pos x="167" y="396"/>
                </a:cxn>
                <a:cxn ang="0">
                  <a:pos x="111" y="425"/>
                </a:cxn>
                <a:cxn ang="0">
                  <a:pos x="69" y="457"/>
                </a:cxn>
                <a:cxn ang="0">
                  <a:pos x="35" y="490"/>
                </a:cxn>
                <a:cxn ang="0">
                  <a:pos x="12" y="526"/>
                </a:cxn>
                <a:cxn ang="0">
                  <a:pos x="0" y="553"/>
                </a:cxn>
                <a:cxn ang="0">
                  <a:pos x="0" y="650"/>
                </a:cxn>
                <a:cxn ang="0">
                  <a:pos x="6" y="628"/>
                </a:cxn>
                <a:cxn ang="0">
                  <a:pos x="19" y="594"/>
                </a:cxn>
                <a:cxn ang="0">
                  <a:pos x="43" y="551"/>
                </a:cxn>
                <a:cxn ang="0">
                  <a:pos x="76" y="503"/>
                </a:cxn>
                <a:cxn ang="0">
                  <a:pos x="125" y="454"/>
                </a:cxn>
                <a:cxn ang="0">
                  <a:pos x="190" y="408"/>
                </a:cxn>
                <a:cxn ang="0">
                  <a:pos x="275" y="365"/>
                </a:cxn>
                <a:cxn ang="0">
                  <a:pos x="308" y="342"/>
                </a:cxn>
                <a:cxn ang="0">
                  <a:pos x="335" y="305"/>
                </a:cxn>
                <a:cxn ang="0">
                  <a:pos x="352" y="255"/>
                </a:cxn>
                <a:cxn ang="0">
                  <a:pos x="360" y="201"/>
                </a:cxn>
                <a:cxn ang="0">
                  <a:pos x="356" y="144"/>
                </a:cxn>
                <a:cxn ang="0">
                  <a:pos x="341" y="88"/>
                </a:cxn>
                <a:cxn ang="0">
                  <a:pos x="311" y="39"/>
                </a:cxn>
                <a:cxn ang="0">
                  <a:pos x="264" y="0"/>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w="9525">
              <a:noFill/>
              <a:round/>
              <a:headEnd/>
              <a:tailEnd/>
            </a:ln>
          </p:spPr>
          <p:txBody>
            <a:bodyPr/>
            <a:lstStyle/>
            <a:p>
              <a:pPr>
                <a:defRPr/>
              </a:pPr>
              <a:endParaRPr lang="en-US"/>
            </a:p>
          </p:txBody>
        </p:sp>
        <p:sp>
          <p:nvSpPr>
            <p:cNvPr id="97324" name="Freeform 44"/>
            <p:cNvSpPr>
              <a:spLocks/>
            </p:cNvSpPr>
            <p:nvPr/>
          </p:nvSpPr>
          <p:spPr bwMode="ltGray">
            <a:xfrm rot="1584153">
              <a:off x="56" y="84"/>
              <a:ext cx="804" cy="686"/>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w="9525">
              <a:noFill/>
              <a:round/>
              <a:headEnd/>
              <a:tailEnd/>
            </a:ln>
          </p:spPr>
          <p:txBody>
            <a:bodyPr/>
            <a:lstStyle/>
            <a:p>
              <a:pPr>
                <a:defRPr/>
              </a:pPr>
              <a:endParaRPr lang="en-US"/>
            </a:p>
          </p:txBody>
        </p:sp>
      </p:grpSp>
      <p:sp>
        <p:nvSpPr>
          <p:cNvPr id="97325" name="Rectangle 45"/>
          <p:cNvSpPr>
            <a:spLocks noGrp="1" noChangeArrowheads="1"/>
          </p:cNvSpPr>
          <p:nvPr>
            <p:ph type="title"/>
          </p:nvPr>
        </p:nvSpPr>
        <p:spPr bwMode="auto">
          <a:xfrm>
            <a:off x="442913" y="103188"/>
            <a:ext cx="8243887"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ar-SA" smtClean="0"/>
              <a:t>انقر لتحرير نمط العنوان الرئيسي</a:t>
            </a:r>
          </a:p>
        </p:txBody>
      </p:sp>
      <p:sp>
        <p:nvSpPr>
          <p:cNvPr id="2052" name="Rectangle 46"/>
          <p:cNvSpPr>
            <a:spLocks noGrp="1" noChangeArrowheads="1"/>
          </p:cNvSpPr>
          <p:nvPr>
            <p:ph type="body" idx="1"/>
          </p:nvPr>
        </p:nvSpPr>
        <p:spPr bwMode="auto">
          <a:xfrm>
            <a:off x="457200" y="1600200"/>
            <a:ext cx="8229600" cy="44561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97327" name="Rectangle 47"/>
          <p:cNvSpPr>
            <a:spLocks noGrp="1" noChangeArrowheads="1"/>
          </p:cNvSpPr>
          <p:nvPr>
            <p:ph type="dt" sz="half" idx="2"/>
          </p:nvPr>
        </p:nvSpPr>
        <p:spPr bwMode="auto">
          <a:xfrm>
            <a:off x="457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a:defRPr sz="1400">
                <a:latin typeface="+mn-lt"/>
                <a:cs typeface="Arial" charset="0"/>
              </a:defRPr>
            </a:lvl1pPr>
          </a:lstStyle>
          <a:p>
            <a:pPr>
              <a:defRPr/>
            </a:pPr>
            <a:fld id="{56EB8B03-C7C6-4A76-840D-32175B776848}" type="datetime8">
              <a:rPr lang="ar-EG"/>
              <a:pPr>
                <a:defRPr/>
              </a:pPr>
              <a:t>09 كانون الأول، 11</a:t>
            </a:fld>
            <a:endParaRPr lang="en-US"/>
          </a:p>
        </p:txBody>
      </p:sp>
      <p:sp>
        <p:nvSpPr>
          <p:cNvPr id="97328" name="Rectangle 4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a:defRPr sz="1400">
                <a:latin typeface="+mn-lt"/>
                <a:cs typeface="Arial" charset="0"/>
              </a:defRPr>
            </a:lvl1pPr>
          </a:lstStyle>
          <a:p>
            <a:pPr>
              <a:defRPr/>
            </a:pPr>
            <a:endParaRPr lang="en-US"/>
          </a:p>
        </p:txBody>
      </p:sp>
      <p:sp>
        <p:nvSpPr>
          <p:cNvPr id="97329" name="Rectangle 49"/>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rtl="0">
              <a:defRPr sz="1400">
                <a:latin typeface="+mn-lt"/>
                <a:cs typeface="Arial" charset="0"/>
              </a:defRPr>
            </a:lvl1pPr>
          </a:lstStyle>
          <a:p>
            <a:pPr>
              <a:defRPr/>
            </a:pPr>
            <a:fld id="{70EDD005-7272-440E-9F44-1FD47E400A4E}"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922"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hf hdr="0" ftr="0" dt="0"/>
  <p:txStyles>
    <p:titleStyle>
      <a:lvl1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2pPr>
      <a:lvl3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3pPr>
      <a:lvl4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4pPr>
      <a:lvl5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5pPr>
      <a:lvl6pPr marL="4572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6pPr>
      <a:lvl7pPr marL="9144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7pPr>
      <a:lvl8pPr marL="13716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8pPr>
      <a:lvl9pPr marL="18288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1608;&#1575;&#1580;&#1576;&#1575;&#1578;%20&#1575;&#1604;&#1571;&#1581;&#1583;.pptx"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1608;&#1575;&#1580;&#1576;&#1575;&#1578;%20&#1575;&#1604;&#1575;&#1579;&#1606;&#1610;&#1606;.ppt"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6"/>
          <p:cNvSpPr>
            <a:spLocks noGrp="1" noChangeArrowheads="1"/>
          </p:cNvSpPr>
          <p:nvPr>
            <p:ph type="sldNum" sz="quarter" idx="12"/>
          </p:nvPr>
        </p:nvSpPr>
        <p:spPr/>
        <p:txBody>
          <a:bodyPr/>
          <a:lstStyle/>
          <a:p>
            <a:pPr>
              <a:defRPr/>
            </a:pPr>
            <a:fld id="{21E859BD-6D71-4A3B-816B-DFF6A48D31C9}" type="slidenum">
              <a:rPr lang="ar-SA"/>
              <a:pPr>
                <a:defRPr/>
              </a:pPr>
              <a:t>1</a:t>
            </a:fld>
            <a:endParaRPr lang="en-US"/>
          </a:p>
        </p:txBody>
      </p:sp>
      <p:sp>
        <p:nvSpPr>
          <p:cNvPr id="102402" name="Rectangle 2"/>
          <p:cNvSpPr>
            <a:spLocks noGrp="1" noChangeArrowheads="1"/>
          </p:cNvSpPr>
          <p:nvPr>
            <p:ph type="ctrTitle"/>
          </p:nvPr>
        </p:nvSpPr>
        <p:spPr>
          <a:xfrm>
            <a:off x="642938" y="2214563"/>
            <a:ext cx="8001000" cy="2571750"/>
          </a:xfrm>
        </p:spPr>
        <p:txBody>
          <a:bodyPr/>
          <a:lstStyle/>
          <a:p>
            <a:pPr eaLnBrk="1" hangingPunct="1">
              <a:defRPr/>
            </a:pPr>
            <a:r>
              <a:rPr lang="ar-SA" sz="4400" b="0" dirty="0" smtClean="0">
                <a:solidFill>
                  <a:schemeClr val="tx1"/>
                </a:solidFill>
              </a:rPr>
              <a:t/>
            </a:r>
            <a:br>
              <a:rPr lang="ar-SA" sz="4400" b="0" dirty="0" smtClean="0">
                <a:solidFill>
                  <a:schemeClr val="tx1"/>
                </a:solidFill>
              </a:rPr>
            </a:br>
            <a:r>
              <a:rPr lang="ar-SA" sz="4400" b="0" dirty="0" smtClean="0">
                <a:solidFill>
                  <a:schemeClr val="tx1"/>
                </a:solidFill>
              </a:rPr>
              <a:t>المحاضرة الثامنة</a:t>
            </a:r>
            <a:r>
              <a:rPr lang="en-US" sz="4400" b="0" dirty="0" smtClean="0">
                <a:solidFill>
                  <a:schemeClr val="tx1"/>
                </a:solidFill>
              </a:rPr>
              <a:t/>
            </a:r>
            <a:br>
              <a:rPr lang="en-US" sz="4400" b="0" dirty="0" smtClean="0">
                <a:solidFill>
                  <a:schemeClr val="tx1"/>
                </a:solidFill>
              </a:rPr>
            </a:br>
            <a:r>
              <a:rPr lang="ar-SA" sz="4400" b="0" dirty="0" smtClean="0">
                <a:solidFill>
                  <a:schemeClr val="tx1"/>
                </a:solidFill>
              </a:rPr>
              <a:t/>
            </a:r>
            <a:br>
              <a:rPr lang="ar-SA" sz="4400" b="0" dirty="0" smtClean="0">
                <a:solidFill>
                  <a:schemeClr val="tx1"/>
                </a:solidFill>
              </a:rPr>
            </a:br>
            <a:r>
              <a:rPr lang="ar-SA" sz="4400" b="0" dirty="0" smtClean="0">
                <a:solidFill>
                  <a:schemeClr val="tx1"/>
                </a:solidFill>
              </a:rPr>
              <a:t> محاكاة حل المشكلة</a:t>
            </a:r>
            <a:br>
              <a:rPr lang="ar-SA" sz="4400" b="0" dirty="0" smtClean="0">
                <a:solidFill>
                  <a:schemeClr val="tx1"/>
                </a:solidFill>
              </a:rPr>
            </a:br>
            <a:r>
              <a:rPr lang="ar-SA" sz="4400" b="0" dirty="0" smtClean="0">
                <a:solidFill>
                  <a:schemeClr val="tx1"/>
                </a:solidFill>
              </a:rPr>
              <a:t>(تحليل وتخطيط البرامج)</a:t>
            </a:r>
            <a:br>
              <a:rPr lang="ar-SA" sz="4400" b="0" dirty="0" smtClean="0">
                <a:solidFill>
                  <a:schemeClr val="tx1"/>
                </a:solidFill>
              </a:rPr>
            </a:br>
            <a:endParaRPr lang="fr-FR" sz="4400" b="0" dirty="0" smtClean="0">
              <a:solidFill>
                <a:schemeClr val="tx1"/>
              </a:solidFill>
            </a:endParaRPr>
          </a:p>
        </p:txBody>
      </p:sp>
      <p:sp>
        <p:nvSpPr>
          <p:cNvPr id="102403" name="WordArt 3"/>
          <p:cNvSpPr>
            <a:spLocks noChangeArrowheads="1" noChangeShapeType="1" noTextEdit="1"/>
          </p:cNvSpPr>
          <p:nvPr/>
        </p:nvSpPr>
        <p:spPr bwMode="auto">
          <a:xfrm>
            <a:off x="1071563" y="404813"/>
            <a:ext cx="6572250" cy="1595437"/>
          </a:xfrm>
          <a:prstGeom prst="rect">
            <a:avLst/>
          </a:prstGeom>
        </p:spPr>
        <p:txBody>
          <a:bodyPr wrap="none" fromWordArt="1">
            <a:prstTxWarp prst="textDeflate">
              <a:avLst>
                <a:gd name="adj" fmla="val 26227"/>
              </a:avLst>
            </a:prstTxWarp>
          </a:bodyPr>
          <a:lstStyle/>
          <a:p>
            <a:r>
              <a:rPr lang="ar-SA" sz="3600" kern="10" dirty="0">
                <a:ln w="9525">
                  <a:solidFill>
                    <a:srgbClr val="000000"/>
                  </a:solidFill>
                  <a:round/>
                  <a:headEnd/>
                  <a:tailEnd/>
                </a:ln>
                <a:solidFill>
                  <a:srgbClr val="000000"/>
                </a:solidFill>
                <a:latin typeface="Arial"/>
                <a:cs typeface="Arial"/>
              </a:rPr>
              <a:t> مقدمة علم الحاسب</a:t>
            </a:r>
            <a:endParaRPr lang="en-US" sz="3600" kern="10" dirty="0">
              <a:ln w="9525">
                <a:solidFill>
                  <a:srgbClr val="000000"/>
                </a:solidFill>
                <a:round/>
                <a:headEnd/>
                <a:tailEnd/>
              </a:ln>
              <a:solidFill>
                <a:srgbClr val="000000"/>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02403"/>
                                        </p:tgtEl>
                                        <p:attrNameLst>
                                          <p:attrName>style.visibility</p:attrName>
                                        </p:attrNameLst>
                                      </p:cBhvr>
                                      <p:to>
                                        <p:strVal val="visible"/>
                                      </p:to>
                                    </p:set>
                                    <p:animEffect transition="in" filter="fade">
                                      <p:cBhvr>
                                        <p:cTn id="7" dur="800" decel="100000"/>
                                        <p:tgtEl>
                                          <p:spTgt spid="102403"/>
                                        </p:tgtEl>
                                      </p:cBhvr>
                                    </p:animEffect>
                                    <p:anim calcmode="lin" valueType="num">
                                      <p:cBhvr>
                                        <p:cTn id="8" dur="800" decel="100000" fill="hold"/>
                                        <p:tgtEl>
                                          <p:spTgt spid="102403"/>
                                        </p:tgtEl>
                                        <p:attrNameLst>
                                          <p:attrName>style.rotation</p:attrName>
                                        </p:attrNameLst>
                                      </p:cBhvr>
                                      <p:tavLst>
                                        <p:tav tm="0">
                                          <p:val>
                                            <p:fltVal val="-90"/>
                                          </p:val>
                                        </p:tav>
                                        <p:tav tm="100000">
                                          <p:val>
                                            <p:fltVal val="0"/>
                                          </p:val>
                                        </p:tav>
                                      </p:tavLst>
                                    </p:anim>
                                    <p:anim calcmode="lin" valueType="num">
                                      <p:cBhvr>
                                        <p:cTn id="9" dur="800" decel="100000" fill="hold"/>
                                        <p:tgtEl>
                                          <p:spTgt spid="102403"/>
                                        </p:tgtEl>
                                        <p:attrNameLst>
                                          <p:attrName>ppt_x</p:attrName>
                                        </p:attrNameLst>
                                      </p:cBhvr>
                                      <p:tavLst>
                                        <p:tav tm="0">
                                          <p:val>
                                            <p:strVal val="#ppt_x+0.4"/>
                                          </p:val>
                                        </p:tav>
                                        <p:tav tm="100000">
                                          <p:val>
                                            <p:strVal val="#ppt_x-0.05"/>
                                          </p:val>
                                        </p:tav>
                                      </p:tavLst>
                                    </p:anim>
                                    <p:anim calcmode="lin" valueType="num">
                                      <p:cBhvr>
                                        <p:cTn id="10" dur="800" decel="100000" fill="hold"/>
                                        <p:tgtEl>
                                          <p:spTgt spid="10240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240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240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9BB6E751-FC2F-4FAC-AC47-586A1892D4F2}" type="slidenum">
              <a:rPr lang="ar-SA"/>
              <a:pPr>
                <a:defRPr/>
              </a:pPr>
              <a:t>2</a:t>
            </a:fld>
            <a:endParaRPr lang="en-US"/>
          </a:p>
        </p:txBody>
      </p:sp>
      <p:sp>
        <p:nvSpPr>
          <p:cNvPr id="5124" name="Rectangle 11"/>
          <p:cNvSpPr>
            <a:spLocks noChangeArrowheads="1"/>
          </p:cNvSpPr>
          <p:nvPr/>
        </p:nvSpPr>
        <p:spPr bwMode="auto">
          <a:xfrm>
            <a:off x="214282" y="357166"/>
            <a:ext cx="8286750" cy="5632311"/>
          </a:xfrm>
          <a:prstGeom prst="rect">
            <a:avLst/>
          </a:prstGeom>
          <a:noFill/>
          <a:ln w="9525">
            <a:noFill/>
            <a:miter lim="800000"/>
            <a:headEnd/>
            <a:tailEnd/>
          </a:ln>
        </p:spPr>
        <p:txBody>
          <a:bodyPr wrap="square">
            <a:spAutoFit/>
          </a:bodyPr>
          <a:lstStyle/>
          <a:p>
            <a:pPr algn="just"/>
            <a:r>
              <a:rPr lang="ar-SA" sz="3600" b="1" dirty="0" smtClean="0">
                <a:solidFill>
                  <a:srgbClr val="000000"/>
                </a:solidFill>
              </a:rPr>
              <a:t>عملية البرمجة </a:t>
            </a:r>
            <a:r>
              <a:rPr lang="ar-SA" sz="3600" dirty="0" smtClean="0">
                <a:solidFill>
                  <a:srgbClr val="000000"/>
                </a:solidFill>
              </a:rPr>
              <a:t>عبارة عن عملية تحويل مخططات تحليل وتصميم المشكلة المراد حلها إلى مجموعة من الاوامر والجمل البرمجية بأستخدام إحدى لغات البرمجة والموجهة للحاسب الآلى، بحيث يتم تنفيذها طبقاً لتسلسل خطوات حل المشكلة، وهو مايعرف بالبرنامج.</a:t>
            </a:r>
          </a:p>
          <a:p>
            <a:pPr algn="just">
              <a:buFont typeface="Wingdings" pitchFamily="2" charset="2"/>
              <a:buChar char="Ø"/>
            </a:pPr>
            <a:r>
              <a:rPr lang="ar-SA" sz="3600" dirty="0" smtClean="0">
                <a:solidFill>
                  <a:srgbClr val="000000"/>
                </a:solidFill>
              </a:rPr>
              <a:t>وحيث ان الحاسب الآلى لايمكن له القيام بتحليل أى مشكلة وإعطاء وسيلة الحل بدون تدخل من الانسان ويقوم فقط بتنفيذ البرامج لذا لحل مشكلة معينة بأستخدام الحاسب الآلى لابد أن تمر بعدة مراحل تسمى ”</a:t>
            </a:r>
            <a:r>
              <a:rPr lang="ar-SA" sz="3600" b="1" dirty="0" smtClean="0">
                <a:solidFill>
                  <a:srgbClr val="000000"/>
                </a:solidFill>
              </a:rPr>
              <a:t>مراحل تخطيط وتنفيذ البرنامج“.</a:t>
            </a:r>
            <a:endParaRPr lang="en-US" sz="3600" b="1"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179512" y="428604"/>
            <a:ext cx="8507288" cy="6072230"/>
          </a:xfrm>
        </p:spPr>
        <p:txBody>
          <a:bodyPr/>
          <a:lstStyle/>
          <a:p>
            <a:pPr>
              <a:buFont typeface="Wingdings" pitchFamily="2" charset="2"/>
              <a:buChar char="Ø"/>
            </a:pPr>
            <a:r>
              <a:rPr lang="ar-SA" dirty="0" smtClean="0">
                <a:solidFill>
                  <a:srgbClr val="000000"/>
                </a:solidFill>
              </a:rPr>
              <a:t>لكن قبل المراحل لابد من معرفة المواضيع المهمة ذات الصلة بها:</a:t>
            </a:r>
          </a:p>
          <a:p>
            <a:pPr algn="just"/>
            <a:r>
              <a:rPr lang="ar-SA" b="1" u="sng" dirty="0" smtClean="0">
                <a:solidFill>
                  <a:srgbClr val="000000"/>
                </a:solidFill>
              </a:rPr>
              <a:t>الخوارزميات:</a:t>
            </a:r>
            <a:r>
              <a:rPr lang="ar-SA" dirty="0" smtClean="0">
                <a:solidFill>
                  <a:srgbClr val="000000"/>
                </a:solidFill>
              </a:rPr>
              <a:t> مجموعة من الخطوات لحل مشكلة يمكن تنفيذها بواسطة الحاسبات الآلية ويمكن ان تكتب باللغة العربية أو الانجليزية أو بأستخدام رسوم توضيحية تمثل الخطوات وتسلسلها.</a:t>
            </a:r>
          </a:p>
          <a:p>
            <a:pPr algn="just">
              <a:buFont typeface="Wingdings" pitchFamily="2" charset="2"/>
              <a:buChar char="§"/>
            </a:pPr>
            <a:r>
              <a:rPr lang="ar-SA" b="1" dirty="0" smtClean="0">
                <a:solidFill>
                  <a:srgbClr val="000000"/>
                </a:solidFill>
              </a:rPr>
              <a:t>خصائص الخوارزميات: </a:t>
            </a:r>
          </a:p>
          <a:p>
            <a:pPr algn="just"/>
            <a:r>
              <a:rPr lang="ar-SA" b="1" dirty="0" smtClean="0">
                <a:solidFill>
                  <a:srgbClr val="000000"/>
                </a:solidFill>
              </a:rPr>
              <a:t>الوضوح </a:t>
            </a:r>
            <a:r>
              <a:rPr lang="ar-SA" dirty="0" smtClean="0">
                <a:solidFill>
                  <a:srgbClr val="000000"/>
                </a:solidFill>
              </a:rPr>
              <a:t>: يجب أن تكون تعليمات وخطوات الخوارزمية واضحة وغير مبهمة بحيث يمكن قراءتها وفهمها</a:t>
            </a:r>
          </a:p>
          <a:p>
            <a:pPr algn="just"/>
            <a:r>
              <a:rPr lang="ar-SA" b="1" dirty="0" smtClean="0">
                <a:solidFill>
                  <a:srgbClr val="000000"/>
                </a:solidFill>
              </a:rPr>
              <a:t>الدقة</a:t>
            </a:r>
            <a:r>
              <a:rPr lang="ar-SA" dirty="0" smtClean="0">
                <a:solidFill>
                  <a:srgbClr val="000000"/>
                </a:solidFill>
              </a:rPr>
              <a:t> : يجب أن تكون تعليمات وخطوات الخوارزمية ذات دقة عالية فى ترتيب التعليمات أو فى قيم النتائج.</a:t>
            </a:r>
          </a:p>
          <a:p>
            <a:pPr>
              <a:buNone/>
            </a:pPr>
            <a:r>
              <a:rPr lang="ar-SA" dirty="0" smtClean="0">
                <a:solidFill>
                  <a:srgbClr val="000000"/>
                </a:solidFill>
              </a:rPr>
              <a:t>   </a:t>
            </a:r>
            <a:endParaRPr lang="en-US" dirty="0">
              <a:solidFill>
                <a:srgbClr val="000000"/>
              </a:solidFill>
            </a:endParaRPr>
          </a:p>
        </p:txBody>
      </p:sp>
      <p:sp>
        <p:nvSpPr>
          <p:cNvPr id="3" name="Slide Number Placeholder 5"/>
          <p:cNvSpPr>
            <a:spLocks noGrp="1"/>
          </p:cNvSpPr>
          <p:nvPr>
            <p:ph type="sldNum" sz="quarter" idx="12"/>
          </p:nvPr>
        </p:nvSpPr>
        <p:spPr/>
        <p:txBody>
          <a:bodyPr/>
          <a:lstStyle/>
          <a:p>
            <a:pPr>
              <a:defRPr/>
            </a:pPr>
            <a:fld id="{6DEDB713-66CE-41CF-BEED-E05B76ED9504}" type="slidenum">
              <a:rPr lang="ar-SA"/>
              <a:pPr>
                <a:defRPr/>
              </a:pPr>
              <a:t>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DB2D7553-15BD-4596-86F7-FB0E754AA321}" type="slidenum">
              <a:rPr lang="ar-SA"/>
              <a:pPr>
                <a:defRPr/>
              </a:pPr>
              <a:t>4</a:t>
            </a:fld>
            <a:endParaRPr lang="en-US"/>
          </a:p>
        </p:txBody>
      </p:sp>
      <p:sp>
        <p:nvSpPr>
          <p:cNvPr id="6" name="Content Placeholder 5"/>
          <p:cNvSpPr>
            <a:spLocks noGrp="1"/>
          </p:cNvSpPr>
          <p:nvPr>
            <p:ph idx="1"/>
          </p:nvPr>
        </p:nvSpPr>
        <p:spPr>
          <a:xfrm>
            <a:off x="142844" y="642918"/>
            <a:ext cx="8715436" cy="5413395"/>
          </a:xfrm>
        </p:spPr>
        <p:txBody>
          <a:bodyPr/>
          <a:lstStyle/>
          <a:p>
            <a:r>
              <a:rPr lang="ar-SA" b="1" dirty="0" smtClean="0">
                <a:solidFill>
                  <a:srgbClr val="000000"/>
                </a:solidFill>
              </a:rPr>
              <a:t>قابلة للتنفيذ بفاعلية:</a:t>
            </a:r>
            <a:r>
              <a:rPr lang="ar-SA" dirty="0" smtClean="0">
                <a:solidFill>
                  <a:srgbClr val="000000"/>
                </a:solidFill>
              </a:rPr>
              <a:t>يجب أن تكون تعليمات الخوارزمية قابلة للتنفيذ وفى وقت قصير ويجب أن تستهلك قدر بسيط من الذاكرة.</a:t>
            </a:r>
          </a:p>
          <a:p>
            <a:r>
              <a:rPr lang="ar-SA" b="1" dirty="0" smtClean="0">
                <a:solidFill>
                  <a:srgbClr val="000000"/>
                </a:solidFill>
              </a:rPr>
              <a:t>المحدودية:</a:t>
            </a:r>
            <a:r>
              <a:rPr lang="ar-SA" dirty="0" smtClean="0">
                <a:solidFill>
                  <a:srgbClr val="000000"/>
                </a:solidFill>
              </a:rPr>
              <a:t> يجب الوصول إلى حل صحيح للمشكلة بعد عدد معين من الخطوات في وقت محدد.</a:t>
            </a:r>
          </a:p>
          <a:p>
            <a:r>
              <a:rPr lang="ar-SA" b="1" dirty="0" smtClean="0">
                <a:solidFill>
                  <a:srgbClr val="000000"/>
                </a:solidFill>
              </a:rPr>
              <a:t>إعادة الاستخدام: </a:t>
            </a:r>
            <a:r>
              <a:rPr lang="ar-SA" dirty="0" smtClean="0">
                <a:solidFill>
                  <a:srgbClr val="000000"/>
                </a:solidFill>
              </a:rPr>
              <a:t>يمكن إعادة إستخدامها فى تخطيط وحل مشاكل أخرى كجزء من الحل الكامل.</a:t>
            </a:r>
          </a:p>
          <a:p>
            <a:pPr>
              <a:buNone/>
            </a:pPr>
            <a:endParaRPr lang="ar-SA" dirty="0" smtClean="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B670FEFD-983F-47B7-9D2E-68767E090F19}" type="slidenum">
              <a:rPr lang="ar-SA"/>
              <a:pPr>
                <a:defRPr/>
              </a:pPr>
              <a:t>5</a:t>
            </a:fld>
            <a:endParaRPr lang="en-US"/>
          </a:p>
        </p:txBody>
      </p:sp>
      <p:sp>
        <p:nvSpPr>
          <p:cNvPr id="6" name="Content Placeholder 5"/>
          <p:cNvSpPr>
            <a:spLocks noGrp="1"/>
          </p:cNvSpPr>
          <p:nvPr>
            <p:ph idx="1"/>
          </p:nvPr>
        </p:nvSpPr>
        <p:spPr>
          <a:xfrm>
            <a:off x="214282" y="428604"/>
            <a:ext cx="8643998" cy="6143668"/>
          </a:xfrm>
        </p:spPr>
        <p:txBody>
          <a:bodyPr/>
          <a:lstStyle/>
          <a:p>
            <a:pPr>
              <a:buNone/>
            </a:pPr>
            <a:r>
              <a:rPr lang="ar-SA" b="1" dirty="0" smtClean="0">
                <a:solidFill>
                  <a:srgbClr val="000000"/>
                </a:solidFill>
              </a:rPr>
              <a:t>كتابة الخوارزم:</a:t>
            </a:r>
          </a:p>
          <a:p>
            <a:pPr>
              <a:buNone/>
            </a:pPr>
            <a:r>
              <a:rPr lang="ar-SA" sz="2800" dirty="0" smtClean="0">
                <a:solidFill>
                  <a:srgbClr val="000000"/>
                </a:solidFill>
              </a:rPr>
              <a:t>يوجد العديد من الخيارات لوصف خطوات وتعليمات الخوارزمية:</a:t>
            </a:r>
          </a:p>
          <a:p>
            <a:pPr marL="514350" indent="-514350">
              <a:buFont typeface="+mj-lt"/>
              <a:buAutoNum type="arabicPeriod"/>
            </a:pPr>
            <a:r>
              <a:rPr lang="ar-SA" sz="2800" dirty="0" smtClean="0">
                <a:solidFill>
                  <a:srgbClr val="000000"/>
                </a:solidFill>
              </a:rPr>
              <a:t>اللغة الانجليزية البسيطة </a:t>
            </a:r>
            <a:r>
              <a:rPr lang="en-US" sz="2800" dirty="0" smtClean="0">
                <a:solidFill>
                  <a:srgbClr val="000000"/>
                </a:solidFill>
              </a:rPr>
              <a:t>(Plain English)</a:t>
            </a:r>
            <a:r>
              <a:rPr lang="ar-SA" sz="2800" dirty="0" smtClean="0">
                <a:solidFill>
                  <a:srgbClr val="000000"/>
                </a:solidFill>
              </a:rPr>
              <a:t> :تكون الخوارزمية مبهمه</a:t>
            </a:r>
          </a:p>
          <a:p>
            <a:pPr marL="514350" indent="-514350">
              <a:buFont typeface="+mj-lt"/>
              <a:buAutoNum type="arabicPeriod"/>
            </a:pPr>
            <a:r>
              <a:rPr lang="ar-SA" sz="2800" dirty="0" smtClean="0">
                <a:solidFill>
                  <a:srgbClr val="000000"/>
                </a:solidFill>
              </a:rPr>
              <a:t>إستخدام لغات البرمجة :تكون الخوارزمية واضحة لكنها يعيبه ضرورة الالمام التام بمفردات اللغة البرمجية المكتوبه بها الخوارزمية.</a:t>
            </a:r>
          </a:p>
          <a:p>
            <a:pPr marL="514350" indent="-514350">
              <a:buFont typeface="+mj-lt"/>
              <a:buAutoNum type="arabicPeriod"/>
            </a:pPr>
            <a:r>
              <a:rPr lang="ar-SA" sz="2800" dirty="0" smtClean="0">
                <a:solidFill>
                  <a:srgbClr val="000000"/>
                </a:solidFill>
              </a:rPr>
              <a:t>إستخدام اللغة الهيكلية :يوفر استخدامها الوضوح التام والدقة الكاملة </a:t>
            </a:r>
          </a:p>
          <a:p>
            <a:pPr marL="514350" indent="-514350">
              <a:buFont typeface="Wingdings" pitchFamily="2" charset="2"/>
              <a:buChar char="Ø"/>
            </a:pPr>
            <a:r>
              <a:rPr lang="ar-SA" sz="2800" dirty="0" smtClean="0">
                <a:solidFill>
                  <a:srgbClr val="000000"/>
                </a:solidFill>
              </a:rPr>
              <a:t>بصفه عامه الوجه المنطقى لأى مشكلة يمكن وصفه جيدا بأستخدام أى نوع من انواع الهيكلة الثلاث وهى:</a:t>
            </a:r>
          </a:p>
          <a:p>
            <a:pPr marL="514350" indent="-514350">
              <a:buFont typeface="+mj-lt"/>
              <a:buAutoNum type="arabicPeriod"/>
            </a:pPr>
            <a:r>
              <a:rPr lang="ar-SA" sz="2800" b="1" dirty="0" smtClean="0">
                <a:solidFill>
                  <a:srgbClr val="000000"/>
                </a:solidFill>
              </a:rPr>
              <a:t>الهيكلة بالعبارات المتتابعة </a:t>
            </a:r>
            <a:r>
              <a:rPr lang="en-US" sz="2800" b="1" dirty="0" smtClean="0">
                <a:solidFill>
                  <a:srgbClr val="000000"/>
                </a:solidFill>
              </a:rPr>
              <a:t>(sequence)</a:t>
            </a:r>
            <a:r>
              <a:rPr lang="ar-SA" sz="2800" dirty="0" smtClean="0">
                <a:solidFill>
                  <a:srgbClr val="000000"/>
                </a:solidFill>
              </a:rPr>
              <a:t> وهى تنفيذ الخطوات بشكل متتال الواحدة بعد الاخرى</a:t>
            </a:r>
          </a:p>
          <a:p>
            <a:pPr>
              <a:buNone/>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B2196346-F612-4AED-86AC-43828567A5E7}" type="slidenum">
              <a:rPr lang="ar-SA"/>
              <a:pPr>
                <a:defRPr/>
              </a:pPr>
              <a:t>6</a:t>
            </a:fld>
            <a:endParaRPr lang="en-US"/>
          </a:p>
        </p:txBody>
      </p:sp>
      <p:sp>
        <p:nvSpPr>
          <p:cNvPr id="6" name="Content Placeholder 5"/>
          <p:cNvSpPr>
            <a:spLocks noGrp="1"/>
          </p:cNvSpPr>
          <p:nvPr>
            <p:ph idx="1"/>
          </p:nvPr>
        </p:nvSpPr>
        <p:spPr>
          <a:xfrm>
            <a:off x="457200" y="357166"/>
            <a:ext cx="8229600" cy="5699147"/>
          </a:xfrm>
        </p:spPr>
        <p:txBody>
          <a:bodyPr/>
          <a:lstStyle/>
          <a:p>
            <a:pPr marL="514350" indent="-514350">
              <a:buFont typeface="+mj-lt"/>
              <a:buAutoNum type="arabicPeriod" startAt="2"/>
            </a:pPr>
            <a:r>
              <a:rPr lang="ar-SA" b="1" dirty="0">
                <a:solidFill>
                  <a:srgbClr val="000000"/>
                </a:solidFill>
              </a:rPr>
              <a:t>الهيكلة بأستخدام القرارات (</a:t>
            </a:r>
            <a:r>
              <a:rPr lang="en-US" b="1" dirty="0">
                <a:solidFill>
                  <a:srgbClr val="000000"/>
                </a:solidFill>
              </a:rPr>
              <a:t>Decision</a:t>
            </a:r>
            <a:r>
              <a:rPr lang="ar-SA" dirty="0" smtClean="0">
                <a:solidFill>
                  <a:srgbClr val="000000"/>
                </a:solidFill>
              </a:rPr>
              <a:t>): تتضمن شروطا معينة لسير تنفيذ الاجراءات الخاصة بالمشكلة سواء كانت قرارات ذات اتجاهين أو متعددة الاتجاهات مثل الصيغة </a:t>
            </a:r>
            <a:r>
              <a:rPr lang="en-US" dirty="0" smtClean="0">
                <a:solidFill>
                  <a:srgbClr val="000000"/>
                </a:solidFill>
              </a:rPr>
              <a:t>if…..then……..else</a:t>
            </a:r>
            <a:r>
              <a:rPr lang="ar-SA" dirty="0" smtClean="0">
                <a:solidFill>
                  <a:srgbClr val="000000"/>
                </a:solidFill>
              </a:rPr>
              <a:t>.</a:t>
            </a:r>
          </a:p>
          <a:p>
            <a:pPr marL="514350" indent="-514350">
              <a:buFont typeface="+mj-lt"/>
              <a:buAutoNum type="arabicPeriod" startAt="2"/>
            </a:pPr>
            <a:r>
              <a:rPr lang="ar-SA" b="1" dirty="0" smtClean="0">
                <a:solidFill>
                  <a:srgbClr val="000000"/>
                </a:solidFill>
              </a:rPr>
              <a:t>الهيكلة بأستخدام التكرار(</a:t>
            </a:r>
            <a:r>
              <a:rPr lang="en-US" b="1" dirty="0" smtClean="0">
                <a:solidFill>
                  <a:srgbClr val="000000"/>
                </a:solidFill>
              </a:rPr>
              <a:t>Repetition</a:t>
            </a:r>
            <a:r>
              <a:rPr lang="ar-SA" dirty="0" smtClean="0">
                <a:solidFill>
                  <a:srgbClr val="000000"/>
                </a:solidFill>
              </a:rPr>
              <a:t>): تتضمن تكرار تنفيذ مجموعة من الخطوات عددا من المرات تحت شروط معينة،مثل جملة:</a:t>
            </a:r>
          </a:p>
          <a:p>
            <a:pPr marL="514350" indent="-514350">
              <a:buNone/>
            </a:pPr>
            <a:r>
              <a:rPr lang="en-US" dirty="0" smtClean="0">
                <a:solidFill>
                  <a:srgbClr val="000000"/>
                </a:solidFill>
              </a:rPr>
              <a:t>While …….do</a:t>
            </a:r>
            <a:r>
              <a:rPr lang="ar-SA" dirty="0" smtClean="0">
                <a:solidFill>
                  <a:srgbClr val="000000"/>
                </a:solidFill>
              </a:rPr>
              <a:t> أو جملة </a:t>
            </a:r>
            <a:r>
              <a:rPr lang="en-US" dirty="0" smtClean="0">
                <a:solidFill>
                  <a:srgbClr val="000000"/>
                </a:solidFill>
              </a:rPr>
              <a:t>For ……Do</a:t>
            </a:r>
            <a:endParaRPr lang="en-US"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42913" y="260648"/>
            <a:ext cx="8243887" cy="796950"/>
          </a:xfrm>
        </p:spPr>
        <p:txBody>
          <a:bodyPr/>
          <a:lstStyle/>
          <a:p>
            <a:pPr algn="r"/>
            <a:r>
              <a:rPr lang="ar-SA" sz="3200" b="1" dirty="0" smtClean="0">
                <a:solidFill>
                  <a:srgbClr val="000000"/>
                </a:solidFill>
              </a:rPr>
              <a:t>أنواع الهيكلة الثلاث المستخدمة في صياغة الخوارزميات</a:t>
            </a:r>
            <a:endParaRPr lang="en-US" sz="3200" b="1" dirty="0">
              <a:solidFill>
                <a:srgbClr val="000000"/>
              </a:solidFill>
            </a:endParaRPr>
          </a:p>
        </p:txBody>
      </p:sp>
      <p:sp>
        <p:nvSpPr>
          <p:cNvPr id="10" name="Content Placeholder 9"/>
          <p:cNvSpPr>
            <a:spLocks noGrp="1"/>
          </p:cNvSpPr>
          <p:nvPr>
            <p:ph idx="1"/>
          </p:nvPr>
        </p:nvSpPr>
        <p:spPr>
          <a:xfrm>
            <a:off x="457200" y="1357298"/>
            <a:ext cx="8401080" cy="5214974"/>
          </a:xfrm>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p>
          <a:p>
            <a:pPr>
              <a:buNone/>
            </a:pPr>
            <a:r>
              <a:rPr lang="ar-SA" dirty="0" smtClean="0">
                <a:solidFill>
                  <a:srgbClr val="000000"/>
                </a:solidFill>
              </a:rPr>
              <a:t>      التكرار</a:t>
            </a:r>
            <a:r>
              <a:rPr lang="ar-SA" dirty="0" smtClean="0"/>
              <a:t>                                           </a:t>
            </a:r>
            <a:r>
              <a:rPr lang="ar-SA" dirty="0" smtClean="0">
                <a:solidFill>
                  <a:srgbClr val="000000"/>
                </a:solidFill>
              </a:rPr>
              <a:t>التسلسل</a:t>
            </a:r>
          </a:p>
        </p:txBody>
      </p:sp>
      <p:sp>
        <p:nvSpPr>
          <p:cNvPr id="4" name="Slide Number Placeholder 3"/>
          <p:cNvSpPr>
            <a:spLocks noGrp="1"/>
          </p:cNvSpPr>
          <p:nvPr>
            <p:ph type="sldNum" sz="quarter" idx="12"/>
          </p:nvPr>
        </p:nvSpPr>
        <p:spPr/>
        <p:txBody>
          <a:bodyPr/>
          <a:lstStyle/>
          <a:p>
            <a:pPr>
              <a:defRPr/>
            </a:pPr>
            <a:fld id="{9370016F-B329-4996-A06C-1B5CE789428E}" type="slidenum">
              <a:rPr lang="ar-SA"/>
              <a:pPr>
                <a:defRPr/>
              </a:pPr>
              <a:t>7</a:t>
            </a:fld>
            <a:endParaRPr lang="en-US"/>
          </a:p>
        </p:txBody>
      </p:sp>
      <p:sp>
        <p:nvSpPr>
          <p:cNvPr id="7" name="Rectangle 6"/>
          <p:cNvSpPr/>
          <p:nvPr/>
        </p:nvSpPr>
        <p:spPr>
          <a:xfrm>
            <a:off x="3714744" y="1285860"/>
            <a:ext cx="1928826" cy="1071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929322" y="1928802"/>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خذ خطوة</a:t>
            </a:r>
            <a:endParaRPr lang="en-US" dirty="0">
              <a:solidFill>
                <a:srgbClr val="000000"/>
              </a:solidFill>
            </a:endParaRPr>
          </a:p>
        </p:txBody>
      </p:sp>
      <p:cxnSp>
        <p:nvCxnSpPr>
          <p:cNvPr id="29" name="Straight Arrow Connector 28"/>
          <p:cNvCxnSpPr/>
          <p:nvPr/>
        </p:nvCxnSpPr>
        <p:spPr>
          <a:xfrm rot="16200000" flipH="1">
            <a:off x="6572263" y="2928936"/>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4" name="Flowchart: Decision 33"/>
          <p:cNvSpPr/>
          <p:nvPr/>
        </p:nvSpPr>
        <p:spPr>
          <a:xfrm>
            <a:off x="5929322" y="3214686"/>
            <a:ext cx="1928826" cy="1285884"/>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هل وصلت إلى هدفك </a:t>
            </a:r>
            <a:endParaRPr lang="en-US" dirty="0">
              <a:solidFill>
                <a:srgbClr val="000000"/>
              </a:solidFill>
            </a:endParaRPr>
          </a:p>
        </p:txBody>
      </p:sp>
      <p:sp>
        <p:nvSpPr>
          <p:cNvPr id="35" name="Rectangle 34"/>
          <p:cNvSpPr/>
          <p:nvPr/>
        </p:nvSpPr>
        <p:spPr>
          <a:xfrm>
            <a:off x="6072198" y="4929198"/>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قف</a:t>
            </a:r>
            <a:endParaRPr lang="en-US" dirty="0">
              <a:solidFill>
                <a:srgbClr val="000000"/>
              </a:solidFill>
            </a:endParaRPr>
          </a:p>
        </p:txBody>
      </p:sp>
      <p:cxnSp>
        <p:nvCxnSpPr>
          <p:cNvPr id="39" name="Straight Arrow Connector 38"/>
          <p:cNvCxnSpPr/>
          <p:nvPr/>
        </p:nvCxnSpPr>
        <p:spPr>
          <a:xfrm rot="5400000">
            <a:off x="6680214" y="4678372"/>
            <a:ext cx="35719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1357290" y="1714488"/>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ابد السير</a:t>
            </a:r>
            <a:endParaRPr lang="en-US" dirty="0">
              <a:solidFill>
                <a:srgbClr val="000000"/>
              </a:solidFill>
            </a:endParaRPr>
          </a:p>
        </p:txBody>
      </p:sp>
      <p:sp>
        <p:nvSpPr>
          <p:cNvPr id="50" name="Rectangle 49"/>
          <p:cNvSpPr/>
          <p:nvPr/>
        </p:nvSpPr>
        <p:spPr>
          <a:xfrm>
            <a:off x="1285852" y="3000372"/>
            <a:ext cx="1714512" cy="785818"/>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لف يمين</a:t>
            </a:r>
            <a:endParaRPr lang="en-US" dirty="0">
              <a:solidFill>
                <a:srgbClr val="000000"/>
              </a:solidFill>
            </a:endParaRPr>
          </a:p>
        </p:txBody>
      </p:sp>
      <p:sp>
        <p:nvSpPr>
          <p:cNvPr id="51" name="Rectangle 50"/>
          <p:cNvSpPr/>
          <p:nvPr/>
        </p:nvSpPr>
        <p:spPr>
          <a:xfrm>
            <a:off x="1357290" y="4357694"/>
            <a:ext cx="1785950"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أذهب نحو الشباك</a:t>
            </a:r>
            <a:endParaRPr lang="en-US" dirty="0">
              <a:solidFill>
                <a:srgbClr val="000000"/>
              </a:solidFill>
            </a:endParaRPr>
          </a:p>
        </p:txBody>
      </p:sp>
      <p:cxnSp>
        <p:nvCxnSpPr>
          <p:cNvPr id="53" name="Straight Arrow Connector 52"/>
          <p:cNvCxnSpPr/>
          <p:nvPr/>
        </p:nvCxnSpPr>
        <p:spPr>
          <a:xfrm rot="16200000" flipH="1">
            <a:off x="1857355" y="2714622"/>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16200000" flipH="1">
            <a:off x="1928793" y="4071943"/>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292080" y="3393281"/>
            <a:ext cx="730910" cy="369332"/>
          </a:xfrm>
          <a:prstGeom prst="rect">
            <a:avLst/>
          </a:prstGeom>
          <a:noFill/>
        </p:spPr>
        <p:txBody>
          <a:bodyPr wrap="square" rtlCol="1">
            <a:spAutoFit/>
          </a:bodyPr>
          <a:lstStyle/>
          <a:p>
            <a:r>
              <a:rPr lang="en-US" dirty="0" smtClean="0"/>
              <a:t>No</a:t>
            </a:r>
            <a:endParaRPr lang="ar-SA" dirty="0"/>
          </a:p>
        </p:txBody>
      </p:sp>
      <p:cxnSp>
        <p:nvCxnSpPr>
          <p:cNvPr id="6" name="Straight Connector 5"/>
          <p:cNvCxnSpPr>
            <a:stCxn id="34" idx="1"/>
          </p:cNvCxnSpPr>
          <p:nvPr/>
        </p:nvCxnSpPr>
        <p:spPr>
          <a:xfrm flipH="1">
            <a:off x="5508104" y="3857628"/>
            <a:ext cx="421218"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flipV="1">
            <a:off x="5508104" y="1484784"/>
            <a:ext cx="0" cy="2372844"/>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5508104" y="1484784"/>
            <a:ext cx="1205326" cy="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a:off x="6713430" y="1484784"/>
            <a:ext cx="0" cy="44401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6" name="TextBox 25"/>
          <p:cNvSpPr txBox="1"/>
          <p:nvPr/>
        </p:nvSpPr>
        <p:spPr>
          <a:xfrm>
            <a:off x="5929322" y="4427820"/>
            <a:ext cx="730910" cy="369332"/>
          </a:xfrm>
          <a:prstGeom prst="rect">
            <a:avLst/>
          </a:prstGeom>
          <a:noFill/>
        </p:spPr>
        <p:txBody>
          <a:bodyPr wrap="square" rtlCol="1">
            <a:spAutoFit/>
          </a:bodyPr>
          <a:lstStyle/>
          <a:p>
            <a:r>
              <a:rPr lang="en-US" dirty="0" smtClean="0"/>
              <a:t>Yes</a:t>
            </a: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4"/>
          <p:cNvSpPr>
            <a:spLocks noGrp="1"/>
          </p:cNvSpPr>
          <p:nvPr>
            <p:ph idx="1"/>
          </p:nvPr>
        </p:nvSpPr>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p>
          <a:p>
            <a:pPr>
              <a:buNone/>
            </a:pPr>
            <a:r>
              <a:rPr lang="ar-SA" dirty="0" smtClean="0"/>
              <a:t>                         </a:t>
            </a:r>
            <a:r>
              <a:rPr lang="ar-SA" dirty="0" smtClean="0">
                <a:solidFill>
                  <a:srgbClr val="000000"/>
                </a:solidFill>
              </a:rPr>
              <a:t>القرار</a:t>
            </a:r>
            <a:endParaRPr lang="en-US" dirty="0">
              <a:solidFill>
                <a:srgbClr val="000000"/>
              </a:solidFill>
            </a:endParaRPr>
          </a:p>
        </p:txBody>
      </p:sp>
      <p:sp>
        <p:nvSpPr>
          <p:cNvPr id="12" name="Slide Number Placeholder 3"/>
          <p:cNvSpPr>
            <a:spLocks noGrp="1"/>
          </p:cNvSpPr>
          <p:nvPr>
            <p:ph type="sldNum" sz="quarter" idx="12"/>
          </p:nvPr>
        </p:nvSpPr>
        <p:spPr/>
        <p:txBody>
          <a:bodyPr/>
          <a:lstStyle/>
          <a:p>
            <a:pPr>
              <a:defRPr/>
            </a:pPr>
            <a:fld id="{5A31E002-6414-4BB0-BD41-9B1FFC067EE6}" type="slidenum">
              <a:rPr lang="ar-SA"/>
              <a:pPr>
                <a:defRPr/>
              </a:pPr>
              <a:t>8</a:t>
            </a:fld>
            <a:endParaRPr lang="en-US"/>
          </a:p>
        </p:txBody>
      </p:sp>
      <p:cxnSp>
        <p:nvCxnSpPr>
          <p:cNvPr id="23" name="رابط كسهم مستقيم 22"/>
          <p:cNvCxnSpPr/>
          <p:nvPr/>
        </p:nvCxnSpPr>
        <p:spPr>
          <a:xfrm rot="5400000">
            <a:off x="4572000" y="1320800"/>
            <a:ext cx="3571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214810" y="785794"/>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chemeClr val="tx1"/>
                </a:solidFill>
              </a:rPr>
              <a:t>ابد السير</a:t>
            </a:r>
            <a:endParaRPr lang="en-US" dirty="0">
              <a:solidFill>
                <a:schemeClr val="tx1"/>
              </a:solidFill>
            </a:endParaRPr>
          </a:p>
        </p:txBody>
      </p:sp>
      <p:cxnSp>
        <p:nvCxnSpPr>
          <p:cNvPr id="14" name="Straight Arrow Connector 13"/>
          <p:cNvCxnSpPr/>
          <p:nvPr/>
        </p:nvCxnSpPr>
        <p:spPr>
          <a:xfrm>
            <a:off x="6143636" y="2714620"/>
            <a:ext cx="928694"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6200000" flipH="1">
            <a:off x="4786313" y="3643315"/>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4822827" y="1820851"/>
            <a:ext cx="50006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7" name="Flowchart: Decision 16"/>
          <p:cNvSpPr/>
          <p:nvPr/>
        </p:nvSpPr>
        <p:spPr>
          <a:xfrm>
            <a:off x="4071934" y="2071678"/>
            <a:ext cx="2071702" cy="1285884"/>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هل هناك مطر؟</a:t>
            </a:r>
            <a:endParaRPr lang="en-US" dirty="0">
              <a:solidFill>
                <a:srgbClr val="000000"/>
              </a:solidFill>
            </a:endParaRPr>
          </a:p>
        </p:txBody>
      </p:sp>
      <p:sp>
        <p:nvSpPr>
          <p:cNvPr id="21" name="Rectangle 20"/>
          <p:cNvSpPr/>
          <p:nvPr/>
        </p:nvSpPr>
        <p:spPr>
          <a:xfrm>
            <a:off x="4214810" y="3929066"/>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خذ الشمسية</a:t>
            </a:r>
            <a:endParaRPr lang="en-US" dirty="0">
              <a:solidFill>
                <a:srgbClr val="000000"/>
              </a:solidFill>
            </a:endParaRPr>
          </a:p>
        </p:txBody>
      </p:sp>
      <p:sp>
        <p:nvSpPr>
          <p:cNvPr id="22" name="Rectangle 21"/>
          <p:cNvSpPr/>
          <p:nvPr/>
        </p:nvSpPr>
        <p:spPr>
          <a:xfrm>
            <a:off x="7072330" y="2357430"/>
            <a:ext cx="1428760"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لاتاخذ الشمسية</a:t>
            </a:r>
            <a:endParaRPr lang="en-US" dirty="0">
              <a:solidFill>
                <a:srgbClr val="000000"/>
              </a:solidFill>
            </a:endParaRPr>
          </a:p>
        </p:txBody>
      </p:sp>
      <p:sp>
        <p:nvSpPr>
          <p:cNvPr id="18" name="Title 8"/>
          <p:cNvSpPr>
            <a:spLocks noGrp="1"/>
          </p:cNvSpPr>
          <p:nvPr>
            <p:ph type="title"/>
          </p:nvPr>
        </p:nvSpPr>
        <p:spPr>
          <a:xfrm>
            <a:off x="395536" y="116632"/>
            <a:ext cx="8243887" cy="796950"/>
          </a:xfrm>
        </p:spPr>
        <p:txBody>
          <a:bodyPr/>
          <a:lstStyle/>
          <a:p>
            <a:pPr algn="r"/>
            <a:r>
              <a:rPr lang="ar-SA" sz="3200" b="1" dirty="0" smtClean="0">
                <a:solidFill>
                  <a:srgbClr val="000000"/>
                </a:solidFill>
              </a:rPr>
              <a:t>تابع:أنواع الهيكلة الثلاث المستخدمة في صياغة الخوارزميات</a:t>
            </a:r>
            <a:endParaRPr lang="en-US" sz="3200" b="1" dirty="0">
              <a:solidFill>
                <a:srgbClr val="000000"/>
              </a:solidFill>
            </a:endParaRPr>
          </a:p>
        </p:txBody>
      </p:sp>
      <p:sp>
        <p:nvSpPr>
          <p:cNvPr id="19" name="TextBox 18"/>
          <p:cNvSpPr txBox="1"/>
          <p:nvPr/>
        </p:nvSpPr>
        <p:spPr>
          <a:xfrm>
            <a:off x="4273138" y="3393281"/>
            <a:ext cx="730910" cy="369332"/>
          </a:xfrm>
          <a:prstGeom prst="rect">
            <a:avLst/>
          </a:prstGeom>
          <a:noFill/>
        </p:spPr>
        <p:txBody>
          <a:bodyPr wrap="square" rtlCol="1">
            <a:spAutoFit/>
          </a:bodyPr>
          <a:lstStyle/>
          <a:p>
            <a:r>
              <a:rPr lang="en-US" dirty="0" smtClean="0"/>
              <a:t>yes</a:t>
            </a:r>
            <a:endParaRPr lang="ar-SA" dirty="0"/>
          </a:p>
        </p:txBody>
      </p:sp>
      <p:sp>
        <p:nvSpPr>
          <p:cNvPr id="20" name="TextBox 19"/>
          <p:cNvSpPr txBox="1"/>
          <p:nvPr/>
        </p:nvSpPr>
        <p:spPr>
          <a:xfrm>
            <a:off x="6143636" y="2345288"/>
            <a:ext cx="730910" cy="369332"/>
          </a:xfrm>
          <a:prstGeom prst="rect">
            <a:avLst/>
          </a:prstGeom>
          <a:noFill/>
        </p:spPr>
        <p:txBody>
          <a:bodyPr wrap="square" rtlCol="1">
            <a:spAutoFit/>
          </a:bodyPr>
          <a:lstStyle/>
          <a:p>
            <a:r>
              <a:rPr lang="en-US" dirty="0" smtClean="0"/>
              <a:t>No</a:t>
            </a: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pPr>
              <a:defRPr/>
            </a:pPr>
            <a:fld id="{863C1434-4CF4-4AD1-B54A-B69FBC9D92E5}" type="slidenum">
              <a:rPr lang="ar-SA"/>
              <a:pPr>
                <a:defRPr/>
              </a:pPr>
              <a:t>9</a:t>
            </a:fld>
            <a:endParaRPr lang="en-US" dirty="0"/>
          </a:p>
        </p:txBody>
      </p:sp>
      <p:sp>
        <p:nvSpPr>
          <p:cNvPr id="11267" name="Content Placeholder 2"/>
          <p:cNvSpPr txBox="1">
            <a:spLocks/>
          </p:cNvSpPr>
          <p:nvPr/>
        </p:nvSpPr>
        <p:spPr bwMode="auto">
          <a:xfrm>
            <a:off x="571500" y="1196974"/>
            <a:ext cx="8229600" cy="4660917"/>
          </a:xfrm>
          <a:prstGeom prst="rect">
            <a:avLst/>
          </a:prstGeom>
          <a:noFill/>
          <a:ln w="9525">
            <a:noFill/>
            <a:miter lim="800000"/>
            <a:headEnd/>
            <a:tailEnd/>
          </a:ln>
        </p:spPr>
        <p:txBody>
          <a:bodyPr/>
          <a:lstStyle/>
          <a:p>
            <a:pPr marL="536575" indent="-427038" algn="just">
              <a:spcBef>
                <a:spcPts val="400"/>
              </a:spcBef>
              <a:buClr>
                <a:srgbClr val="000000"/>
              </a:buClr>
              <a:buSzPct val="68000"/>
              <a:buFont typeface="Wingdings" pitchFamily="2" charset="2"/>
              <a:buChar char="q"/>
            </a:pPr>
            <a:r>
              <a:rPr lang="ar-SA" sz="3600" b="1" dirty="0" smtClean="0">
                <a:solidFill>
                  <a:srgbClr val="000000"/>
                </a:solidFill>
                <a:latin typeface="Georgia" pitchFamily="18" charset="0"/>
              </a:rPr>
              <a:t>قياس كفاءة الخوارزميات</a:t>
            </a:r>
            <a:r>
              <a:rPr lang="ar-SA" sz="3600" dirty="0" smtClean="0">
                <a:solidFill>
                  <a:srgbClr val="000000"/>
                </a:solidFill>
                <a:latin typeface="Georgia" pitchFamily="18" charset="0"/>
              </a:rPr>
              <a:t>: تقاس بعدة طرق منها:</a:t>
            </a:r>
          </a:p>
          <a:p>
            <a:pPr marL="536575" indent="-427038" algn="just">
              <a:spcBef>
                <a:spcPts val="400"/>
              </a:spcBef>
              <a:buClr>
                <a:srgbClr val="000000"/>
              </a:buClr>
              <a:buSzPct val="68000"/>
              <a:buFont typeface="Arial" pitchFamily="34" charset="0"/>
              <a:buChar char="•"/>
            </a:pPr>
            <a:r>
              <a:rPr lang="ar-SA" sz="3600" dirty="0" smtClean="0">
                <a:solidFill>
                  <a:srgbClr val="000000"/>
                </a:solidFill>
                <a:latin typeface="Georgia" pitchFamily="18" charset="0"/>
              </a:rPr>
              <a:t>بمدى حيز الذاكرة (المدى الذى سوف تستهلكه من ذاكرة الحاسب الرئيسية عند تنفيذها وتسمى الكفاءة المساحية.</a:t>
            </a:r>
          </a:p>
          <a:p>
            <a:pPr marL="536575" indent="-427038" algn="just">
              <a:spcBef>
                <a:spcPts val="400"/>
              </a:spcBef>
              <a:buClr>
                <a:srgbClr val="000000"/>
              </a:buClr>
              <a:buSzPct val="68000"/>
              <a:buFont typeface="Arial" pitchFamily="34" charset="0"/>
              <a:buChar char="•"/>
            </a:pPr>
            <a:r>
              <a:rPr lang="ar-SA" sz="3600" dirty="0" smtClean="0">
                <a:solidFill>
                  <a:srgbClr val="000000"/>
                </a:solidFill>
                <a:latin typeface="Georgia" pitchFamily="18" charset="0"/>
              </a:rPr>
              <a:t>بمقدار الوقت  الازم لانجازها والحصول على النتائج ويطلق عليها (الكفاءة الوقتية) وكلما قل وقت التنفيذ زادت كفاءة الخوارزمية</a:t>
            </a:r>
          </a:p>
          <a:p>
            <a:pPr marL="536575" indent="-427038" algn="just">
              <a:spcBef>
                <a:spcPts val="400"/>
              </a:spcBef>
              <a:buClr>
                <a:srgbClr val="000000"/>
              </a:buClr>
              <a:buSzPct val="68000"/>
              <a:buFont typeface="Arial" pitchFamily="34" charset="0"/>
              <a:buChar char="•"/>
            </a:pPr>
            <a:endParaRPr lang="ar-SA" sz="3600" dirty="0" smtClean="0">
              <a:solidFill>
                <a:srgbClr val="000000"/>
              </a:solidFill>
              <a:latin typeface="Georgia" pitchFamily="18" charset="0"/>
            </a:endParaRPr>
          </a:p>
          <a:p>
            <a:pPr marL="536575" indent="-427038" algn="just">
              <a:spcBef>
                <a:spcPts val="400"/>
              </a:spcBef>
              <a:buClr>
                <a:srgbClr val="000000"/>
              </a:buClr>
              <a:buSzPct val="68000"/>
              <a:buFont typeface="Wingdings" pitchFamily="2" charset="2"/>
              <a:buChar char="q"/>
            </a:pPr>
            <a:endParaRPr lang="ar-SA" sz="3600" dirty="0" smtClean="0">
              <a:solidFill>
                <a:srgbClr val="000000"/>
              </a:solidFill>
              <a:latin typeface="Georgia"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B5F3170-6AD5-406C-A7CF-C5823116E4F4}" type="slidenum">
              <a:rPr lang="ar-SA"/>
              <a:pPr>
                <a:defRPr/>
              </a:pPr>
              <a:t>10</a:t>
            </a:fld>
            <a:endParaRPr lang="en-US"/>
          </a:p>
        </p:txBody>
      </p:sp>
      <p:sp>
        <p:nvSpPr>
          <p:cNvPr id="12291" name="Content Placeholder 2"/>
          <p:cNvSpPr>
            <a:spLocks noGrp="1"/>
          </p:cNvSpPr>
          <p:nvPr>
            <p:ph idx="4294967295"/>
          </p:nvPr>
        </p:nvSpPr>
        <p:spPr>
          <a:xfrm>
            <a:off x="214313" y="1214438"/>
            <a:ext cx="8715375" cy="5429250"/>
          </a:xfrm>
        </p:spPr>
        <p:txBody>
          <a:bodyPr/>
          <a:lstStyle/>
          <a:p>
            <a:pPr marL="87313" indent="-87313" algn="just" eaLnBrk="1" hangingPunct="1">
              <a:lnSpc>
                <a:spcPct val="150000"/>
              </a:lnSpc>
              <a:buNone/>
            </a:pPr>
            <a:r>
              <a:rPr lang="ar-SA" sz="2400" dirty="0" smtClean="0">
                <a:solidFill>
                  <a:srgbClr val="000000"/>
                </a:solidFill>
                <a:cs typeface="Simplified Arabic" pitchFamily="2" charset="-78"/>
              </a:rPr>
              <a:t>- خرائط التدفق: عبارة عن مجموعة من الرموز المترابطة مع بعضها البعض والتى توضح الخطوات الاساسية والمنطقية لحل مشكلة ما باستخدام الحاسب الالى.</a:t>
            </a:r>
          </a:p>
          <a:p>
            <a:pPr marL="87313" indent="-87313" algn="just" eaLnBrk="1" hangingPunct="1">
              <a:lnSpc>
                <a:spcPct val="150000"/>
              </a:lnSpc>
              <a:buNone/>
            </a:pPr>
            <a:r>
              <a:rPr lang="ar-SA" sz="2400" dirty="0" smtClean="0">
                <a:solidFill>
                  <a:srgbClr val="000000"/>
                </a:solidFill>
                <a:cs typeface="Simplified Arabic" pitchFamily="2" charset="-78"/>
              </a:rPr>
              <a:t> - تعد من أفضل الطرق فى هذا المجال وخصوصاً فى تحليل وتصميم المشكلات الخوارزمية بأستخدام لغات البرمجة الهيكلية مثل الفورتوران والسى ++ والباسكال وخلافه</a:t>
            </a:r>
          </a:p>
          <a:p>
            <a:pPr marL="87313" indent="-87313" algn="just" eaLnBrk="1" hangingPunct="1">
              <a:lnSpc>
                <a:spcPct val="150000"/>
              </a:lnSpc>
              <a:buFont typeface="Wingdings" pitchFamily="2" charset="2"/>
              <a:buChar char="Ø"/>
            </a:pPr>
            <a:r>
              <a:rPr lang="ar-SA" sz="2400" dirty="0" smtClean="0">
                <a:solidFill>
                  <a:srgbClr val="000000"/>
                </a:solidFill>
                <a:cs typeface="Simplified Arabic" pitchFamily="2" charset="-78"/>
              </a:rPr>
              <a:t>وتوصف المشكلة بالخوارزمية إذا كان حلها مجموعة من الخطوات المتسلسلة قابلة للتنفيذ من قبل الانسان أو الحاسب الآلى وتؤدى الى الحل المطلوب فى وقت محدد.</a:t>
            </a:r>
          </a:p>
          <a:p>
            <a:pPr marL="87313" indent="-87313" algn="just" eaLnBrk="1" hangingPunct="1">
              <a:lnSpc>
                <a:spcPct val="150000"/>
              </a:lnSpc>
              <a:buFont typeface="Wingdings" pitchFamily="2" charset="2"/>
              <a:buChar char="Ø"/>
            </a:pPr>
            <a:r>
              <a:rPr lang="ar-SA" sz="2400" dirty="0" smtClean="0">
                <a:solidFill>
                  <a:srgbClr val="000000"/>
                </a:solidFill>
                <a:cs typeface="Simplified Arabic" pitchFamily="2" charset="-78"/>
              </a:rPr>
              <a:t>وتعد خريطة التدفق وسيلة بديلة أو مكملة لعمل الخوارزمية</a:t>
            </a:r>
          </a:p>
          <a:p>
            <a:pPr marL="87313" indent="-87313" algn="just" eaLnBrk="1" hangingPunct="1">
              <a:lnSpc>
                <a:spcPct val="150000"/>
              </a:lnSpc>
              <a:buNone/>
            </a:pPr>
            <a:endParaRPr lang="ar-SA" sz="2400" dirty="0" smtClean="0">
              <a:solidFill>
                <a:srgbClr val="000000"/>
              </a:solidFill>
              <a:cs typeface="Simplified Arabic" pitchFamily="2" charset="-78"/>
            </a:endParaRPr>
          </a:p>
          <a:p>
            <a:pPr marL="87313" indent="-87313" algn="just" eaLnBrk="1" hangingPunct="1">
              <a:lnSpc>
                <a:spcPct val="150000"/>
              </a:lnSpc>
              <a:buNone/>
            </a:pPr>
            <a:endParaRPr lang="ar-SA" sz="2400" dirty="0" smtClean="0">
              <a:solidFill>
                <a:srgbClr val="000000"/>
              </a:solidFill>
              <a:cs typeface="Simplified Arabic" pitchFamily="2" charset="-78"/>
            </a:endParaRPr>
          </a:p>
          <a:p>
            <a:pPr marL="87313" indent="-87313" algn="just" eaLnBrk="1" hangingPunct="1">
              <a:lnSpc>
                <a:spcPct val="150000"/>
              </a:lnSpc>
              <a:buNone/>
            </a:pPr>
            <a:r>
              <a:rPr lang="ar-SA" sz="2400" dirty="0" smtClean="0">
                <a:solidFill>
                  <a:srgbClr val="000000"/>
                </a:solidFill>
                <a:cs typeface="Simplified Arabic" pitchFamily="2" charset="-78"/>
              </a:rPr>
              <a:t> </a:t>
            </a:r>
          </a:p>
          <a:p>
            <a:pPr marL="87313" indent="-87313" algn="just" eaLnBrk="1" hangingPunct="1">
              <a:lnSpc>
                <a:spcPct val="150000"/>
              </a:lnSpc>
            </a:pPr>
            <a:endParaRPr lang="ar-SA" sz="2400" dirty="0" smtClean="0">
              <a:solidFill>
                <a:srgbClr val="000000"/>
              </a:solidFill>
              <a:cs typeface="Simplified Arabic" pitchFamily="2" charset="-78"/>
            </a:endParaRPr>
          </a:p>
          <a:p>
            <a:pPr marL="87313" indent="-87313" algn="just" eaLnBrk="1" hangingPunct="1">
              <a:buFont typeface="Wingdings" pitchFamily="2" charset="2"/>
              <a:buChar char="q"/>
            </a:pPr>
            <a:endParaRPr lang="ar-SA" sz="3600" dirty="0" smtClean="0"/>
          </a:p>
          <a:p>
            <a:pPr marL="87313" indent="-87313" algn="just" eaLnBrk="1" hangingPunct="1">
              <a:buFont typeface="Wingdings" pitchFamily="2" charset="2"/>
              <a:buChar char="q"/>
            </a:pPr>
            <a:endParaRPr lang="ar-EG" dirty="0" smtClean="0"/>
          </a:p>
        </p:txBody>
      </p:sp>
      <p:sp>
        <p:nvSpPr>
          <p:cNvPr id="12292" name="Text Box 7"/>
          <p:cNvSpPr txBox="1">
            <a:spLocks noChangeArrowheads="1"/>
          </p:cNvSpPr>
          <p:nvPr/>
        </p:nvSpPr>
        <p:spPr bwMode="auto">
          <a:xfrm>
            <a:off x="1835696" y="404813"/>
            <a:ext cx="6911429" cy="707886"/>
          </a:xfrm>
          <a:prstGeom prst="rect">
            <a:avLst/>
          </a:prstGeom>
          <a:noFill/>
          <a:ln w="9525">
            <a:noFill/>
            <a:miter lim="800000"/>
            <a:headEnd/>
            <a:tailEnd/>
          </a:ln>
        </p:spPr>
        <p:txBody>
          <a:bodyPr wrap="square">
            <a:spAutoFit/>
          </a:bodyPr>
          <a:lstStyle/>
          <a:p>
            <a:pPr>
              <a:spcBef>
                <a:spcPct val="50000"/>
              </a:spcBef>
            </a:pPr>
            <a:r>
              <a:rPr lang="ar-SA" sz="4000" b="1" dirty="0" smtClean="0">
                <a:cs typeface="Simplified Arabic" pitchFamily="2" charset="-78"/>
              </a:rPr>
              <a:t>مخططات التدفق (</a:t>
            </a:r>
            <a:r>
              <a:rPr lang="en-US" sz="4000" b="1" dirty="0" smtClean="0">
                <a:cs typeface="Simplified Arabic" pitchFamily="2" charset="-78"/>
              </a:rPr>
              <a:t>Flowcharts</a:t>
            </a:r>
            <a:r>
              <a:rPr lang="ar-SA" sz="4000" b="1" dirty="0" smtClean="0">
                <a:cs typeface="Simplified Arabic" pitchFamily="2" charset="-78"/>
              </a:rPr>
              <a:t>):</a:t>
            </a:r>
            <a:endParaRPr lang="en-US" sz="4000" b="1" dirty="0">
              <a:cs typeface="Simplified Arabic"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785794"/>
            <a:ext cx="8229600" cy="5857916"/>
          </a:xfrm>
        </p:spPr>
        <p:txBody>
          <a:bodyPr/>
          <a:lstStyle/>
          <a:p>
            <a:r>
              <a:rPr lang="ar-SA" dirty="0" smtClean="0">
                <a:solidFill>
                  <a:srgbClr val="000000"/>
                </a:solidFill>
              </a:rPr>
              <a:t>تعطى رؤية شاملة للمشكلة والعلاقات بين عناصرها المختلفه</a:t>
            </a:r>
          </a:p>
          <a:p>
            <a:pPr>
              <a:buNone/>
            </a:pPr>
            <a:r>
              <a:rPr lang="ar-SA" dirty="0" smtClean="0">
                <a:solidFill>
                  <a:srgbClr val="000000"/>
                </a:solidFill>
              </a:rPr>
              <a:t>وبالتالى يمكن أن تعطى أكثر من طريقة أو خوارزمية للحل.</a:t>
            </a:r>
          </a:p>
          <a:p>
            <a:r>
              <a:rPr lang="ar-SA" dirty="0" smtClean="0">
                <a:solidFill>
                  <a:srgbClr val="000000"/>
                </a:solidFill>
              </a:rPr>
              <a:t>يمكن من خلالها التحقق بسرعة وبدقة من منطقية البرنامج</a:t>
            </a:r>
            <a:r>
              <a:rPr lang="en-US" dirty="0" smtClean="0">
                <a:solidFill>
                  <a:srgbClr val="000000"/>
                </a:solidFill>
              </a:rPr>
              <a:t>(program logic)</a:t>
            </a:r>
            <a:r>
              <a:rPr lang="ar-SA" dirty="0" smtClean="0">
                <a:solidFill>
                  <a:srgbClr val="000000"/>
                </a:solidFill>
              </a:rPr>
              <a:t> لان كل الاجزاء المكونة للمشكلة واضحة.</a:t>
            </a:r>
          </a:p>
          <a:p>
            <a:r>
              <a:rPr lang="ar-SA" dirty="0" smtClean="0">
                <a:solidFill>
                  <a:srgbClr val="000000"/>
                </a:solidFill>
              </a:rPr>
              <a:t>تسهل عملية البرمجة (التكويد أو الترميز)</a:t>
            </a:r>
          </a:p>
          <a:p>
            <a:r>
              <a:rPr lang="ar-SA" dirty="0" smtClean="0">
                <a:solidFill>
                  <a:srgbClr val="000000"/>
                </a:solidFill>
              </a:rPr>
              <a:t>تتيح للمبرمج مراجعة البرنامج بسرعة مع إمكانية التعديل والاضافة بسهولة.</a:t>
            </a:r>
          </a:p>
          <a:p>
            <a:r>
              <a:rPr lang="ar-SA" dirty="0" smtClean="0">
                <a:solidFill>
                  <a:srgbClr val="000000"/>
                </a:solidFill>
              </a:rPr>
              <a:t>تعد جزء أساسي أو مستديم من وثائق البرنامج لأنها في الواقع توثيق للمشكلة وخوارزمية الحل والخطوات التى يشملها البرنامج</a:t>
            </a:r>
          </a:p>
          <a:p>
            <a:endParaRPr lang="ar-SA" dirty="0" smtClean="0">
              <a:solidFill>
                <a:srgbClr val="000000"/>
              </a:solidFill>
            </a:endParaRPr>
          </a:p>
          <a:p>
            <a:pPr>
              <a:buNone/>
            </a:pPr>
            <a:endParaRPr lang="ar-SA" dirty="0" smtClean="0">
              <a:solidFill>
                <a:srgbClr val="000000"/>
              </a:solidFill>
            </a:endParaRPr>
          </a:p>
          <a:p>
            <a:pPr>
              <a:buNone/>
            </a:pPr>
            <a:endParaRPr lang="ar-SA" dirty="0" smtClean="0">
              <a:solidFill>
                <a:srgbClr val="000000"/>
              </a:solidFill>
            </a:endParaRPr>
          </a:p>
          <a:p>
            <a:pPr>
              <a:buNone/>
            </a:pPr>
            <a:endParaRPr lang="en-US" dirty="0">
              <a:solidFill>
                <a:srgbClr val="000000"/>
              </a:solidFill>
            </a:endParaRPr>
          </a:p>
        </p:txBody>
      </p:sp>
      <p:sp>
        <p:nvSpPr>
          <p:cNvPr id="13316" name="Rectangle 5"/>
          <p:cNvSpPr>
            <a:spLocks noChangeArrowheads="1"/>
          </p:cNvSpPr>
          <p:nvPr/>
        </p:nvSpPr>
        <p:spPr bwMode="auto">
          <a:xfrm>
            <a:off x="3024188" y="188913"/>
            <a:ext cx="5580062" cy="701675"/>
          </a:xfrm>
          <a:prstGeom prst="rect">
            <a:avLst/>
          </a:prstGeom>
          <a:noFill/>
          <a:ln w="9525">
            <a:noFill/>
            <a:miter lim="800000"/>
            <a:headEnd/>
            <a:tailEnd/>
          </a:ln>
        </p:spPr>
        <p:txBody>
          <a:bodyPr>
            <a:spAutoFit/>
          </a:bodyPr>
          <a:lstStyle/>
          <a:p>
            <a:pPr>
              <a:spcBef>
                <a:spcPct val="50000"/>
              </a:spcBef>
            </a:pPr>
            <a:r>
              <a:rPr lang="ar-SA" sz="4000" b="1" dirty="0" smtClean="0">
                <a:cs typeface="Simplified Arabic" pitchFamily="2" charset="-78"/>
              </a:rPr>
              <a:t>مزايا أستخدام خرائط التدفق</a:t>
            </a:r>
            <a:endParaRPr lang="en-US" sz="4000" b="1" dirty="0">
              <a:cs typeface="Simplified Arabic"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285720" y="950900"/>
            <a:ext cx="8401080" cy="5286412"/>
          </a:xfrm>
        </p:spPr>
        <p:txBody>
          <a:bodyPr/>
          <a:lstStyle/>
          <a:p>
            <a:r>
              <a:rPr lang="ar-SA" dirty="0" smtClean="0"/>
              <a:t>تعد خرائط التدفق اللغة المشتركة بين محلل ومصمم النظم والمبرمج قبل البدء الفعلي في عملية ترجمة الخرائط إلى برنامج بلغة برمجة معينة ، لذا فالرموز المستخدمة واكثرها شيوعاً هى:</a:t>
            </a:r>
          </a:p>
          <a:p>
            <a:pPr>
              <a:buNone/>
            </a:pPr>
            <a:endParaRPr lang="en-US" dirty="0" smtClean="0"/>
          </a:p>
          <a:p>
            <a:pPr>
              <a:buNone/>
            </a:pPr>
            <a:endParaRPr lang="en-US" dirty="0" smtClean="0"/>
          </a:p>
          <a:p>
            <a:pPr>
              <a:buNone/>
            </a:pPr>
            <a:endParaRPr lang="en-US" dirty="0" smtClean="0"/>
          </a:p>
          <a:p>
            <a:pPr>
              <a:buNone/>
            </a:pPr>
            <a:endParaRPr lang="en-US" dirty="0" smtClean="0"/>
          </a:p>
        </p:txBody>
      </p:sp>
      <p:sp>
        <p:nvSpPr>
          <p:cNvPr id="7" name="Slide Number Placeholder 3"/>
          <p:cNvSpPr>
            <a:spLocks noGrp="1"/>
          </p:cNvSpPr>
          <p:nvPr>
            <p:ph type="sldNum" sz="quarter" idx="12"/>
          </p:nvPr>
        </p:nvSpPr>
        <p:spPr/>
        <p:txBody>
          <a:bodyPr/>
          <a:lstStyle/>
          <a:p>
            <a:pPr>
              <a:defRPr/>
            </a:pPr>
            <a:fld id="{7592847F-D5A7-4380-832C-262AA96FBD14}" type="slidenum">
              <a:rPr lang="ar-SA"/>
              <a:pPr>
                <a:defRPr/>
              </a:pPr>
              <a:t>12</a:t>
            </a:fld>
            <a:endParaRPr lang="en-US"/>
          </a:p>
        </p:txBody>
      </p:sp>
      <p:sp>
        <p:nvSpPr>
          <p:cNvPr id="14343" name="Text Box 8"/>
          <p:cNvSpPr txBox="1">
            <a:spLocks noChangeArrowheads="1"/>
          </p:cNvSpPr>
          <p:nvPr/>
        </p:nvSpPr>
        <p:spPr bwMode="auto">
          <a:xfrm>
            <a:off x="3357554" y="207045"/>
            <a:ext cx="5327650" cy="701675"/>
          </a:xfrm>
          <a:prstGeom prst="rect">
            <a:avLst/>
          </a:prstGeom>
          <a:noFill/>
          <a:ln w="9525">
            <a:noFill/>
            <a:miter lim="800000"/>
            <a:headEnd/>
            <a:tailEnd/>
          </a:ln>
        </p:spPr>
        <p:txBody>
          <a:bodyPr>
            <a:spAutoFit/>
          </a:bodyPr>
          <a:lstStyle/>
          <a:p>
            <a:pPr>
              <a:spcBef>
                <a:spcPct val="50000"/>
              </a:spcBef>
            </a:pPr>
            <a:r>
              <a:rPr lang="en-US" sz="4000" dirty="0" smtClean="0">
                <a:solidFill>
                  <a:srgbClr val="000000"/>
                </a:solidFill>
              </a:rPr>
              <a:t>      </a:t>
            </a:r>
            <a:r>
              <a:rPr lang="ar-SA" sz="4000" dirty="0" smtClean="0">
                <a:solidFill>
                  <a:srgbClr val="000000"/>
                </a:solidFill>
              </a:rPr>
              <a:t>رموز خرائط التدفق</a:t>
            </a:r>
            <a:endParaRPr lang="en-US" sz="4000" dirty="0">
              <a:solidFill>
                <a:srgbClr val="000000"/>
              </a:solidFill>
            </a:endParaRPr>
          </a:p>
        </p:txBody>
      </p:sp>
      <p:sp>
        <p:nvSpPr>
          <p:cNvPr id="15" name="Flowchart: Data 14"/>
          <p:cNvSpPr/>
          <p:nvPr/>
        </p:nvSpPr>
        <p:spPr>
          <a:xfrm>
            <a:off x="785786" y="3000372"/>
            <a:ext cx="2714644" cy="642942"/>
          </a:xfrm>
          <a:prstGeom prst="flowChartInputOutp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Read &amp;write</a:t>
            </a:r>
            <a:endParaRPr lang="ar-SA" dirty="0" smtClean="0">
              <a:solidFill>
                <a:srgbClr val="000000"/>
              </a:solidFill>
            </a:endParaRPr>
          </a:p>
          <a:p>
            <a:pPr algn="ctr"/>
            <a:r>
              <a:rPr lang="ar-SA" sz="2000" dirty="0" smtClean="0">
                <a:solidFill>
                  <a:srgbClr val="000000"/>
                </a:solidFill>
              </a:rPr>
              <a:t>قراءة وكتابة</a:t>
            </a:r>
            <a:endParaRPr lang="en-US" sz="2000" dirty="0">
              <a:solidFill>
                <a:srgbClr val="000000"/>
              </a:solidFill>
            </a:endParaRPr>
          </a:p>
        </p:txBody>
      </p:sp>
      <p:sp>
        <p:nvSpPr>
          <p:cNvPr id="16" name="Rectangle 15"/>
          <p:cNvSpPr/>
          <p:nvPr/>
        </p:nvSpPr>
        <p:spPr>
          <a:xfrm>
            <a:off x="5643570" y="3933056"/>
            <a:ext cx="2214578" cy="642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Data Processing</a:t>
            </a:r>
          </a:p>
          <a:p>
            <a:pPr algn="ctr"/>
            <a:r>
              <a:rPr lang="ar-SA" sz="2000" dirty="0" smtClean="0">
                <a:solidFill>
                  <a:srgbClr val="000000"/>
                </a:solidFill>
              </a:rPr>
              <a:t>معالجة البيانات</a:t>
            </a:r>
            <a:r>
              <a:rPr lang="en-US" sz="2000" dirty="0" smtClean="0"/>
              <a:t> </a:t>
            </a:r>
            <a:endParaRPr lang="en-US" sz="2000" dirty="0"/>
          </a:p>
        </p:txBody>
      </p:sp>
      <p:sp>
        <p:nvSpPr>
          <p:cNvPr id="17" name="Flowchart: Decision 16"/>
          <p:cNvSpPr/>
          <p:nvPr/>
        </p:nvSpPr>
        <p:spPr>
          <a:xfrm>
            <a:off x="785786" y="3786190"/>
            <a:ext cx="2500330" cy="1143008"/>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Decision</a:t>
            </a:r>
          </a:p>
          <a:p>
            <a:pPr algn="ctr"/>
            <a:r>
              <a:rPr lang="ar-SA" sz="2000" dirty="0" smtClean="0">
                <a:solidFill>
                  <a:srgbClr val="000000"/>
                </a:solidFill>
              </a:rPr>
              <a:t>قرار</a:t>
            </a:r>
            <a:endParaRPr lang="en-US" sz="2000" dirty="0" smtClean="0">
              <a:solidFill>
                <a:srgbClr val="000000"/>
              </a:solidFill>
            </a:endParaRPr>
          </a:p>
        </p:txBody>
      </p:sp>
      <p:sp>
        <p:nvSpPr>
          <p:cNvPr id="18" name="Flowchart: Connector 17"/>
          <p:cNvSpPr/>
          <p:nvPr/>
        </p:nvSpPr>
        <p:spPr>
          <a:xfrm>
            <a:off x="1071538" y="5072074"/>
            <a:ext cx="2000264" cy="1571636"/>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Connector</a:t>
            </a:r>
            <a:endParaRPr lang="ar-SA" dirty="0" smtClean="0">
              <a:solidFill>
                <a:srgbClr val="000000"/>
              </a:solidFill>
            </a:endParaRPr>
          </a:p>
          <a:p>
            <a:pPr algn="ctr"/>
            <a:r>
              <a:rPr lang="ar-SA" sz="2000" dirty="0" smtClean="0">
                <a:solidFill>
                  <a:srgbClr val="000000"/>
                </a:solidFill>
              </a:rPr>
              <a:t>نقطة اتصال</a:t>
            </a:r>
            <a:endParaRPr lang="en-US" sz="2000" dirty="0" smtClean="0">
              <a:solidFill>
                <a:srgbClr val="000000"/>
              </a:solidFill>
            </a:endParaRPr>
          </a:p>
        </p:txBody>
      </p:sp>
      <p:sp>
        <p:nvSpPr>
          <p:cNvPr id="19" name="Flowchart: Terminator 18"/>
          <p:cNvSpPr/>
          <p:nvPr/>
        </p:nvSpPr>
        <p:spPr>
          <a:xfrm>
            <a:off x="5357818" y="2924944"/>
            <a:ext cx="2571768" cy="785818"/>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smtClean="0">
              <a:solidFill>
                <a:srgbClr val="000000"/>
              </a:solidFill>
            </a:endParaRPr>
          </a:p>
          <a:p>
            <a:pPr algn="ctr"/>
            <a:r>
              <a:rPr lang="en-US" dirty="0" smtClean="0">
                <a:solidFill>
                  <a:srgbClr val="000000"/>
                </a:solidFill>
              </a:rPr>
              <a:t>Start &amp; stop</a:t>
            </a:r>
          </a:p>
          <a:p>
            <a:pPr algn="ctr"/>
            <a:r>
              <a:rPr lang="ar-SA" sz="2000" dirty="0" smtClean="0">
                <a:solidFill>
                  <a:srgbClr val="000000"/>
                </a:solidFill>
              </a:rPr>
              <a:t>بداية ونهاية</a:t>
            </a:r>
            <a:endParaRPr lang="en-US" sz="2000" dirty="0" smtClean="0">
              <a:solidFill>
                <a:srgbClr val="000000"/>
              </a:solidFill>
            </a:endParaRPr>
          </a:p>
          <a:p>
            <a:pPr algn="ctr"/>
            <a:endParaRPr lang="en-US" sz="2000" dirty="0" smtClean="0">
              <a:solidFill>
                <a:srgbClr val="000000"/>
              </a:solidFill>
            </a:endParaRPr>
          </a:p>
        </p:txBody>
      </p:sp>
      <p:cxnSp>
        <p:nvCxnSpPr>
          <p:cNvPr id="25" name="Straight Arrow Connector 24"/>
          <p:cNvCxnSpPr/>
          <p:nvPr/>
        </p:nvCxnSpPr>
        <p:spPr>
          <a:xfrm>
            <a:off x="4143372" y="5357826"/>
            <a:ext cx="185738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flipH="1" flipV="1">
            <a:off x="3321835" y="5965049"/>
            <a:ext cx="121444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6200000" flipH="1">
            <a:off x="5644364" y="5858686"/>
            <a:ext cx="1070776" cy="7064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4143372" y="6500834"/>
            <a:ext cx="1785950"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4423900" y="5795972"/>
            <a:ext cx="1228220" cy="369332"/>
          </a:xfrm>
          <a:prstGeom prst="rect">
            <a:avLst/>
          </a:prstGeom>
        </p:spPr>
        <p:txBody>
          <a:bodyPr wrap="none">
            <a:spAutoFit/>
          </a:bodyPr>
          <a:lstStyle/>
          <a:p>
            <a:r>
              <a:rPr lang="ar-SA" dirty="0">
                <a:solidFill>
                  <a:srgbClr val="000000"/>
                </a:solidFill>
              </a:rPr>
              <a:t>مسار العمليات</a:t>
            </a:r>
          </a:p>
        </p:txBody>
      </p:sp>
      <p:pic>
        <p:nvPicPr>
          <p:cNvPr id="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4643049"/>
            <a:ext cx="2963646" cy="572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027629" y="4748908"/>
            <a:ext cx="2144771" cy="369332"/>
          </a:xfrm>
          <a:prstGeom prst="rect">
            <a:avLst/>
          </a:prstGeom>
          <a:noFill/>
        </p:spPr>
        <p:txBody>
          <a:bodyPr wrap="square" rtlCol="1">
            <a:spAutoFit/>
          </a:bodyPr>
          <a:lstStyle/>
          <a:p>
            <a:r>
              <a:rPr lang="ar-SA" dirty="0" smtClean="0">
                <a:solidFill>
                  <a:schemeClr val="bg2">
                    <a:lumMod val="10000"/>
                  </a:schemeClr>
                </a:solidFill>
              </a:rPr>
              <a:t>        </a:t>
            </a:r>
            <a:r>
              <a:rPr lang="en-US" dirty="0" smtClean="0">
                <a:solidFill>
                  <a:schemeClr val="bg2">
                    <a:lumMod val="10000"/>
                  </a:schemeClr>
                </a:solidFill>
              </a:rPr>
              <a:t>loop</a:t>
            </a:r>
            <a:r>
              <a:rPr lang="ar-SA" dirty="0" smtClean="0">
                <a:solidFill>
                  <a:schemeClr val="bg2">
                    <a:lumMod val="10000"/>
                  </a:schemeClr>
                </a:solidFill>
              </a:rPr>
              <a:t>        التكرار</a:t>
            </a:r>
            <a:endParaRPr lang="en-US" dirty="0" smtClean="0">
              <a:solidFill>
                <a:schemeClr val="bg2">
                  <a:lumMod val="1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214281" y="1600200"/>
            <a:ext cx="8678893" cy="4456113"/>
          </a:xfrm>
        </p:spPr>
        <p:txBody>
          <a:bodyPr/>
          <a:lstStyle/>
          <a:p>
            <a:pPr>
              <a:buFont typeface="Wingdings" pitchFamily="2" charset="2"/>
              <a:buChar char="§"/>
            </a:pPr>
            <a:r>
              <a:rPr lang="ar-SA" dirty="0" smtClean="0">
                <a:solidFill>
                  <a:srgbClr val="000000"/>
                </a:solidFill>
              </a:rPr>
              <a:t>تصنف خرائط التدفق إلى ثلاثة أنواع رئيسية هى :</a:t>
            </a:r>
          </a:p>
          <a:p>
            <a:r>
              <a:rPr lang="ar-SA" dirty="0" smtClean="0">
                <a:solidFill>
                  <a:srgbClr val="000000"/>
                </a:solidFill>
              </a:rPr>
              <a:t>خرائط التتابع البسيط</a:t>
            </a:r>
            <a:r>
              <a:rPr lang="en-US" sz="2800" dirty="0" smtClean="0">
                <a:solidFill>
                  <a:srgbClr val="000000"/>
                </a:solidFill>
              </a:rPr>
              <a:t>(Simple Sequential Flowchart)</a:t>
            </a:r>
            <a:endParaRPr lang="en-US" dirty="0" smtClean="0">
              <a:solidFill>
                <a:srgbClr val="000000"/>
              </a:solidFill>
            </a:endParaRPr>
          </a:p>
          <a:p>
            <a:r>
              <a:rPr lang="ar-SA" dirty="0" smtClean="0">
                <a:solidFill>
                  <a:srgbClr val="000000"/>
                </a:solidFill>
              </a:rPr>
              <a:t>خرائط التفرع</a:t>
            </a:r>
            <a:r>
              <a:rPr lang="en-US" dirty="0" smtClean="0">
                <a:solidFill>
                  <a:srgbClr val="000000"/>
                </a:solidFill>
              </a:rPr>
              <a:t>(Branching Flowchart )</a:t>
            </a:r>
          </a:p>
          <a:p>
            <a:r>
              <a:rPr lang="ar-SA" dirty="0" smtClean="0">
                <a:solidFill>
                  <a:srgbClr val="000000"/>
                </a:solidFill>
              </a:rPr>
              <a:t>خرائط التكرار</a:t>
            </a:r>
            <a:r>
              <a:rPr lang="en-US" dirty="0" smtClean="0">
                <a:solidFill>
                  <a:srgbClr val="000000"/>
                </a:solidFill>
              </a:rPr>
              <a:t>(looping Flowcharts)</a:t>
            </a:r>
          </a:p>
          <a:p>
            <a:pPr>
              <a:buNone/>
            </a:pPr>
            <a:endParaRPr lang="en-US" dirty="0"/>
          </a:p>
        </p:txBody>
      </p:sp>
      <p:sp>
        <p:nvSpPr>
          <p:cNvPr id="4" name="Slide Number Placeholder 3"/>
          <p:cNvSpPr>
            <a:spLocks noGrp="1"/>
          </p:cNvSpPr>
          <p:nvPr>
            <p:ph type="sldNum" sz="quarter" idx="12"/>
          </p:nvPr>
        </p:nvSpPr>
        <p:spPr/>
        <p:txBody>
          <a:bodyPr/>
          <a:lstStyle/>
          <a:p>
            <a:pPr>
              <a:defRPr/>
            </a:pPr>
            <a:fld id="{B3590C50-5A89-4525-81CE-BF8C89B2CB1B}" type="slidenum">
              <a:rPr lang="ar-SA"/>
              <a:pPr>
                <a:defRPr/>
              </a:pPr>
              <a:t>13</a:t>
            </a:fld>
            <a:endParaRPr lang="en-US"/>
          </a:p>
        </p:txBody>
      </p:sp>
      <p:sp>
        <p:nvSpPr>
          <p:cNvPr id="5" name="Content Placeholder 2"/>
          <p:cNvSpPr txBox="1">
            <a:spLocks/>
          </p:cNvSpPr>
          <p:nvPr/>
        </p:nvSpPr>
        <p:spPr>
          <a:xfrm>
            <a:off x="179388" y="1500188"/>
            <a:ext cx="8713787" cy="5286375"/>
          </a:xfrm>
          <a:prstGeom prst="rect">
            <a:avLst/>
          </a:prstGeom>
        </p:spPr>
        <p:txBody>
          <a:bodyPr/>
          <a:lstStyle/>
          <a:p>
            <a:pPr marL="536575" indent="-427038" algn="just">
              <a:lnSpc>
                <a:spcPct val="150000"/>
              </a:lnSpc>
              <a:spcBef>
                <a:spcPts val="400"/>
              </a:spcBef>
              <a:buClr>
                <a:schemeClr val="accent1"/>
              </a:buClr>
              <a:buSzPct val="68000"/>
              <a:buFont typeface="Wingdings" pitchFamily="2" charset="2"/>
              <a:buNone/>
              <a:defRPr/>
            </a:pPr>
            <a:endParaRPr lang="ar-SA" sz="2800" b="1" dirty="0">
              <a:solidFill>
                <a:srgbClr val="000000"/>
              </a:solidFill>
              <a:effectLst>
                <a:outerShdw blurRad="38100" dist="38100" dir="2700000" algn="tl">
                  <a:srgbClr val="C0C0C0"/>
                </a:outerShdw>
              </a:effectLst>
              <a:latin typeface="Georgia" pitchFamily="18" charset="0"/>
            </a:endParaRPr>
          </a:p>
          <a:p>
            <a:pPr marL="536575" indent="-427038">
              <a:spcBef>
                <a:spcPts val="400"/>
              </a:spcBef>
              <a:buClr>
                <a:schemeClr val="accent1"/>
              </a:buClr>
              <a:buSzPct val="68000"/>
              <a:buFont typeface="Wingdings" pitchFamily="2" charset="2"/>
              <a:buChar char="q"/>
              <a:defRPr/>
            </a:pPr>
            <a:endParaRPr lang="ar-SA" sz="2800" b="1" dirty="0">
              <a:solidFill>
                <a:srgbClr val="000000"/>
              </a:solidFill>
              <a:effectLst>
                <a:outerShdw blurRad="38100" dist="38100" dir="2700000" algn="tl">
                  <a:srgbClr val="C0C0C0"/>
                </a:outerShdw>
              </a:effectLst>
              <a:latin typeface="Georgia" pitchFamily="18" charset="0"/>
            </a:endParaRPr>
          </a:p>
          <a:p>
            <a:pPr marL="536575" indent="-427038">
              <a:spcBef>
                <a:spcPts val="400"/>
              </a:spcBef>
              <a:buClr>
                <a:schemeClr val="accent1"/>
              </a:buClr>
              <a:buSzPct val="68000"/>
              <a:buFont typeface="Wingdings" pitchFamily="2" charset="2"/>
              <a:buChar char="q"/>
              <a:defRPr/>
            </a:pPr>
            <a:endParaRPr lang="ar-SA" sz="2800" b="1" dirty="0">
              <a:solidFill>
                <a:srgbClr val="000000"/>
              </a:solidFill>
              <a:effectLst>
                <a:outerShdw blurRad="38100" dist="38100" dir="2700000" algn="tl">
                  <a:srgbClr val="C0C0C0"/>
                </a:outerShdw>
              </a:effectLst>
              <a:latin typeface="Georgia" pitchFamily="18" charset="0"/>
            </a:endParaRPr>
          </a:p>
          <a:p>
            <a:pPr marL="536575" indent="-427038" algn="just">
              <a:spcBef>
                <a:spcPts val="400"/>
              </a:spcBef>
              <a:buClr>
                <a:schemeClr val="accent1"/>
              </a:buClr>
              <a:buSzPct val="68000"/>
              <a:buFont typeface="Wingdings" pitchFamily="2" charset="2"/>
              <a:buChar char="q"/>
              <a:defRPr/>
            </a:pPr>
            <a:endParaRPr lang="ar-SA" sz="2800" b="1" dirty="0">
              <a:solidFill>
                <a:srgbClr val="000000"/>
              </a:solidFill>
              <a:effectLst>
                <a:outerShdw blurRad="38100" dist="38100" dir="2700000" algn="tl">
                  <a:srgbClr val="C0C0C0"/>
                </a:outerShdw>
              </a:effectLst>
              <a:latin typeface="Georgia" pitchFamily="18" charset="0"/>
            </a:endParaRPr>
          </a:p>
        </p:txBody>
      </p:sp>
      <p:sp>
        <p:nvSpPr>
          <p:cNvPr id="15364" name="Text Box 6"/>
          <p:cNvSpPr txBox="1">
            <a:spLocks noChangeArrowheads="1"/>
          </p:cNvSpPr>
          <p:nvPr/>
        </p:nvSpPr>
        <p:spPr bwMode="auto">
          <a:xfrm>
            <a:off x="1714480" y="357166"/>
            <a:ext cx="5643602" cy="707886"/>
          </a:xfrm>
          <a:prstGeom prst="rect">
            <a:avLst/>
          </a:prstGeom>
          <a:noFill/>
          <a:ln w="9525">
            <a:noFill/>
            <a:miter lim="800000"/>
            <a:headEnd/>
            <a:tailEnd/>
          </a:ln>
        </p:spPr>
        <p:txBody>
          <a:bodyPr wrap="square">
            <a:spAutoFit/>
          </a:bodyPr>
          <a:lstStyle/>
          <a:p>
            <a:pPr algn="ctr">
              <a:spcBef>
                <a:spcPct val="50000"/>
              </a:spcBef>
            </a:pPr>
            <a:r>
              <a:rPr lang="ar-SA" sz="4000" b="1" dirty="0" smtClean="0">
                <a:solidFill>
                  <a:srgbClr val="000000"/>
                </a:solidFill>
              </a:rPr>
              <a:t>تصنيف خرائط التدفق</a:t>
            </a:r>
            <a:endParaRPr lang="en-US" sz="4000" b="1"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733FB97D-99BE-47B2-8D4B-3914526EFEF5}" type="slidenum">
              <a:rPr lang="ar-SA"/>
              <a:pPr>
                <a:defRPr/>
              </a:pPr>
              <a:t>14</a:t>
            </a:fld>
            <a:endParaRPr lang="en-US"/>
          </a:p>
        </p:txBody>
      </p:sp>
      <p:sp>
        <p:nvSpPr>
          <p:cNvPr id="2" name="عنوان 1"/>
          <p:cNvSpPr>
            <a:spLocks noGrp="1"/>
          </p:cNvSpPr>
          <p:nvPr>
            <p:ph type="title" idx="4294967295"/>
          </p:nvPr>
        </p:nvSpPr>
        <p:spPr>
          <a:xfrm>
            <a:off x="0" y="548681"/>
            <a:ext cx="8892480" cy="648071"/>
          </a:xfrm>
        </p:spPr>
        <p:txBody>
          <a:bodyPr anchor="ctr">
            <a:noAutofit/>
          </a:bodyPr>
          <a:lstStyle/>
          <a:p>
            <a:pPr algn="r" eaLnBrk="1" hangingPunct="1">
              <a:defRPr/>
            </a:pPr>
            <a:r>
              <a:rPr lang="ar-SA" sz="2800" b="1" dirty="0" smtClean="0">
                <a:solidFill>
                  <a:srgbClr val="000000"/>
                </a:solidFill>
              </a:rPr>
              <a:t>خرائط التتابع البسيط </a:t>
            </a:r>
            <a:r>
              <a:rPr lang="en-US" sz="2800" dirty="0">
                <a:solidFill>
                  <a:srgbClr val="000000"/>
                </a:solidFill>
              </a:rPr>
              <a:t>(Simple Sequential Flowchart</a:t>
            </a:r>
            <a:r>
              <a:rPr lang="en-US" sz="3200" dirty="0" smtClean="0">
                <a:solidFill>
                  <a:srgbClr val="000000"/>
                </a:solidFill>
              </a:rPr>
              <a:t>)</a:t>
            </a:r>
            <a:r>
              <a:rPr lang="ar-SA" sz="3200" dirty="0" smtClean="0">
                <a:solidFill>
                  <a:srgbClr val="000000"/>
                </a:solidFill>
              </a:rPr>
              <a:t>:</a:t>
            </a:r>
            <a:endParaRPr lang="ar-SA" sz="3200" b="1" dirty="0" smtClean="0">
              <a:solidFill>
                <a:srgbClr val="000000"/>
              </a:solidFill>
            </a:endParaRPr>
          </a:p>
        </p:txBody>
      </p:sp>
      <p:sp>
        <p:nvSpPr>
          <p:cNvPr id="16388" name="عنصر نائب للمحتوى 2"/>
          <p:cNvSpPr>
            <a:spLocks noGrp="1"/>
          </p:cNvSpPr>
          <p:nvPr>
            <p:ph idx="4294967295"/>
          </p:nvPr>
        </p:nvSpPr>
        <p:spPr>
          <a:xfrm>
            <a:off x="395288" y="1600200"/>
            <a:ext cx="8291512" cy="4708525"/>
          </a:xfrm>
        </p:spPr>
        <p:txBody>
          <a:bodyPr/>
          <a:lstStyle/>
          <a:p>
            <a:pPr algn="just" eaLnBrk="1" hangingPunct="1">
              <a:buNone/>
            </a:pPr>
            <a:r>
              <a:rPr lang="ar-SA" sz="3600" dirty="0" smtClean="0">
                <a:solidFill>
                  <a:srgbClr val="000000"/>
                </a:solidFill>
              </a:rPr>
              <a:t>فى هذا النوع تتابع فيه العمليات بدون وجود أى تفريعات أو تكرار .</a:t>
            </a:r>
          </a:p>
          <a:p>
            <a:pPr algn="just" eaLnBrk="1" hangingPunct="1">
              <a:buNone/>
            </a:pPr>
            <a:r>
              <a:rPr lang="ar-SA" sz="3600" dirty="0" smtClean="0">
                <a:solidFill>
                  <a:srgbClr val="000000"/>
                </a:solidFill>
              </a:rPr>
              <a:t>مثال:</a:t>
            </a:r>
          </a:p>
          <a:p>
            <a:pPr algn="just" eaLnBrk="1" hangingPunct="1">
              <a:buNone/>
            </a:pPr>
            <a:r>
              <a:rPr lang="ar-SA" sz="3600" dirty="0" smtClean="0">
                <a:solidFill>
                  <a:srgbClr val="000000"/>
                </a:solidFill>
              </a:rPr>
              <a:t>أرسم خريطة تدفق لحساب وطباعة المجموع </a:t>
            </a:r>
            <a:r>
              <a:rPr lang="en-US" sz="3600" dirty="0" smtClean="0">
                <a:solidFill>
                  <a:srgbClr val="000000"/>
                </a:solidFill>
              </a:rPr>
              <a:t>(Sum)</a:t>
            </a:r>
            <a:r>
              <a:rPr lang="ar-SA" sz="3600" dirty="0" smtClean="0">
                <a:solidFill>
                  <a:srgbClr val="000000"/>
                </a:solidFill>
              </a:rPr>
              <a:t> والمتوسط </a:t>
            </a:r>
            <a:r>
              <a:rPr lang="en-US" sz="3600" dirty="0" smtClean="0">
                <a:solidFill>
                  <a:srgbClr val="000000"/>
                </a:solidFill>
              </a:rPr>
              <a:t>(</a:t>
            </a:r>
            <a:r>
              <a:rPr lang="en-US" sz="3600" dirty="0" err="1" smtClean="0">
                <a:solidFill>
                  <a:srgbClr val="000000"/>
                </a:solidFill>
              </a:rPr>
              <a:t>Avr</a:t>
            </a:r>
            <a:r>
              <a:rPr lang="en-US" sz="3600" dirty="0" smtClean="0">
                <a:solidFill>
                  <a:srgbClr val="000000"/>
                </a:solidFill>
              </a:rPr>
              <a:t>)</a:t>
            </a:r>
            <a:r>
              <a:rPr lang="ar-SA" sz="3600" dirty="0" smtClean="0">
                <a:solidFill>
                  <a:srgbClr val="000000"/>
                </a:solidFill>
              </a:rPr>
              <a:t> لثلاثة أعداد </a:t>
            </a:r>
            <a:r>
              <a:rPr lang="en-US" sz="3600" dirty="0" smtClean="0">
                <a:solidFill>
                  <a:srgbClr val="000000"/>
                </a:solidFill>
              </a:rPr>
              <a:t>A,B,C</a:t>
            </a:r>
            <a:r>
              <a:rPr lang="ar-SA" sz="3600" dirty="0" smtClean="0">
                <a:solidFill>
                  <a:srgbClr val="000000"/>
                </a:solidFill>
              </a:rPr>
              <a:t> </a:t>
            </a:r>
          </a:p>
          <a:p>
            <a:pPr algn="just" eaLnBrk="1" hangingPunct="1">
              <a:buNone/>
            </a:pPr>
            <a:r>
              <a:rPr lang="ar-SA" sz="3600" dirty="0" smtClean="0">
                <a:solidFill>
                  <a:srgbClr val="000000"/>
                </a:solidFill>
              </a:rPr>
              <a:t> </a:t>
            </a: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329BA97-E77A-48F6-AAA9-897541E1E880}" type="slidenum">
              <a:rPr lang="ar-SA"/>
              <a:pPr>
                <a:defRPr/>
              </a:pPr>
              <a:t>15</a:t>
            </a:fld>
            <a:endParaRPr lang="en-US"/>
          </a:p>
        </p:txBody>
      </p:sp>
      <p:sp>
        <p:nvSpPr>
          <p:cNvPr id="2" name="عنوان 1"/>
          <p:cNvSpPr>
            <a:spLocks noGrp="1"/>
          </p:cNvSpPr>
          <p:nvPr>
            <p:ph type="title" idx="4294967295"/>
          </p:nvPr>
        </p:nvSpPr>
        <p:spPr>
          <a:xfrm>
            <a:off x="7697414" y="916731"/>
            <a:ext cx="1195066" cy="642942"/>
          </a:xfrm>
        </p:spPr>
        <p:txBody>
          <a:bodyPr anchor="ctr">
            <a:noAutofit/>
          </a:bodyPr>
          <a:lstStyle/>
          <a:p>
            <a:pPr algn="r" eaLnBrk="1" hangingPunct="1">
              <a:defRPr/>
            </a:pPr>
            <a:r>
              <a:rPr lang="ar-SA" sz="3200" dirty="0">
                <a:solidFill>
                  <a:srgbClr val="000000"/>
                </a:solidFill>
              </a:rPr>
              <a:t>الحل:</a:t>
            </a:r>
            <a:br>
              <a:rPr lang="ar-SA" sz="3200" dirty="0">
                <a:solidFill>
                  <a:srgbClr val="000000"/>
                </a:solidFill>
              </a:rPr>
            </a:br>
            <a:endParaRPr lang="ar-SA" sz="3000" dirty="0" smtClean="0"/>
          </a:p>
        </p:txBody>
      </p:sp>
      <p:sp>
        <p:nvSpPr>
          <p:cNvPr id="17412" name="عنصر نائب للمحتوى 2"/>
          <p:cNvSpPr>
            <a:spLocks noGrp="1"/>
          </p:cNvSpPr>
          <p:nvPr>
            <p:ph idx="4294967295"/>
          </p:nvPr>
        </p:nvSpPr>
        <p:spPr>
          <a:xfrm>
            <a:off x="3454072" y="1340768"/>
            <a:ext cx="5654432" cy="4945752"/>
          </a:xfrm>
        </p:spPr>
        <p:txBody>
          <a:bodyPr/>
          <a:lstStyle/>
          <a:p>
            <a:pPr marL="742950" indent="-742950" algn="just" eaLnBrk="1" hangingPunct="1">
              <a:buFont typeface="Wingdings" pitchFamily="2" charset="2"/>
              <a:buChar char="§"/>
            </a:pPr>
            <a:r>
              <a:rPr lang="ar-SA" sz="2800" dirty="0" smtClean="0">
                <a:solidFill>
                  <a:srgbClr val="000000"/>
                </a:solidFill>
              </a:rPr>
              <a:t>المدخلات </a:t>
            </a:r>
            <a:r>
              <a:rPr lang="en-US" sz="2800" dirty="0" smtClean="0">
                <a:solidFill>
                  <a:srgbClr val="000000"/>
                </a:solidFill>
              </a:rPr>
              <a:t>(inputs)</a:t>
            </a:r>
            <a:r>
              <a:rPr lang="ar-SA" sz="2800" dirty="0" smtClean="0">
                <a:solidFill>
                  <a:srgbClr val="000000"/>
                </a:solidFill>
              </a:rPr>
              <a:t> </a:t>
            </a:r>
            <a:r>
              <a:rPr lang="en-US" sz="2800" dirty="0" smtClean="0">
                <a:solidFill>
                  <a:srgbClr val="000000"/>
                </a:solidFill>
              </a:rPr>
              <a:t>A,B,C</a:t>
            </a:r>
          </a:p>
          <a:p>
            <a:pPr marL="742950" indent="-742950" algn="just" eaLnBrk="1" hangingPunct="1">
              <a:buFont typeface="Wingdings" pitchFamily="2" charset="2"/>
              <a:buChar char="§"/>
            </a:pPr>
            <a:r>
              <a:rPr lang="ar-SA" sz="2800" dirty="0" smtClean="0">
                <a:solidFill>
                  <a:srgbClr val="000000"/>
                </a:solidFill>
              </a:rPr>
              <a:t>العمليات</a:t>
            </a:r>
            <a:r>
              <a:rPr lang="en-US" sz="2800" dirty="0" smtClean="0">
                <a:solidFill>
                  <a:srgbClr val="000000"/>
                </a:solidFill>
              </a:rPr>
              <a:t>(Processes)</a:t>
            </a:r>
            <a:r>
              <a:rPr lang="ar-SA" sz="2800" dirty="0" smtClean="0">
                <a:solidFill>
                  <a:srgbClr val="000000"/>
                </a:solidFill>
              </a:rPr>
              <a:t>: </a:t>
            </a:r>
            <a:r>
              <a:rPr lang="en-US" sz="2800" dirty="0" smtClean="0">
                <a:solidFill>
                  <a:srgbClr val="000000"/>
                </a:solidFill>
              </a:rPr>
              <a:t> </a:t>
            </a:r>
          </a:p>
          <a:p>
            <a:pPr marL="0" indent="0" algn="just" eaLnBrk="1" hangingPunct="1">
              <a:buNone/>
            </a:pPr>
            <a:r>
              <a:rPr lang="ar-SA" sz="2800" dirty="0" smtClean="0">
                <a:solidFill>
                  <a:srgbClr val="000000"/>
                </a:solidFill>
              </a:rPr>
              <a:t>       المجموع</a:t>
            </a:r>
            <a:r>
              <a:rPr lang="en-US" sz="2800" dirty="0" smtClean="0">
                <a:solidFill>
                  <a:srgbClr val="000000"/>
                </a:solidFill>
              </a:rPr>
              <a:t> </a:t>
            </a:r>
            <a:r>
              <a:rPr lang="ar-SA" sz="2800" dirty="0" smtClean="0">
                <a:solidFill>
                  <a:srgbClr val="000000"/>
                </a:solidFill>
              </a:rPr>
              <a:t>: </a:t>
            </a:r>
            <a:r>
              <a:rPr lang="en-US" sz="2800" dirty="0" smtClean="0">
                <a:solidFill>
                  <a:srgbClr val="000000"/>
                </a:solidFill>
              </a:rPr>
              <a:t>  Sum=A+B+C</a:t>
            </a:r>
            <a:r>
              <a:rPr lang="ar-SA" sz="2800" dirty="0" smtClean="0">
                <a:solidFill>
                  <a:srgbClr val="000000"/>
                </a:solidFill>
              </a:rPr>
              <a:t> </a:t>
            </a:r>
            <a:endParaRPr lang="en-US" sz="2800" dirty="0" smtClean="0">
              <a:solidFill>
                <a:srgbClr val="000000"/>
              </a:solidFill>
            </a:endParaRPr>
          </a:p>
          <a:p>
            <a:pPr marL="742950" indent="-742950" algn="just" eaLnBrk="1" hangingPunct="1">
              <a:buNone/>
            </a:pPr>
            <a:r>
              <a:rPr lang="ar-SA" sz="2800" dirty="0" smtClean="0">
                <a:solidFill>
                  <a:srgbClr val="000000"/>
                </a:solidFill>
              </a:rPr>
              <a:t>      المتوسط:</a:t>
            </a:r>
            <a:r>
              <a:rPr lang="en-US" sz="2800" dirty="0" err="1" smtClean="0">
                <a:solidFill>
                  <a:srgbClr val="000000"/>
                </a:solidFill>
              </a:rPr>
              <a:t>Avr</a:t>
            </a:r>
            <a:r>
              <a:rPr lang="en-US" sz="2800" dirty="0" smtClean="0">
                <a:solidFill>
                  <a:srgbClr val="000000"/>
                </a:solidFill>
              </a:rPr>
              <a:t>=sum/3</a:t>
            </a:r>
          </a:p>
          <a:p>
            <a:pPr marL="742950" indent="-742950" algn="just" eaLnBrk="1" hangingPunct="1">
              <a:buFont typeface="Wingdings" pitchFamily="2" charset="2"/>
              <a:buChar char="§"/>
            </a:pPr>
            <a:r>
              <a:rPr lang="ar-SA" sz="2800" dirty="0" smtClean="0">
                <a:solidFill>
                  <a:srgbClr val="000000"/>
                </a:solidFill>
              </a:rPr>
              <a:t>المخرجات </a:t>
            </a:r>
            <a:r>
              <a:rPr lang="en-US" sz="2800" dirty="0" smtClean="0">
                <a:solidFill>
                  <a:srgbClr val="000000"/>
                </a:solidFill>
              </a:rPr>
              <a:t>(Output)</a:t>
            </a:r>
            <a:r>
              <a:rPr lang="ar-SA" sz="2800" dirty="0" smtClean="0">
                <a:solidFill>
                  <a:srgbClr val="000000"/>
                </a:solidFill>
              </a:rPr>
              <a:t> </a:t>
            </a:r>
            <a:r>
              <a:rPr lang="en-US" sz="2800" dirty="0" smtClean="0">
                <a:solidFill>
                  <a:srgbClr val="000000"/>
                </a:solidFill>
              </a:rPr>
              <a:t>Sum &amp; </a:t>
            </a:r>
            <a:r>
              <a:rPr lang="en-US" sz="2800" dirty="0" err="1" smtClean="0">
                <a:solidFill>
                  <a:srgbClr val="000000"/>
                </a:solidFill>
              </a:rPr>
              <a:t>Avr</a:t>
            </a:r>
            <a:endParaRPr lang="en-US" sz="3600" dirty="0" smtClean="0">
              <a:solidFill>
                <a:srgbClr val="000000"/>
              </a:solidFill>
            </a:endParaRPr>
          </a:p>
          <a:p>
            <a:pPr marL="742950" indent="-742950" algn="just" eaLnBrk="1" hangingPunct="1">
              <a:buNone/>
            </a:pPr>
            <a:r>
              <a:rPr lang="en-US" sz="3600" dirty="0" smtClean="0">
                <a:solidFill>
                  <a:srgbClr val="000000"/>
                </a:solidFill>
              </a:rPr>
              <a:t> </a:t>
            </a:r>
            <a:endParaRPr lang="ar-SA" sz="3600" dirty="0" smtClean="0">
              <a:solidFill>
                <a:srgbClr val="000000"/>
              </a:solidFill>
            </a:endParaRPr>
          </a:p>
        </p:txBody>
      </p:sp>
      <p:sp>
        <p:nvSpPr>
          <p:cNvPr id="6" name="عنوان 1"/>
          <p:cNvSpPr txBox="1">
            <a:spLocks/>
          </p:cNvSpPr>
          <p:nvPr/>
        </p:nvSpPr>
        <p:spPr bwMode="auto">
          <a:xfrm>
            <a:off x="0" y="260648"/>
            <a:ext cx="8892480" cy="64807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2pPr>
            <a:lvl3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3pPr>
            <a:lvl4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4pPr>
            <a:lvl5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5pPr>
            <a:lvl6pPr marL="4572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6pPr>
            <a:lvl7pPr marL="9144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7pPr>
            <a:lvl8pPr marL="13716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8pPr>
            <a:lvl9pPr marL="18288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9pPr>
          </a:lstStyle>
          <a:p>
            <a:pPr algn="r" eaLnBrk="1" hangingPunct="1">
              <a:defRPr/>
            </a:pPr>
            <a:r>
              <a:rPr lang="ar-SA" sz="2800" b="1" dirty="0" smtClean="0">
                <a:solidFill>
                  <a:srgbClr val="000000"/>
                </a:solidFill>
              </a:rPr>
              <a:t>تابع:خرائط التتابع البسيط </a:t>
            </a:r>
            <a:r>
              <a:rPr lang="en-US" sz="2800" dirty="0" smtClean="0">
                <a:solidFill>
                  <a:srgbClr val="000000"/>
                </a:solidFill>
              </a:rPr>
              <a:t>(Simple Sequential Flowchart</a:t>
            </a:r>
            <a:r>
              <a:rPr lang="en-US" sz="3200" dirty="0" smtClean="0">
                <a:solidFill>
                  <a:srgbClr val="000000"/>
                </a:solidFill>
              </a:rPr>
              <a:t>)</a:t>
            </a:r>
            <a:r>
              <a:rPr lang="ar-SA" sz="3200" dirty="0" smtClean="0">
                <a:solidFill>
                  <a:srgbClr val="000000"/>
                </a:solidFill>
              </a:rPr>
              <a:t>:</a:t>
            </a:r>
            <a:endParaRPr lang="ar-SA" sz="3200" b="1" dirty="0" smtClean="0">
              <a:solidFill>
                <a:srgbClr val="000000"/>
              </a:solidFill>
            </a:endParaRPr>
          </a:p>
        </p:txBody>
      </p:sp>
      <p:sp>
        <p:nvSpPr>
          <p:cNvPr id="8" name="Rectangle 7"/>
          <p:cNvSpPr/>
          <p:nvPr/>
        </p:nvSpPr>
        <p:spPr>
          <a:xfrm>
            <a:off x="827584" y="4025014"/>
            <a:ext cx="2428892" cy="571504"/>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000000"/>
                </a:solidFill>
              </a:rPr>
              <a:t>Avr</a:t>
            </a:r>
            <a:r>
              <a:rPr lang="en-US" dirty="0" smtClean="0">
                <a:solidFill>
                  <a:srgbClr val="000000"/>
                </a:solidFill>
              </a:rPr>
              <a:t>=Sum/3</a:t>
            </a:r>
          </a:p>
        </p:txBody>
      </p:sp>
      <p:sp>
        <p:nvSpPr>
          <p:cNvPr id="9" name="Flowchart: Terminator 8"/>
          <p:cNvSpPr/>
          <p:nvPr/>
        </p:nvSpPr>
        <p:spPr>
          <a:xfrm>
            <a:off x="975590" y="953180"/>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start</a:t>
            </a:r>
            <a:endParaRPr lang="en-US" dirty="0"/>
          </a:p>
        </p:txBody>
      </p:sp>
      <p:cxnSp>
        <p:nvCxnSpPr>
          <p:cNvPr id="10" name="Straight Arrow Connector 9"/>
          <p:cNvCxnSpPr>
            <a:stCxn id="9" idx="2"/>
          </p:cNvCxnSpPr>
          <p:nvPr/>
        </p:nvCxnSpPr>
        <p:spPr>
          <a:xfrm rot="5400000">
            <a:off x="1654251" y="1774717"/>
            <a:ext cx="50006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1" name="Flowchart: Terminator 10"/>
          <p:cNvSpPr/>
          <p:nvPr/>
        </p:nvSpPr>
        <p:spPr>
          <a:xfrm>
            <a:off x="1047028" y="5953840"/>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solidFill>
                  <a:srgbClr val="000000"/>
                </a:solidFill>
              </a:rPr>
              <a:t>Stop</a:t>
            </a:r>
            <a:endParaRPr lang="en-US" dirty="0">
              <a:solidFill>
                <a:srgbClr val="000000"/>
              </a:solidFill>
            </a:endParaRPr>
          </a:p>
        </p:txBody>
      </p:sp>
      <p:sp>
        <p:nvSpPr>
          <p:cNvPr id="12" name="Rectangle 11"/>
          <p:cNvSpPr/>
          <p:nvPr/>
        </p:nvSpPr>
        <p:spPr>
          <a:xfrm>
            <a:off x="832714" y="2953444"/>
            <a:ext cx="2428892" cy="571504"/>
          </a:xfrm>
          <a:prstGeom prst="rect">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solidFill>
                  <a:srgbClr val="000000"/>
                </a:solidFill>
              </a:rPr>
              <a:t>Sum=A+B+C</a:t>
            </a:r>
            <a:endParaRPr lang="en-US" dirty="0">
              <a:solidFill>
                <a:srgbClr val="000000"/>
              </a:solidFill>
            </a:endParaRPr>
          </a:p>
        </p:txBody>
      </p:sp>
      <p:cxnSp>
        <p:nvCxnSpPr>
          <p:cNvPr id="13" name="Straight Arrow Connector 12"/>
          <p:cNvCxnSpPr/>
          <p:nvPr/>
        </p:nvCxnSpPr>
        <p:spPr>
          <a:xfrm rot="5400000">
            <a:off x="1833640" y="3809906"/>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1797127" y="5775245"/>
            <a:ext cx="357984" cy="79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1762202" y="4810038"/>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1690764" y="2738336"/>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7" name="Flowchart: Data 16"/>
          <p:cNvSpPr/>
          <p:nvPr/>
        </p:nvSpPr>
        <p:spPr>
          <a:xfrm>
            <a:off x="467544" y="1992830"/>
            <a:ext cx="2571768" cy="500066"/>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Read A,B,C</a:t>
            </a:r>
            <a:endParaRPr lang="en-US" dirty="0">
              <a:solidFill>
                <a:srgbClr val="000000"/>
              </a:solidFill>
            </a:endParaRPr>
          </a:p>
        </p:txBody>
      </p:sp>
      <p:sp>
        <p:nvSpPr>
          <p:cNvPr id="18" name="Flowchart: Data 17"/>
          <p:cNvSpPr/>
          <p:nvPr/>
        </p:nvSpPr>
        <p:spPr>
          <a:xfrm>
            <a:off x="827584" y="5017736"/>
            <a:ext cx="2571768" cy="571504"/>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Write </a:t>
            </a:r>
            <a:r>
              <a:rPr lang="en-US" dirty="0" err="1" smtClean="0">
                <a:solidFill>
                  <a:srgbClr val="000000"/>
                </a:solidFill>
              </a:rPr>
              <a:t>Sum,Avr</a:t>
            </a:r>
            <a:endParaRPr lang="en-US"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animEffect transition="in" filter="fade">
                                      <p:cBhvr>
                                        <p:cTn id="7" dur="1000"/>
                                        <p:tgtEl>
                                          <p:spTgt spid="17412">
                                            <p:txEl>
                                              <p:pRg st="0" end="0"/>
                                            </p:txEl>
                                          </p:spTgt>
                                        </p:tgtEl>
                                      </p:cBhvr>
                                    </p:animEffect>
                                    <p:anim calcmode="lin" valueType="num">
                                      <p:cBhvr>
                                        <p:cTn id="8" dur="1000" fill="hold"/>
                                        <p:tgtEl>
                                          <p:spTgt spid="174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4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7412">
                                            <p:txEl>
                                              <p:pRg st="1" end="1"/>
                                            </p:txEl>
                                          </p:spTgt>
                                        </p:tgtEl>
                                        <p:attrNameLst>
                                          <p:attrName>style.visibility</p:attrName>
                                        </p:attrNameLst>
                                      </p:cBhvr>
                                      <p:to>
                                        <p:strVal val="visible"/>
                                      </p:to>
                                    </p:set>
                                    <p:anim calcmode="lin" valueType="num">
                                      <p:cBhvr additive="base">
                                        <p:cTn id="14" dur="500" fill="hold"/>
                                        <p:tgtEl>
                                          <p:spTgt spid="17412">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7412">
                                            <p:txEl>
                                              <p:pRg st="1" end="1"/>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7412">
                                            <p:txEl>
                                              <p:pRg st="2" end="2"/>
                                            </p:txEl>
                                          </p:spTgt>
                                        </p:tgtEl>
                                        <p:attrNameLst>
                                          <p:attrName>style.visibility</p:attrName>
                                        </p:attrNameLst>
                                      </p:cBhvr>
                                      <p:to>
                                        <p:strVal val="visible"/>
                                      </p:to>
                                    </p:set>
                                    <p:anim calcmode="lin" valueType="num">
                                      <p:cBhvr additive="base">
                                        <p:cTn id="18" dur="500" fill="hold"/>
                                        <p:tgtEl>
                                          <p:spTgt spid="17412">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7412">
                                            <p:txEl>
                                              <p:pRg st="2" end="2"/>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7412">
                                            <p:txEl>
                                              <p:pRg st="3" end="3"/>
                                            </p:txEl>
                                          </p:spTgt>
                                        </p:tgtEl>
                                        <p:attrNameLst>
                                          <p:attrName>style.visibility</p:attrName>
                                        </p:attrNameLst>
                                      </p:cBhvr>
                                      <p:to>
                                        <p:strVal val="visible"/>
                                      </p:to>
                                    </p:set>
                                    <p:anim calcmode="lin" valueType="num">
                                      <p:cBhvr additive="base">
                                        <p:cTn id="22" dur="500" fill="hold"/>
                                        <p:tgtEl>
                                          <p:spTgt spid="17412">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74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7412">
                                            <p:txEl>
                                              <p:pRg st="4" end="4"/>
                                            </p:txEl>
                                          </p:spTgt>
                                        </p:tgtEl>
                                        <p:attrNameLst>
                                          <p:attrName>style.visibility</p:attrName>
                                        </p:attrNameLst>
                                      </p:cBhvr>
                                      <p:to>
                                        <p:strVal val="visible"/>
                                      </p:to>
                                    </p:set>
                                    <p:anim calcmode="lin" valueType="num">
                                      <p:cBhvr additive="base">
                                        <p:cTn id="28" dur="500" fill="hold"/>
                                        <p:tgtEl>
                                          <p:spTgt spid="17412">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74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ppt_x"/>
                                          </p:val>
                                        </p:tav>
                                        <p:tav tm="100000">
                                          <p:val>
                                            <p:strVal val="#ppt_x"/>
                                          </p:val>
                                        </p:tav>
                                      </p:tavLst>
                                    </p:anim>
                                    <p:anim calcmode="lin" valueType="num">
                                      <p:cBhvr additive="base">
                                        <p:cTn id="4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additive="base">
                                        <p:cTn id="64" dur="500" fill="hold"/>
                                        <p:tgtEl>
                                          <p:spTgt spid="8"/>
                                        </p:tgtEl>
                                        <p:attrNameLst>
                                          <p:attrName>ppt_x</p:attrName>
                                        </p:attrNameLst>
                                      </p:cBhvr>
                                      <p:tavLst>
                                        <p:tav tm="0">
                                          <p:val>
                                            <p:strVal val="#ppt_x"/>
                                          </p:val>
                                        </p:tav>
                                        <p:tav tm="100000">
                                          <p:val>
                                            <p:strVal val="#ppt_x"/>
                                          </p:val>
                                        </p:tav>
                                      </p:tavLst>
                                    </p:anim>
                                    <p:anim calcmode="lin" valueType="num">
                                      <p:cBhvr additive="base">
                                        <p:cTn id="6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fill="hold"/>
                                        <p:tgtEl>
                                          <p:spTgt spid="15"/>
                                        </p:tgtEl>
                                        <p:attrNameLst>
                                          <p:attrName>ppt_x</p:attrName>
                                        </p:attrNameLst>
                                      </p:cBhvr>
                                      <p:tavLst>
                                        <p:tav tm="0">
                                          <p:val>
                                            <p:strVal val="#ppt_x"/>
                                          </p:val>
                                        </p:tav>
                                        <p:tav tm="100000">
                                          <p:val>
                                            <p:strVal val="#ppt_x"/>
                                          </p:val>
                                        </p:tav>
                                      </p:tavLst>
                                    </p:anim>
                                    <p:anim calcmode="lin" valueType="num">
                                      <p:cBhvr additive="base">
                                        <p:cTn id="7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fill="hold"/>
                                        <p:tgtEl>
                                          <p:spTgt spid="18"/>
                                        </p:tgtEl>
                                        <p:attrNameLst>
                                          <p:attrName>ppt_x</p:attrName>
                                        </p:attrNameLst>
                                      </p:cBhvr>
                                      <p:tavLst>
                                        <p:tav tm="0">
                                          <p:val>
                                            <p:strVal val="#ppt_x"/>
                                          </p:val>
                                        </p:tav>
                                        <p:tav tm="100000">
                                          <p:val>
                                            <p:strVal val="#ppt_x"/>
                                          </p:val>
                                        </p:tav>
                                      </p:tavLst>
                                    </p:anim>
                                    <p:anim calcmode="lin" valueType="num">
                                      <p:cBhvr additive="base">
                                        <p:cTn id="7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ppt_x"/>
                                          </p:val>
                                        </p:tav>
                                        <p:tav tm="100000">
                                          <p:val>
                                            <p:strVal val="#ppt_x"/>
                                          </p:val>
                                        </p:tav>
                                      </p:tavLst>
                                    </p:anim>
                                    <p:anim calcmode="lin" valueType="num">
                                      <p:cBhvr additive="base">
                                        <p:cTn id="8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11"/>
                                        </p:tgtEl>
                                        <p:attrNameLst>
                                          <p:attrName>style.visibility</p:attrName>
                                        </p:attrNameLst>
                                      </p:cBhvr>
                                      <p:to>
                                        <p:strVal val="visible"/>
                                      </p:to>
                                    </p:set>
                                    <p:anim calcmode="lin" valueType="num">
                                      <p:cBhvr additive="base">
                                        <p:cTn id="88" dur="500" fill="hold"/>
                                        <p:tgtEl>
                                          <p:spTgt spid="11"/>
                                        </p:tgtEl>
                                        <p:attrNameLst>
                                          <p:attrName>ppt_x</p:attrName>
                                        </p:attrNameLst>
                                      </p:cBhvr>
                                      <p:tavLst>
                                        <p:tav tm="0">
                                          <p:val>
                                            <p:strVal val="#ppt_x"/>
                                          </p:val>
                                        </p:tav>
                                        <p:tav tm="100000">
                                          <p:val>
                                            <p:strVal val="#ppt_x"/>
                                          </p:val>
                                        </p:tav>
                                      </p:tavLst>
                                    </p:anim>
                                    <p:anim calcmode="lin" valueType="num">
                                      <p:cBhvr additive="base">
                                        <p:cTn id="8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39FECD5E-6335-401C-9D2F-DC8D818E6C6A}" type="slidenum">
              <a:rPr lang="ar-SA"/>
              <a:pPr>
                <a:defRPr/>
              </a:pPr>
              <a:t>16</a:t>
            </a:fld>
            <a:endParaRPr lang="en-US"/>
          </a:p>
        </p:txBody>
      </p:sp>
      <p:sp>
        <p:nvSpPr>
          <p:cNvPr id="2" name="عنوان 1"/>
          <p:cNvSpPr>
            <a:spLocks noGrp="1"/>
          </p:cNvSpPr>
          <p:nvPr>
            <p:ph type="title" idx="4294967295"/>
          </p:nvPr>
        </p:nvSpPr>
        <p:spPr>
          <a:xfrm>
            <a:off x="357158" y="548680"/>
            <a:ext cx="8535322" cy="696913"/>
          </a:xfrm>
        </p:spPr>
        <p:txBody>
          <a:bodyPr anchor="ctr">
            <a:noAutofit/>
          </a:bodyPr>
          <a:lstStyle/>
          <a:p>
            <a:pPr algn="r" eaLnBrk="1" hangingPunct="1">
              <a:defRPr/>
            </a:pPr>
            <a:r>
              <a:rPr lang="ar-SA" sz="3700" dirty="0" smtClean="0">
                <a:solidFill>
                  <a:srgbClr val="000000"/>
                </a:solidFill>
              </a:rPr>
              <a:t>خرائط التفرع </a:t>
            </a:r>
            <a:r>
              <a:rPr lang="en-US" sz="4000" dirty="0">
                <a:solidFill>
                  <a:srgbClr val="000000"/>
                </a:solidFill>
              </a:rPr>
              <a:t>(Branching Flowchart ) </a:t>
            </a:r>
            <a:r>
              <a:rPr lang="ar-SA" sz="3700" dirty="0" smtClean="0">
                <a:solidFill>
                  <a:srgbClr val="000000"/>
                </a:solidFill>
              </a:rPr>
              <a:t>:</a:t>
            </a:r>
          </a:p>
        </p:txBody>
      </p:sp>
      <p:sp>
        <p:nvSpPr>
          <p:cNvPr id="20484" name="عنصر نائب للمحتوى 2"/>
          <p:cNvSpPr>
            <a:spLocks noGrp="1"/>
          </p:cNvSpPr>
          <p:nvPr>
            <p:ph idx="4294967295"/>
          </p:nvPr>
        </p:nvSpPr>
        <p:spPr>
          <a:xfrm>
            <a:off x="457200" y="1571625"/>
            <a:ext cx="8229600" cy="4786313"/>
          </a:xfrm>
        </p:spPr>
        <p:txBody>
          <a:bodyPr/>
          <a:lstStyle/>
          <a:p>
            <a:pPr eaLnBrk="1" hangingPunct="1">
              <a:lnSpc>
                <a:spcPct val="150000"/>
              </a:lnSpc>
              <a:buNone/>
            </a:pPr>
            <a:r>
              <a:rPr lang="ar-SA" dirty="0" smtClean="0">
                <a:solidFill>
                  <a:srgbClr val="000000"/>
                </a:solidFill>
              </a:rPr>
              <a:t>يحتوى هذا النوع من الخرائط على قرار </a:t>
            </a:r>
            <a:r>
              <a:rPr lang="en-US" dirty="0" smtClean="0">
                <a:solidFill>
                  <a:srgbClr val="000000"/>
                </a:solidFill>
              </a:rPr>
              <a:t>(Decision)</a:t>
            </a:r>
            <a:r>
              <a:rPr lang="ar-SA" dirty="0" smtClean="0">
                <a:solidFill>
                  <a:srgbClr val="000000"/>
                </a:solidFill>
              </a:rPr>
              <a:t> معين يتخذ بناء عليه شرط معين فاذا تحقق هذا الشرط فان هناك عمليات معينة ستنفذ اما اذا لم يتحقق الشرط فإن هناك عمليات أخرى ستنفذ :</a:t>
            </a: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17</a:t>
            </a:fld>
            <a:endParaRPr lang="en-US"/>
          </a:p>
        </p:txBody>
      </p:sp>
      <p:cxnSp>
        <p:nvCxnSpPr>
          <p:cNvPr id="6" name="Straight Arrow Connector 5"/>
          <p:cNvCxnSpPr/>
          <p:nvPr/>
        </p:nvCxnSpPr>
        <p:spPr>
          <a:xfrm rot="5400000">
            <a:off x="3644100" y="1427942"/>
            <a:ext cx="571504"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7" name="Flowchart: Decision 6"/>
          <p:cNvSpPr/>
          <p:nvPr/>
        </p:nvSpPr>
        <p:spPr>
          <a:xfrm>
            <a:off x="2571736" y="1714488"/>
            <a:ext cx="2786082" cy="1357322"/>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rgbClr val="000000"/>
                </a:solidFill>
              </a:rPr>
              <a:t>الشرط</a:t>
            </a:r>
            <a:endParaRPr lang="en-US" sz="2000" dirty="0">
              <a:solidFill>
                <a:srgbClr val="000000"/>
              </a:solidFill>
            </a:endParaRPr>
          </a:p>
        </p:txBody>
      </p:sp>
      <p:cxnSp>
        <p:nvCxnSpPr>
          <p:cNvPr id="24" name="Shape 23"/>
          <p:cNvCxnSpPr>
            <a:stCxn id="21" idx="2"/>
          </p:cNvCxnSpPr>
          <p:nvPr/>
        </p:nvCxnSpPr>
        <p:spPr>
          <a:xfrm rot="5400000">
            <a:off x="5411397" y="3661174"/>
            <a:ext cx="785818" cy="2321735"/>
          </a:xfrm>
          <a:prstGeom prst="bentConnector2">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928662" y="4714884"/>
            <a:ext cx="857256" cy="158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a:off x="3965571" y="5892817"/>
            <a:ext cx="357190"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571472" y="1928802"/>
            <a:ext cx="7500990" cy="3786214"/>
            <a:chOff x="571472" y="1928802"/>
            <a:chExt cx="7500990" cy="3786214"/>
          </a:xfrm>
        </p:grpSpPr>
        <p:cxnSp>
          <p:nvCxnSpPr>
            <p:cNvPr id="9" name="Straight Connector 8"/>
            <p:cNvCxnSpPr/>
            <p:nvPr/>
          </p:nvCxnSpPr>
          <p:spPr>
            <a:xfrm>
              <a:off x="5357818" y="2357430"/>
              <a:ext cx="1643074" cy="3572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6501620" y="2928140"/>
              <a:ext cx="100013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1071538" y="2928934"/>
              <a:ext cx="85725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5857884" y="3500438"/>
              <a:ext cx="2214578" cy="928694"/>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rgbClr val="000000"/>
                  </a:solidFill>
                </a:rPr>
                <a:t>نفذ اوامر المقطع </a:t>
              </a:r>
              <a:r>
                <a:rPr lang="en-US" dirty="0" smtClean="0">
                  <a:solidFill>
                    <a:srgbClr val="000000"/>
                  </a:solidFill>
                </a:rPr>
                <a:t>A</a:t>
              </a:r>
              <a:endParaRPr lang="en-US" dirty="0">
                <a:solidFill>
                  <a:srgbClr val="000000"/>
                </a:solidFill>
              </a:endParaRPr>
            </a:p>
          </p:txBody>
        </p:sp>
        <p:sp>
          <p:nvSpPr>
            <p:cNvPr id="22" name="Rectangle 21"/>
            <p:cNvSpPr/>
            <p:nvPr/>
          </p:nvSpPr>
          <p:spPr>
            <a:xfrm>
              <a:off x="571472" y="3357562"/>
              <a:ext cx="2214578" cy="928694"/>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rgbClr val="000000"/>
                  </a:solidFill>
                </a:rPr>
                <a:t>نفذ اوامر المقطع </a:t>
              </a:r>
              <a:r>
                <a:rPr lang="en-US" dirty="0" smtClean="0">
                  <a:solidFill>
                    <a:srgbClr val="000000"/>
                  </a:solidFill>
                </a:rPr>
                <a:t>C</a:t>
              </a:r>
              <a:endParaRPr lang="en-US" dirty="0">
                <a:solidFill>
                  <a:srgbClr val="000000"/>
                </a:solidFill>
              </a:endParaRPr>
            </a:p>
          </p:txBody>
        </p:sp>
        <p:cxnSp>
          <p:nvCxnSpPr>
            <p:cNvPr id="34" name="Straight Arrow Connector 33"/>
            <p:cNvCxnSpPr/>
            <p:nvPr/>
          </p:nvCxnSpPr>
          <p:spPr>
            <a:xfrm>
              <a:off x="1357290" y="5143512"/>
              <a:ext cx="228601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5" name="Flowchart: Connector 34"/>
            <p:cNvSpPr/>
            <p:nvPr/>
          </p:nvSpPr>
          <p:spPr>
            <a:xfrm>
              <a:off x="3643306" y="4786322"/>
              <a:ext cx="1000132" cy="928694"/>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a:stCxn id="7" idx="1"/>
            </p:cNvCxnSpPr>
            <p:nvPr/>
          </p:nvCxnSpPr>
          <p:spPr>
            <a:xfrm rot="10800000" flipV="1">
              <a:off x="1571604" y="2393148"/>
              <a:ext cx="1000132" cy="35719"/>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flipH="1">
              <a:off x="5929322" y="1928802"/>
              <a:ext cx="642942" cy="400110"/>
            </a:xfrm>
            <a:prstGeom prst="rect">
              <a:avLst/>
            </a:prstGeom>
            <a:noFill/>
          </p:spPr>
          <p:txBody>
            <a:bodyPr wrap="square" rtlCol="0">
              <a:spAutoFit/>
            </a:bodyPr>
            <a:lstStyle/>
            <a:p>
              <a:pPr algn="ctr"/>
              <a:r>
                <a:rPr lang="ar-SA" sz="2000" dirty="0" smtClean="0"/>
                <a:t>نعم</a:t>
              </a:r>
              <a:endParaRPr lang="en-US" sz="2000" dirty="0"/>
            </a:p>
          </p:txBody>
        </p:sp>
        <p:sp>
          <p:nvSpPr>
            <p:cNvPr id="51" name="TextBox 50"/>
            <p:cNvSpPr txBox="1"/>
            <p:nvPr/>
          </p:nvSpPr>
          <p:spPr>
            <a:xfrm flipH="1">
              <a:off x="1571604" y="1928802"/>
              <a:ext cx="642942" cy="400110"/>
            </a:xfrm>
            <a:prstGeom prst="rect">
              <a:avLst/>
            </a:prstGeom>
            <a:noFill/>
          </p:spPr>
          <p:txBody>
            <a:bodyPr wrap="square" rtlCol="0">
              <a:spAutoFit/>
            </a:bodyPr>
            <a:lstStyle/>
            <a:p>
              <a:pPr algn="ctr"/>
              <a:r>
                <a:rPr lang="ar-SA" sz="2000" dirty="0" smtClean="0"/>
                <a:t>لا</a:t>
              </a:r>
              <a:endParaRPr lang="en-US" sz="2000" dirty="0"/>
            </a:p>
          </p:txBody>
        </p:sp>
      </p:grpSp>
      <p:sp>
        <p:nvSpPr>
          <p:cNvPr id="2" name="TextBox 1"/>
          <p:cNvSpPr txBox="1"/>
          <p:nvPr/>
        </p:nvSpPr>
        <p:spPr>
          <a:xfrm>
            <a:off x="7164288" y="692696"/>
            <a:ext cx="1440160" cy="523220"/>
          </a:xfrm>
          <a:prstGeom prst="rect">
            <a:avLst/>
          </a:prstGeom>
          <a:noFill/>
        </p:spPr>
        <p:txBody>
          <a:bodyPr wrap="square" rtlCol="1">
            <a:spAutoFit/>
          </a:bodyPr>
          <a:lstStyle/>
          <a:p>
            <a:r>
              <a:rPr lang="ar-SA" sz="2800" dirty="0" smtClean="0"/>
              <a:t>مثال</a:t>
            </a:r>
            <a:endParaRPr lang="ar-SA" sz="2800"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329BA97-E77A-48F6-AAA9-897541E1E880}" type="slidenum">
              <a:rPr lang="ar-SA"/>
              <a:pPr>
                <a:defRPr/>
              </a:pPr>
              <a:t>18</a:t>
            </a:fld>
            <a:endParaRPr lang="en-US"/>
          </a:p>
        </p:txBody>
      </p:sp>
      <p:sp>
        <p:nvSpPr>
          <p:cNvPr id="17412" name="عنصر نائب للمحتوى 2"/>
          <p:cNvSpPr>
            <a:spLocks noGrp="1"/>
          </p:cNvSpPr>
          <p:nvPr>
            <p:ph idx="4294967295"/>
          </p:nvPr>
        </p:nvSpPr>
        <p:spPr>
          <a:xfrm>
            <a:off x="4499992" y="764704"/>
            <a:ext cx="4392488" cy="5521816"/>
          </a:xfrm>
        </p:spPr>
        <p:txBody>
          <a:bodyPr/>
          <a:lstStyle/>
          <a:p>
            <a:pPr marL="0" indent="0" algn="just" eaLnBrk="1" hangingPunct="1">
              <a:buNone/>
            </a:pPr>
            <a:r>
              <a:rPr lang="ar-SA" sz="2800" dirty="0" smtClean="0">
                <a:solidFill>
                  <a:srgbClr val="000000"/>
                </a:solidFill>
              </a:rPr>
              <a:t>مثال: أرسمي خريطة التدفق لقراءة رقمين </a:t>
            </a:r>
            <a:r>
              <a:rPr lang="en-US" sz="2800" dirty="0" smtClean="0">
                <a:solidFill>
                  <a:srgbClr val="000000"/>
                </a:solidFill>
              </a:rPr>
              <a:t>A,B</a:t>
            </a:r>
            <a:r>
              <a:rPr lang="ar-SA" sz="2800" dirty="0" smtClean="0">
                <a:solidFill>
                  <a:srgbClr val="000000"/>
                </a:solidFill>
              </a:rPr>
              <a:t> وطباعة أصغرهما:</a:t>
            </a:r>
          </a:p>
          <a:p>
            <a:pPr marL="0" indent="0" algn="just" eaLnBrk="1" hangingPunct="1">
              <a:buNone/>
            </a:pPr>
            <a:r>
              <a:rPr lang="ar-SA" sz="2800" dirty="0" smtClean="0">
                <a:solidFill>
                  <a:srgbClr val="000000"/>
                </a:solidFill>
              </a:rPr>
              <a:t>الحل: </a:t>
            </a:r>
          </a:p>
          <a:p>
            <a:pPr marL="742950" indent="-742950" algn="just" eaLnBrk="1" hangingPunct="1">
              <a:buFont typeface="Wingdings" pitchFamily="2" charset="2"/>
              <a:buChar char="§"/>
            </a:pPr>
            <a:r>
              <a:rPr lang="ar-SA" sz="2800" dirty="0" smtClean="0">
                <a:solidFill>
                  <a:srgbClr val="000000"/>
                </a:solidFill>
              </a:rPr>
              <a:t>المدخلات </a:t>
            </a:r>
            <a:r>
              <a:rPr lang="en-US" sz="2800" dirty="0" smtClean="0">
                <a:solidFill>
                  <a:srgbClr val="000000"/>
                </a:solidFill>
              </a:rPr>
              <a:t>(inputs)</a:t>
            </a:r>
            <a:r>
              <a:rPr lang="ar-SA" sz="2800" dirty="0" smtClean="0">
                <a:solidFill>
                  <a:srgbClr val="000000"/>
                </a:solidFill>
              </a:rPr>
              <a:t> </a:t>
            </a:r>
            <a:r>
              <a:rPr lang="en-US" sz="2800" dirty="0" smtClean="0">
                <a:solidFill>
                  <a:srgbClr val="000000"/>
                </a:solidFill>
              </a:rPr>
              <a:t>A,B</a:t>
            </a:r>
          </a:p>
          <a:p>
            <a:pPr marL="742950" indent="-742950" algn="just" eaLnBrk="1" hangingPunct="1">
              <a:buFont typeface="Wingdings" pitchFamily="2" charset="2"/>
              <a:buChar char="§"/>
            </a:pPr>
            <a:r>
              <a:rPr lang="ar-SA" sz="2800" dirty="0" smtClean="0">
                <a:solidFill>
                  <a:srgbClr val="000000"/>
                </a:solidFill>
              </a:rPr>
              <a:t>العمليات: عملية مقارنة للحصول على العدد الأصغر: العدد </a:t>
            </a:r>
            <a:r>
              <a:rPr lang="en-US" sz="2800" dirty="0" smtClean="0">
                <a:solidFill>
                  <a:srgbClr val="000000"/>
                </a:solidFill>
              </a:rPr>
              <a:t>A</a:t>
            </a:r>
            <a:r>
              <a:rPr lang="ar-SA" sz="2800" dirty="0" smtClean="0">
                <a:solidFill>
                  <a:srgbClr val="000000"/>
                </a:solidFill>
              </a:rPr>
              <a:t> هو الأصغر اذا كان </a:t>
            </a:r>
            <a:r>
              <a:rPr lang="en-US" sz="2800" dirty="0" smtClean="0">
                <a:solidFill>
                  <a:srgbClr val="000000"/>
                </a:solidFill>
              </a:rPr>
              <a:t>B&gt;A</a:t>
            </a:r>
            <a:r>
              <a:rPr lang="ar-SA" sz="2800" dirty="0" smtClean="0">
                <a:solidFill>
                  <a:srgbClr val="000000"/>
                </a:solidFill>
              </a:rPr>
              <a:t> والعدد </a:t>
            </a:r>
            <a:r>
              <a:rPr lang="en-US" sz="2800" dirty="0" smtClean="0">
                <a:solidFill>
                  <a:srgbClr val="000000"/>
                </a:solidFill>
              </a:rPr>
              <a:t>B</a:t>
            </a:r>
            <a:r>
              <a:rPr lang="ar-SA" sz="2800" dirty="0" smtClean="0">
                <a:solidFill>
                  <a:srgbClr val="000000"/>
                </a:solidFill>
              </a:rPr>
              <a:t> هو الأصغر اذا كان </a:t>
            </a:r>
            <a:r>
              <a:rPr lang="en-US" sz="2800" dirty="0" smtClean="0">
                <a:solidFill>
                  <a:srgbClr val="000000"/>
                </a:solidFill>
              </a:rPr>
              <a:t>B&lt;A</a:t>
            </a:r>
            <a:r>
              <a:rPr lang="ar-SA" sz="2800" dirty="0" smtClean="0">
                <a:solidFill>
                  <a:srgbClr val="000000"/>
                </a:solidFill>
              </a:rPr>
              <a:t> .</a:t>
            </a:r>
            <a:endParaRPr lang="en-US" sz="2800" dirty="0" smtClean="0">
              <a:solidFill>
                <a:srgbClr val="000000"/>
              </a:solidFill>
            </a:endParaRPr>
          </a:p>
          <a:p>
            <a:pPr marL="742950" indent="-742950" algn="just" eaLnBrk="1" hangingPunct="1">
              <a:buFont typeface="Wingdings" pitchFamily="2" charset="2"/>
              <a:buChar char="§"/>
            </a:pPr>
            <a:r>
              <a:rPr lang="ar-SA" sz="2800" dirty="0" smtClean="0">
                <a:solidFill>
                  <a:srgbClr val="000000"/>
                </a:solidFill>
              </a:rPr>
              <a:t>المخرجات:طباعة العدد الأصغر</a:t>
            </a:r>
            <a:endParaRPr lang="en-US" sz="3600" dirty="0" smtClean="0">
              <a:solidFill>
                <a:srgbClr val="000000"/>
              </a:solidFill>
            </a:endParaRPr>
          </a:p>
          <a:p>
            <a:pPr marL="742950" indent="-742950" algn="just" eaLnBrk="1" hangingPunct="1">
              <a:buNone/>
            </a:pPr>
            <a:r>
              <a:rPr lang="en-US" sz="3600" dirty="0" smtClean="0">
                <a:solidFill>
                  <a:srgbClr val="000000"/>
                </a:solidFill>
              </a:rPr>
              <a:t> </a:t>
            </a:r>
            <a:endParaRPr lang="ar-SA" sz="3600" dirty="0" smtClean="0">
              <a:solidFill>
                <a:srgbClr val="000000"/>
              </a:solidFill>
            </a:endParaRPr>
          </a:p>
        </p:txBody>
      </p:sp>
      <p:sp>
        <p:nvSpPr>
          <p:cNvPr id="6" name="عنوان 1"/>
          <p:cNvSpPr txBox="1">
            <a:spLocks/>
          </p:cNvSpPr>
          <p:nvPr/>
        </p:nvSpPr>
        <p:spPr bwMode="auto">
          <a:xfrm>
            <a:off x="10244" y="260647"/>
            <a:ext cx="8892480" cy="64807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2pPr>
            <a:lvl3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3pPr>
            <a:lvl4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4pPr>
            <a:lvl5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5pPr>
            <a:lvl6pPr marL="4572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6pPr>
            <a:lvl7pPr marL="9144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7pPr>
            <a:lvl8pPr marL="13716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8pPr>
            <a:lvl9pPr marL="18288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9pPr>
          </a:lstStyle>
          <a:p>
            <a:pPr algn="r" eaLnBrk="1" hangingPunct="1">
              <a:defRPr/>
            </a:pPr>
            <a:r>
              <a:rPr lang="ar-SA" sz="2800" b="1" dirty="0" smtClean="0">
                <a:solidFill>
                  <a:srgbClr val="000000"/>
                </a:solidFill>
              </a:rPr>
              <a:t>تابع:</a:t>
            </a:r>
            <a:r>
              <a:rPr lang="ar-SA" sz="3200" dirty="0">
                <a:solidFill>
                  <a:srgbClr val="000000"/>
                </a:solidFill>
              </a:rPr>
              <a:t> خرائط التفرع </a:t>
            </a:r>
            <a:r>
              <a:rPr lang="en-US" sz="3200" dirty="0">
                <a:solidFill>
                  <a:srgbClr val="000000"/>
                </a:solidFill>
              </a:rPr>
              <a:t>(Branching Flowchart ) </a:t>
            </a:r>
            <a:endParaRPr lang="ar-SA" sz="3200" b="1" dirty="0" smtClean="0">
              <a:solidFill>
                <a:srgbClr val="000000"/>
              </a:solidFill>
            </a:endParaRPr>
          </a:p>
        </p:txBody>
      </p:sp>
      <p:sp>
        <p:nvSpPr>
          <p:cNvPr id="9" name="Flowchart: Terminator 8"/>
          <p:cNvSpPr/>
          <p:nvPr/>
        </p:nvSpPr>
        <p:spPr>
          <a:xfrm>
            <a:off x="977178" y="1129304"/>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start</a:t>
            </a:r>
            <a:endParaRPr lang="en-US" dirty="0"/>
          </a:p>
        </p:txBody>
      </p:sp>
      <p:cxnSp>
        <p:nvCxnSpPr>
          <p:cNvPr id="10" name="Straight Arrow Connector 9"/>
          <p:cNvCxnSpPr/>
          <p:nvPr/>
        </p:nvCxnSpPr>
        <p:spPr>
          <a:xfrm rot="5400000">
            <a:off x="1654251" y="2026045"/>
            <a:ext cx="50006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1690764" y="3141884"/>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7" name="Flowchart: Data 16"/>
          <p:cNvSpPr/>
          <p:nvPr/>
        </p:nvSpPr>
        <p:spPr>
          <a:xfrm>
            <a:off x="467544" y="2424878"/>
            <a:ext cx="2571768" cy="500066"/>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Read A,B</a:t>
            </a:r>
            <a:endParaRPr lang="en-US" dirty="0">
              <a:solidFill>
                <a:srgbClr val="000000"/>
              </a:solidFill>
            </a:endParaRPr>
          </a:p>
        </p:txBody>
      </p:sp>
      <p:cxnSp>
        <p:nvCxnSpPr>
          <p:cNvPr id="20" name="Straight Connector 19"/>
          <p:cNvCxnSpPr/>
          <p:nvPr/>
        </p:nvCxnSpPr>
        <p:spPr>
          <a:xfrm>
            <a:off x="2706650" y="3755821"/>
            <a:ext cx="867525" cy="2309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3251237" y="4124952"/>
            <a:ext cx="646713" cy="83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392689" y="4125466"/>
            <a:ext cx="554326" cy="83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2970679" y="4494922"/>
            <a:ext cx="1169273" cy="600520"/>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Write B</a:t>
            </a:r>
            <a:endParaRPr lang="en-US" dirty="0">
              <a:solidFill>
                <a:srgbClr val="000000"/>
              </a:solidFill>
            </a:endParaRPr>
          </a:p>
        </p:txBody>
      </p:sp>
      <p:sp>
        <p:nvSpPr>
          <p:cNvPr id="24" name="Rectangle 23"/>
          <p:cNvSpPr/>
          <p:nvPr/>
        </p:nvSpPr>
        <p:spPr>
          <a:xfrm>
            <a:off x="179512" y="4402534"/>
            <a:ext cx="1169273" cy="600520"/>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Write A</a:t>
            </a:r>
            <a:endParaRPr lang="en-US" dirty="0">
              <a:solidFill>
                <a:srgbClr val="000000"/>
              </a:solidFill>
            </a:endParaRPr>
          </a:p>
        </p:txBody>
      </p:sp>
      <p:cxnSp>
        <p:nvCxnSpPr>
          <p:cNvPr id="25" name="Straight Arrow Connector 24"/>
          <p:cNvCxnSpPr/>
          <p:nvPr/>
        </p:nvCxnSpPr>
        <p:spPr>
          <a:xfrm>
            <a:off x="2123728" y="5649768"/>
            <a:ext cx="0" cy="44352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0800000" flipV="1">
            <a:off x="707571" y="3778917"/>
            <a:ext cx="528059" cy="23097"/>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flipH="1">
            <a:off x="3008396" y="3478658"/>
            <a:ext cx="771516" cy="400110"/>
          </a:xfrm>
          <a:prstGeom prst="rect">
            <a:avLst/>
          </a:prstGeom>
          <a:noFill/>
        </p:spPr>
        <p:txBody>
          <a:bodyPr wrap="square" rtlCol="0">
            <a:spAutoFit/>
          </a:bodyPr>
          <a:lstStyle/>
          <a:p>
            <a:pPr algn="ctr"/>
            <a:r>
              <a:rPr lang="en-US" sz="2000" dirty="0" smtClean="0"/>
              <a:t>yes</a:t>
            </a:r>
            <a:endParaRPr lang="en-US" sz="2000" dirty="0"/>
          </a:p>
        </p:txBody>
      </p:sp>
      <p:sp>
        <p:nvSpPr>
          <p:cNvPr id="29" name="TextBox 28"/>
          <p:cNvSpPr txBox="1"/>
          <p:nvPr/>
        </p:nvSpPr>
        <p:spPr>
          <a:xfrm flipH="1">
            <a:off x="467544" y="3478658"/>
            <a:ext cx="579493" cy="400110"/>
          </a:xfrm>
          <a:prstGeom prst="rect">
            <a:avLst/>
          </a:prstGeom>
          <a:noFill/>
        </p:spPr>
        <p:txBody>
          <a:bodyPr wrap="square" rtlCol="0">
            <a:spAutoFit/>
          </a:bodyPr>
          <a:lstStyle/>
          <a:p>
            <a:pPr algn="ctr"/>
            <a:r>
              <a:rPr lang="en-US" sz="2000" dirty="0" smtClean="0"/>
              <a:t>No</a:t>
            </a:r>
            <a:endParaRPr lang="en-US" sz="2000" dirty="0"/>
          </a:p>
        </p:txBody>
      </p:sp>
      <p:sp>
        <p:nvSpPr>
          <p:cNvPr id="30" name="Flowchart: Decision 29"/>
          <p:cNvSpPr/>
          <p:nvPr/>
        </p:nvSpPr>
        <p:spPr>
          <a:xfrm>
            <a:off x="1043609" y="3478658"/>
            <a:ext cx="1789370" cy="670422"/>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Is </a:t>
            </a:r>
            <a:r>
              <a:rPr lang="en-US" b="1" dirty="0" smtClean="0">
                <a:solidFill>
                  <a:srgbClr val="000000"/>
                </a:solidFill>
              </a:rPr>
              <a:t>A&gt;B?</a:t>
            </a:r>
            <a:endParaRPr lang="en-US" b="1" dirty="0">
              <a:solidFill>
                <a:srgbClr val="000000"/>
              </a:solidFill>
            </a:endParaRPr>
          </a:p>
        </p:txBody>
      </p:sp>
      <p:cxnSp>
        <p:nvCxnSpPr>
          <p:cNvPr id="4" name="Straight Connector 3"/>
          <p:cNvCxnSpPr/>
          <p:nvPr/>
        </p:nvCxnSpPr>
        <p:spPr>
          <a:xfrm>
            <a:off x="3583640" y="5095442"/>
            <a:ext cx="0" cy="55432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2" name="Flowchart: Terminator 31"/>
          <p:cNvSpPr/>
          <p:nvPr/>
        </p:nvSpPr>
        <p:spPr>
          <a:xfrm>
            <a:off x="1232802" y="6025848"/>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stop</a:t>
            </a:r>
            <a:endParaRPr lang="en-US" dirty="0"/>
          </a:p>
        </p:txBody>
      </p:sp>
      <p:cxnSp>
        <p:nvCxnSpPr>
          <p:cNvPr id="33" name="Straight Connector 32"/>
          <p:cNvCxnSpPr/>
          <p:nvPr/>
        </p:nvCxnSpPr>
        <p:spPr>
          <a:xfrm>
            <a:off x="755576" y="4941168"/>
            <a:ext cx="8572" cy="7086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57290" y="5649768"/>
            <a:ext cx="2826351"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552738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428604"/>
            <a:ext cx="8329642" cy="5857916"/>
          </a:xfrm>
        </p:spPr>
        <p:txBody>
          <a:bodyPr/>
          <a:lstStyle/>
          <a:p>
            <a:r>
              <a:rPr lang="ar-SA" b="1" dirty="0" smtClean="0">
                <a:solidFill>
                  <a:srgbClr val="000000"/>
                </a:solidFill>
              </a:rPr>
              <a:t>خرائط التكرار</a:t>
            </a:r>
            <a:r>
              <a:rPr lang="en-US" b="1" dirty="0">
                <a:solidFill>
                  <a:srgbClr val="000000"/>
                </a:solidFill>
              </a:rPr>
              <a:t>(looping </a:t>
            </a:r>
            <a:r>
              <a:rPr lang="en-US" b="1">
                <a:solidFill>
                  <a:srgbClr val="000000"/>
                </a:solidFill>
              </a:rPr>
              <a:t>Flowcharts</a:t>
            </a:r>
            <a:r>
              <a:rPr lang="en-US" b="1" smtClean="0">
                <a:solidFill>
                  <a:srgbClr val="000000"/>
                </a:solidFill>
              </a:rPr>
              <a:t>)</a:t>
            </a:r>
            <a:endParaRPr lang="en-US" b="1" dirty="0" smtClean="0">
              <a:solidFill>
                <a:srgbClr val="000000"/>
              </a:solidFill>
            </a:endParaRPr>
          </a:p>
          <a:p>
            <a:r>
              <a:rPr lang="ar-SA" b="1" dirty="0" smtClean="0">
                <a:solidFill>
                  <a:srgbClr val="000000"/>
                </a:solidFill>
              </a:rPr>
              <a:t> </a:t>
            </a:r>
            <a:r>
              <a:rPr lang="ar-SA" dirty="0" smtClean="0">
                <a:solidFill>
                  <a:srgbClr val="000000"/>
                </a:solidFill>
              </a:rPr>
              <a:t>يتم فى هذا النوع من خرائط التدفق تكرار مجموعة من الجمل عدة مرات وهناك نوعان من خرائط التكرار</a:t>
            </a:r>
          </a:p>
          <a:p>
            <a:pPr marL="514350" indent="-514350">
              <a:buFont typeface="+mj-lt"/>
              <a:buAutoNum type="arabicPeriod"/>
            </a:pPr>
            <a:r>
              <a:rPr lang="ar-SA" dirty="0" smtClean="0">
                <a:solidFill>
                  <a:srgbClr val="000000"/>
                </a:solidFill>
              </a:rPr>
              <a:t>خرائط التكرار المشروطة </a:t>
            </a:r>
            <a:r>
              <a:rPr lang="en-US" dirty="0" smtClean="0">
                <a:solidFill>
                  <a:srgbClr val="000000"/>
                </a:solidFill>
              </a:rPr>
              <a:t>(conditional looping Flowcharts)</a:t>
            </a:r>
          </a:p>
          <a:p>
            <a:pPr marL="514350" indent="-514350">
              <a:buNone/>
            </a:pPr>
            <a:r>
              <a:rPr lang="ar-SA" dirty="0" smtClean="0">
                <a:solidFill>
                  <a:srgbClr val="000000"/>
                </a:solidFill>
              </a:rPr>
              <a:t>فى هذا النوع من الخرائط يتم تكرار مجموعة من الجمل عدة مرات لحين تحقق شرط معين</a:t>
            </a:r>
          </a:p>
          <a:p>
            <a:pPr marL="514350" indent="-514350">
              <a:buNone/>
            </a:pPr>
            <a:r>
              <a:rPr lang="ar-SA" dirty="0" smtClean="0">
                <a:solidFill>
                  <a:srgbClr val="000000"/>
                </a:solidFill>
              </a:rPr>
              <a:t>2. خرائط التكرار الغير المشروطة</a:t>
            </a:r>
            <a:r>
              <a:rPr lang="en-US" dirty="0" smtClean="0">
                <a:solidFill>
                  <a:srgbClr val="000000"/>
                </a:solidFill>
              </a:rPr>
              <a:t>(Unconditional looping Flowcharts)</a:t>
            </a:r>
          </a:p>
          <a:p>
            <a:pPr marL="514350" indent="-514350">
              <a:buNone/>
            </a:pPr>
            <a:r>
              <a:rPr lang="ar-SA" dirty="0" smtClean="0">
                <a:solidFill>
                  <a:srgbClr val="000000"/>
                </a:solidFill>
              </a:rPr>
              <a:t>فى هذا النوع من الخرائط يتم تنفيذ مجموعة من الجمل لعدد محدد من المرات. </a:t>
            </a:r>
            <a:endParaRPr lang="en-US" dirty="0">
              <a:solidFill>
                <a:srgbClr val="000000"/>
              </a:solidFill>
            </a:endParaRPr>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19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786478"/>
          </a:xfrm>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endParaRPr lang="en-US" dirty="0"/>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20</a:t>
            </a:fld>
            <a:endParaRPr lang="en-US"/>
          </a:p>
        </p:txBody>
      </p:sp>
      <p:sp>
        <p:nvSpPr>
          <p:cNvPr id="10" name="Flowchart: Process 9"/>
          <p:cNvSpPr/>
          <p:nvPr/>
        </p:nvSpPr>
        <p:spPr>
          <a:xfrm>
            <a:off x="2786050" y="292893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الاولى</a:t>
            </a:r>
            <a:endParaRPr lang="en-US" dirty="0">
              <a:solidFill>
                <a:srgbClr val="000000"/>
              </a:solidFill>
            </a:endParaRPr>
          </a:p>
        </p:txBody>
      </p:sp>
      <p:sp>
        <p:nvSpPr>
          <p:cNvPr id="11" name="Flowchart: Process 10"/>
          <p:cNvSpPr/>
          <p:nvPr/>
        </p:nvSpPr>
        <p:spPr>
          <a:xfrm>
            <a:off x="2857488" y="400050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الاخيرة</a:t>
            </a:r>
            <a:endParaRPr lang="en-US" dirty="0">
              <a:solidFill>
                <a:srgbClr val="000000"/>
              </a:solidFill>
            </a:endParaRPr>
          </a:p>
        </p:txBody>
      </p:sp>
      <p:sp>
        <p:nvSpPr>
          <p:cNvPr id="12" name="Flowchart: Decision 11"/>
          <p:cNvSpPr/>
          <p:nvPr/>
        </p:nvSpPr>
        <p:spPr>
          <a:xfrm>
            <a:off x="3143240" y="5000636"/>
            <a:ext cx="2286016" cy="928694"/>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الشرط صحيح</a:t>
            </a:r>
            <a:endParaRPr lang="en-US" dirty="0">
              <a:solidFill>
                <a:srgbClr val="000000"/>
              </a:solidFill>
            </a:endParaRPr>
          </a:p>
        </p:txBody>
      </p:sp>
      <p:cxnSp>
        <p:nvCxnSpPr>
          <p:cNvPr id="14" name="Straight Arrow Connector 13"/>
          <p:cNvCxnSpPr>
            <a:endCxn id="10" idx="0"/>
          </p:cNvCxnSpPr>
          <p:nvPr/>
        </p:nvCxnSpPr>
        <p:spPr>
          <a:xfrm>
            <a:off x="4106860" y="2285990"/>
            <a:ext cx="793" cy="64294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6200000" flipH="1">
            <a:off x="3946916" y="4768464"/>
            <a:ext cx="428631" cy="35719"/>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4072726" y="6142852"/>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V="1">
            <a:off x="-178627" y="3679033"/>
            <a:ext cx="3571900" cy="7143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1571604" y="1928802"/>
            <a:ext cx="135732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2" idx="1"/>
          </p:cNvCxnSpPr>
          <p:nvPr/>
        </p:nvCxnSpPr>
        <p:spPr>
          <a:xfrm rot="10800000" flipV="1">
            <a:off x="1643042" y="5464983"/>
            <a:ext cx="1500198" cy="3571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071802" y="5929330"/>
            <a:ext cx="1071570" cy="369332"/>
          </a:xfrm>
          <a:prstGeom prst="rect">
            <a:avLst/>
          </a:prstGeom>
          <a:noFill/>
        </p:spPr>
        <p:txBody>
          <a:bodyPr wrap="square" rtlCol="0">
            <a:spAutoFit/>
          </a:bodyPr>
          <a:lstStyle/>
          <a:p>
            <a:pPr algn="ctr"/>
            <a:r>
              <a:rPr lang="ar-SA" dirty="0" smtClean="0">
                <a:solidFill>
                  <a:srgbClr val="000000"/>
                </a:solidFill>
              </a:rPr>
              <a:t>لا</a:t>
            </a:r>
            <a:endParaRPr lang="en-US" dirty="0">
              <a:solidFill>
                <a:srgbClr val="000000"/>
              </a:solidFill>
            </a:endParaRPr>
          </a:p>
        </p:txBody>
      </p:sp>
      <p:cxnSp>
        <p:nvCxnSpPr>
          <p:cNvPr id="37" name="Straight Arrow Connector 36"/>
          <p:cNvCxnSpPr/>
          <p:nvPr/>
        </p:nvCxnSpPr>
        <p:spPr>
          <a:xfrm rot="5400000">
            <a:off x="4071137" y="1455974"/>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785918" y="4929198"/>
            <a:ext cx="1071570" cy="369332"/>
          </a:xfrm>
          <a:prstGeom prst="rect">
            <a:avLst/>
          </a:prstGeom>
          <a:noFill/>
        </p:spPr>
        <p:txBody>
          <a:bodyPr wrap="square" rtlCol="0">
            <a:spAutoFit/>
          </a:bodyPr>
          <a:lstStyle/>
          <a:p>
            <a:pPr algn="ctr"/>
            <a:r>
              <a:rPr lang="ar-SA" dirty="0" smtClean="0">
                <a:solidFill>
                  <a:srgbClr val="000000"/>
                </a:solidFill>
              </a:rPr>
              <a:t>نعم</a:t>
            </a:r>
            <a:endParaRPr lang="en-US" dirty="0">
              <a:solidFill>
                <a:srgbClr val="00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8926" y="1713693"/>
            <a:ext cx="2963646" cy="572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419872" y="1772816"/>
            <a:ext cx="1396461" cy="400110"/>
          </a:xfrm>
          <a:prstGeom prst="rect">
            <a:avLst/>
          </a:prstGeom>
          <a:noFill/>
        </p:spPr>
        <p:txBody>
          <a:bodyPr wrap="square" rtlCol="1">
            <a:spAutoFit/>
          </a:bodyPr>
          <a:lstStyle/>
          <a:p>
            <a:r>
              <a:rPr lang="ar-SA" sz="2000" dirty="0" smtClean="0">
                <a:solidFill>
                  <a:schemeClr val="accent1">
                    <a:lumMod val="10000"/>
                  </a:schemeClr>
                </a:solidFill>
              </a:rPr>
              <a:t>نفذ </a:t>
            </a:r>
            <a:r>
              <a:rPr lang="en-US" sz="2000" dirty="0" smtClean="0">
                <a:solidFill>
                  <a:schemeClr val="accent1">
                    <a:lumMod val="10000"/>
                  </a:schemeClr>
                </a:solidFill>
              </a:rPr>
              <a:t>Do</a:t>
            </a:r>
            <a:endParaRPr lang="ar-SA" sz="2000" dirty="0">
              <a:solidFill>
                <a:schemeClr val="accent1">
                  <a:lumMod val="10000"/>
                </a:schemeClr>
              </a:solidFill>
            </a:endParaRPr>
          </a:p>
        </p:txBody>
      </p:sp>
      <p:sp>
        <p:nvSpPr>
          <p:cNvPr id="13" name="TextBox 12"/>
          <p:cNvSpPr txBox="1"/>
          <p:nvPr/>
        </p:nvSpPr>
        <p:spPr>
          <a:xfrm>
            <a:off x="3995936" y="3308791"/>
            <a:ext cx="432048" cy="1200329"/>
          </a:xfrm>
          <a:prstGeom prst="rect">
            <a:avLst/>
          </a:prstGeom>
          <a:noFill/>
        </p:spPr>
        <p:txBody>
          <a:bodyPr wrap="square" rtlCol="1">
            <a:spAutoFit/>
          </a:bodyPr>
          <a:lstStyle/>
          <a:p>
            <a:r>
              <a:rPr lang="en-US" b="1" dirty="0" smtClean="0">
                <a:solidFill>
                  <a:schemeClr val="bg2">
                    <a:lumMod val="10000"/>
                  </a:schemeClr>
                </a:solidFill>
              </a:rPr>
              <a:t>.</a:t>
            </a:r>
          </a:p>
          <a:p>
            <a:r>
              <a:rPr lang="en-US" b="1" dirty="0" smtClean="0">
                <a:solidFill>
                  <a:schemeClr val="bg2">
                    <a:lumMod val="10000"/>
                  </a:schemeClr>
                </a:solidFill>
              </a:rPr>
              <a:t>.</a:t>
            </a:r>
          </a:p>
          <a:p>
            <a:r>
              <a:rPr lang="en-US" b="1" dirty="0" smtClean="0">
                <a:solidFill>
                  <a:schemeClr val="bg2">
                    <a:lumMod val="10000"/>
                  </a:schemeClr>
                </a:solidFill>
              </a:rPr>
              <a:t>.</a:t>
            </a:r>
          </a:p>
          <a:p>
            <a:endParaRPr lang="ar-SA" b="1" dirty="0">
              <a:solidFill>
                <a:schemeClr val="bg2">
                  <a:lumMod val="10000"/>
                </a:schemeClr>
              </a:solidFill>
            </a:endParaRPr>
          </a:p>
        </p:txBody>
      </p:sp>
      <p:sp>
        <p:nvSpPr>
          <p:cNvPr id="15" name="TextBox 14"/>
          <p:cNvSpPr txBox="1"/>
          <p:nvPr/>
        </p:nvSpPr>
        <p:spPr>
          <a:xfrm>
            <a:off x="2250265" y="620688"/>
            <a:ext cx="4049927" cy="584775"/>
          </a:xfrm>
          <a:prstGeom prst="rect">
            <a:avLst/>
          </a:prstGeom>
          <a:noFill/>
        </p:spPr>
        <p:txBody>
          <a:bodyPr wrap="square" rtlCol="1">
            <a:spAutoFit/>
          </a:bodyPr>
          <a:lstStyle/>
          <a:p>
            <a:r>
              <a:rPr lang="ar-SA" sz="3200" b="1" dirty="0" smtClean="0">
                <a:solidFill>
                  <a:schemeClr val="bg2">
                    <a:lumMod val="10000"/>
                  </a:schemeClr>
                </a:solidFill>
              </a:rPr>
              <a:t>خرائط  التكرار المشروطة</a:t>
            </a:r>
            <a:endParaRPr lang="ar-SA" sz="3200" b="1" dirty="0">
              <a:solidFill>
                <a:schemeClr val="bg2">
                  <a:lumMod val="1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786478"/>
          </a:xfrm>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endParaRPr lang="en-US" dirty="0"/>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21</a:t>
            </a:fld>
            <a:endParaRPr lang="en-US"/>
          </a:p>
        </p:txBody>
      </p:sp>
      <p:sp>
        <p:nvSpPr>
          <p:cNvPr id="10" name="Flowchart: Process 9"/>
          <p:cNvSpPr/>
          <p:nvPr/>
        </p:nvSpPr>
        <p:spPr>
          <a:xfrm>
            <a:off x="2786050" y="292893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الاولى</a:t>
            </a:r>
            <a:endParaRPr lang="en-US" dirty="0">
              <a:solidFill>
                <a:srgbClr val="000000"/>
              </a:solidFill>
            </a:endParaRPr>
          </a:p>
        </p:txBody>
      </p:sp>
      <p:sp>
        <p:nvSpPr>
          <p:cNvPr id="11" name="Flowchart: Process 10"/>
          <p:cNvSpPr/>
          <p:nvPr/>
        </p:nvSpPr>
        <p:spPr>
          <a:xfrm>
            <a:off x="2857488" y="400050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الاخيرة</a:t>
            </a:r>
            <a:endParaRPr lang="en-US" dirty="0">
              <a:solidFill>
                <a:srgbClr val="000000"/>
              </a:solidFill>
            </a:endParaRPr>
          </a:p>
        </p:txBody>
      </p:sp>
      <p:cxnSp>
        <p:nvCxnSpPr>
          <p:cNvPr id="14" name="Straight Arrow Connector 13"/>
          <p:cNvCxnSpPr>
            <a:endCxn id="10" idx="0"/>
          </p:cNvCxnSpPr>
          <p:nvPr/>
        </p:nvCxnSpPr>
        <p:spPr>
          <a:xfrm>
            <a:off x="4106860" y="2285990"/>
            <a:ext cx="793" cy="64294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4212874" y="6310234"/>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V="1">
            <a:off x="-178627" y="3679033"/>
            <a:ext cx="3571900" cy="7143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1571604" y="1928802"/>
            <a:ext cx="135732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1643043" y="5464983"/>
            <a:ext cx="2292856" cy="3571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a:off x="4071137" y="1122242"/>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8926" y="1456769"/>
            <a:ext cx="2963646" cy="829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143240" y="1556792"/>
            <a:ext cx="2357454" cy="646331"/>
          </a:xfrm>
          <a:prstGeom prst="rect">
            <a:avLst/>
          </a:prstGeom>
          <a:noFill/>
        </p:spPr>
        <p:txBody>
          <a:bodyPr wrap="square" rtlCol="1">
            <a:spAutoFit/>
          </a:bodyPr>
          <a:lstStyle/>
          <a:p>
            <a:r>
              <a:rPr lang="ar-SA" dirty="0" smtClean="0">
                <a:solidFill>
                  <a:schemeClr val="accent1">
                    <a:lumMod val="10000"/>
                  </a:schemeClr>
                </a:solidFill>
              </a:rPr>
              <a:t>نفذ </a:t>
            </a:r>
            <a:r>
              <a:rPr lang="en-US" dirty="0" smtClean="0">
                <a:solidFill>
                  <a:schemeClr val="accent1">
                    <a:lumMod val="10000"/>
                  </a:schemeClr>
                </a:solidFill>
              </a:rPr>
              <a:t> Do</a:t>
            </a:r>
            <a:endParaRPr lang="ar-SA" dirty="0" smtClean="0">
              <a:solidFill>
                <a:schemeClr val="accent1">
                  <a:lumMod val="10000"/>
                </a:schemeClr>
              </a:solidFill>
            </a:endParaRPr>
          </a:p>
          <a:p>
            <a:r>
              <a:rPr lang="en-US" dirty="0" smtClean="0">
                <a:solidFill>
                  <a:schemeClr val="accent1">
                    <a:lumMod val="10000"/>
                  </a:schemeClr>
                </a:solidFill>
              </a:rPr>
              <a:t>Counter=A,B, step C</a:t>
            </a:r>
            <a:endParaRPr lang="ar-SA" dirty="0">
              <a:solidFill>
                <a:schemeClr val="accent1">
                  <a:lumMod val="10000"/>
                </a:schemeClr>
              </a:solidFill>
            </a:endParaRPr>
          </a:p>
        </p:txBody>
      </p:sp>
      <p:sp>
        <p:nvSpPr>
          <p:cNvPr id="13" name="TextBox 12"/>
          <p:cNvSpPr txBox="1"/>
          <p:nvPr/>
        </p:nvSpPr>
        <p:spPr>
          <a:xfrm>
            <a:off x="3995936" y="3308791"/>
            <a:ext cx="432048" cy="1200329"/>
          </a:xfrm>
          <a:prstGeom prst="rect">
            <a:avLst/>
          </a:prstGeom>
          <a:noFill/>
        </p:spPr>
        <p:txBody>
          <a:bodyPr wrap="square" rtlCol="1">
            <a:spAutoFit/>
          </a:bodyPr>
          <a:lstStyle/>
          <a:p>
            <a:r>
              <a:rPr lang="en-US" b="1" dirty="0" smtClean="0">
                <a:solidFill>
                  <a:schemeClr val="bg2">
                    <a:lumMod val="10000"/>
                  </a:schemeClr>
                </a:solidFill>
              </a:rPr>
              <a:t>.</a:t>
            </a:r>
          </a:p>
          <a:p>
            <a:r>
              <a:rPr lang="en-US" b="1" dirty="0" smtClean="0">
                <a:solidFill>
                  <a:schemeClr val="bg2">
                    <a:lumMod val="10000"/>
                  </a:schemeClr>
                </a:solidFill>
              </a:rPr>
              <a:t>.</a:t>
            </a:r>
          </a:p>
          <a:p>
            <a:r>
              <a:rPr lang="en-US" b="1" dirty="0" smtClean="0">
                <a:solidFill>
                  <a:schemeClr val="bg2">
                    <a:lumMod val="10000"/>
                  </a:schemeClr>
                </a:solidFill>
              </a:rPr>
              <a:t>.</a:t>
            </a:r>
          </a:p>
          <a:p>
            <a:endParaRPr lang="ar-SA" b="1" dirty="0">
              <a:solidFill>
                <a:schemeClr val="bg2">
                  <a:lumMod val="10000"/>
                </a:schemeClr>
              </a:solidFill>
            </a:endParaRPr>
          </a:p>
        </p:txBody>
      </p:sp>
      <p:sp>
        <p:nvSpPr>
          <p:cNvPr id="15" name="TextBox 14"/>
          <p:cNvSpPr txBox="1"/>
          <p:nvPr/>
        </p:nvSpPr>
        <p:spPr>
          <a:xfrm>
            <a:off x="1571605" y="620688"/>
            <a:ext cx="4728588" cy="584775"/>
          </a:xfrm>
          <a:prstGeom prst="rect">
            <a:avLst/>
          </a:prstGeom>
          <a:noFill/>
        </p:spPr>
        <p:txBody>
          <a:bodyPr wrap="square" rtlCol="1">
            <a:spAutoFit/>
          </a:bodyPr>
          <a:lstStyle/>
          <a:p>
            <a:r>
              <a:rPr lang="ar-SA" sz="3200" b="1" dirty="0" smtClean="0">
                <a:solidFill>
                  <a:schemeClr val="bg2">
                    <a:lumMod val="10000"/>
                  </a:schemeClr>
                </a:solidFill>
              </a:rPr>
              <a:t>خرائط  التكرار الغيرالمشروطة</a:t>
            </a:r>
            <a:endParaRPr lang="ar-SA" sz="3200" b="1" dirty="0">
              <a:solidFill>
                <a:schemeClr val="bg2">
                  <a:lumMod val="10000"/>
                </a:schemeClr>
              </a:solidFill>
            </a:endParaRPr>
          </a:p>
        </p:txBody>
      </p:sp>
      <p:sp>
        <p:nvSpPr>
          <p:cNvPr id="21" name="Flowchart: Connector 20"/>
          <p:cNvSpPr/>
          <p:nvPr/>
        </p:nvSpPr>
        <p:spPr>
          <a:xfrm>
            <a:off x="3859900" y="5236610"/>
            <a:ext cx="1000132" cy="928694"/>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283968" y="4365104"/>
            <a:ext cx="144016" cy="923330"/>
          </a:xfrm>
          <a:prstGeom prst="rect">
            <a:avLst/>
          </a:prstGeom>
          <a:noFill/>
        </p:spPr>
        <p:txBody>
          <a:bodyPr wrap="square" rtlCol="1">
            <a:spAutoFit/>
          </a:bodyPr>
          <a:lstStyle/>
          <a:p>
            <a:r>
              <a:rPr lang="en-US" b="1" dirty="0" smtClean="0">
                <a:solidFill>
                  <a:schemeClr val="bg2">
                    <a:lumMod val="10000"/>
                  </a:schemeClr>
                </a:solidFill>
              </a:rPr>
              <a:t>.</a:t>
            </a:r>
          </a:p>
          <a:p>
            <a:r>
              <a:rPr lang="en-US" b="1" dirty="0" smtClean="0">
                <a:solidFill>
                  <a:schemeClr val="bg2">
                    <a:lumMod val="10000"/>
                  </a:schemeClr>
                </a:solidFill>
              </a:rPr>
              <a:t>.</a:t>
            </a:r>
          </a:p>
          <a:p>
            <a:r>
              <a:rPr lang="en-US" b="1" dirty="0">
                <a:solidFill>
                  <a:schemeClr val="bg2">
                    <a:lumMod val="10000"/>
                  </a:schemeClr>
                </a:solidFill>
              </a:rPr>
              <a:t>.</a:t>
            </a:r>
            <a:endParaRPr lang="ar-SA" b="1" dirty="0">
              <a:solidFill>
                <a:schemeClr val="bg2">
                  <a:lumMod val="10000"/>
                </a:schemeClr>
              </a:solidFill>
            </a:endParaRPr>
          </a:p>
        </p:txBody>
      </p:sp>
    </p:spTree>
    <p:extLst>
      <p:ext uri="{BB962C8B-B14F-4D97-AF65-F5344CB8AC3E}">
        <p14:creationId xmlns:p14="http://schemas.microsoft.com/office/powerpoint/2010/main" val="409626679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solidFill>
                  <a:srgbClr val="000000"/>
                </a:solidFill>
              </a:rPr>
              <a:t>مراحل تطوير البرمجيات :</a:t>
            </a:r>
            <a:endParaRPr lang="en-US" dirty="0">
              <a:solidFill>
                <a:srgbClr val="000000"/>
              </a:solidFill>
            </a:endParaRPr>
          </a:p>
        </p:txBody>
      </p:sp>
      <p:sp>
        <p:nvSpPr>
          <p:cNvPr id="3" name="Content Placeholder 2"/>
          <p:cNvSpPr>
            <a:spLocks noGrp="1"/>
          </p:cNvSpPr>
          <p:nvPr>
            <p:ph idx="1"/>
          </p:nvPr>
        </p:nvSpPr>
        <p:spPr>
          <a:xfrm>
            <a:off x="214282" y="1600200"/>
            <a:ext cx="8715436" cy="4456113"/>
          </a:xfrm>
        </p:spPr>
        <p:txBody>
          <a:bodyPr/>
          <a:lstStyle/>
          <a:p>
            <a:r>
              <a:rPr lang="ar-SA" dirty="0" smtClean="0">
                <a:solidFill>
                  <a:srgbClr val="000000"/>
                </a:solidFill>
              </a:rPr>
              <a:t>تشير مراحل تطوير البرمجيات الى العمليات المنظمة والمرتبطة منطقيا بتعريف وحل المشكلات البرمجية </a:t>
            </a:r>
          </a:p>
          <a:p>
            <a:r>
              <a:rPr lang="ar-SA" dirty="0" smtClean="0">
                <a:solidFill>
                  <a:srgbClr val="000000"/>
                </a:solidFill>
              </a:rPr>
              <a:t>علم هندسة البرمجيات</a:t>
            </a:r>
            <a:r>
              <a:rPr lang="en-US" dirty="0" smtClean="0">
                <a:solidFill>
                  <a:srgbClr val="000000"/>
                </a:solidFill>
              </a:rPr>
              <a:t>(Software Engineering)</a:t>
            </a:r>
          </a:p>
          <a:p>
            <a:pPr>
              <a:buNone/>
            </a:pPr>
            <a:r>
              <a:rPr lang="ar-SA" dirty="0" smtClean="0">
                <a:solidFill>
                  <a:srgbClr val="000000"/>
                </a:solidFill>
              </a:rPr>
              <a:t>يطلق على مراحل تطوير البرمجيات اصطلاح عام وهو :دورة حياة البرمجيات </a:t>
            </a:r>
            <a:r>
              <a:rPr lang="en-US" dirty="0" smtClean="0">
                <a:solidFill>
                  <a:srgbClr val="000000"/>
                </a:solidFill>
              </a:rPr>
              <a:t>(Software life cycle)</a:t>
            </a:r>
          </a:p>
          <a:p>
            <a:pPr>
              <a:buNone/>
            </a:pPr>
            <a:r>
              <a:rPr lang="ar-SA" dirty="0" smtClean="0">
                <a:solidFill>
                  <a:srgbClr val="000000"/>
                </a:solidFill>
              </a:rPr>
              <a:t>وعلم هندسة البرمجيات هو علم يهدف الى انتاج برمجيات خالية من الاخطاء فى وقت محدد وبميزانية محددة.</a:t>
            </a:r>
            <a:endParaRPr lang="en-US" dirty="0">
              <a:solidFill>
                <a:srgbClr val="000000"/>
              </a:solidFill>
            </a:endParaRPr>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22</a:t>
            </a:fld>
            <a:endParaRPr lang="en-US"/>
          </a:p>
        </p:txBody>
      </p:sp>
    </p:spTree>
    <p:extLst>
      <p:ext uri="{BB962C8B-B14F-4D97-AF65-F5344CB8AC3E}">
        <p14:creationId xmlns:p14="http://schemas.microsoft.com/office/powerpoint/2010/main" val="13870911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03188"/>
            <a:ext cx="8243887" cy="1039796"/>
          </a:xfrm>
        </p:spPr>
        <p:txBody>
          <a:bodyPr/>
          <a:lstStyle/>
          <a:p>
            <a:pPr algn="r"/>
            <a:r>
              <a:rPr lang="ar-SA" sz="4000" dirty="0" smtClean="0">
                <a:solidFill>
                  <a:srgbClr val="000000"/>
                </a:solidFill>
              </a:rPr>
              <a:t>مراحل تطوير البرمجيات :</a:t>
            </a:r>
            <a:endParaRPr lang="en-US" sz="4000" dirty="0"/>
          </a:p>
        </p:txBody>
      </p:sp>
      <p:sp>
        <p:nvSpPr>
          <p:cNvPr id="3" name="Content Placeholder 2"/>
          <p:cNvSpPr>
            <a:spLocks noGrp="1"/>
          </p:cNvSpPr>
          <p:nvPr>
            <p:ph idx="1"/>
          </p:nvPr>
        </p:nvSpPr>
        <p:spPr>
          <a:xfrm>
            <a:off x="142844" y="1000108"/>
            <a:ext cx="8543956" cy="5643602"/>
          </a:xfrm>
        </p:spPr>
        <p:txBody>
          <a:bodyPr/>
          <a:lstStyle/>
          <a:p>
            <a:r>
              <a:rPr lang="ar-SA" sz="3600" dirty="0" smtClean="0">
                <a:solidFill>
                  <a:srgbClr val="000000"/>
                </a:solidFill>
              </a:rPr>
              <a:t>مرحلة تحليل المشكلة </a:t>
            </a:r>
            <a:r>
              <a:rPr lang="en-US" sz="3600" dirty="0" smtClean="0">
                <a:solidFill>
                  <a:srgbClr val="000000"/>
                </a:solidFill>
              </a:rPr>
              <a:t>(Problem Analysis Phase)</a:t>
            </a:r>
            <a:endParaRPr lang="ar-SA" sz="3600" dirty="0" smtClean="0">
              <a:solidFill>
                <a:srgbClr val="000000"/>
              </a:solidFill>
            </a:endParaRPr>
          </a:p>
          <a:p>
            <a:r>
              <a:rPr lang="ar-SA" sz="3600" dirty="0" smtClean="0">
                <a:solidFill>
                  <a:srgbClr val="000000"/>
                </a:solidFill>
              </a:rPr>
              <a:t>مرحلة التصميم </a:t>
            </a:r>
            <a:r>
              <a:rPr lang="en-US" sz="3600" dirty="0" smtClean="0">
                <a:solidFill>
                  <a:srgbClr val="000000"/>
                </a:solidFill>
              </a:rPr>
              <a:t>(Design Phase)</a:t>
            </a:r>
          </a:p>
          <a:p>
            <a:r>
              <a:rPr lang="ar-SA" sz="3600" dirty="0" smtClean="0">
                <a:solidFill>
                  <a:srgbClr val="000000"/>
                </a:solidFill>
              </a:rPr>
              <a:t>مرحلة التنفيذ </a:t>
            </a:r>
            <a:r>
              <a:rPr lang="en-US" sz="3600" dirty="0" smtClean="0">
                <a:solidFill>
                  <a:srgbClr val="000000"/>
                </a:solidFill>
              </a:rPr>
              <a:t>(Implementation Phase)</a:t>
            </a:r>
          </a:p>
          <a:p>
            <a:r>
              <a:rPr lang="ar-SA" sz="3600" dirty="0" smtClean="0">
                <a:solidFill>
                  <a:srgbClr val="000000"/>
                </a:solidFill>
              </a:rPr>
              <a:t>مرحلة الاختبار وتشخيص الاخطاء </a:t>
            </a:r>
            <a:r>
              <a:rPr lang="en-US" sz="3600" dirty="0" smtClean="0">
                <a:solidFill>
                  <a:srgbClr val="000000"/>
                </a:solidFill>
              </a:rPr>
              <a:t>(Testing and Debugging Phase)</a:t>
            </a:r>
          </a:p>
          <a:p>
            <a:r>
              <a:rPr lang="ar-SA" sz="3600" dirty="0" smtClean="0">
                <a:solidFill>
                  <a:srgbClr val="000000"/>
                </a:solidFill>
              </a:rPr>
              <a:t>مرحلة التوثيق </a:t>
            </a:r>
            <a:r>
              <a:rPr lang="en-US" sz="3600" dirty="0" smtClean="0">
                <a:solidFill>
                  <a:srgbClr val="000000"/>
                </a:solidFill>
              </a:rPr>
              <a:t>(Documentation Phase)</a:t>
            </a:r>
          </a:p>
          <a:p>
            <a:r>
              <a:rPr lang="ar-SA" sz="3600" dirty="0" smtClean="0">
                <a:solidFill>
                  <a:srgbClr val="000000"/>
                </a:solidFill>
              </a:rPr>
              <a:t>مرحلة صيانة البرنامج </a:t>
            </a:r>
            <a:r>
              <a:rPr lang="en-US" sz="3600" dirty="0" smtClean="0">
                <a:solidFill>
                  <a:srgbClr val="000000"/>
                </a:solidFill>
              </a:rPr>
              <a:t>(Maintenance Phase)</a:t>
            </a:r>
          </a:p>
          <a:p>
            <a:endParaRPr lang="en-US" dirty="0"/>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23</a:t>
            </a:fld>
            <a:endParaRPr lang="en-US"/>
          </a:p>
        </p:txBody>
      </p:sp>
    </p:spTree>
    <p:extLst>
      <p:ext uri="{BB962C8B-B14F-4D97-AF65-F5344CB8AC3E}">
        <p14:creationId xmlns:p14="http://schemas.microsoft.com/office/powerpoint/2010/main" val="38066368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24</a:t>
            </a:fld>
            <a:endParaRPr lang="en-US"/>
          </a:p>
        </p:txBody>
      </p:sp>
      <p:sp>
        <p:nvSpPr>
          <p:cNvPr id="5" name="Rectangle 4"/>
          <p:cNvSpPr/>
          <p:nvPr/>
        </p:nvSpPr>
        <p:spPr>
          <a:xfrm>
            <a:off x="2185488" y="2492896"/>
            <a:ext cx="4618760" cy="1862048"/>
          </a:xfrm>
          <a:prstGeom prst="rect">
            <a:avLst/>
          </a:prstGeom>
          <a:noFill/>
        </p:spPr>
        <p:txBody>
          <a:bodyPr wrap="square" lIns="91440" tIns="45720" rIns="91440" bIns="45720">
            <a:spAutoFit/>
          </a:bodyPr>
          <a:lstStyle/>
          <a:p>
            <a:pPr algn="ctr"/>
            <a:r>
              <a:rPr lang="ar-SA" sz="115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hlinkClick r:id="rId2" action="ppaction://hlinkpres?slideindex=1&amp;slidetitle="/>
              </a:rPr>
              <a:t>واجب 1</a:t>
            </a:r>
            <a:endParaRPr lang="en-US" sz="115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42394025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25</a:t>
            </a:fld>
            <a:endParaRPr lang="en-US"/>
          </a:p>
        </p:txBody>
      </p:sp>
      <p:sp>
        <p:nvSpPr>
          <p:cNvPr id="5" name="Rectangle 4"/>
          <p:cNvSpPr/>
          <p:nvPr/>
        </p:nvSpPr>
        <p:spPr>
          <a:xfrm>
            <a:off x="2185488" y="2492896"/>
            <a:ext cx="4618760" cy="1862048"/>
          </a:xfrm>
          <a:prstGeom prst="rect">
            <a:avLst/>
          </a:prstGeom>
          <a:noFill/>
        </p:spPr>
        <p:txBody>
          <a:bodyPr wrap="square" lIns="91440" tIns="45720" rIns="91440" bIns="45720">
            <a:spAutoFit/>
          </a:bodyPr>
          <a:lstStyle/>
          <a:p>
            <a:pPr algn="ctr"/>
            <a:r>
              <a:rPr lang="ar-SA" sz="115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hlinkClick r:id="rId2" action="ppaction://hlinkpres?slideindex=1&amp;slidetitle="/>
              </a:rPr>
              <a:t>واجب 2</a:t>
            </a:r>
            <a:endParaRPr lang="en-US" sz="115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7388214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26</a:t>
            </a:fld>
            <a:endParaRPr lang="en-US"/>
          </a:p>
        </p:txBody>
      </p:sp>
      <p:sp>
        <p:nvSpPr>
          <p:cNvPr id="5" name="Rectangle 4"/>
          <p:cNvSpPr/>
          <p:nvPr/>
        </p:nvSpPr>
        <p:spPr>
          <a:xfrm>
            <a:off x="1619672" y="2636912"/>
            <a:ext cx="5688631" cy="2215991"/>
          </a:xfrm>
          <a:prstGeom prst="rect">
            <a:avLst/>
          </a:prstGeom>
          <a:noFill/>
        </p:spPr>
        <p:txBody>
          <a:bodyPr wrap="square" lIns="91440" tIns="45720" rIns="91440" bIns="45720">
            <a:spAutoFit/>
          </a:bodyPr>
          <a:lstStyle/>
          <a:p>
            <a:pPr algn="ctr"/>
            <a:r>
              <a:rPr lang="ar-SA" sz="13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واجب 3</a:t>
            </a:r>
            <a:endParaRPr lang="en-US" sz="13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25548572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Balloons">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3424</TotalTime>
  <Words>1183</Words>
  <Application>Microsoft Office PowerPoint</Application>
  <PresentationFormat>عرض على الشاشة (3:4)‏</PresentationFormat>
  <Paragraphs>237</Paragraphs>
  <Slides>26</Slides>
  <Notes>7</Notes>
  <HiddenSlides>0</HiddenSlides>
  <MMClips>0</MMClips>
  <ScaleCrop>false</ScaleCrop>
  <HeadingPairs>
    <vt:vector size="4" baseType="variant">
      <vt:variant>
        <vt:lpstr>نسق</vt:lpstr>
      </vt:variant>
      <vt:variant>
        <vt:i4>1</vt:i4>
      </vt:variant>
      <vt:variant>
        <vt:lpstr>عناوين الشرائح</vt:lpstr>
      </vt:variant>
      <vt:variant>
        <vt:i4>26</vt:i4>
      </vt:variant>
    </vt:vector>
  </HeadingPairs>
  <TitlesOfParts>
    <vt:vector size="27" baseType="lpstr">
      <vt:lpstr>Balloons</vt:lpstr>
      <vt:lpstr> المحاضرة الثامنة   محاكاة حل المشكلة (تحليل وتخطيط البرامج) </vt:lpstr>
      <vt:lpstr>عرض تقديمي في PowerPoint</vt:lpstr>
      <vt:lpstr>عرض تقديمي في PowerPoint</vt:lpstr>
      <vt:lpstr>عرض تقديمي في PowerPoint</vt:lpstr>
      <vt:lpstr>عرض تقديمي في PowerPoint</vt:lpstr>
      <vt:lpstr>عرض تقديمي في PowerPoint</vt:lpstr>
      <vt:lpstr>أنواع الهيكلة الثلاث المستخدمة في صياغة الخوارزميات</vt:lpstr>
      <vt:lpstr>تابع:أنواع الهيكلة الثلاث المستخدمة في صياغة الخوارزميات</vt:lpstr>
      <vt:lpstr>عرض تقديمي في PowerPoint</vt:lpstr>
      <vt:lpstr>عرض تقديمي في PowerPoint</vt:lpstr>
      <vt:lpstr>عرض تقديمي في PowerPoint</vt:lpstr>
      <vt:lpstr>عرض تقديمي في PowerPoint</vt:lpstr>
      <vt:lpstr>عرض تقديمي في PowerPoint</vt:lpstr>
      <vt:lpstr>خرائط التتابع البسيط (Simple Sequential Flowchart):</vt:lpstr>
      <vt:lpstr>الحل: </vt:lpstr>
      <vt:lpstr>خرائط التفرع (Branching Flowchart ) :</vt:lpstr>
      <vt:lpstr>عرض تقديمي في PowerPoint</vt:lpstr>
      <vt:lpstr>عرض تقديمي في PowerPoint</vt:lpstr>
      <vt:lpstr>عرض تقديمي في PowerPoint</vt:lpstr>
      <vt:lpstr>عرض تقديمي في PowerPoint</vt:lpstr>
      <vt:lpstr>عرض تقديمي في PowerPoint</vt:lpstr>
      <vt:lpstr>مراحل تطوير البرمجيات :</vt:lpstr>
      <vt:lpstr>مراحل تطوير البرمجيات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engy</dc:creator>
  <cp:lastModifiedBy>DELL</cp:lastModifiedBy>
  <cp:revision>435</cp:revision>
  <dcterms:created xsi:type="dcterms:W3CDTF">2009-12-05T15:45:38Z</dcterms:created>
  <dcterms:modified xsi:type="dcterms:W3CDTF">2011-12-09T11:35:31Z</dcterms:modified>
</cp:coreProperties>
</file>