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80" r:id="rId1"/>
  </p:sldMasterIdLst>
  <p:notesMasterIdLst>
    <p:notesMasterId r:id="rId20"/>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27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35318CB-5E77-4EAC-9EDC-150C9761D48D}" type="datetimeFigureOut">
              <a:rPr lang="ar-SA" smtClean="0"/>
              <a:pPr/>
              <a:t>1432/11/13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9EDD006-39F4-4F89-A91B-9B78F61BE130}"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E9EDD006-39F4-4F89-A91B-9B78F61BE130}" type="slidenum">
              <a:rPr lang="ar-SA" smtClean="0"/>
              <a:pPr/>
              <a:t>3</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E9EDD006-39F4-4F89-A91B-9B78F61BE130}" type="slidenum">
              <a:rPr lang="ar-SA" smtClean="0"/>
              <a:pPr/>
              <a:t>4</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E9EDD006-39F4-4F89-A91B-9B78F61BE130}" type="slidenum">
              <a:rPr lang="ar-SA" smtClean="0"/>
              <a:pPr/>
              <a:t>10</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E9EDD006-39F4-4F89-A91B-9B78F61BE130}" type="slidenum">
              <a:rPr lang="ar-SA" smtClean="0"/>
              <a:pPr/>
              <a:t>14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59675B-FD01-41D1-A2E6-29DCE6A3F230}" type="datetimeFigureOut">
              <a:rPr lang="ar-SA" smtClean="0"/>
              <a:pPr/>
              <a:t>1432/11/13</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63D709-C30E-422C-B6C7-60D430490D66}"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CE63D709-C30E-422C-B6C7-60D430490D66}"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CE63D709-C30E-422C-B6C7-60D430490D66}"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CE63D709-C30E-422C-B6C7-60D430490D66}"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CE63D709-C30E-422C-B6C7-60D430490D66}"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CE63D709-C30E-422C-B6C7-60D430490D66}"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CE63D709-C30E-422C-B6C7-60D430490D66}"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A59675B-FD01-41D1-A2E6-29DCE6A3F230}" type="datetimeFigureOut">
              <a:rPr lang="ar-SA" smtClean="0"/>
              <a:pPr/>
              <a:t>1432/11/13</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CE63D709-C30E-422C-B6C7-60D430490D66}"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A59675B-FD01-41D1-A2E6-29DCE6A3F230}" type="datetimeFigureOut">
              <a:rPr lang="ar-SA" smtClean="0"/>
              <a:pPr/>
              <a:t>1432/11/13</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63D709-C30E-422C-B6C7-60D430490D66}"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CE63D709-C30E-422C-B6C7-60D430490D6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59675B-FD01-41D1-A2E6-29DCE6A3F230}" type="datetimeFigureOut">
              <a:rPr lang="ar-SA" smtClean="0"/>
              <a:pPr/>
              <a:t>1432/11/13</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CE63D709-C30E-422C-B6C7-60D430490D6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A59675B-FD01-41D1-A2E6-29DCE6A3F230}" type="datetimeFigureOut">
              <a:rPr lang="ar-SA" smtClean="0"/>
              <a:pPr/>
              <a:t>1432/11/13</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63D709-C30E-422C-B6C7-60D430490D66}"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2352" y="1428736"/>
            <a:ext cx="7851648" cy="1828800"/>
          </a:xfrm>
        </p:spPr>
        <p:txBody>
          <a:bodyPr>
            <a:noAutofit/>
          </a:bodyPr>
          <a:lstStyle/>
          <a:p>
            <a:r>
              <a:rPr lang="ar-SA" sz="7200" dirty="0" smtClean="0"/>
              <a:t>ماهية الوسائل التعليمية</a:t>
            </a:r>
            <a:endParaRPr lang="ar-SA" sz="7200" dirty="0"/>
          </a:p>
        </p:txBody>
      </p:sp>
      <p:pic>
        <p:nvPicPr>
          <p:cNvPr id="4" name="صورة 0" descr="729369_1.jpg"/>
          <p:cNvPicPr>
            <a:picLocks noChangeAspect="1" noChangeArrowheads="1"/>
          </p:cNvPicPr>
          <p:nvPr/>
        </p:nvPicPr>
        <p:blipFill>
          <a:blip r:embed="rId2" cstate="print"/>
          <a:srcRect/>
          <a:stretch>
            <a:fillRect/>
          </a:stretch>
        </p:blipFill>
        <p:spPr bwMode="auto">
          <a:xfrm>
            <a:off x="7786710" y="0"/>
            <a:ext cx="1357290" cy="1428736"/>
          </a:xfrm>
          <a:prstGeom prst="rect">
            <a:avLst/>
          </a:prstGeom>
          <a:noFill/>
          <a:ln w="9525">
            <a:noFill/>
            <a:miter lim="800000"/>
            <a:headEnd/>
            <a:tailEnd/>
          </a:ln>
        </p:spPr>
      </p:pic>
      <p:pic>
        <p:nvPicPr>
          <p:cNvPr id="9" name="Picture 8" descr="variety 2.wmf"/>
          <p:cNvPicPr>
            <a:picLocks noChangeAspect="1"/>
          </p:cNvPicPr>
          <p:nvPr/>
        </p:nvPicPr>
        <p:blipFill>
          <a:blip r:embed="rId3" cstate="print"/>
          <a:stretch>
            <a:fillRect/>
          </a:stretch>
        </p:blipFill>
        <p:spPr>
          <a:xfrm>
            <a:off x="0" y="1643050"/>
            <a:ext cx="4457374" cy="49291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ar-SA" sz="3600" b="1" dirty="0" smtClean="0">
                <a:solidFill>
                  <a:srgbClr val="002060"/>
                </a:solidFill>
              </a:rPr>
              <a:t>المسميات المختلفة للوسائل التعليمية</a:t>
            </a:r>
          </a:p>
          <a:p>
            <a:r>
              <a:rPr lang="ar-SA" sz="3600" b="1" dirty="0" smtClean="0">
                <a:solidFill>
                  <a:srgbClr val="002060"/>
                </a:solidFill>
              </a:rPr>
              <a:t>استخدام الرسول عليه الصلاة والسلام للوسائل</a:t>
            </a:r>
          </a:p>
          <a:p>
            <a:r>
              <a:rPr lang="ar-SA" sz="3600" b="1" dirty="0" smtClean="0">
                <a:solidFill>
                  <a:srgbClr val="002060"/>
                </a:solidFill>
              </a:rPr>
              <a:t>مفهوم الوسائل</a:t>
            </a:r>
          </a:p>
          <a:p>
            <a:r>
              <a:rPr lang="ar-SA" sz="3600" b="1" dirty="0" smtClean="0">
                <a:solidFill>
                  <a:srgbClr val="002060"/>
                </a:solidFill>
              </a:rPr>
              <a:t>أهمية استخدام الوسائل التعليمية</a:t>
            </a:r>
          </a:p>
          <a:p>
            <a:r>
              <a:rPr lang="ar-SA" sz="3600" b="1" dirty="0" smtClean="0">
                <a:solidFill>
                  <a:srgbClr val="002060"/>
                </a:solidFill>
              </a:rPr>
              <a:t>علاقة الوسائل بالمنهج</a:t>
            </a:r>
          </a:p>
          <a:p>
            <a:r>
              <a:rPr lang="ar-SA" sz="3600" b="1" dirty="0" smtClean="0">
                <a:solidFill>
                  <a:srgbClr val="002060"/>
                </a:solidFill>
              </a:rPr>
              <a:t>أسس ومعايير إختيار الوسيلة</a:t>
            </a:r>
          </a:p>
          <a:p>
            <a:r>
              <a:rPr lang="ar-SA" sz="3600" b="1" dirty="0" smtClean="0">
                <a:solidFill>
                  <a:srgbClr val="002060"/>
                </a:solidFill>
              </a:rPr>
              <a:t>قواعد الاستخدام الوظيفي للوسيلة </a:t>
            </a:r>
          </a:p>
          <a:p>
            <a:r>
              <a:rPr lang="ar-SA" sz="3600" b="1" dirty="0" smtClean="0">
                <a:solidFill>
                  <a:srgbClr val="002060"/>
                </a:solidFill>
              </a:rPr>
              <a:t>الأسس النفسية والتربوية لاختيار الوسائل واستخدامها</a:t>
            </a:r>
          </a:p>
          <a:p>
            <a:endParaRPr lang="ar-SA" dirty="0" smtClean="0"/>
          </a:p>
          <a:p>
            <a:endParaRPr lang="ar-SA" dirty="0" smtClean="0"/>
          </a:p>
          <a:p>
            <a:endParaRPr lang="ar-SA" dirty="0"/>
          </a:p>
        </p:txBody>
      </p:sp>
      <p:sp>
        <p:nvSpPr>
          <p:cNvPr id="4" name="Title 3"/>
          <p:cNvSpPr>
            <a:spLocks noGrp="1"/>
          </p:cNvSpPr>
          <p:nvPr>
            <p:ph type="title"/>
          </p:nvPr>
        </p:nvSpPr>
        <p:spPr/>
        <p:txBody>
          <a:bodyPr>
            <a:normAutofit/>
          </a:bodyPr>
          <a:lstStyle/>
          <a:p>
            <a:pPr algn="ctr"/>
            <a:r>
              <a:rPr lang="ar-SA" sz="6600" dirty="0" smtClean="0"/>
              <a:t>الأفكار</a:t>
            </a:r>
            <a:r>
              <a:rPr lang="ar-SA" sz="4800" dirty="0" smtClean="0"/>
              <a:t> </a:t>
            </a:r>
            <a:r>
              <a:rPr lang="ar-SA" sz="6000" dirty="0" smtClean="0"/>
              <a:t>الأساسية</a:t>
            </a:r>
            <a:endParaRPr lang="ar-SA" sz="4800" dirty="0"/>
          </a:p>
        </p:txBody>
      </p:sp>
      <p:pic>
        <p:nvPicPr>
          <p:cNvPr id="1026" name="Picture 2" descr="D:\ماجستير\الفصل الثالث\لغات البرمجة\الأعداد الصحيحة\pic\blackboard_math.gif"/>
          <p:cNvPicPr>
            <a:picLocks noChangeAspect="1" noChangeArrowheads="1"/>
          </p:cNvPicPr>
          <p:nvPr/>
        </p:nvPicPr>
        <p:blipFill>
          <a:blip r:embed="rId3" cstate="print"/>
          <a:srcRect/>
          <a:stretch>
            <a:fillRect/>
          </a:stretch>
        </p:blipFill>
        <p:spPr bwMode="auto">
          <a:xfrm>
            <a:off x="251520" y="332656"/>
            <a:ext cx="936104" cy="1195093"/>
          </a:xfrm>
          <a:prstGeom prst="rect">
            <a:avLst/>
          </a:prstGeom>
          <a:noFill/>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3042" y="1285860"/>
            <a:ext cx="7239000" cy="484632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ar-SA" dirty="0" smtClean="0"/>
              <a:t>يعكس كل مسمى طبيعة النظرة إلى الوسائل التعليمية في فترة معينة </a:t>
            </a:r>
          </a:p>
          <a:p>
            <a:r>
              <a:rPr lang="ar-SA" dirty="0" smtClean="0"/>
              <a:t>ركز كل مسمى على جانب وأهمل جوانب </a:t>
            </a:r>
          </a:p>
          <a:p>
            <a:r>
              <a:rPr lang="ar-SA" b="1" dirty="0" smtClean="0"/>
              <a:t>أبرز المسميات :</a:t>
            </a:r>
          </a:p>
          <a:p>
            <a:r>
              <a:rPr lang="ar-SA" sz="3500" b="1" dirty="0" smtClean="0"/>
              <a:t>الوسائل البصرية </a:t>
            </a:r>
          </a:p>
          <a:p>
            <a:r>
              <a:rPr lang="ar-SA" sz="3500" b="1" dirty="0" smtClean="0"/>
              <a:t>الوسائل السمعية </a:t>
            </a:r>
          </a:p>
          <a:p>
            <a:r>
              <a:rPr lang="ar-SA" sz="3500" b="1" dirty="0" smtClean="0"/>
              <a:t>الوسائل السمعية البصرية </a:t>
            </a:r>
          </a:p>
          <a:p>
            <a:r>
              <a:rPr lang="ar-SA" sz="3500" b="1" dirty="0" smtClean="0"/>
              <a:t>المعينات الادراكية </a:t>
            </a:r>
          </a:p>
          <a:p>
            <a:r>
              <a:rPr lang="ar-SA" sz="3500" b="1" dirty="0" smtClean="0"/>
              <a:t>الوسائط التعليمية </a:t>
            </a:r>
            <a:endParaRPr lang="ar-SA" b="1" dirty="0"/>
          </a:p>
        </p:txBody>
      </p:sp>
      <p:sp>
        <p:nvSpPr>
          <p:cNvPr id="2" name="Title 1"/>
          <p:cNvSpPr>
            <a:spLocks noGrp="1"/>
          </p:cNvSpPr>
          <p:nvPr>
            <p:ph type="title"/>
          </p:nvPr>
        </p:nvSpPr>
        <p:spPr>
          <a:xfrm>
            <a:off x="500034" y="0"/>
            <a:ext cx="8229600" cy="1143000"/>
          </a:xfrm>
        </p:spPr>
        <p:txBody>
          <a:bodyPr>
            <a:normAutofit/>
          </a:bodyPr>
          <a:lstStyle/>
          <a:p>
            <a:pPr algn="ctr"/>
            <a:r>
              <a:rPr lang="ar-SA" sz="5400" b="1" dirty="0" smtClean="0"/>
              <a:t>المسميات المختلفة  </a:t>
            </a:r>
            <a:endParaRPr lang="ar-SA" sz="5400" b="1" dirty="0"/>
          </a:p>
        </p:txBody>
      </p:sp>
      <p:sp>
        <p:nvSpPr>
          <p:cNvPr id="5" name="TextBox 4"/>
          <p:cNvSpPr txBox="1"/>
          <p:nvPr/>
        </p:nvSpPr>
        <p:spPr>
          <a:xfrm>
            <a:off x="500034" y="2643182"/>
            <a:ext cx="4214842" cy="35394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1">
            <a:spAutoFit/>
          </a:bodyPr>
          <a:lstStyle/>
          <a:p>
            <a:pPr>
              <a:buFont typeface="Arial" pitchFamily="34" charset="0"/>
              <a:buChar char="•"/>
            </a:pPr>
            <a:r>
              <a:rPr lang="ar-SA" sz="3200" b="1" dirty="0" smtClean="0">
                <a:solidFill>
                  <a:srgbClr val="002060"/>
                </a:solidFill>
              </a:rPr>
              <a:t>وسائل الاتصال التعليمية</a:t>
            </a:r>
          </a:p>
          <a:p>
            <a:pPr>
              <a:buFont typeface="Arial" pitchFamily="34" charset="0"/>
              <a:buChar char="•"/>
            </a:pPr>
            <a:r>
              <a:rPr lang="ar-SA" sz="3200" b="1" dirty="0" smtClean="0">
                <a:solidFill>
                  <a:srgbClr val="002060"/>
                </a:solidFill>
              </a:rPr>
              <a:t>الوسائل التعليمية </a:t>
            </a:r>
          </a:p>
          <a:p>
            <a:pPr>
              <a:buFont typeface="Arial" pitchFamily="34" charset="0"/>
              <a:buChar char="•"/>
            </a:pPr>
            <a:r>
              <a:rPr lang="ar-SA" sz="3200" b="1" dirty="0" smtClean="0">
                <a:solidFill>
                  <a:srgbClr val="002060"/>
                </a:solidFill>
              </a:rPr>
              <a:t>التكنولوجيا في التعليم</a:t>
            </a:r>
          </a:p>
          <a:p>
            <a:pPr>
              <a:buFont typeface="Arial" pitchFamily="34" charset="0"/>
              <a:buChar char="•"/>
            </a:pPr>
            <a:r>
              <a:rPr lang="ar-SA" sz="3200" b="1" dirty="0" smtClean="0">
                <a:solidFill>
                  <a:srgbClr val="002060"/>
                </a:solidFill>
              </a:rPr>
              <a:t>وسائل تكنولوجيا التعليم </a:t>
            </a:r>
          </a:p>
          <a:p>
            <a:pPr>
              <a:buFont typeface="Arial" pitchFamily="34" charset="0"/>
              <a:buChar char="•"/>
            </a:pPr>
            <a:r>
              <a:rPr lang="ar-SA" sz="3200" b="1" dirty="0" smtClean="0">
                <a:solidFill>
                  <a:schemeClr val="tx1"/>
                </a:solidFill>
              </a:rPr>
              <a:t>التقنيات التعليمية </a:t>
            </a:r>
            <a:r>
              <a:rPr lang="ar-SA" sz="3200" b="1" dirty="0" smtClean="0">
                <a:solidFill>
                  <a:srgbClr val="002060"/>
                </a:solidFill>
              </a:rPr>
              <a:t>( أكثر وأحدث المسميات استخداماً في الوقت الحاضر)</a:t>
            </a:r>
            <a:endParaRPr lang="ar-SA" sz="3200" b="1" dirty="0">
              <a:solidFill>
                <a:srgbClr val="002060"/>
              </a:solidFill>
            </a:endParaRPr>
          </a:p>
        </p:txBody>
      </p:sp>
      <p:pic>
        <p:nvPicPr>
          <p:cNvPr id="6" name="Picture 2" descr="D:\ماجستير\الفصل الثالث\لغات البرمجة\الأعداد الصحيحة\pic\blackboard_math.gif"/>
          <p:cNvPicPr>
            <a:picLocks noChangeAspect="1" noChangeArrowheads="1"/>
          </p:cNvPicPr>
          <p:nvPr/>
        </p:nvPicPr>
        <p:blipFill>
          <a:blip r:embed="rId3" cstate="print"/>
          <a:srcRect/>
          <a:stretch>
            <a:fillRect/>
          </a:stretch>
        </p:blipFill>
        <p:spPr bwMode="auto">
          <a:xfrm>
            <a:off x="251520" y="332656"/>
            <a:ext cx="936104" cy="119509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500174"/>
            <a:ext cx="8715436" cy="4000528"/>
          </a:xfrm>
          <a:ln>
            <a:noFill/>
          </a:ln>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ar-SA" sz="4000" b="1" dirty="0" smtClean="0">
                <a:solidFill>
                  <a:srgbClr val="C00000"/>
                </a:solidFill>
              </a:rPr>
              <a:t>نشاط مجموعات</a:t>
            </a:r>
            <a:r>
              <a:rPr lang="ar-SA" b="1" dirty="0" smtClean="0">
                <a:solidFill>
                  <a:srgbClr val="C00000"/>
                </a:solidFill>
              </a:rPr>
              <a:t> </a:t>
            </a:r>
          </a:p>
          <a:p>
            <a:pPr algn="ctr">
              <a:buNone/>
            </a:pPr>
            <a:r>
              <a:rPr lang="ar-SA" sz="4800" b="1" dirty="0" smtClean="0">
                <a:solidFill>
                  <a:srgbClr val="C00000"/>
                </a:solidFill>
              </a:rPr>
              <a:t>إقرأي الأحاديث النبوية الشريفة ص53ثم استخلصي نوعية الوسيلة التي استخدمها الرسول عليه الصلاة والسلام وكيفية استخدامها والهدف منها</a:t>
            </a:r>
            <a:endParaRPr lang="ar-SA" sz="4800" b="1" dirty="0">
              <a:solidFill>
                <a:srgbClr val="C00000"/>
              </a:solidFill>
            </a:endParaRPr>
          </a:p>
        </p:txBody>
      </p:sp>
      <p:sp>
        <p:nvSpPr>
          <p:cNvPr id="2" name="Title 1"/>
          <p:cNvSpPr>
            <a:spLocks noGrp="1"/>
          </p:cNvSpPr>
          <p:nvPr>
            <p:ph type="title"/>
          </p:nvPr>
        </p:nvSpPr>
        <p:spPr>
          <a:xfrm>
            <a:off x="1979712" y="274638"/>
            <a:ext cx="5328592" cy="1143000"/>
          </a:xfrm>
        </p:spPr>
        <p:txBody>
          <a:bodyPr>
            <a:normAutofit/>
          </a:bodyPr>
          <a:lstStyle/>
          <a:p>
            <a:pPr algn="ctr"/>
            <a:r>
              <a:rPr lang="ar-SA" b="1" dirty="0" smtClean="0"/>
              <a:t>استخدام الرسول </a:t>
            </a:r>
            <a:r>
              <a:rPr lang="ar-SA" b="1" dirty="0" smtClean="0">
                <a:sym typeface="AGA Arabesque"/>
              </a:rPr>
              <a:t></a:t>
            </a:r>
            <a:r>
              <a:rPr lang="ar-SA" b="1" dirty="0" smtClean="0"/>
              <a:t>للوسائل</a:t>
            </a:r>
            <a:endParaRPr lang="ar-SA" b="1" dirty="0"/>
          </a:p>
        </p:txBody>
      </p:sp>
      <p:pic>
        <p:nvPicPr>
          <p:cNvPr id="4" name="Picture 2" descr="D:\ماجستير\الفصل الثالث\لغات البرمجة\الأعداد الصحيحة\pic\blackboard_math.gif"/>
          <p:cNvPicPr>
            <a:picLocks noChangeAspect="1" noChangeArrowheads="1"/>
          </p:cNvPicPr>
          <p:nvPr/>
        </p:nvPicPr>
        <p:blipFill>
          <a:blip r:embed="rId3" cstate="print"/>
          <a:srcRect/>
          <a:stretch>
            <a:fillRect/>
          </a:stretch>
        </p:blipFill>
        <p:spPr bwMode="auto">
          <a:xfrm>
            <a:off x="251520" y="332656"/>
            <a:ext cx="936104" cy="119509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43050"/>
            <a:ext cx="9144000" cy="4143404"/>
          </a:xfrm>
          <a:ln>
            <a:noFill/>
          </a:ln>
        </p:spPr>
        <p:style>
          <a:lnRef idx="2">
            <a:schemeClr val="accent2"/>
          </a:lnRef>
          <a:fillRef idx="1">
            <a:schemeClr val="lt1"/>
          </a:fillRef>
          <a:effectRef idx="0">
            <a:schemeClr val="accent2"/>
          </a:effectRef>
          <a:fontRef idx="minor">
            <a:schemeClr val="dk1"/>
          </a:fontRef>
        </p:style>
        <p:txBody>
          <a:bodyPr>
            <a:noAutofit/>
          </a:bodyPr>
          <a:lstStyle/>
          <a:p>
            <a:pPr lvl="1">
              <a:buNone/>
            </a:pPr>
            <a:r>
              <a:rPr lang="ar-SA" sz="3200" b="1" dirty="0" smtClean="0">
                <a:solidFill>
                  <a:schemeClr val="tx2">
                    <a:lumMod val="75000"/>
                  </a:schemeClr>
                </a:solidFill>
              </a:rPr>
              <a:t>تعريف حسين الطوبجي (2001) :</a:t>
            </a:r>
          </a:p>
          <a:p>
            <a:pPr algn="justLow">
              <a:buNone/>
            </a:pPr>
            <a:r>
              <a:rPr lang="ar-SA" sz="3600" b="1" dirty="0" smtClean="0">
                <a:solidFill>
                  <a:schemeClr val="tx2">
                    <a:lumMod val="75000"/>
                  </a:schemeClr>
                </a:solidFill>
              </a:rPr>
              <a:t> ” </a:t>
            </a:r>
            <a:r>
              <a:rPr lang="ar-SA" sz="4000" b="1" dirty="0" smtClean="0">
                <a:solidFill>
                  <a:schemeClr val="tx2">
                    <a:lumMod val="75000"/>
                  </a:schemeClr>
                </a:solidFill>
              </a:rPr>
              <a:t>المواد والأجهزة التعليمية والمواقف التعليمية التي يستخدمها المعلم في مجال الاتصال التعليمي بطريقة ونظام خاص لتوضيح فكرة أو تفسير مفهوم غامض أو شرح أحد الموضوعات بغرض تحقيق المتعلم لأهداف سلوكية محددة ”</a:t>
            </a:r>
            <a:endParaRPr lang="ar-SA" sz="3600" b="1" dirty="0" smtClean="0">
              <a:solidFill>
                <a:schemeClr val="tx2">
                  <a:lumMod val="75000"/>
                </a:schemeClr>
              </a:solidFill>
            </a:endParaRPr>
          </a:p>
          <a:p>
            <a:endParaRPr lang="ar-SA" sz="3600" b="1" dirty="0" smtClean="0">
              <a:solidFill>
                <a:schemeClr val="accent1">
                  <a:lumMod val="75000"/>
                </a:schemeClr>
              </a:solidFill>
            </a:endParaRPr>
          </a:p>
          <a:p>
            <a:endParaRPr lang="ar-SA" sz="3600" b="1" dirty="0" smtClean="0">
              <a:solidFill>
                <a:schemeClr val="accent1">
                  <a:lumMod val="75000"/>
                </a:schemeClr>
              </a:solidFill>
            </a:endParaRPr>
          </a:p>
        </p:txBody>
      </p:sp>
      <p:sp>
        <p:nvSpPr>
          <p:cNvPr id="2" name="Title 1"/>
          <p:cNvSpPr>
            <a:spLocks noGrp="1"/>
          </p:cNvSpPr>
          <p:nvPr>
            <p:ph type="title"/>
          </p:nvPr>
        </p:nvSpPr>
        <p:spPr>
          <a:xfrm>
            <a:off x="1259632" y="285728"/>
            <a:ext cx="6912768" cy="11430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ar-SA" sz="6600" b="1" dirty="0" smtClean="0"/>
              <a:t>مفهوم الوسائل التعليمية</a:t>
            </a:r>
            <a:endParaRPr lang="ar-SA" sz="6600" b="1" dirty="0"/>
          </a:p>
        </p:txBody>
      </p:sp>
      <p:pic>
        <p:nvPicPr>
          <p:cNvPr id="4" name="Picture 2" descr="D:\ماجستير\الفصل الثالث\لغات البرمجة\الأعداد الصحيحة\pic\blackboard_math.gif"/>
          <p:cNvPicPr>
            <a:picLocks noChangeAspect="1" noChangeArrowheads="1"/>
          </p:cNvPicPr>
          <p:nvPr/>
        </p:nvPicPr>
        <p:blipFill>
          <a:blip r:embed="rId2" cstate="print"/>
          <a:srcRect/>
          <a:stretch>
            <a:fillRect/>
          </a:stretch>
        </p:blipFill>
        <p:spPr bwMode="auto">
          <a:xfrm>
            <a:off x="251520" y="332656"/>
            <a:ext cx="936104" cy="119509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571612"/>
            <a:ext cx="7972452" cy="4305126"/>
          </a:xfrm>
          <a:ln>
            <a:noFill/>
          </a:ln>
        </p:spPr>
        <p:style>
          <a:lnRef idx="2">
            <a:schemeClr val="accent2"/>
          </a:lnRef>
          <a:fillRef idx="1">
            <a:schemeClr val="lt1"/>
          </a:fillRef>
          <a:effectRef idx="0">
            <a:schemeClr val="accent2"/>
          </a:effectRef>
          <a:fontRef idx="minor">
            <a:schemeClr val="dk1"/>
          </a:fontRef>
        </p:style>
        <p:txBody>
          <a:bodyPr>
            <a:normAutofit/>
          </a:bodyPr>
          <a:lstStyle/>
          <a:p>
            <a:r>
              <a:rPr lang="ar-SA" sz="3600" b="1" dirty="0" smtClean="0">
                <a:solidFill>
                  <a:schemeClr val="tx2">
                    <a:lumMod val="75000"/>
                  </a:schemeClr>
                </a:solidFill>
              </a:rPr>
              <a:t>تعريف علي عبدالمنعم(1998):</a:t>
            </a:r>
          </a:p>
          <a:p>
            <a:pPr algn="justLow">
              <a:buNone/>
            </a:pPr>
            <a:r>
              <a:rPr lang="ar-SA" sz="3600" b="1" dirty="0" smtClean="0">
                <a:solidFill>
                  <a:schemeClr val="tx2">
                    <a:lumMod val="75000"/>
                  </a:schemeClr>
                </a:solidFill>
              </a:rPr>
              <a:t>“</a:t>
            </a:r>
            <a:r>
              <a:rPr lang="ar-SA" sz="4000" b="1" dirty="0" smtClean="0">
                <a:solidFill>
                  <a:schemeClr val="tx2">
                    <a:lumMod val="75000"/>
                  </a:schemeClr>
                </a:solidFill>
              </a:rPr>
              <a:t>أدوات ترميز الرسالة وحواملها ونواقلها التي يمكن استخدامه في مواقف الاتصال التعليمي من قبل المعلم أو المتعلم أو كليهما داخل حجرات الدراسة وخارجها لتوفير الخبرات المباشرة وبدائلها لإحداث التعلم“</a:t>
            </a:r>
          </a:p>
          <a:p>
            <a:endParaRPr lang="ar-SA" sz="2800" dirty="0"/>
          </a:p>
        </p:txBody>
      </p:sp>
      <p:sp>
        <p:nvSpPr>
          <p:cNvPr id="2" name="Title 1"/>
          <p:cNvSpPr>
            <a:spLocks noGrp="1"/>
          </p:cNvSpPr>
          <p:nvPr>
            <p:ph type="title"/>
          </p:nvPr>
        </p:nvSpPr>
        <p:spPr>
          <a:xfrm>
            <a:off x="1259632" y="285728"/>
            <a:ext cx="6768752"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ar-SA" sz="6000" b="1" dirty="0" smtClean="0"/>
              <a:t>مفهوم الوسائل التعليمية </a:t>
            </a:r>
            <a:endParaRPr lang="ar-SA" sz="6000" b="1" dirty="0"/>
          </a:p>
        </p:txBody>
      </p:sp>
      <p:pic>
        <p:nvPicPr>
          <p:cNvPr id="4" name="Picture 2" descr="D:\ماجستير\الفصل الثالث\لغات البرمجة\الأعداد الصحيحة\pic\blackboard_math.gif"/>
          <p:cNvPicPr>
            <a:picLocks noChangeAspect="1" noChangeArrowheads="1"/>
          </p:cNvPicPr>
          <p:nvPr/>
        </p:nvPicPr>
        <p:blipFill>
          <a:blip r:embed="rId2" cstate="print"/>
          <a:srcRect/>
          <a:stretch>
            <a:fillRect/>
          </a:stretch>
        </p:blipFill>
        <p:spPr bwMode="auto">
          <a:xfrm>
            <a:off x="251520" y="332656"/>
            <a:ext cx="936104" cy="119509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857364"/>
            <a:ext cx="8115328" cy="4090812"/>
          </a:xfrm>
          <a:ln>
            <a:noFill/>
          </a:ln>
        </p:spPr>
        <p:style>
          <a:lnRef idx="2">
            <a:schemeClr val="accent3"/>
          </a:lnRef>
          <a:fillRef idx="1">
            <a:schemeClr val="lt1"/>
          </a:fillRef>
          <a:effectRef idx="0">
            <a:schemeClr val="accent3"/>
          </a:effectRef>
          <a:fontRef idx="minor">
            <a:schemeClr val="dk1"/>
          </a:fontRef>
        </p:style>
        <p:txBody>
          <a:bodyPr>
            <a:normAutofit/>
          </a:bodyPr>
          <a:lstStyle/>
          <a:p>
            <a:pPr algn="justLow">
              <a:buNone/>
            </a:pPr>
            <a:r>
              <a:rPr lang="ar-SA" sz="4400" b="1" dirty="0" smtClean="0">
                <a:solidFill>
                  <a:schemeClr val="tx2">
                    <a:lumMod val="75000"/>
                  </a:schemeClr>
                </a:solidFill>
              </a:rPr>
              <a:t>المواد والأدوات والأجهزة التعليمية وطرق العرض التي يستخدمها المعلم أو المتعلم أو كليهما في المواقف التعليمية بطريقة نظامية لتسهيل عملية التعلم .</a:t>
            </a:r>
            <a:endParaRPr lang="ar-SA" sz="4400" b="1" dirty="0">
              <a:solidFill>
                <a:schemeClr val="tx2">
                  <a:lumMod val="75000"/>
                </a:schemeClr>
              </a:solidFill>
            </a:endParaRPr>
          </a:p>
        </p:txBody>
      </p:sp>
      <p:sp>
        <p:nvSpPr>
          <p:cNvPr id="2" name="Title 1"/>
          <p:cNvSpPr>
            <a:spLocks noGrp="1"/>
          </p:cNvSpPr>
          <p:nvPr>
            <p:ph type="title"/>
          </p:nvPr>
        </p:nvSpPr>
        <p:spPr>
          <a:xfrm>
            <a:off x="1331640" y="357166"/>
            <a:ext cx="6768752"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ar-SA" b="1" dirty="0" smtClean="0"/>
              <a:t>مما سبق نتوصل إلى أن الوسائل التعليمية</a:t>
            </a:r>
            <a:endParaRPr lang="ar-SA" b="1" dirty="0"/>
          </a:p>
        </p:txBody>
      </p:sp>
      <p:pic>
        <p:nvPicPr>
          <p:cNvPr id="4" name="Picture 2" descr="D:\ماجستير\الفصل الثالث\لغات البرمجة\الأعداد الصحيحة\pic\blackboard_math.gif"/>
          <p:cNvPicPr>
            <a:picLocks noChangeAspect="1" noChangeArrowheads="1"/>
          </p:cNvPicPr>
          <p:nvPr/>
        </p:nvPicPr>
        <p:blipFill>
          <a:blip r:embed="rId2" cstate="print"/>
          <a:srcRect/>
          <a:stretch>
            <a:fillRect/>
          </a:stretch>
        </p:blipFill>
        <p:spPr bwMode="auto">
          <a:xfrm>
            <a:off x="251520" y="332656"/>
            <a:ext cx="936104" cy="119509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5852" y="1857364"/>
            <a:ext cx="7472386" cy="3929090"/>
          </a:xfrm>
          <a:ln>
            <a:noFill/>
          </a:ln>
        </p:spPr>
        <p:style>
          <a:lnRef idx="2">
            <a:schemeClr val="accent1"/>
          </a:lnRef>
          <a:fillRef idx="1">
            <a:schemeClr val="lt1"/>
          </a:fillRef>
          <a:effectRef idx="0">
            <a:schemeClr val="accent1"/>
          </a:effectRef>
          <a:fontRef idx="minor">
            <a:schemeClr val="dk1"/>
          </a:fontRef>
        </p:style>
        <p:txBody>
          <a:bodyPr>
            <a:normAutofit/>
          </a:bodyPr>
          <a:lstStyle/>
          <a:p>
            <a:pPr>
              <a:buNone/>
            </a:pPr>
            <a:r>
              <a:rPr lang="ar-SA" sz="3200" b="1" dirty="0" smtClean="0">
                <a:solidFill>
                  <a:schemeClr val="tx1">
                    <a:lumMod val="85000"/>
                    <a:lumOff val="15000"/>
                  </a:schemeClr>
                </a:solidFill>
              </a:rPr>
              <a:t>1-زيادة اعداد المتعلمين</a:t>
            </a:r>
          </a:p>
          <a:p>
            <a:pPr>
              <a:buNone/>
            </a:pPr>
            <a:r>
              <a:rPr lang="ar-SA" sz="3200" b="1" dirty="0" smtClean="0">
                <a:solidFill>
                  <a:schemeClr val="tx1">
                    <a:lumMod val="85000"/>
                    <a:lumOff val="15000"/>
                  </a:schemeClr>
                </a:solidFill>
              </a:rPr>
              <a:t>2- الفروق الفردية بين المتعلمين</a:t>
            </a:r>
          </a:p>
          <a:p>
            <a:pPr>
              <a:buNone/>
            </a:pPr>
            <a:r>
              <a:rPr lang="ar-SA" sz="3200" b="1" dirty="0" smtClean="0">
                <a:solidFill>
                  <a:schemeClr val="tx1">
                    <a:lumMod val="85000"/>
                    <a:lumOff val="15000"/>
                  </a:schemeClr>
                </a:solidFill>
              </a:rPr>
              <a:t>3-مشكلات أعضاء هيئة التدريس</a:t>
            </a:r>
          </a:p>
          <a:p>
            <a:pPr>
              <a:buNone/>
            </a:pPr>
            <a:r>
              <a:rPr lang="ar-SA" sz="3200" b="1" dirty="0" smtClean="0">
                <a:solidFill>
                  <a:schemeClr val="tx1">
                    <a:lumMod val="85000"/>
                    <a:lumOff val="15000"/>
                  </a:schemeClr>
                </a:solidFill>
              </a:rPr>
              <a:t>4-صعوبات تعلم موضوعات معينة :</a:t>
            </a:r>
          </a:p>
          <a:p>
            <a:pPr>
              <a:buNone/>
            </a:pPr>
            <a:r>
              <a:rPr lang="ar-SA" sz="3200" b="1" dirty="0" smtClean="0">
                <a:solidFill>
                  <a:schemeClr val="tx1">
                    <a:lumMod val="85000"/>
                    <a:lumOff val="15000"/>
                  </a:schemeClr>
                </a:solidFill>
              </a:rPr>
              <a:t>أ- البعد المكاني                 </a:t>
            </a:r>
            <a:r>
              <a:rPr lang="ar-SA" sz="3200" b="1" dirty="0" err="1" smtClean="0">
                <a:solidFill>
                  <a:schemeClr val="tx1">
                    <a:lumMod val="85000"/>
                    <a:lumOff val="15000"/>
                  </a:schemeClr>
                </a:solidFill>
              </a:rPr>
              <a:t>ب</a:t>
            </a:r>
            <a:r>
              <a:rPr lang="ar-SA" sz="3200" b="1" dirty="0" smtClean="0">
                <a:solidFill>
                  <a:schemeClr val="tx1">
                    <a:lumMod val="85000"/>
                    <a:lumOff val="15000"/>
                  </a:schemeClr>
                </a:solidFill>
              </a:rPr>
              <a:t>- البعد الزماني </a:t>
            </a:r>
          </a:p>
          <a:p>
            <a:pPr>
              <a:buNone/>
            </a:pPr>
            <a:r>
              <a:rPr lang="ar-SA" sz="3200" b="1" dirty="0" smtClean="0">
                <a:solidFill>
                  <a:schemeClr val="tx1">
                    <a:lumMod val="85000"/>
                    <a:lumOff val="15000"/>
                  </a:schemeClr>
                </a:solidFill>
              </a:rPr>
              <a:t>ج- بطء أو سرعة الحدث      </a:t>
            </a:r>
            <a:r>
              <a:rPr lang="ar-SA" sz="3200" b="1" dirty="0" err="1" smtClean="0">
                <a:solidFill>
                  <a:schemeClr val="tx1">
                    <a:lumMod val="85000"/>
                    <a:lumOff val="15000"/>
                  </a:schemeClr>
                </a:solidFill>
              </a:rPr>
              <a:t>د</a:t>
            </a:r>
            <a:r>
              <a:rPr lang="ar-SA" sz="3200" b="1" dirty="0" smtClean="0">
                <a:solidFill>
                  <a:schemeClr val="tx1">
                    <a:lumMod val="85000"/>
                    <a:lumOff val="15000"/>
                  </a:schemeClr>
                </a:solidFill>
              </a:rPr>
              <a:t>- خطورة الحدث </a:t>
            </a:r>
          </a:p>
          <a:p>
            <a:pPr>
              <a:buNone/>
            </a:pPr>
            <a:r>
              <a:rPr lang="ar-SA" sz="3200" b="1" dirty="0" smtClean="0">
                <a:solidFill>
                  <a:schemeClr val="tx1">
                    <a:lumMod val="85000"/>
                    <a:lumOff val="15000"/>
                  </a:schemeClr>
                </a:solidFill>
              </a:rPr>
              <a:t>هـ- صغر أو كبر حجم الظاهرة</a:t>
            </a:r>
            <a:endParaRPr lang="ar-SA" sz="3200" b="1" dirty="0">
              <a:solidFill>
                <a:schemeClr val="tx1">
                  <a:lumMod val="85000"/>
                  <a:lumOff val="15000"/>
                </a:schemeClr>
              </a:solidFill>
            </a:endParaRPr>
          </a:p>
        </p:txBody>
      </p:sp>
      <p:sp>
        <p:nvSpPr>
          <p:cNvPr id="2" name="Title 1"/>
          <p:cNvSpPr>
            <a:spLocks noGrp="1"/>
          </p:cNvSpPr>
          <p:nvPr>
            <p:ph type="title"/>
          </p:nvPr>
        </p:nvSpPr>
        <p:spPr/>
        <p:txBody>
          <a:bodyPr>
            <a:noAutofit/>
          </a:bodyPr>
          <a:lstStyle/>
          <a:p>
            <a:pPr algn="ctr"/>
            <a:r>
              <a:rPr lang="ar-SA" sz="6000" b="1" dirty="0" smtClean="0"/>
              <a:t>أهمية استخدام الوسائل </a:t>
            </a:r>
            <a:r>
              <a:rPr lang="ar-SA" sz="4800" b="1" dirty="0" smtClean="0"/>
              <a:t/>
            </a:r>
            <a:br>
              <a:rPr lang="ar-SA" sz="4800" b="1" dirty="0" smtClean="0"/>
            </a:br>
            <a:r>
              <a:rPr lang="ar-SA" sz="4800" b="1" dirty="0" smtClean="0">
                <a:solidFill>
                  <a:schemeClr val="tx1">
                    <a:lumMod val="85000"/>
                    <a:lumOff val="15000"/>
                  </a:schemeClr>
                </a:solidFill>
              </a:rPr>
              <a:t> تساعد الوسائل في التغلب على مشكلة </a:t>
            </a:r>
            <a:endParaRPr lang="ar-SA" sz="4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785926"/>
            <a:ext cx="8081930" cy="4643470"/>
          </a:xfrm>
          <a:noFill/>
          <a:ln>
            <a:noFill/>
          </a:ln>
        </p:spPr>
        <p:style>
          <a:lnRef idx="2">
            <a:schemeClr val="accent1"/>
          </a:lnRef>
          <a:fillRef idx="1">
            <a:schemeClr val="lt1"/>
          </a:fillRef>
          <a:effectRef idx="0">
            <a:schemeClr val="accent1"/>
          </a:effectRef>
          <a:fontRef idx="minor">
            <a:schemeClr val="dk1"/>
          </a:fontRef>
        </p:style>
        <p:txBody>
          <a:bodyPr>
            <a:noAutofit/>
          </a:bodyPr>
          <a:lstStyle/>
          <a:p>
            <a:r>
              <a:rPr lang="ar-SA" sz="3600" b="1" dirty="0" smtClean="0">
                <a:solidFill>
                  <a:schemeClr val="tx2">
                    <a:lumMod val="75000"/>
                  </a:schemeClr>
                </a:solidFill>
              </a:rPr>
              <a:t>تحقيق التعلم بجوانبه المختلفة </a:t>
            </a:r>
          </a:p>
          <a:p>
            <a:pPr>
              <a:buNone/>
            </a:pPr>
            <a:r>
              <a:rPr lang="ar-SA" sz="3200" b="1" dirty="0" smtClean="0">
                <a:solidFill>
                  <a:schemeClr val="tx2">
                    <a:lumMod val="75000"/>
                  </a:schemeClr>
                </a:solidFill>
              </a:rPr>
              <a:t>    أ-الجانب المعرفي          </a:t>
            </a:r>
            <a:r>
              <a:rPr lang="ar-SA" sz="3200" b="1" dirty="0" err="1" smtClean="0">
                <a:solidFill>
                  <a:schemeClr val="tx2">
                    <a:lumMod val="75000"/>
                  </a:schemeClr>
                </a:solidFill>
              </a:rPr>
              <a:t>ب</a:t>
            </a:r>
            <a:r>
              <a:rPr lang="ar-SA" sz="3200" b="1" dirty="0" smtClean="0">
                <a:solidFill>
                  <a:schemeClr val="tx2">
                    <a:lumMod val="75000"/>
                  </a:schemeClr>
                </a:solidFill>
              </a:rPr>
              <a:t>-الجانب </a:t>
            </a:r>
            <a:r>
              <a:rPr lang="ar-SA" sz="3200" b="1" dirty="0" err="1" smtClean="0">
                <a:solidFill>
                  <a:schemeClr val="tx2">
                    <a:lumMod val="75000"/>
                  </a:schemeClr>
                </a:solidFill>
              </a:rPr>
              <a:t>المهاري</a:t>
            </a:r>
            <a:r>
              <a:rPr lang="ar-SA" sz="3200" b="1" dirty="0" smtClean="0">
                <a:solidFill>
                  <a:schemeClr val="tx2">
                    <a:lumMod val="75000"/>
                  </a:schemeClr>
                </a:solidFill>
              </a:rPr>
              <a:t>  </a:t>
            </a:r>
          </a:p>
          <a:p>
            <a:pPr>
              <a:buNone/>
            </a:pPr>
            <a:r>
              <a:rPr lang="ar-SA" sz="3200" b="1" dirty="0" smtClean="0">
                <a:solidFill>
                  <a:schemeClr val="tx2">
                    <a:lumMod val="75000"/>
                  </a:schemeClr>
                </a:solidFill>
              </a:rPr>
              <a:t>    ج- الجانب الوجداني </a:t>
            </a:r>
          </a:p>
          <a:p>
            <a:r>
              <a:rPr lang="ar-SA" sz="3200" b="1" dirty="0" smtClean="0">
                <a:solidFill>
                  <a:schemeClr val="tx2">
                    <a:lumMod val="75000"/>
                  </a:schemeClr>
                </a:solidFill>
              </a:rPr>
              <a:t>زيادة  دافعية المتعلمين وانتباههم</a:t>
            </a:r>
          </a:p>
          <a:p>
            <a:r>
              <a:rPr lang="ar-SA" sz="3200" b="1" smtClean="0">
                <a:solidFill>
                  <a:schemeClr val="tx2">
                    <a:lumMod val="75000"/>
                  </a:schemeClr>
                </a:solidFill>
              </a:rPr>
              <a:t>تعديل </a:t>
            </a:r>
            <a:r>
              <a:rPr lang="ar-SA" sz="3200" b="1" dirty="0" smtClean="0">
                <a:solidFill>
                  <a:schemeClr val="tx2">
                    <a:lumMod val="75000"/>
                  </a:schemeClr>
                </a:solidFill>
              </a:rPr>
              <a:t>بعض المفاهيم والسلوكيات الخاطئة</a:t>
            </a:r>
          </a:p>
          <a:p>
            <a:r>
              <a:rPr lang="ar-SA" sz="3200" b="1" dirty="0" smtClean="0">
                <a:solidFill>
                  <a:schemeClr val="tx2">
                    <a:lumMod val="75000"/>
                  </a:schemeClr>
                </a:solidFill>
              </a:rPr>
              <a:t>التعلم الذاتي</a:t>
            </a:r>
          </a:p>
          <a:p>
            <a:r>
              <a:rPr lang="ar-SA" sz="3200" b="1" dirty="0" smtClean="0">
                <a:solidFill>
                  <a:schemeClr val="tx2">
                    <a:lumMod val="75000"/>
                  </a:schemeClr>
                </a:solidFill>
              </a:rPr>
              <a:t>بقاء أثر التعلم</a:t>
            </a:r>
          </a:p>
          <a:p>
            <a:r>
              <a:rPr lang="ar-SA" sz="3200" b="1" dirty="0" smtClean="0">
                <a:solidFill>
                  <a:schemeClr val="tx2">
                    <a:lumMod val="75000"/>
                  </a:schemeClr>
                </a:solidFill>
              </a:rPr>
              <a:t>التدريب على أساليب التفكير العلمي</a:t>
            </a:r>
          </a:p>
          <a:p>
            <a:r>
              <a:rPr lang="ar-SA" sz="3200" b="1" dirty="0" smtClean="0">
                <a:solidFill>
                  <a:schemeClr val="tx2">
                    <a:lumMod val="75000"/>
                  </a:schemeClr>
                </a:solidFill>
              </a:rPr>
              <a:t>توفير وقت وجهد المعلم</a:t>
            </a:r>
          </a:p>
        </p:txBody>
      </p:sp>
      <p:sp>
        <p:nvSpPr>
          <p:cNvPr id="2" name="Title 1"/>
          <p:cNvSpPr>
            <a:spLocks noGrp="1"/>
          </p:cNvSpPr>
          <p:nvPr>
            <p:ph type="title"/>
          </p:nvPr>
        </p:nvSpPr>
        <p:spPr>
          <a:xfrm>
            <a:off x="914400" y="-428636"/>
            <a:ext cx="8229600" cy="857272"/>
          </a:xfrm>
        </p:spPr>
        <p:txBody>
          <a:bodyPr>
            <a:noAutofit/>
          </a:bodyPr>
          <a:lstStyle/>
          <a:p>
            <a:pPr algn="ctr"/>
            <a:r>
              <a:rPr lang="ar-SA" sz="5400" b="1" dirty="0" smtClean="0"/>
              <a:t>            </a:t>
            </a:r>
            <a:br>
              <a:rPr lang="ar-SA" sz="5400" b="1" dirty="0" smtClean="0"/>
            </a:br>
            <a:r>
              <a:rPr lang="ar-SA" sz="5400" b="1" dirty="0" smtClean="0"/>
              <a:t/>
            </a:r>
            <a:br>
              <a:rPr lang="ar-SA" sz="5400" b="1" dirty="0" smtClean="0"/>
            </a:br>
            <a:r>
              <a:rPr lang="ar-SA" sz="6000" b="1" dirty="0" smtClean="0"/>
              <a:t>أهمية الوسائل التعليمية</a:t>
            </a:r>
            <a:r>
              <a:rPr lang="ar-SA" sz="4400" b="1" dirty="0" smtClean="0"/>
              <a:t/>
            </a:r>
            <a:br>
              <a:rPr lang="ar-SA" sz="4400" b="1" dirty="0" smtClean="0"/>
            </a:br>
            <a:r>
              <a:rPr lang="ar-SA" sz="4400" b="1" dirty="0" smtClean="0"/>
              <a:t>تساعد الوسائل على </a:t>
            </a:r>
            <a:r>
              <a:rPr lang="ar-SA" sz="4800" b="1" dirty="0" smtClean="0"/>
              <a:t>:</a:t>
            </a:r>
            <a:endParaRPr lang="ar-SA" sz="4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571480"/>
            <a:ext cx="8143932" cy="6072230"/>
          </a:xfrm>
        </p:spPr>
        <p:txBody>
          <a:bodyPr/>
          <a:lstStyle/>
          <a:p>
            <a:endParaRPr lang="ar-SA" dirty="0" smtClean="0"/>
          </a:p>
          <a:p>
            <a:endParaRPr lang="ar-SA" dirty="0"/>
          </a:p>
        </p:txBody>
      </p:sp>
      <p:sp>
        <p:nvSpPr>
          <p:cNvPr id="2" name="Title 1"/>
          <p:cNvSpPr>
            <a:spLocks noGrp="1"/>
          </p:cNvSpPr>
          <p:nvPr>
            <p:ph type="title"/>
          </p:nvPr>
        </p:nvSpPr>
        <p:spPr>
          <a:xfrm>
            <a:off x="500034" y="214290"/>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b="1" dirty="0" smtClean="0">
                <a:latin typeface="Lucida Bright" pitchFamily="18" charset="0"/>
              </a:rPr>
              <a:t>علاقة الوسائل التعليمية بالمنهج الدراسي</a:t>
            </a:r>
            <a:endParaRPr lang="ar-SA" b="1" dirty="0">
              <a:latin typeface="Lucida Bright" pitchFamily="18" charset="0"/>
            </a:endParaRPr>
          </a:p>
        </p:txBody>
      </p:sp>
      <p:sp>
        <p:nvSpPr>
          <p:cNvPr id="4" name="Oval 3"/>
          <p:cNvSpPr/>
          <p:nvPr/>
        </p:nvSpPr>
        <p:spPr>
          <a:xfrm>
            <a:off x="1500166" y="2285992"/>
            <a:ext cx="1500198" cy="1357322"/>
          </a:xfrm>
          <a:prstGeom prst="ellipse">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sz="3200" b="1" dirty="0" smtClean="0">
                <a:solidFill>
                  <a:schemeClr val="tx1"/>
                </a:solidFill>
              </a:rPr>
              <a:t>التقويم</a:t>
            </a:r>
            <a:endParaRPr lang="ar-SA" sz="3200" b="1" dirty="0">
              <a:solidFill>
                <a:schemeClr val="tx1"/>
              </a:solidFill>
            </a:endParaRPr>
          </a:p>
        </p:txBody>
      </p:sp>
      <p:sp>
        <p:nvSpPr>
          <p:cNvPr id="6" name="Oval 5"/>
          <p:cNvSpPr/>
          <p:nvPr/>
        </p:nvSpPr>
        <p:spPr>
          <a:xfrm>
            <a:off x="6072198" y="2143116"/>
            <a:ext cx="1571636" cy="1428760"/>
          </a:xfrm>
          <a:prstGeom prst="ellipse">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sz="2400" b="1" dirty="0" smtClean="0">
                <a:solidFill>
                  <a:schemeClr val="tx1"/>
                </a:solidFill>
              </a:rPr>
              <a:t>المحتوى</a:t>
            </a:r>
            <a:endParaRPr lang="ar-SA" sz="2400" b="1" dirty="0">
              <a:solidFill>
                <a:schemeClr val="tx1"/>
              </a:solidFill>
            </a:endParaRPr>
          </a:p>
        </p:txBody>
      </p:sp>
      <p:sp>
        <p:nvSpPr>
          <p:cNvPr id="7" name="Oval 6"/>
          <p:cNvSpPr/>
          <p:nvPr/>
        </p:nvSpPr>
        <p:spPr>
          <a:xfrm>
            <a:off x="3857620" y="3143248"/>
            <a:ext cx="1500198" cy="1357322"/>
          </a:xfrm>
          <a:prstGeom prst="ellipse">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sz="3200" b="1" dirty="0" smtClean="0">
                <a:solidFill>
                  <a:schemeClr val="tx1"/>
                </a:solidFill>
              </a:rPr>
              <a:t>المنهج</a:t>
            </a:r>
            <a:endParaRPr lang="ar-SA" sz="3200" b="1" dirty="0">
              <a:solidFill>
                <a:schemeClr val="tx1"/>
              </a:solidFill>
            </a:endParaRPr>
          </a:p>
        </p:txBody>
      </p:sp>
      <p:sp>
        <p:nvSpPr>
          <p:cNvPr id="8" name="Oval 7"/>
          <p:cNvSpPr/>
          <p:nvPr/>
        </p:nvSpPr>
        <p:spPr>
          <a:xfrm>
            <a:off x="3786182" y="1285860"/>
            <a:ext cx="1643074" cy="1428760"/>
          </a:xfrm>
          <a:prstGeom prst="ellipse">
            <a:avLst/>
          </a:prstGeom>
          <a:ln/>
        </p:spPr>
        <p:style>
          <a:lnRef idx="3">
            <a:schemeClr val="lt1"/>
          </a:lnRef>
          <a:fillRef idx="1">
            <a:schemeClr val="accent3"/>
          </a:fillRef>
          <a:effectRef idx="1">
            <a:schemeClr val="accent3"/>
          </a:effectRef>
          <a:fontRef idx="minor">
            <a:schemeClr val="lt1"/>
          </a:fontRef>
        </p:style>
        <p:txBody>
          <a:bodyPr rtlCol="1" anchor="ctr"/>
          <a:lstStyle/>
          <a:p>
            <a:pPr algn="ctr"/>
            <a:r>
              <a:rPr lang="ar-SA" sz="2800" b="1" dirty="0" smtClean="0">
                <a:solidFill>
                  <a:schemeClr val="tx1"/>
                </a:solidFill>
              </a:rPr>
              <a:t>الأهداف</a:t>
            </a:r>
            <a:endParaRPr lang="ar-SA" b="1" dirty="0">
              <a:solidFill>
                <a:schemeClr val="tx1"/>
              </a:solidFill>
            </a:endParaRPr>
          </a:p>
        </p:txBody>
      </p:sp>
      <p:sp>
        <p:nvSpPr>
          <p:cNvPr id="9" name="Oval 8"/>
          <p:cNvSpPr/>
          <p:nvPr/>
        </p:nvSpPr>
        <p:spPr>
          <a:xfrm>
            <a:off x="6000760" y="4286256"/>
            <a:ext cx="1500198" cy="1357322"/>
          </a:xfrm>
          <a:prstGeom prst="ellipse">
            <a:avLst/>
          </a:prstGeom>
          <a:ln/>
        </p:spPr>
        <p:style>
          <a:lnRef idx="3">
            <a:schemeClr val="lt1"/>
          </a:lnRef>
          <a:fillRef idx="1">
            <a:schemeClr val="accent3"/>
          </a:fillRef>
          <a:effectRef idx="1">
            <a:schemeClr val="accent3"/>
          </a:effectRef>
          <a:fontRef idx="minor">
            <a:schemeClr val="lt1"/>
          </a:fontRef>
        </p:style>
        <p:txBody>
          <a:bodyPr rtlCol="1" anchor="ctr"/>
          <a:lstStyle/>
          <a:p>
            <a:pPr algn="ctr"/>
            <a:r>
              <a:rPr lang="ar-SA" sz="2400" b="1" dirty="0" smtClean="0">
                <a:solidFill>
                  <a:schemeClr val="tx1"/>
                </a:solidFill>
              </a:rPr>
              <a:t>طرق التدريس</a:t>
            </a:r>
            <a:endParaRPr lang="ar-SA" sz="2400" b="1" dirty="0">
              <a:solidFill>
                <a:schemeClr val="tx1"/>
              </a:solidFill>
            </a:endParaRPr>
          </a:p>
        </p:txBody>
      </p:sp>
      <p:sp>
        <p:nvSpPr>
          <p:cNvPr id="10" name="Oval 9"/>
          <p:cNvSpPr/>
          <p:nvPr/>
        </p:nvSpPr>
        <p:spPr>
          <a:xfrm>
            <a:off x="3857620" y="5500678"/>
            <a:ext cx="1571636" cy="1357322"/>
          </a:xfrm>
          <a:prstGeom prst="ellipse">
            <a:avLst/>
          </a:prstGeom>
          <a:ln/>
        </p:spPr>
        <p:style>
          <a:lnRef idx="3">
            <a:schemeClr val="lt1"/>
          </a:lnRef>
          <a:fillRef idx="1">
            <a:schemeClr val="accent3"/>
          </a:fillRef>
          <a:effectRef idx="1">
            <a:schemeClr val="accent3"/>
          </a:effectRef>
          <a:fontRef idx="minor">
            <a:schemeClr val="lt1"/>
          </a:fontRef>
        </p:style>
        <p:txBody>
          <a:bodyPr rtlCol="1" anchor="ctr"/>
          <a:lstStyle/>
          <a:p>
            <a:pPr algn="ctr"/>
            <a:r>
              <a:rPr lang="ar-SA" sz="2400" b="1" dirty="0" smtClean="0">
                <a:solidFill>
                  <a:schemeClr val="tx1"/>
                </a:solidFill>
              </a:rPr>
              <a:t>الأنشطة التعليمية</a:t>
            </a:r>
            <a:endParaRPr lang="ar-SA" sz="2400" b="1" dirty="0">
              <a:solidFill>
                <a:schemeClr val="tx1"/>
              </a:solidFill>
            </a:endParaRPr>
          </a:p>
        </p:txBody>
      </p:sp>
      <p:sp>
        <p:nvSpPr>
          <p:cNvPr id="11" name="Oval 10"/>
          <p:cNvSpPr/>
          <p:nvPr/>
        </p:nvSpPr>
        <p:spPr>
          <a:xfrm>
            <a:off x="1571604" y="4286256"/>
            <a:ext cx="1571636" cy="1357322"/>
          </a:xfrm>
          <a:prstGeom prst="ellipse">
            <a:avLst/>
          </a:prstGeom>
        </p:spPr>
        <p:style>
          <a:lnRef idx="3">
            <a:schemeClr val="lt1"/>
          </a:lnRef>
          <a:fillRef idx="1">
            <a:schemeClr val="accent3"/>
          </a:fillRef>
          <a:effectRef idx="1">
            <a:schemeClr val="accent3"/>
          </a:effectRef>
          <a:fontRef idx="minor">
            <a:schemeClr val="lt1"/>
          </a:fontRef>
        </p:style>
        <p:txBody>
          <a:bodyPr rtlCol="1" anchor="ctr"/>
          <a:lstStyle/>
          <a:p>
            <a:pPr algn="ctr"/>
            <a:r>
              <a:rPr lang="ar-SA" sz="2400" b="1" dirty="0" smtClean="0">
                <a:solidFill>
                  <a:schemeClr val="tx1"/>
                </a:solidFill>
              </a:rPr>
              <a:t>الوسائل التعليمية</a:t>
            </a:r>
            <a:endParaRPr lang="ar-SA" sz="2400" b="1" dirty="0">
              <a:solidFill>
                <a:schemeClr val="tx1"/>
              </a:solidFill>
            </a:endParaRPr>
          </a:p>
        </p:txBody>
      </p:sp>
      <p:cxnSp>
        <p:nvCxnSpPr>
          <p:cNvPr id="22" name="Straight Arrow Connector 21"/>
          <p:cNvCxnSpPr/>
          <p:nvPr/>
        </p:nvCxnSpPr>
        <p:spPr>
          <a:xfrm>
            <a:off x="5500694" y="2071678"/>
            <a:ext cx="714380" cy="35719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flipV="1">
            <a:off x="5500694" y="5572140"/>
            <a:ext cx="857256" cy="5000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Straight Arrow Connector 26"/>
          <p:cNvCxnSpPr>
            <a:endCxn id="10" idx="0"/>
          </p:cNvCxnSpPr>
          <p:nvPr/>
        </p:nvCxnSpPr>
        <p:spPr>
          <a:xfrm rot="5400000">
            <a:off x="4179897" y="5035549"/>
            <a:ext cx="92867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rot="5400000">
            <a:off x="1858150" y="3999710"/>
            <a:ext cx="71438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Straight Arrow Connector 28"/>
          <p:cNvCxnSpPr>
            <a:endCxn id="4" idx="7"/>
          </p:cNvCxnSpPr>
          <p:nvPr/>
        </p:nvCxnSpPr>
        <p:spPr>
          <a:xfrm rot="10800000" flipV="1">
            <a:off x="2780666" y="2143115"/>
            <a:ext cx="868031" cy="3416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rot="10800000" flipV="1">
            <a:off x="5357818" y="3286124"/>
            <a:ext cx="785818" cy="35719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1" name="Straight Arrow Connector 30"/>
          <p:cNvCxnSpPr/>
          <p:nvPr/>
        </p:nvCxnSpPr>
        <p:spPr>
          <a:xfrm rot="5400000">
            <a:off x="4196949" y="2946795"/>
            <a:ext cx="785820" cy="357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rot="5400000">
            <a:off x="6501620" y="3999710"/>
            <a:ext cx="85725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11" idx="5"/>
          </p:cNvCxnSpPr>
          <p:nvPr/>
        </p:nvCxnSpPr>
        <p:spPr>
          <a:xfrm rot="16200000" flipH="1">
            <a:off x="3214524" y="5143357"/>
            <a:ext cx="422613" cy="102550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a:endCxn id="7" idx="5"/>
          </p:cNvCxnSpPr>
          <p:nvPr/>
        </p:nvCxnSpPr>
        <p:spPr>
          <a:xfrm rot="10800000">
            <a:off x="5138120" y="4301796"/>
            <a:ext cx="934079" cy="62740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a:off x="2928926" y="3143248"/>
            <a:ext cx="1000132"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9" name="Straight Arrow Connector 38"/>
          <p:cNvCxnSpPr>
            <a:endCxn id="7" idx="3"/>
          </p:cNvCxnSpPr>
          <p:nvPr/>
        </p:nvCxnSpPr>
        <p:spPr>
          <a:xfrm flipV="1">
            <a:off x="3071802" y="4301795"/>
            <a:ext cx="1005517" cy="3416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43050"/>
            <a:ext cx="9144000" cy="5572140"/>
          </a:xfrm>
        </p:spPr>
        <p:txBody>
          <a:bodyPr>
            <a:normAutofit fontScale="77500" lnSpcReduction="20000"/>
          </a:bodyPr>
          <a:lstStyle/>
          <a:p>
            <a:r>
              <a:rPr lang="ar-SA" sz="3600" b="1" dirty="0" smtClean="0"/>
              <a:t>أن تتوافق الوسيلة التعليمية (المواد والأجهزة ) مع الأهداف </a:t>
            </a:r>
          </a:p>
          <a:p>
            <a:r>
              <a:rPr lang="ar-SA" sz="3600" b="1" dirty="0" smtClean="0"/>
              <a:t>أن يتكامل استخدام الوسيلة مع المنهج ( يجب توافر عدة أمور ص65)</a:t>
            </a:r>
          </a:p>
          <a:p>
            <a:r>
              <a:rPr lang="ar-SA" sz="3600" b="1" dirty="0" smtClean="0"/>
              <a:t>أن تكون الوسيلة سهلة الاستخدام قليلة التكاليف</a:t>
            </a:r>
          </a:p>
          <a:p>
            <a:r>
              <a:rPr lang="ar-SA" sz="3600" b="1" dirty="0" smtClean="0"/>
              <a:t>أن تتناسب الوسيلة مع أعمار المتعلمين ومستواهم العقلي</a:t>
            </a:r>
          </a:p>
          <a:p>
            <a:r>
              <a:rPr lang="ar-SA" sz="3600" b="1" dirty="0" smtClean="0"/>
              <a:t>أن يكون المحتوى صحيح علميا وحديث</a:t>
            </a:r>
          </a:p>
          <a:p>
            <a:r>
              <a:rPr lang="ar-SA" sz="3600" b="1" dirty="0" smtClean="0"/>
              <a:t>أن يتوافر في المحتوى حسن العرض والبساطة والتسلسل</a:t>
            </a:r>
          </a:p>
          <a:p>
            <a:r>
              <a:rPr lang="ar-SA" sz="3600" b="1" dirty="0" smtClean="0"/>
              <a:t>أن توفر وقت المعلم والمتعلم</a:t>
            </a:r>
          </a:p>
          <a:p>
            <a:r>
              <a:rPr lang="ar-SA" sz="3600" b="1" dirty="0" smtClean="0"/>
              <a:t>أن يناسب حجم الوسيلة حجرة الدراسة </a:t>
            </a:r>
          </a:p>
          <a:p>
            <a:r>
              <a:rPr lang="ar-SA" sz="3600" b="1" dirty="0" smtClean="0"/>
              <a:t>أن تنمي التفكير بأنواعه (الابتكاري ، الناقد)  لدى المتعلم</a:t>
            </a:r>
          </a:p>
          <a:p>
            <a:r>
              <a:rPr lang="ar-SA" sz="3600" b="1" dirty="0" smtClean="0"/>
              <a:t>الرغبة والألفة</a:t>
            </a:r>
          </a:p>
          <a:p>
            <a:r>
              <a:rPr lang="ar-SA" sz="3600" b="1" dirty="0" smtClean="0"/>
              <a:t>التكامل والتفاعل</a:t>
            </a:r>
          </a:p>
          <a:p>
            <a:pPr>
              <a:buNone/>
            </a:pPr>
            <a:endParaRPr lang="ar-SA" dirty="0" smtClean="0"/>
          </a:p>
          <a:p>
            <a:pPr>
              <a:buNone/>
            </a:pPr>
            <a:r>
              <a:rPr lang="ar-SA" dirty="0" smtClean="0"/>
              <a:t> </a:t>
            </a:r>
          </a:p>
          <a:p>
            <a:endParaRPr lang="ar-SA" dirty="0"/>
          </a:p>
        </p:txBody>
      </p:sp>
      <p:sp>
        <p:nvSpPr>
          <p:cNvPr id="2" name="Title 1"/>
          <p:cNvSpPr>
            <a:spLocks noGrp="1"/>
          </p:cNvSpPr>
          <p:nvPr>
            <p:ph type="title"/>
          </p:nvPr>
        </p:nvSpPr>
        <p:spPr>
          <a:xfrm>
            <a:off x="0" y="214290"/>
            <a:ext cx="9144000"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ar-SA" sz="6000" b="1" dirty="0" smtClean="0"/>
              <a:t>أسس ومعايير اختيار الوسائل التعليمية</a:t>
            </a:r>
            <a:endParaRPr lang="ar-SA" sz="6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785926"/>
            <a:ext cx="8229600" cy="4525963"/>
          </a:xfrm>
        </p:spPr>
        <p:txBody>
          <a:bodyPr>
            <a:normAutofit/>
          </a:bodyPr>
          <a:lstStyle/>
          <a:p>
            <a:r>
              <a:rPr lang="ar-SA" dirty="0" smtClean="0"/>
              <a:t>1</a:t>
            </a:r>
            <a:r>
              <a:rPr lang="ar-SA" sz="3200" b="1" dirty="0" smtClean="0"/>
              <a:t>- تحديد الأهداف السلوكية للدرس</a:t>
            </a:r>
          </a:p>
          <a:p>
            <a:r>
              <a:rPr lang="ar-SA" sz="3200" b="1" dirty="0" smtClean="0"/>
              <a:t>2- تحديد العمليات التعليمية اللازمة لتحقيق كل هدف</a:t>
            </a:r>
          </a:p>
          <a:p>
            <a:r>
              <a:rPr lang="ar-SA" sz="3200" b="1" dirty="0" smtClean="0"/>
              <a:t>3- تحديد الخواص الأساسية للوسائل</a:t>
            </a:r>
          </a:p>
          <a:p>
            <a:r>
              <a:rPr lang="ar-SA" sz="3200" b="1" dirty="0" smtClean="0"/>
              <a:t>4- تحضير قائمة ببعض الوسائل</a:t>
            </a:r>
          </a:p>
          <a:p>
            <a:r>
              <a:rPr lang="ar-SA" sz="3200" b="1" dirty="0" smtClean="0"/>
              <a:t>5-إعداد مجموعة الوسائل اللازمة</a:t>
            </a:r>
          </a:p>
          <a:p>
            <a:r>
              <a:rPr lang="ar-SA" sz="3200" b="1" dirty="0" smtClean="0"/>
              <a:t>6-شراء و وصنع الوسائل اللازمة</a:t>
            </a:r>
          </a:p>
          <a:p>
            <a:r>
              <a:rPr lang="ar-SA" sz="3200" b="1" dirty="0" smtClean="0"/>
              <a:t>7-تحديد طريقة التنفيذ والتقويم</a:t>
            </a:r>
            <a:endParaRPr lang="ar-SA" sz="3200" b="1" dirty="0"/>
          </a:p>
        </p:txBody>
      </p:sp>
      <p:sp>
        <p:nvSpPr>
          <p:cNvPr id="2" name="Title 1"/>
          <p:cNvSpPr>
            <a:spLocks noGrp="1"/>
          </p:cNvSpPr>
          <p:nvPr>
            <p:ph type="title"/>
          </p:nvPr>
        </p:nvSpPr>
        <p:spPr>
          <a:xfrm>
            <a:off x="0" y="0"/>
            <a:ext cx="9144000" cy="1643018"/>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ar-SA" sz="6000" b="1" dirty="0" smtClean="0"/>
              <a:t>اختيار الوسائل التعليمية </a:t>
            </a:r>
            <a:br>
              <a:rPr lang="ar-SA" sz="6000" b="1" dirty="0" smtClean="0"/>
            </a:br>
            <a:r>
              <a:rPr lang="ar-SA" sz="6000" b="1" dirty="0" smtClean="0"/>
              <a:t>أسلوب النظم</a:t>
            </a:r>
            <a:endParaRPr lang="ar-SA" sz="6000" b="1"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ar-SA" sz="4800" b="1" dirty="0" smtClean="0"/>
              <a:t>أ- مرحلة ماقبل الاستخدام </a:t>
            </a:r>
          </a:p>
          <a:p>
            <a:pPr>
              <a:buNone/>
            </a:pPr>
            <a:r>
              <a:rPr lang="ar-SA" sz="4800" b="1" dirty="0" smtClean="0"/>
              <a:t>ب- مرحلة الاستخدام</a:t>
            </a:r>
          </a:p>
          <a:p>
            <a:pPr>
              <a:buNone/>
            </a:pPr>
            <a:r>
              <a:rPr lang="ar-SA" sz="4800" b="1" dirty="0" smtClean="0"/>
              <a:t>ج-مرحلة مابعد الاستخدام</a:t>
            </a:r>
          </a:p>
          <a:p>
            <a:endParaRPr lang="ar-SA" sz="4800" b="1" dirty="0"/>
          </a:p>
        </p:txBody>
      </p:sp>
      <p:sp>
        <p:nvSpPr>
          <p:cNvPr id="2" name="Title 1"/>
          <p:cNvSpPr>
            <a:spLocks noGrp="1"/>
          </p:cNvSpPr>
          <p:nvPr>
            <p:ph type="title"/>
          </p:nvPr>
        </p:nvSpPr>
        <p:spPr>
          <a:xfrm>
            <a:off x="457200" y="274638"/>
            <a:ext cx="8472518" cy="1143000"/>
          </a:xfrm>
        </p:spPr>
        <p:txBody>
          <a:bodyPr>
            <a:normAutofit fontScale="90000"/>
          </a:bodyPr>
          <a:lstStyle/>
          <a:p>
            <a:r>
              <a:rPr lang="ar-SA" sz="6600" b="1" dirty="0" smtClean="0"/>
              <a:t>قواعد الاستخدام الوظيفي للوسيلة </a:t>
            </a:r>
            <a:endParaRPr lang="ar-SA" sz="6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643050"/>
            <a:ext cx="8229600" cy="4389120"/>
          </a:xfrm>
        </p:spPr>
        <p:txBody>
          <a:bodyPr>
            <a:noAutofit/>
          </a:bodyPr>
          <a:lstStyle/>
          <a:p>
            <a:pPr>
              <a:buNone/>
            </a:pPr>
            <a:r>
              <a:rPr lang="ar-SA" sz="2800" b="1" dirty="0" smtClean="0"/>
              <a:t>1- </a:t>
            </a:r>
            <a:r>
              <a:rPr lang="ar-SA" sz="3200" b="1" dirty="0" smtClean="0"/>
              <a:t>تحديد أهداف الدرس</a:t>
            </a:r>
          </a:p>
          <a:p>
            <a:pPr>
              <a:buNone/>
            </a:pPr>
            <a:r>
              <a:rPr lang="ar-SA" sz="3200" b="1" dirty="0" smtClean="0"/>
              <a:t>2-انتقاء الوسائل المناسبة</a:t>
            </a:r>
          </a:p>
          <a:p>
            <a:pPr>
              <a:buNone/>
            </a:pPr>
            <a:r>
              <a:rPr lang="ar-SA" sz="3200" b="1" dirty="0" smtClean="0"/>
              <a:t>3-تجريب الوسيلة قبل استخدامها في الفصل</a:t>
            </a:r>
          </a:p>
          <a:p>
            <a:pPr>
              <a:buNone/>
            </a:pPr>
            <a:r>
              <a:rPr lang="ar-SA" sz="3200" b="1" dirty="0" smtClean="0"/>
              <a:t>4-تجهيز متطلبات تشغيل الوسيلة</a:t>
            </a:r>
          </a:p>
          <a:p>
            <a:pPr>
              <a:buNone/>
            </a:pPr>
            <a:r>
              <a:rPr lang="ar-SA" sz="3200" b="1" dirty="0" smtClean="0"/>
              <a:t>5-تجهيز مكان عرض الوسيلة</a:t>
            </a:r>
          </a:p>
          <a:p>
            <a:pPr>
              <a:buNone/>
            </a:pPr>
            <a:r>
              <a:rPr lang="ar-SA" sz="3200" b="1" dirty="0" smtClean="0"/>
              <a:t>6-تضمين الوسيلة في عملية تحضير الدرس واختيار التوقيت المناسب</a:t>
            </a:r>
          </a:p>
          <a:p>
            <a:pPr>
              <a:buNone/>
            </a:pPr>
            <a:r>
              <a:rPr lang="ar-SA" sz="3200" b="1" dirty="0" smtClean="0"/>
              <a:t>7-تجهيز الأنشطة والأسئلة التي سيتم تقديمها قبل عرض الوسية وبعدها</a:t>
            </a:r>
            <a:endParaRPr lang="ar-SA" sz="3200" b="1" dirty="0"/>
          </a:p>
        </p:txBody>
      </p:sp>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r"/>
            <a:r>
              <a:rPr lang="ar-SA" sz="7200" b="1" dirty="0" smtClean="0"/>
              <a:t>مرحلة ما قبل الاستخدام </a:t>
            </a:r>
            <a:endParaRPr lang="ar-SA" sz="72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976" y="1357298"/>
            <a:ext cx="7586658" cy="5072098"/>
          </a:xfrm>
          <a:noFill/>
          <a:ln>
            <a:no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ar-SA" b="1" dirty="0" smtClean="0"/>
              <a:t>تهيئة مكان عرض الوسيلة واحضار الوسيلة</a:t>
            </a:r>
          </a:p>
          <a:p>
            <a:r>
              <a:rPr lang="ar-SA" b="1" dirty="0" smtClean="0"/>
              <a:t>تهيئة المتعلمين لعرض الوسيلة</a:t>
            </a:r>
          </a:p>
          <a:p>
            <a:r>
              <a:rPr lang="ar-SA" b="1" dirty="0" smtClean="0"/>
              <a:t>اشراك المتعلمين في تشغيل او عرض الوسيلة</a:t>
            </a:r>
          </a:p>
          <a:p>
            <a:r>
              <a:rPr lang="ar-SA" b="1" dirty="0" smtClean="0"/>
              <a:t>توجيه الأسئلة أو الأنشطة المعدة مسبقا حسب نوع الوسيلة</a:t>
            </a:r>
          </a:p>
          <a:p>
            <a:r>
              <a:rPr lang="ar-SA" b="1" dirty="0" smtClean="0"/>
              <a:t>توقيت عرض الوسيلة في الوقت المناسب</a:t>
            </a:r>
          </a:p>
          <a:p>
            <a:r>
              <a:rPr lang="ar-SA" b="1" dirty="0" smtClean="0"/>
              <a:t>مراعاة التكامل والتفاعل عند وجود أكثر من وسيلة</a:t>
            </a:r>
          </a:p>
          <a:p>
            <a:r>
              <a:rPr lang="ar-SA" b="1" dirty="0" smtClean="0"/>
              <a:t>متابعة ردة فعل المتعلمين للوسيلة وتطوير الموقف التعليمي بناء عليها</a:t>
            </a:r>
          </a:p>
          <a:p>
            <a:r>
              <a:rPr lang="ar-SA" b="1" dirty="0" smtClean="0"/>
              <a:t>الاهتمام بإجراء مناقشة قبل عرض الوسيلة ومناقشتها بعد العرض لإثارة الدافعية</a:t>
            </a:r>
          </a:p>
          <a:p>
            <a:r>
              <a:rPr lang="ar-SA" b="1" dirty="0" smtClean="0"/>
              <a:t>بعد الانتها من عرض الوسيلة مباشرة يتم إبعاد الوسيلة من مكان العرض</a:t>
            </a:r>
            <a:endParaRPr lang="ar-SA" b="1" dirty="0"/>
          </a:p>
        </p:txBody>
      </p:sp>
      <p:sp>
        <p:nvSpPr>
          <p:cNvPr id="2" name="Title 1"/>
          <p:cNvSpPr>
            <a:spLocks noGrp="1"/>
          </p:cNvSpPr>
          <p:nvPr>
            <p:ph type="title"/>
          </p:nvPr>
        </p:nvSpPr>
        <p:spPr>
          <a:xfrm>
            <a:off x="285720" y="142852"/>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ar-SA" sz="6600" b="1" dirty="0" smtClean="0"/>
              <a:t>مرحلة الاستخدام الفعلي </a:t>
            </a:r>
            <a:endParaRPr lang="ar-SA" sz="66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71612"/>
            <a:ext cx="8186766" cy="2571768"/>
          </a:xfrm>
          <a:ln>
            <a:noFill/>
          </a:ln>
        </p:spPr>
        <p:style>
          <a:lnRef idx="2">
            <a:schemeClr val="accent1"/>
          </a:lnRef>
          <a:fillRef idx="1">
            <a:schemeClr val="lt1"/>
          </a:fillRef>
          <a:effectRef idx="0">
            <a:schemeClr val="accent1"/>
          </a:effectRef>
          <a:fontRef idx="minor">
            <a:schemeClr val="dk1"/>
          </a:fontRef>
        </p:style>
        <p:txBody>
          <a:bodyPr>
            <a:noAutofit/>
          </a:bodyPr>
          <a:lstStyle/>
          <a:p>
            <a:r>
              <a:rPr lang="ar-SA" sz="3200" b="1" dirty="0" smtClean="0"/>
              <a:t>بعد استخدام الوسيلة فعليا في الفصل يقوم المعلم بتقويم الوسيلة من حيث مدى فاعليتها في تحقيق الأهداف التعليمية ومدى استفادة المتعلمين منها.</a:t>
            </a:r>
          </a:p>
          <a:p>
            <a:r>
              <a:rPr lang="ar-SA" sz="3200" b="1" dirty="0" smtClean="0"/>
              <a:t>بطاقة تقويم وسيلة تعليمية  ص 74</a:t>
            </a:r>
          </a:p>
        </p:txBody>
      </p:sp>
      <p:sp>
        <p:nvSpPr>
          <p:cNvPr id="2" name="Title 1"/>
          <p:cNvSpPr>
            <a:spLocks noGrp="1"/>
          </p:cNvSpPr>
          <p:nvPr>
            <p:ph type="title"/>
          </p:nvPr>
        </p:nvSpPr>
        <p:spPr>
          <a:xfrm>
            <a:off x="500034" y="285728"/>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6000" b="1" dirty="0" smtClean="0"/>
              <a:t>مرحلة ما بعد استخدام الوسيلة </a:t>
            </a:r>
            <a:endParaRPr lang="ar-SA" sz="6000" b="1" dirty="0"/>
          </a:p>
        </p:txBody>
      </p:sp>
      <p:sp>
        <p:nvSpPr>
          <p:cNvPr id="4" name="TextBox 3"/>
          <p:cNvSpPr txBox="1"/>
          <p:nvPr/>
        </p:nvSpPr>
        <p:spPr>
          <a:xfrm>
            <a:off x="1714480" y="3857628"/>
            <a:ext cx="5857916" cy="1569660"/>
          </a:xfrm>
          <a:prstGeom prst="rect">
            <a:avLst/>
          </a:prstGeom>
        </p:spPr>
        <p:style>
          <a:lnRef idx="3">
            <a:schemeClr val="lt1"/>
          </a:lnRef>
          <a:fillRef idx="1">
            <a:schemeClr val="accent3"/>
          </a:fillRef>
          <a:effectRef idx="1">
            <a:schemeClr val="accent3"/>
          </a:effectRef>
          <a:fontRef idx="minor">
            <a:schemeClr val="lt1"/>
          </a:fontRef>
        </p:style>
        <p:txBody>
          <a:bodyPr wrap="square" rtlCol="1">
            <a:spAutoFit/>
          </a:bodyPr>
          <a:lstStyle/>
          <a:p>
            <a:pPr algn="ctr"/>
            <a:r>
              <a:rPr lang="ar-SA" sz="3200" b="1" dirty="0" smtClean="0"/>
              <a:t>تمرين في العملي  هذا الأسبوع</a:t>
            </a:r>
          </a:p>
          <a:p>
            <a:endParaRPr lang="ar-SA" sz="3200" b="1" dirty="0" smtClean="0"/>
          </a:p>
          <a:p>
            <a:endParaRPr lang="ar-SA"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785926"/>
            <a:ext cx="8229600" cy="4525963"/>
          </a:xfrm>
        </p:spPr>
        <p:txBody>
          <a:bodyPr>
            <a:noAutofit/>
          </a:bodyPr>
          <a:lstStyle/>
          <a:p>
            <a:r>
              <a:rPr lang="ar-SA" sz="2800" b="1" dirty="0" smtClean="0"/>
              <a:t>ارتباط الوسيلة بالأهاف الإجرائية للدرس</a:t>
            </a:r>
          </a:p>
          <a:p>
            <a:r>
              <a:rPr lang="ar-SA" sz="2800" b="1" dirty="0" smtClean="0"/>
              <a:t>ارتباط الوسيلة بالمنهج</a:t>
            </a:r>
          </a:p>
          <a:p>
            <a:r>
              <a:rPr lang="ar-SA" sz="2800" b="1" dirty="0" smtClean="0"/>
              <a:t>مناسبة الوسيلة لأهداف الدرس</a:t>
            </a:r>
          </a:p>
          <a:p>
            <a:r>
              <a:rPr lang="ar-SA" sz="2800" b="1" dirty="0" smtClean="0"/>
              <a:t>تجربة الوسيلة قبل استخدامها</a:t>
            </a:r>
          </a:p>
          <a:p>
            <a:r>
              <a:rPr lang="ar-SA" sz="2800" b="1" dirty="0" smtClean="0"/>
              <a:t>توفير الظروف الملائمة والتوقيت المناسب لاستخدام الوسيلة</a:t>
            </a:r>
          </a:p>
          <a:p>
            <a:r>
              <a:rPr lang="ar-SA" sz="2800" b="1" dirty="0" smtClean="0"/>
              <a:t>مراعاة عدم ازدحام الدرس بالوسائل وإختيار الوسائل الأكثر جودة بدل من الاكثار من الوسائل </a:t>
            </a:r>
          </a:p>
          <a:p>
            <a:r>
              <a:rPr lang="ar-SA" sz="2800" b="1" dirty="0" smtClean="0"/>
              <a:t>اهتمام المعلم بتقويم الوسيلة</a:t>
            </a:r>
          </a:p>
          <a:p>
            <a:r>
              <a:rPr lang="ar-SA" sz="2800" b="1" dirty="0" smtClean="0"/>
              <a:t>اهتمام المعلم باستمرارية الوسيلة عن طريق الأنشطة</a:t>
            </a:r>
          </a:p>
          <a:p>
            <a:endParaRPr lang="ar-SA" sz="2400" dirty="0" smtClean="0"/>
          </a:p>
          <a:p>
            <a:endParaRPr lang="ar-SA" sz="2400" dirty="0"/>
          </a:p>
        </p:txBody>
      </p:sp>
      <p:sp>
        <p:nvSpPr>
          <p:cNvPr id="2" name="Title 1"/>
          <p:cNvSpPr>
            <a:spLocks noGrp="1"/>
          </p:cNvSpPr>
          <p:nvPr>
            <p:ph type="title"/>
          </p:nvPr>
        </p:nvSpPr>
        <p:spPr>
          <a:xfrm>
            <a:off x="457200" y="274638"/>
            <a:ext cx="8219256" cy="1143000"/>
          </a:xfrm>
        </p:spPr>
        <p:txBody>
          <a:bodyPr>
            <a:noAutofit/>
          </a:bodyPr>
          <a:lstStyle/>
          <a:p>
            <a:pPr algn="ctr"/>
            <a:r>
              <a:rPr lang="ar-SA" sz="4800" b="1" dirty="0" smtClean="0"/>
              <a:t>الأسس النفسية والتربوية لاختيار الوسائل التعليمية واستخدامها</a:t>
            </a:r>
            <a:endParaRPr lang="ar-SA" sz="4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SA" dirty="0"/>
          </a:p>
        </p:txBody>
      </p:sp>
      <p:sp>
        <p:nvSpPr>
          <p:cNvPr id="4" name="Content Placeholder 3">
            <a:hlinkClick r:id="" action="ppaction://noaction" highlightClick="1"/>
          </p:cNvPr>
          <p:cNvSpPr>
            <a:spLocks noGrp="1" noChangeArrowheads="1"/>
          </p:cNvSpPr>
          <p:nvPr>
            <p:ph idx="1"/>
          </p:nvPr>
        </p:nvSpPr>
        <p:spPr bwMode="auto">
          <a:xfrm>
            <a:off x="500034" y="1000108"/>
            <a:ext cx="8229600" cy="4525963"/>
          </a:xfrm>
          <a:prstGeom prst="actionButtonHelp">
            <a:avLst/>
          </a:prstGeom>
          <a:solidFill>
            <a:schemeClr val="accent1"/>
          </a:solidFill>
          <a:ln w="9525" algn="ctr">
            <a:solidFill>
              <a:schemeClr val="tx1"/>
            </a:solidFill>
            <a:round/>
            <a:headEnd/>
            <a:tailEnd/>
          </a:ln>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940</TotalTime>
  <Words>676</Words>
  <Application>Microsoft Office PowerPoint</Application>
  <PresentationFormat>عرض على الشاشة (3:4)‏</PresentationFormat>
  <Paragraphs>123</Paragraphs>
  <Slides>18</Slides>
  <Notes>4</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Concourse</vt:lpstr>
      <vt:lpstr>ماهية الوسائل التعليمية</vt:lpstr>
      <vt:lpstr>الأفكار الأساسية</vt:lpstr>
      <vt:lpstr>المسميات المختلفة  </vt:lpstr>
      <vt:lpstr>استخدام الرسول للوسائل</vt:lpstr>
      <vt:lpstr>مفهوم الوسائل التعليمية</vt:lpstr>
      <vt:lpstr>مفهوم الوسائل التعليمية </vt:lpstr>
      <vt:lpstr>مما سبق نتوصل إلى أن الوسائل التعليمية</vt:lpstr>
      <vt:lpstr>أهمية استخدام الوسائل   تساعد الوسائل في التغلب على مشكلة </vt:lpstr>
      <vt:lpstr>              أهمية الوسائل التعليمية تساعد الوسائل على :</vt:lpstr>
      <vt:lpstr>علاقة الوسائل التعليمية بالمنهج الدراسي</vt:lpstr>
      <vt:lpstr>أسس ومعايير اختيار الوسائل التعليمية</vt:lpstr>
      <vt:lpstr>اختيار الوسائل التعليمية  أسلوب النظم</vt:lpstr>
      <vt:lpstr>قواعد الاستخدام الوظيفي للوسيلة </vt:lpstr>
      <vt:lpstr>مرحلة ما قبل الاستخدام </vt:lpstr>
      <vt:lpstr>مرحلة الاستخدام الفعلي </vt:lpstr>
      <vt:lpstr>مرحلة ما بعد استخدام الوسيلة </vt:lpstr>
      <vt:lpstr>الأسس النفسية والتربوية لاختيار الوسائل التعليمية واستخدامها</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الوسائل التعليمية</dc:title>
  <dc:creator>ACER</dc:creator>
  <cp:lastModifiedBy>DELL</cp:lastModifiedBy>
  <cp:revision>63</cp:revision>
  <dcterms:created xsi:type="dcterms:W3CDTF">2011-10-04T18:38:24Z</dcterms:created>
  <dcterms:modified xsi:type="dcterms:W3CDTF">2011-10-10T07:59:46Z</dcterms:modified>
</cp:coreProperties>
</file>