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8" r:id="rId1"/>
  </p:sldMasterIdLst>
  <p:notesMasterIdLst>
    <p:notesMasterId r:id="rId48"/>
  </p:notesMasterIdLst>
  <p:sldIdLst>
    <p:sldId id="256" r:id="rId2"/>
    <p:sldId id="314" r:id="rId3"/>
    <p:sldId id="257" r:id="rId4"/>
    <p:sldId id="258" r:id="rId5"/>
    <p:sldId id="312" r:id="rId6"/>
    <p:sldId id="313" r:id="rId7"/>
    <p:sldId id="259" r:id="rId8"/>
    <p:sldId id="263" r:id="rId9"/>
    <p:sldId id="265" r:id="rId10"/>
    <p:sldId id="311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264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26196-5516-4477-AE4C-C48255703C18}" type="datetimeFigureOut">
              <a:rPr lang="en-US" smtClean="0"/>
              <a:t>2/5/2012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449DE-ABBF-474B-9E94-508C1D476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26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12788"/>
            <a:ext cx="4497387" cy="3375025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2504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2756" indent="-270291" defTabSz="932504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1164" indent="-216233" defTabSz="932504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13629" indent="-216233" defTabSz="932504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46095" indent="-216233" defTabSz="932504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78560" indent="-216233" defTabSz="93250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11026" indent="-216233" defTabSz="93250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43491" indent="-216233" defTabSz="93250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675957" indent="-216233" defTabSz="932504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2339586E-BA4C-4AED-AD5A-2AFC8D1F165E}" type="slidenum">
              <a:rPr lang="zh-CN" altLang="en-US" sz="1000">
                <a:latin typeface="Times New Roman" pitchFamily="18" charset="0"/>
              </a:rPr>
              <a:pPr/>
              <a:t>20</a:t>
            </a:fld>
            <a:endParaRPr lang="en-US" altLang="zh-CN" sz="1000">
              <a:latin typeface="Times New Roman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zh-CN" altLang="en-US" sz="9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D52205C3-9AA6-4844-9ADB-FEC8AA5134D9}" type="datetime1">
              <a:rPr lang="en-US" smtClean="0"/>
              <a:t>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r>
              <a:rPr lang="en-US" smtClean="0"/>
              <a:t>L. Rania 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32EDFB1E-729C-400A-AF4E-9F6B0C1BF4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2B90-44AE-45D1-A419-C04A260DA25F}" type="datetime1">
              <a:rPr lang="en-US" smtClean="0"/>
              <a:t>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 Rania 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FEA-E5A4-4C63-B0EE-55E6A8B606F5}" type="datetime1">
              <a:rPr lang="en-US" smtClean="0"/>
              <a:t>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 Rania 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089E-3237-4A1E-A2BF-3343E33E4B93}" type="datetime1">
              <a:rPr lang="en-US" smtClean="0"/>
              <a:t>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 Rania  Ahmed Tabeidi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671E-C61C-40E0-9F0C-4A856C962C47}" type="datetime1">
              <a:rPr lang="en-US" smtClean="0"/>
              <a:t>2/5/2012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 Rania  Ahmed Tabeidi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E2744-C3EA-4FF2-9C10-BB02DB0AF806}" type="datetime1">
              <a:rPr lang="en-US" smtClean="0"/>
              <a:t>2/5/2012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 Rania  Ahmed Tabeidi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D6E49-5E19-4F79-8AAD-6B02F454E12E}" type="datetime1">
              <a:rPr lang="en-US" smtClean="0"/>
              <a:t>2/5/2012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 Rania  Ahmed Tabeidi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099513-E8A3-4AF5-BF63-CE9AB7A0A783}" type="datetime1">
              <a:rPr lang="en-US" smtClean="0"/>
              <a:t>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r>
              <a:rPr lang="en-US" smtClean="0"/>
              <a:t>L. Rania  Ahmed Tabeidi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32EDFB1E-729C-400A-AF4E-9F6B0C1BF4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6CA1DBC4-E941-496E-83F9-3FE9638E8C4E}" type="datetime1">
              <a:rPr lang="en-US" smtClean="0"/>
              <a:t>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r>
              <a:rPr lang="en-US" smtClean="0"/>
              <a:t>L. Rania  Ahmed Tabeidi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32EDFB1E-729C-400A-AF4E-9F6B0C1BF4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F069-6891-4778-89E9-F0EA11BC5022}" type="datetime1">
              <a:rPr lang="en-US" smtClean="0"/>
              <a:t>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 Rania 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B6129-853B-4971-80AC-E9A4203C79BC}" type="datetime1">
              <a:rPr lang="en-US" smtClean="0"/>
              <a:t>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 Rania 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8BA19E6-2C1F-4BE9-A528-BC6D994A50CC}" type="datetime1">
              <a:rPr lang="en-US" smtClean="0"/>
              <a:t>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r>
              <a:rPr lang="en-US" smtClean="0"/>
              <a:t>L. Rania 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32EDFB1E-729C-400A-AF4E-9F6B0C1BF44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wmf"/><Relationship Id="rId4" Type="http://schemas.openxmlformats.org/officeDocument/2006/relationships/image" Target="../media/image12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31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4.png"/><Relationship Id="rId5" Type="http://schemas.openxmlformats.org/officeDocument/2006/relationships/image" Target="../media/image32.wmf"/><Relationship Id="rId4" Type="http://schemas.openxmlformats.org/officeDocument/2006/relationships/oleObject" Target="../embeddings/oleObject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5.emf"/><Relationship Id="rId4" Type="http://schemas.openxmlformats.org/officeDocument/2006/relationships/oleObject" Target="../embeddings/oleObject4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5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7.emf"/><Relationship Id="rId4" Type="http://schemas.openxmlformats.org/officeDocument/2006/relationships/oleObject" Target="../embeddings/oleObject6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8.emf"/><Relationship Id="rId4" Type="http://schemas.openxmlformats.org/officeDocument/2006/relationships/oleObject" Target="../embeddings/oleObject7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9.emf"/><Relationship Id="rId4" Type="http://schemas.openxmlformats.org/officeDocument/2006/relationships/oleObject" Target="../embeddings/oleObject8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0.emf"/><Relationship Id="rId4" Type="http://schemas.openxmlformats.org/officeDocument/2006/relationships/oleObject" Target="../embeddings/oleObject9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1.emf"/><Relationship Id="rId4" Type="http://schemas.openxmlformats.org/officeDocument/2006/relationships/oleObject" Target="../embeddings/oleObject10.bin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321:Networks Protocols</a:t>
            </a:r>
            <a:endParaRPr lang="en-US" sz="44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Lecture # 1 : Introduction</a:t>
            </a:r>
          </a:p>
          <a:p>
            <a:endParaRPr lang="en-US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21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6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Attention!!!</a:t>
            </a:r>
            <a:endParaRPr lang="en-US" sz="6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218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Grade Components</a:t>
            </a:r>
            <a:endParaRPr lang="en-US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5% Test.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30% lab.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5 %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Project reports and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presentations.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20% Made term exam.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40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% Final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exam.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3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31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u="sng" dirty="0">
                <a:solidFill>
                  <a:schemeClr val="accent1">
                    <a:lumMod val="60000"/>
                    <a:lumOff val="40000"/>
                  </a:schemeClr>
                </a:solidFill>
                <a:ea typeface="宋体" pitchFamily="2" charset="-122"/>
              </a:rPr>
              <a:t>Course Project</a:t>
            </a:r>
            <a:endParaRPr lang="en-US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You need form your project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team.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Each team can have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5 students.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Each team should email me your team member list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before, 15/2/2012.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Each team should submit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a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project report which clearly shows their contributions to the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project.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Each team should prepare a 15-20 minutes presentation and answer related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questions</a:t>
            </a:r>
            <a:r>
              <a:rPr lang="en-US" dirty="0" smtClean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q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4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8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projects</a:t>
            </a:r>
            <a:endParaRPr lang="en-US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FF3399"/>
                </a:solidFill>
              </a:rPr>
              <a:t>1- </a:t>
            </a:r>
            <a:r>
              <a:rPr lang="en-US" sz="3200" b="1" dirty="0">
                <a:solidFill>
                  <a:srgbClr val="FF3399"/>
                </a:solidFill>
              </a:rPr>
              <a:t>Proxy Server </a:t>
            </a:r>
            <a:endParaRPr lang="en-US" sz="3200" b="1" dirty="0" smtClean="0">
              <a:solidFill>
                <a:srgbClr val="FF3399"/>
              </a:solidFill>
            </a:endParaRPr>
          </a:p>
          <a:p>
            <a:pPr marL="0" indent="0">
              <a:buNone/>
            </a:pPr>
            <a:r>
              <a:rPr lang="en-US" sz="3200" b="1" dirty="0" smtClean="0">
                <a:solidFill>
                  <a:srgbClr val="FF3399"/>
                </a:solidFill>
              </a:rPr>
              <a:t>2- Data Communication </a:t>
            </a:r>
            <a:r>
              <a:rPr lang="en-US" sz="3200" b="1" dirty="0" err="1" smtClean="0">
                <a:solidFill>
                  <a:srgbClr val="FF3399"/>
                </a:solidFill>
              </a:rPr>
              <a:t>Taxonoy</a:t>
            </a:r>
            <a:r>
              <a:rPr lang="en-US" sz="3200" b="1" dirty="0" smtClean="0">
                <a:solidFill>
                  <a:srgbClr val="FF3399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3399"/>
                </a:solidFill>
              </a:rPr>
              <a:t>3- </a:t>
            </a:r>
            <a:r>
              <a:rPr lang="en-US" sz="3200" b="1" dirty="0" smtClean="0">
                <a:solidFill>
                  <a:srgbClr val="FF3399"/>
                </a:solidFill>
              </a:rPr>
              <a:t>Routing .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3399"/>
                </a:solidFill>
              </a:rPr>
              <a:t>4- </a:t>
            </a:r>
            <a:r>
              <a:rPr lang="en-US" sz="3200" b="1" dirty="0" smtClean="0">
                <a:solidFill>
                  <a:srgbClr val="FF3399"/>
                </a:solidFill>
              </a:rPr>
              <a:t>The </a:t>
            </a:r>
            <a:r>
              <a:rPr lang="en-US" sz="3200" b="1" dirty="0">
                <a:solidFill>
                  <a:srgbClr val="FF3399"/>
                </a:solidFill>
              </a:rPr>
              <a:t>TCP/IP Protocol Suite </a:t>
            </a:r>
            <a:r>
              <a:rPr lang="en-US" sz="3200" b="1" dirty="0" smtClean="0">
                <a:solidFill>
                  <a:srgbClr val="FF3399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3399"/>
                </a:solidFill>
              </a:rPr>
              <a:t>5- </a:t>
            </a:r>
            <a:r>
              <a:rPr lang="en-US" sz="3200" b="1" dirty="0" smtClean="0">
                <a:solidFill>
                  <a:srgbClr val="FF3399"/>
                </a:solidFill>
              </a:rPr>
              <a:t>IP Address ( </a:t>
            </a:r>
            <a:r>
              <a:rPr lang="en-US" sz="3200" b="1" dirty="0" err="1" smtClean="0">
                <a:solidFill>
                  <a:srgbClr val="FF3399"/>
                </a:solidFill>
              </a:rPr>
              <a:t>Subnetting</a:t>
            </a:r>
            <a:r>
              <a:rPr lang="en-US" sz="3200" b="1" dirty="0" smtClean="0">
                <a:solidFill>
                  <a:srgbClr val="FF3399"/>
                </a:solidFill>
              </a:rPr>
              <a:t>).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51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Projects </a:t>
            </a:r>
            <a:r>
              <a:rPr lang="en-US" b="1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</a:t>
            </a:r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…</a:t>
            </a:r>
            <a:endParaRPr lang="en-US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FF3399"/>
                </a:solidFill>
              </a:rPr>
              <a:t>6-DNS.</a:t>
            </a:r>
            <a:endParaRPr lang="en-US" sz="3200" b="1" dirty="0">
              <a:solidFill>
                <a:srgbClr val="FF3399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3399"/>
                </a:solidFill>
              </a:rPr>
              <a:t>7- X.25 protocol </a:t>
            </a:r>
            <a:r>
              <a:rPr lang="en-US" sz="3200" b="1" dirty="0" smtClean="0">
                <a:solidFill>
                  <a:srgbClr val="FF3399"/>
                </a:solidFill>
              </a:rPr>
              <a:t>suite.</a:t>
            </a:r>
            <a:endParaRPr lang="en-US" sz="3200" b="1" dirty="0">
              <a:solidFill>
                <a:srgbClr val="FF3399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3399"/>
                </a:solidFill>
              </a:rPr>
              <a:t>8- Frame </a:t>
            </a:r>
            <a:r>
              <a:rPr lang="en-US" sz="3200" b="1" dirty="0" smtClean="0">
                <a:solidFill>
                  <a:srgbClr val="FF3399"/>
                </a:solidFill>
              </a:rPr>
              <a:t>relay. 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FF3399"/>
                </a:solidFill>
              </a:rPr>
              <a:t>9-ATM.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FF3399"/>
                </a:solidFill>
              </a:rPr>
              <a:t>10- Router &amp; Switch.</a:t>
            </a:r>
            <a:endParaRPr lang="en-US" sz="3200" b="1" dirty="0">
              <a:solidFill>
                <a:srgbClr val="FF339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6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321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66800"/>
            <a:ext cx="6965245" cy="953267"/>
          </a:xfrm>
        </p:spPr>
        <p:txBody>
          <a:bodyPr>
            <a:normAutofit fontScale="90000"/>
          </a:bodyPr>
          <a:lstStyle/>
          <a:p>
            <a:r>
              <a:rPr lang="en-US" sz="60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review</a:t>
            </a:r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Networking </a:t>
            </a:r>
            <a:r>
              <a:rPr lang="en-US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concepts</a:t>
            </a:r>
            <a:br>
              <a:rPr lang="en-US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en-US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133600"/>
            <a:ext cx="6781800" cy="3589469"/>
          </a:xfrm>
        </p:spPr>
        <p:txBody>
          <a:bodyPr>
            <a:normAutofit/>
          </a:bodyPr>
          <a:lstStyle/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3600" b="1" dirty="0">
                <a:solidFill>
                  <a:schemeClr val="bg2">
                    <a:lumMod val="25000"/>
                  </a:schemeClr>
                </a:solidFill>
              </a:rPr>
              <a:t>An Overview of </a:t>
            </a:r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</a:rPr>
              <a:t>Networking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b="1" u="sng" dirty="0" smtClean="0">
                <a:solidFill>
                  <a:schemeClr val="bg2">
                    <a:lumMod val="25000"/>
                  </a:schemeClr>
                </a:solidFill>
              </a:rPr>
              <a:t>NET: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000" dirty="0" smtClean="0"/>
              <a:t>A net is made up of individual pieces of rope woven together.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000" dirty="0" smtClean="0"/>
              <a:t>The strength of a net comes from the pieces being connected together.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561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Network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800" dirty="0" smtClean="0"/>
              <a:t>A network is anything that resembles a net.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400" dirty="0" smtClean="0"/>
              <a:t>Examples include a network of politicians or a network of roads</a:t>
            </a:r>
            <a:r>
              <a:rPr lang="en-US" sz="2800" dirty="0" smtClean="0"/>
              <a:t>.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800" dirty="0" smtClean="0"/>
              <a:t>Like a net, a network accomplishes more through being connected together. 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endParaRPr lang="en-US" sz="28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228271-DB6D-4015-9144-6F79D3BA5897}" type="slidenum">
              <a:rPr lang="en-US" altLang="zh-CN"/>
              <a:pPr>
                <a:defRPr/>
              </a:pPr>
              <a:t>8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7692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685800"/>
            <a:ext cx="7543800" cy="12954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Communication Network</a:t>
            </a:r>
            <a:b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(End system view)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7543800" cy="4267200"/>
          </a:xfrm>
        </p:spPr>
        <p:txBody>
          <a:bodyPr/>
          <a:lstStyle/>
          <a:p>
            <a:pPr>
              <a:spcBef>
                <a:spcPct val="0"/>
              </a:spcBef>
            </a:pPr>
            <a:endParaRPr lang="en-US" sz="2400" dirty="0" smtClean="0"/>
          </a:p>
          <a:p>
            <a:pPr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400" dirty="0" smtClean="0"/>
              <a:t>Network offers a service: </a:t>
            </a:r>
          </a:p>
          <a:p>
            <a:pPr lvl="1"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000" dirty="0" smtClean="0"/>
              <a:t>Information services: move information</a:t>
            </a:r>
          </a:p>
          <a:p>
            <a:pPr lvl="2"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1800" dirty="0" smtClean="0"/>
              <a:t>Bird, fire, messenger, telegraph, telephone, Internet …</a:t>
            </a:r>
          </a:p>
          <a:p>
            <a:pPr lvl="1"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000" dirty="0" smtClean="0"/>
              <a:t>Transportation service: move objects</a:t>
            </a:r>
          </a:p>
          <a:p>
            <a:pPr lvl="2"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000" dirty="0" smtClean="0"/>
              <a:t>horse, train, truck, airplane ...</a:t>
            </a:r>
          </a:p>
          <a:p>
            <a:pPr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400" dirty="0" smtClean="0"/>
              <a:t>Provided services distinguish different types of networks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9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4561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build="p" bldLvl="3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/>
              <a:t>Factors that distinguish the services</a:t>
            </a:r>
          </a:p>
          <a:p>
            <a:pPr lvl="1"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000" dirty="0"/>
              <a:t>Latency</a:t>
            </a:r>
          </a:p>
          <a:p>
            <a:pPr lvl="1"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000" dirty="0"/>
              <a:t>Bandwidth</a:t>
            </a:r>
          </a:p>
          <a:p>
            <a:pPr lvl="1"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000" dirty="0"/>
              <a:t>Loss rate</a:t>
            </a:r>
          </a:p>
          <a:p>
            <a:pPr lvl="1"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000" dirty="0"/>
              <a:t>Number of end systems</a:t>
            </a:r>
          </a:p>
          <a:p>
            <a:pPr lvl="1"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000" dirty="0"/>
              <a:t>Service interface (how to invoke?)</a:t>
            </a:r>
          </a:p>
          <a:p>
            <a:pPr lvl="1"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000" dirty="0"/>
              <a:t>Other details</a:t>
            </a:r>
          </a:p>
          <a:p>
            <a:pPr lvl="2"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/>
              <a:t>Reliability, unicast vs. multicast, real-time</a:t>
            </a:r>
            <a:r>
              <a:rPr lang="en-US" dirty="0" smtClean="0"/>
              <a:t>,...</a:t>
            </a:r>
            <a:endParaRPr lang="en-US" dirty="0"/>
          </a:p>
          <a:p>
            <a:pPr lvl="1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endParaRPr lang="en-US" sz="1800" dirty="0"/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10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152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1" y="817582"/>
            <a:ext cx="7222068" cy="120248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Communication Network</a:t>
            </a:r>
            <a:b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(Infrastructure Centric View)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2600" dirty="0" smtClean="0"/>
              <a:t>Electrons and photons 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as communication medium</a:t>
            </a: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2600" dirty="0" smtClean="0"/>
              <a:t>Links:</a:t>
            </a:r>
            <a:r>
              <a:rPr lang="en-US" dirty="0" smtClean="0"/>
              <a:t> 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fiber, copper, satellite, …</a:t>
            </a: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2600" dirty="0" smtClean="0"/>
              <a:t>Switches: 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mechanical/electronic/optical, crossbar.</a:t>
            </a: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2600" dirty="0" smtClean="0"/>
              <a:t>Protocols: 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TCP/IP, ATM, MPLS, SONET, Ethernet, PPP, X.25, Frame Relay, AppleTalk, IPX.</a:t>
            </a: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2600" dirty="0" smtClean="0"/>
              <a:t>Functionalities: 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Routing, error control, congestion control, Quality of Service (</a:t>
            </a:r>
            <a:r>
              <a:rPr lang="en-US" dirty="0" err="1" smtClean="0"/>
              <a:t>QoS</a:t>
            </a:r>
            <a:r>
              <a:rPr lang="en-US" dirty="0" smtClean="0"/>
              <a:t>)</a:t>
            </a: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2600" dirty="0" smtClean="0"/>
              <a:t>Applications: 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FTP, WEB, ...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B4960D-F037-4255-ADE9-0D81E14CD72C}" type="slidenum">
              <a:rPr lang="en-US" altLang="zh-CN"/>
              <a:pPr>
                <a:defRPr/>
              </a:pPr>
              <a:t>11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001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620000" cy="1219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u="sng" dirty="0" smtClean="0">
                <a:solidFill>
                  <a:schemeClr val="bg2">
                    <a:lumMod val="50000"/>
                  </a:schemeClr>
                </a:solidFill>
                <a:effectLst/>
              </a:rPr>
              <a:t>Computer</a:t>
            </a:r>
            <a:r>
              <a:rPr lang="en-US" sz="4400" b="1" u="sng" dirty="0" smtClean="0">
                <a:solidFill>
                  <a:schemeClr val="bg2">
                    <a:lumMod val="50000"/>
                  </a:schemeClr>
                </a:solidFill>
              </a:rPr>
              <a:t> Network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752600"/>
            <a:ext cx="7543800" cy="4008438"/>
          </a:xfrm>
        </p:spPr>
        <p:txBody>
          <a:bodyPr/>
          <a:lstStyle/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</a:rPr>
              <a:t>A </a:t>
            </a:r>
            <a:r>
              <a:rPr lang="en-US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</a:rPr>
              <a:t>computer network: 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</a:rPr>
              <a:t>is computers and devices connected together.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A single computer is limited to its own hardware and software.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The capabilities of a computer are  increased when connected with other devices to form a computer network</a:t>
            </a:r>
            <a:r>
              <a:rPr lang="en-US" sz="2400" dirty="0" smtClean="0">
                <a:latin typeface="Arial" pitchFamily="34" charset="0"/>
              </a:rPr>
              <a:t>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69145D-2628-419B-A346-5EFDB23E6FF5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875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3925721" y="3657600"/>
            <a:ext cx="3922878" cy="228600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609600"/>
            <a:ext cx="6965245" cy="990601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Why Networks?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9200" y="1752600"/>
            <a:ext cx="6553200" cy="1871663"/>
          </a:xfrm>
        </p:spPr>
        <p:txBody>
          <a:bodyPr>
            <a:normAutofit fontScale="85000" lnSpcReduction="20000"/>
          </a:bodyPr>
          <a:lstStyle/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Why they are interesting?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Overcome geographic limits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Access remote data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Separate clients and server</a:t>
            </a: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Goal: Universal Communication (any to any)</a:t>
            </a: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Design the cloud 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559A64-3570-434A-9D01-3A8DE9F6213F}" type="slidenum">
              <a:rPr lang="en-US" altLang="zh-CN"/>
              <a:pPr>
                <a:defRPr/>
              </a:pPr>
              <a:t>13</a:t>
            </a:fld>
            <a:endParaRPr lang="en-US" altLang="zh-CN"/>
          </a:p>
        </p:txBody>
      </p:sp>
      <p:grpSp>
        <p:nvGrpSpPr>
          <p:cNvPr id="36870" name="Group 4"/>
          <p:cNvGrpSpPr>
            <a:grpSpLocks/>
          </p:cNvGrpSpPr>
          <p:nvPr/>
        </p:nvGrpSpPr>
        <p:grpSpPr bwMode="auto">
          <a:xfrm>
            <a:off x="4038600" y="4114800"/>
            <a:ext cx="3694279" cy="1549957"/>
            <a:chOff x="2743200" y="4343400"/>
            <a:chExt cx="4389438" cy="1905000"/>
          </a:xfrm>
        </p:grpSpPr>
        <p:grpSp>
          <p:nvGrpSpPr>
            <p:cNvPr id="36871" name="Group 14"/>
            <p:cNvGrpSpPr>
              <a:grpSpLocks/>
            </p:cNvGrpSpPr>
            <p:nvPr/>
          </p:nvGrpSpPr>
          <p:grpSpPr bwMode="auto">
            <a:xfrm>
              <a:off x="2743200" y="4343400"/>
              <a:ext cx="4389438" cy="1905000"/>
              <a:chOff x="1554163" y="3581400"/>
              <a:chExt cx="5613400" cy="2819400"/>
            </a:xfrm>
          </p:grpSpPr>
          <p:sp>
            <p:nvSpPr>
              <p:cNvPr id="8" name="Freeform 7"/>
              <p:cNvSpPr>
                <a:spLocks/>
              </p:cNvSpPr>
              <p:nvPr/>
            </p:nvSpPr>
            <p:spPr bwMode="auto">
              <a:xfrm>
                <a:off x="2591577" y="3809302"/>
                <a:ext cx="3873550" cy="2591498"/>
              </a:xfrm>
              <a:custGeom>
                <a:avLst/>
                <a:gdLst>
                  <a:gd name="T0" fmla="*/ 817563 w 2440"/>
                  <a:gd name="T1" fmla="*/ 1809942 h 2077"/>
                  <a:gd name="T2" fmla="*/ 439738 w 2440"/>
                  <a:gd name="T3" fmla="*/ 1700173 h 2077"/>
                  <a:gd name="T4" fmla="*/ 131762 w 2440"/>
                  <a:gd name="T5" fmla="*/ 1630320 h 2077"/>
                  <a:gd name="T6" fmla="*/ 34925 w 2440"/>
                  <a:gd name="T7" fmla="*/ 1589157 h 2077"/>
                  <a:gd name="T8" fmla="*/ 176212 w 2440"/>
                  <a:gd name="T9" fmla="*/ 1450698 h 2077"/>
                  <a:gd name="T10" fmla="*/ 280987 w 2440"/>
                  <a:gd name="T11" fmla="*/ 1354650 h 2077"/>
                  <a:gd name="T12" fmla="*/ 263525 w 2440"/>
                  <a:gd name="T13" fmla="*/ 1312240 h 2077"/>
                  <a:gd name="T14" fmla="*/ 88900 w 2440"/>
                  <a:gd name="T15" fmla="*/ 1064012 h 2077"/>
                  <a:gd name="T16" fmla="*/ 106363 w 2440"/>
                  <a:gd name="T17" fmla="*/ 856947 h 2077"/>
                  <a:gd name="T18" fmla="*/ 228600 w 2440"/>
                  <a:gd name="T19" fmla="*/ 669841 h 2077"/>
                  <a:gd name="T20" fmla="*/ 166687 w 2440"/>
                  <a:gd name="T21" fmla="*/ 511424 h 2077"/>
                  <a:gd name="T22" fmla="*/ 131762 w 2440"/>
                  <a:gd name="T23" fmla="*/ 269433 h 2077"/>
                  <a:gd name="T24" fmla="*/ 300037 w 2440"/>
                  <a:gd name="T25" fmla="*/ 193343 h 2077"/>
                  <a:gd name="T26" fmla="*/ 852488 w 2440"/>
                  <a:gd name="T27" fmla="*/ 366729 h 2077"/>
                  <a:gd name="T28" fmla="*/ 931863 w 2440"/>
                  <a:gd name="T29" fmla="*/ 338039 h 2077"/>
                  <a:gd name="T30" fmla="*/ 1477962 w 2440"/>
                  <a:gd name="T31" fmla="*/ 193343 h 2077"/>
                  <a:gd name="T32" fmla="*/ 1600200 w 2440"/>
                  <a:gd name="T33" fmla="*/ 220786 h 2077"/>
                  <a:gd name="T34" fmla="*/ 1793875 w 2440"/>
                  <a:gd name="T35" fmla="*/ 318081 h 2077"/>
                  <a:gd name="T36" fmla="*/ 2514600 w 2440"/>
                  <a:gd name="T37" fmla="*/ 0 h 2077"/>
                  <a:gd name="T38" fmla="*/ 2884487 w 2440"/>
                  <a:gd name="T39" fmla="*/ 193343 h 2077"/>
                  <a:gd name="T40" fmla="*/ 3209924 w 2440"/>
                  <a:gd name="T41" fmla="*/ 310597 h 2077"/>
                  <a:gd name="T42" fmla="*/ 3271838 w 2440"/>
                  <a:gd name="T43" fmla="*/ 607472 h 2077"/>
                  <a:gd name="T44" fmla="*/ 3525838 w 2440"/>
                  <a:gd name="T45" fmla="*/ 745931 h 2077"/>
                  <a:gd name="T46" fmla="*/ 3684588 w 2440"/>
                  <a:gd name="T47" fmla="*/ 960479 h 2077"/>
                  <a:gd name="T48" fmla="*/ 3587750 w 2440"/>
                  <a:gd name="T49" fmla="*/ 1140101 h 2077"/>
                  <a:gd name="T50" fmla="*/ 3843338 w 2440"/>
                  <a:gd name="T51" fmla="*/ 1436977 h 2077"/>
                  <a:gd name="T52" fmla="*/ 3394075 w 2440"/>
                  <a:gd name="T53" fmla="*/ 1803705 h 2077"/>
                  <a:gd name="T54" fmla="*/ 2874962 w 2440"/>
                  <a:gd name="T55" fmla="*/ 2093097 h 2077"/>
                  <a:gd name="T56" fmla="*/ 2717800 w 2440"/>
                  <a:gd name="T57" fmla="*/ 2030728 h 2077"/>
                  <a:gd name="T58" fmla="*/ 2357437 w 2440"/>
                  <a:gd name="T59" fmla="*/ 2300161 h 2077"/>
                  <a:gd name="T60" fmla="*/ 2049462 w 2440"/>
                  <a:gd name="T61" fmla="*/ 2141744 h 2077"/>
                  <a:gd name="T62" fmla="*/ 1820863 w 2440"/>
                  <a:gd name="T63" fmla="*/ 2328851 h 2077"/>
                  <a:gd name="T64" fmla="*/ 1363662 w 2440"/>
                  <a:gd name="T65" fmla="*/ 2590800 h 2077"/>
                  <a:gd name="T66" fmla="*/ 1257300 w 2440"/>
                  <a:gd name="T67" fmla="*/ 2493504 h 2077"/>
                  <a:gd name="T68" fmla="*/ 1231900 w 2440"/>
                  <a:gd name="T69" fmla="*/ 2182908 h 2077"/>
                  <a:gd name="T70" fmla="*/ 1038225 w 2440"/>
                  <a:gd name="T71" fmla="*/ 2162950 h 2077"/>
                  <a:gd name="T72" fmla="*/ 914400 w 2440"/>
                  <a:gd name="T73" fmla="*/ 2038212 h 207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440"/>
                  <a:gd name="T112" fmla="*/ 0 h 2077"/>
                  <a:gd name="T113" fmla="*/ 2440 w 2440"/>
                  <a:gd name="T114" fmla="*/ 2077 h 207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440" h="2077">
                    <a:moveTo>
                      <a:pt x="537" y="1523"/>
                    </a:moveTo>
                    <a:cubicBezTo>
                      <a:pt x="526" y="1501"/>
                      <a:pt x="515" y="1451"/>
                      <a:pt x="515" y="1451"/>
                    </a:cubicBezTo>
                    <a:cubicBezTo>
                      <a:pt x="521" y="1421"/>
                      <a:pt x="532" y="1402"/>
                      <a:pt x="543" y="1374"/>
                    </a:cubicBezTo>
                    <a:cubicBezTo>
                      <a:pt x="434" y="1371"/>
                      <a:pt x="371" y="1373"/>
                      <a:pt x="277" y="1363"/>
                    </a:cubicBezTo>
                    <a:cubicBezTo>
                      <a:pt x="242" y="1359"/>
                      <a:pt x="172" y="1346"/>
                      <a:pt x="172" y="1346"/>
                    </a:cubicBezTo>
                    <a:cubicBezTo>
                      <a:pt x="141" y="1334"/>
                      <a:pt x="113" y="1322"/>
                      <a:pt x="83" y="1307"/>
                    </a:cubicBezTo>
                    <a:cubicBezTo>
                      <a:pt x="74" y="1303"/>
                      <a:pt x="65" y="1301"/>
                      <a:pt x="56" y="1296"/>
                    </a:cubicBezTo>
                    <a:cubicBezTo>
                      <a:pt x="44" y="1290"/>
                      <a:pt x="22" y="1274"/>
                      <a:pt x="22" y="1274"/>
                    </a:cubicBezTo>
                    <a:cubicBezTo>
                      <a:pt x="0" y="1239"/>
                      <a:pt x="25" y="1244"/>
                      <a:pt x="45" y="1219"/>
                    </a:cubicBezTo>
                    <a:cubicBezTo>
                      <a:pt x="65" y="1194"/>
                      <a:pt x="83" y="1182"/>
                      <a:pt x="111" y="1163"/>
                    </a:cubicBezTo>
                    <a:cubicBezTo>
                      <a:pt x="131" y="1150"/>
                      <a:pt x="145" y="1123"/>
                      <a:pt x="166" y="1108"/>
                    </a:cubicBezTo>
                    <a:cubicBezTo>
                      <a:pt x="170" y="1101"/>
                      <a:pt x="172" y="1093"/>
                      <a:pt x="177" y="1086"/>
                    </a:cubicBezTo>
                    <a:cubicBezTo>
                      <a:pt x="180" y="1082"/>
                      <a:pt x="191" y="1080"/>
                      <a:pt x="189" y="1075"/>
                    </a:cubicBezTo>
                    <a:cubicBezTo>
                      <a:pt x="186" y="1065"/>
                      <a:pt x="173" y="1060"/>
                      <a:pt x="166" y="1052"/>
                    </a:cubicBezTo>
                    <a:cubicBezTo>
                      <a:pt x="147" y="1030"/>
                      <a:pt x="129" y="1009"/>
                      <a:pt x="111" y="986"/>
                    </a:cubicBezTo>
                    <a:cubicBezTo>
                      <a:pt x="94" y="941"/>
                      <a:pt x="74" y="898"/>
                      <a:pt x="56" y="853"/>
                    </a:cubicBezTo>
                    <a:cubicBezTo>
                      <a:pt x="41" y="815"/>
                      <a:pt x="37" y="775"/>
                      <a:pt x="22" y="737"/>
                    </a:cubicBezTo>
                    <a:cubicBezTo>
                      <a:pt x="31" y="712"/>
                      <a:pt x="46" y="702"/>
                      <a:pt x="67" y="687"/>
                    </a:cubicBezTo>
                    <a:cubicBezTo>
                      <a:pt x="95" y="644"/>
                      <a:pt x="152" y="627"/>
                      <a:pt x="189" y="593"/>
                    </a:cubicBezTo>
                    <a:cubicBezTo>
                      <a:pt x="171" y="577"/>
                      <a:pt x="144" y="537"/>
                      <a:pt x="144" y="537"/>
                    </a:cubicBezTo>
                    <a:cubicBezTo>
                      <a:pt x="139" y="517"/>
                      <a:pt x="134" y="496"/>
                      <a:pt x="128" y="476"/>
                    </a:cubicBezTo>
                    <a:cubicBezTo>
                      <a:pt x="121" y="454"/>
                      <a:pt x="105" y="410"/>
                      <a:pt x="105" y="410"/>
                    </a:cubicBezTo>
                    <a:cubicBezTo>
                      <a:pt x="99" y="374"/>
                      <a:pt x="86" y="340"/>
                      <a:pt x="78" y="305"/>
                    </a:cubicBezTo>
                    <a:cubicBezTo>
                      <a:pt x="80" y="275"/>
                      <a:pt x="73" y="244"/>
                      <a:pt x="83" y="216"/>
                    </a:cubicBezTo>
                    <a:cubicBezTo>
                      <a:pt x="87" y="203"/>
                      <a:pt x="106" y="201"/>
                      <a:pt x="117" y="194"/>
                    </a:cubicBezTo>
                    <a:cubicBezTo>
                      <a:pt x="142" y="178"/>
                      <a:pt x="161" y="165"/>
                      <a:pt x="189" y="155"/>
                    </a:cubicBezTo>
                    <a:cubicBezTo>
                      <a:pt x="284" y="167"/>
                      <a:pt x="367" y="211"/>
                      <a:pt x="454" y="249"/>
                    </a:cubicBezTo>
                    <a:cubicBezTo>
                      <a:pt x="483" y="262"/>
                      <a:pt x="508" y="283"/>
                      <a:pt x="537" y="294"/>
                    </a:cubicBezTo>
                    <a:cubicBezTo>
                      <a:pt x="541" y="298"/>
                      <a:pt x="544" y="305"/>
                      <a:pt x="549" y="305"/>
                    </a:cubicBezTo>
                    <a:cubicBezTo>
                      <a:pt x="566" y="305"/>
                      <a:pt x="574" y="282"/>
                      <a:pt x="587" y="271"/>
                    </a:cubicBezTo>
                    <a:cubicBezTo>
                      <a:pt x="608" y="253"/>
                      <a:pt x="634" y="238"/>
                      <a:pt x="659" y="227"/>
                    </a:cubicBezTo>
                    <a:cubicBezTo>
                      <a:pt x="751" y="186"/>
                      <a:pt x="830" y="162"/>
                      <a:pt x="931" y="155"/>
                    </a:cubicBezTo>
                    <a:cubicBezTo>
                      <a:pt x="949" y="157"/>
                      <a:pt x="968" y="156"/>
                      <a:pt x="986" y="161"/>
                    </a:cubicBezTo>
                    <a:cubicBezTo>
                      <a:pt x="995" y="163"/>
                      <a:pt x="1001" y="172"/>
                      <a:pt x="1008" y="177"/>
                    </a:cubicBezTo>
                    <a:cubicBezTo>
                      <a:pt x="1024" y="188"/>
                      <a:pt x="1043" y="192"/>
                      <a:pt x="1058" y="205"/>
                    </a:cubicBezTo>
                    <a:cubicBezTo>
                      <a:pt x="1081" y="224"/>
                      <a:pt x="1101" y="245"/>
                      <a:pt x="1130" y="255"/>
                    </a:cubicBezTo>
                    <a:cubicBezTo>
                      <a:pt x="1163" y="222"/>
                      <a:pt x="1188" y="173"/>
                      <a:pt x="1224" y="144"/>
                    </a:cubicBezTo>
                    <a:cubicBezTo>
                      <a:pt x="1327" y="61"/>
                      <a:pt x="1455" y="18"/>
                      <a:pt x="1584" y="0"/>
                    </a:cubicBezTo>
                    <a:cubicBezTo>
                      <a:pt x="1632" y="5"/>
                      <a:pt x="1668" y="11"/>
                      <a:pt x="1712" y="28"/>
                    </a:cubicBezTo>
                    <a:cubicBezTo>
                      <a:pt x="1768" y="74"/>
                      <a:pt x="1779" y="99"/>
                      <a:pt x="1817" y="155"/>
                    </a:cubicBezTo>
                    <a:cubicBezTo>
                      <a:pt x="1844" y="247"/>
                      <a:pt x="1787" y="220"/>
                      <a:pt x="1917" y="227"/>
                    </a:cubicBezTo>
                    <a:cubicBezTo>
                      <a:pt x="1954" y="232"/>
                      <a:pt x="1986" y="243"/>
                      <a:pt x="2022" y="249"/>
                    </a:cubicBezTo>
                    <a:cubicBezTo>
                      <a:pt x="2047" y="284"/>
                      <a:pt x="2065" y="335"/>
                      <a:pt x="2077" y="377"/>
                    </a:cubicBezTo>
                    <a:cubicBezTo>
                      <a:pt x="2074" y="415"/>
                      <a:pt x="2069" y="450"/>
                      <a:pt x="2061" y="487"/>
                    </a:cubicBezTo>
                    <a:cubicBezTo>
                      <a:pt x="2083" y="534"/>
                      <a:pt x="2103" y="536"/>
                      <a:pt x="2155" y="554"/>
                    </a:cubicBezTo>
                    <a:cubicBezTo>
                      <a:pt x="2176" y="570"/>
                      <a:pt x="2201" y="581"/>
                      <a:pt x="2221" y="598"/>
                    </a:cubicBezTo>
                    <a:cubicBezTo>
                      <a:pt x="2244" y="618"/>
                      <a:pt x="2260" y="643"/>
                      <a:pt x="2282" y="665"/>
                    </a:cubicBezTo>
                    <a:cubicBezTo>
                      <a:pt x="2319" y="751"/>
                      <a:pt x="2309" y="715"/>
                      <a:pt x="2321" y="770"/>
                    </a:cubicBezTo>
                    <a:cubicBezTo>
                      <a:pt x="2312" y="802"/>
                      <a:pt x="2300" y="836"/>
                      <a:pt x="2282" y="864"/>
                    </a:cubicBezTo>
                    <a:cubicBezTo>
                      <a:pt x="2277" y="887"/>
                      <a:pt x="2266" y="892"/>
                      <a:pt x="2260" y="914"/>
                    </a:cubicBezTo>
                    <a:cubicBezTo>
                      <a:pt x="2307" y="961"/>
                      <a:pt x="2360" y="1011"/>
                      <a:pt x="2393" y="1069"/>
                    </a:cubicBezTo>
                    <a:cubicBezTo>
                      <a:pt x="2407" y="1094"/>
                      <a:pt x="2421" y="1152"/>
                      <a:pt x="2421" y="1152"/>
                    </a:cubicBezTo>
                    <a:cubicBezTo>
                      <a:pt x="2427" y="1196"/>
                      <a:pt x="2440" y="1244"/>
                      <a:pt x="2415" y="1285"/>
                    </a:cubicBezTo>
                    <a:cubicBezTo>
                      <a:pt x="2355" y="1381"/>
                      <a:pt x="2245" y="1431"/>
                      <a:pt x="2138" y="1446"/>
                    </a:cubicBezTo>
                    <a:cubicBezTo>
                      <a:pt x="2184" y="1538"/>
                      <a:pt x="2053" y="1666"/>
                      <a:pt x="1972" y="1695"/>
                    </a:cubicBezTo>
                    <a:cubicBezTo>
                      <a:pt x="1915" y="1691"/>
                      <a:pt x="1866" y="1685"/>
                      <a:pt x="1811" y="1678"/>
                    </a:cubicBezTo>
                    <a:cubicBezTo>
                      <a:pt x="1780" y="1668"/>
                      <a:pt x="1750" y="1663"/>
                      <a:pt x="1723" y="1645"/>
                    </a:cubicBezTo>
                    <a:cubicBezTo>
                      <a:pt x="1719" y="1639"/>
                      <a:pt x="1719" y="1629"/>
                      <a:pt x="1712" y="1628"/>
                    </a:cubicBezTo>
                    <a:cubicBezTo>
                      <a:pt x="1696" y="1624"/>
                      <a:pt x="1664" y="1681"/>
                      <a:pt x="1662" y="1684"/>
                    </a:cubicBezTo>
                    <a:cubicBezTo>
                      <a:pt x="1614" y="1750"/>
                      <a:pt x="1558" y="1807"/>
                      <a:pt x="1485" y="1844"/>
                    </a:cubicBezTo>
                    <a:cubicBezTo>
                      <a:pt x="1470" y="1842"/>
                      <a:pt x="1455" y="1843"/>
                      <a:pt x="1440" y="1839"/>
                    </a:cubicBezTo>
                    <a:cubicBezTo>
                      <a:pt x="1400" y="1828"/>
                      <a:pt x="1327" y="1746"/>
                      <a:pt x="1291" y="1717"/>
                    </a:cubicBezTo>
                    <a:cubicBezTo>
                      <a:pt x="1255" y="1727"/>
                      <a:pt x="1260" y="1743"/>
                      <a:pt x="1235" y="1772"/>
                    </a:cubicBezTo>
                    <a:cubicBezTo>
                      <a:pt x="1207" y="1804"/>
                      <a:pt x="1175" y="1835"/>
                      <a:pt x="1147" y="1867"/>
                    </a:cubicBezTo>
                    <a:cubicBezTo>
                      <a:pt x="1125" y="1892"/>
                      <a:pt x="1099" y="1905"/>
                      <a:pt x="1075" y="1927"/>
                    </a:cubicBezTo>
                    <a:cubicBezTo>
                      <a:pt x="1009" y="1987"/>
                      <a:pt x="943" y="2045"/>
                      <a:pt x="859" y="2077"/>
                    </a:cubicBezTo>
                    <a:cubicBezTo>
                      <a:pt x="819" y="2057"/>
                      <a:pt x="841" y="2072"/>
                      <a:pt x="803" y="2016"/>
                    </a:cubicBezTo>
                    <a:cubicBezTo>
                      <a:pt x="799" y="2010"/>
                      <a:pt x="792" y="1999"/>
                      <a:pt x="792" y="1999"/>
                    </a:cubicBezTo>
                    <a:cubicBezTo>
                      <a:pt x="786" y="1981"/>
                      <a:pt x="777" y="1967"/>
                      <a:pt x="770" y="1950"/>
                    </a:cubicBezTo>
                    <a:cubicBezTo>
                      <a:pt x="760" y="1885"/>
                      <a:pt x="772" y="1815"/>
                      <a:pt x="776" y="1750"/>
                    </a:cubicBezTo>
                    <a:cubicBezTo>
                      <a:pt x="752" y="1745"/>
                      <a:pt x="739" y="1750"/>
                      <a:pt x="715" y="1745"/>
                    </a:cubicBezTo>
                    <a:cubicBezTo>
                      <a:pt x="695" y="1741"/>
                      <a:pt x="654" y="1734"/>
                      <a:pt x="654" y="1734"/>
                    </a:cubicBezTo>
                    <a:cubicBezTo>
                      <a:pt x="630" y="1718"/>
                      <a:pt x="615" y="1691"/>
                      <a:pt x="598" y="1667"/>
                    </a:cubicBezTo>
                    <a:cubicBezTo>
                      <a:pt x="590" y="1656"/>
                      <a:pt x="576" y="1634"/>
                      <a:pt x="576" y="1634"/>
                    </a:cubicBezTo>
                    <a:cubicBezTo>
                      <a:pt x="565" y="1596"/>
                      <a:pt x="550" y="1560"/>
                      <a:pt x="537" y="152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36874" name="Line 23"/>
              <p:cNvSpPr>
                <a:spLocks noChangeShapeType="1"/>
              </p:cNvSpPr>
              <p:nvPr/>
            </p:nvSpPr>
            <p:spPr bwMode="auto">
              <a:xfrm flipV="1">
                <a:off x="6019800" y="4106863"/>
                <a:ext cx="258763" cy="31273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36875" name="Picture 24" descr="bd06908_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96038" y="3581400"/>
                <a:ext cx="614362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876" name="Line 27"/>
              <p:cNvSpPr>
                <a:spLocks noChangeShapeType="1"/>
              </p:cNvSpPr>
              <p:nvPr/>
            </p:nvSpPr>
            <p:spPr bwMode="auto">
              <a:xfrm flipV="1">
                <a:off x="2438400" y="5638800"/>
                <a:ext cx="762000" cy="4572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36877" name="Picture 28" descr="bd06908_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28800" y="5486400"/>
                <a:ext cx="614363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878" name="Line 29"/>
              <p:cNvSpPr>
                <a:spLocks noChangeShapeType="1"/>
              </p:cNvSpPr>
              <p:nvPr/>
            </p:nvSpPr>
            <p:spPr bwMode="auto">
              <a:xfrm>
                <a:off x="2209800" y="4419600"/>
                <a:ext cx="381000" cy="2286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36879" name="Picture 30" descr="bd06908_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4163" y="3817938"/>
                <a:ext cx="614362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880" name="Line 31"/>
              <p:cNvSpPr>
                <a:spLocks noChangeShapeType="1"/>
              </p:cNvSpPr>
              <p:nvPr/>
            </p:nvSpPr>
            <p:spPr bwMode="auto">
              <a:xfrm>
                <a:off x="6065838" y="5707063"/>
                <a:ext cx="4873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36881" name="Picture 32" descr="bd06908_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3200" y="5334000"/>
                <a:ext cx="614363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6872" name="Text Box 33"/>
            <p:cNvSpPr txBox="1">
              <a:spLocks noChangeArrowheads="1"/>
            </p:cNvSpPr>
            <p:nvPr/>
          </p:nvSpPr>
          <p:spPr bwMode="auto">
            <a:xfrm>
              <a:off x="4114800" y="50292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Network</a:t>
              </a:r>
            </a:p>
          </p:txBody>
        </p:sp>
      </p:grpSp>
      <p:sp>
        <p:nvSpPr>
          <p:cNvPr id="2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6754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609600"/>
            <a:ext cx="6965245" cy="120248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b="1" u="sng" dirty="0" smtClean="0">
                <a:solidFill>
                  <a:schemeClr val="bg2">
                    <a:lumMod val="50000"/>
                  </a:schemeClr>
                </a:solidFill>
                <a:ea typeface="SimSun" pitchFamily="2" charset="-122"/>
              </a:rPr>
              <a:t>Why network? (cont.)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752600"/>
            <a:ext cx="7162800" cy="1905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To share resources</a:t>
            </a: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Resources: 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Information (e.g. files), 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Equipment (e.g. printer)</a:t>
            </a: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E8858-48C9-464A-8229-575A8ED98877}" type="slidenum">
              <a:rPr lang="en-US" altLang="zh-CN"/>
              <a:pPr>
                <a:defRPr/>
              </a:pPr>
              <a:t>14</a:t>
            </a:fld>
            <a:endParaRPr lang="en-US" altLang="zh-CN"/>
          </a:p>
        </p:txBody>
      </p:sp>
      <p:grpSp>
        <p:nvGrpSpPr>
          <p:cNvPr id="37893" name="Group 20"/>
          <p:cNvGrpSpPr>
            <a:grpSpLocks/>
          </p:cNvGrpSpPr>
          <p:nvPr/>
        </p:nvGrpSpPr>
        <p:grpSpPr bwMode="auto">
          <a:xfrm>
            <a:off x="3941222" y="3692132"/>
            <a:ext cx="3831178" cy="2375293"/>
            <a:chOff x="1219200" y="2895600"/>
            <a:chExt cx="5986856" cy="3171229"/>
          </a:xfrm>
        </p:grpSpPr>
        <p:sp>
          <p:nvSpPr>
            <p:cNvPr id="5" name="Rectangle 3"/>
            <p:cNvSpPr txBox="1">
              <a:spLocks noChangeArrowheads="1"/>
            </p:cNvSpPr>
            <p:nvPr/>
          </p:nvSpPr>
          <p:spPr>
            <a:xfrm>
              <a:off x="5007224" y="3752689"/>
              <a:ext cx="2198832" cy="399975"/>
            </a:xfrm>
            <a:prstGeom prst="rect">
              <a:avLst/>
            </a:prstGeom>
          </p:spPr>
          <p:txBody>
            <a:bodyPr>
              <a:normAutofit fontScale="47500" lnSpcReduction="20000"/>
            </a:bodyPr>
            <a:lstStyle/>
            <a:p>
              <a:pPr marL="621792" lvl="1" indent="-228600" fontAlgn="auto">
                <a:spcBef>
                  <a:spcPts val="324"/>
                </a:spcBef>
                <a:spcAft>
                  <a:spcPts val="0"/>
                </a:spcAft>
                <a:buClr>
                  <a:srgbClr val="672B09"/>
                </a:buClr>
                <a:buFont typeface="Wingdings" pitchFamily="2" charset="2"/>
                <a:buNone/>
                <a:defRPr/>
              </a:pPr>
              <a:r>
                <a:rPr lang="en-US" altLang="zh-CN" sz="1800" dirty="0">
                  <a:solidFill>
                    <a:srgbClr val="672B09"/>
                  </a:solidFill>
                  <a:latin typeface="+mn-lt"/>
                  <a:cs typeface="华文中宋"/>
                </a:rPr>
                <a:t>www.google.com</a:t>
              </a:r>
            </a:p>
          </p:txBody>
        </p:sp>
        <p:sp>
          <p:nvSpPr>
            <p:cNvPr id="37895" name="Line 15"/>
            <p:cNvSpPr>
              <a:spLocks noChangeShapeType="1"/>
            </p:cNvSpPr>
            <p:nvPr/>
          </p:nvSpPr>
          <p:spPr bwMode="auto">
            <a:xfrm flipV="1">
              <a:off x="1219200" y="4780489"/>
              <a:ext cx="2504705" cy="34509"/>
            </a:xfrm>
            <a:prstGeom prst="line">
              <a:avLst/>
            </a:prstGeom>
            <a:noFill/>
            <a:ln w="76200">
              <a:solidFill>
                <a:srgbClr val="00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37896" name="Group 18"/>
            <p:cNvGrpSpPr>
              <a:grpSpLocks/>
            </p:cNvGrpSpPr>
            <p:nvPr/>
          </p:nvGrpSpPr>
          <p:grpSpPr bwMode="auto">
            <a:xfrm>
              <a:off x="1341381" y="2895600"/>
              <a:ext cx="5314863" cy="3171229"/>
              <a:chOff x="609600" y="1791361"/>
              <a:chExt cx="7373271" cy="4661099"/>
            </a:xfrm>
          </p:grpSpPr>
          <p:pic>
            <p:nvPicPr>
              <p:cNvPr id="37897" name="Picture 24"/>
              <p:cNvPicPr>
                <a:picLocks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9609" y="2379027"/>
                <a:ext cx="1600200" cy="914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98" name="Picture 4" descr="EndUser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928" y="5233261"/>
                <a:ext cx="852488" cy="12191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99" name="Picture 5" descr="EndUser Femal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0935" y="5149312"/>
                <a:ext cx="769938" cy="12191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0" name="Picture 7" descr="EndUserCiscoWks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9600" y="2743200"/>
                <a:ext cx="814388" cy="1109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1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9800" y="2590800"/>
                <a:ext cx="13716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2" name="Picture 14"/>
              <p:cNvPicPr>
                <a:picLocks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617" y="1791361"/>
                <a:ext cx="1610254" cy="1279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37903" name="AutoShape 17"/>
              <p:cNvCxnSpPr>
                <a:cxnSpLocks noChangeShapeType="1"/>
              </p:cNvCxnSpPr>
              <p:nvPr/>
            </p:nvCxnSpPr>
            <p:spPr bwMode="auto">
              <a:xfrm rot="16200000" flipH="1">
                <a:off x="750956" y="3592442"/>
                <a:ext cx="1589868" cy="348580"/>
              </a:xfrm>
              <a:prstGeom prst="bentConnector3">
                <a:avLst>
                  <a:gd name="adj1" fmla="val 50000"/>
                </a:avLst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7904" name="Line 18"/>
              <p:cNvSpPr>
                <a:spLocks noChangeShapeType="1"/>
              </p:cNvSpPr>
              <p:nvPr/>
            </p:nvSpPr>
            <p:spPr bwMode="auto">
              <a:xfrm flipV="1">
                <a:off x="1381180" y="4561667"/>
                <a:ext cx="0" cy="838200"/>
              </a:xfrm>
              <a:prstGeom prst="line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7905" name="Line 19"/>
              <p:cNvSpPr>
                <a:spLocks noChangeShapeType="1"/>
              </p:cNvSpPr>
              <p:nvPr/>
            </p:nvSpPr>
            <p:spPr bwMode="auto">
              <a:xfrm flipV="1">
                <a:off x="3330435" y="4561668"/>
                <a:ext cx="0" cy="685800"/>
              </a:xfrm>
              <a:prstGeom prst="line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7906" name="Line 20"/>
              <p:cNvSpPr>
                <a:spLocks noChangeShapeType="1"/>
              </p:cNvSpPr>
              <p:nvPr/>
            </p:nvSpPr>
            <p:spPr bwMode="auto">
              <a:xfrm>
                <a:off x="2971799" y="3810000"/>
                <a:ext cx="50849" cy="751668"/>
              </a:xfrm>
              <a:prstGeom prst="line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" name="Freeform 21"/>
              <p:cNvSpPr>
                <a:spLocks/>
              </p:cNvSpPr>
              <p:nvPr/>
            </p:nvSpPr>
            <p:spPr bwMode="auto">
              <a:xfrm rot="20684613">
                <a:off x="3660113" y="2703519"/>
                <a:ext cx="2497603" cy="2356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08" y="0"/>
                  </a:cxn>
                  <a:cxn ang="0">
                    <a:pos x="912" y="96"/>
                  </a:cxn>
                  <a:cxn ang="0">
                    <a:pos x="2016" y="96"/>
                  </a:cxn>
                </a:cxnLst>
                <a:rect l="0" t="0" r="r" b="b"/>
                <a:pathLst>
                  <a:path w="2017" h="97">
                    <a:moveTo>
                      <a:pt x="0" y="0"/>
                    </a:moveTo>
                    <a:lnTo>
                      <a:pt x="1008" y="0"/>
                    </a:lnTo>
                    <a:lnTo>
                      <a:pt x="912" y="96"/>
                    </a:lnTo>
                    <a:lnTo>
                      <a:pt x="2016" y="96"/>
                    </a:lnTo>
                  </a:path>
                </a:pathLst>
              </a:custGeom>
              <a:noFill/>
              <a:ln w="25400" cap="rnd" cmpd="sng">
                <a:solidFill>
                  <a:srgbClr val="CF0E30"/>
                </a:solidFill>
                <a:prstDash val="solid"/>
                <a:round/>
                <a:headEnd type="triangle" w="med" len="med"/>
                <a:tailEnd type="triangle" w="med" len="med"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</p:grpSp>
      <p:sp>
        <p:nvSpPr>
          <p:cNvPr id="2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4347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u="sng" dirty="0" smtClean="0">
                <a:ea typeface="SimSun" pitchFamily="2" charset="-122"/>
              </a:rPr>
              <a:t>Connecting two PCs together</a:t>
            </a:r>
            <a:endParaRPr lang="en-US" u="sng" dirty="0"/>
          </a:p>
        </p:txBody>
      </p:sp>
      <p:sp>
        <p:nvSpPr>
          <p:cNvPr id="3891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0604B7-28CE-4BFE-ADD1-106A135DDD8E}" type="slidenum">
              <a:rPr lang="en-US" altLang="zh-CN"/>
              <a:pPr>
                <a:defRPr/>
              </a:pPr>
              <a:t>15</a:t>
            </a:fld>
            <a:endParaRPr lang="en-US" altLang="zh-CN"/>
          </a:p>
        </p:txBody>
      </p:sp>
      <p:sp>
        <p:nvSpPr>
          <p:cNvPr id="5" name="Rectangle 4"/>
          <p:cNvSpPr/>
          <p:nvPr/>
        </p:nvSpPr>
        <p:spPr>
          <a:xfrm>
            <a:off x="1371600" y="2133600"/>
            <a:ext cx="6629400" cy="3440113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8918" name="Group 26"/>
          <p:cNvGrpSpPr>
            <a:grpSpLocks/>
          </p:cNvGrpSpPr>
          <p:nvPr/>
        </p:nvGrpSpPr>
        <p:grpSpPr bwMode="auto">
          <a:xfrm>
            <a:off x="1447800" y="2514600"/>
            <a:ext cx="6148734" cy="3059113"/>
            <a:chOff x="533400" y="1554163"/>
            <a:chExt cx="8229600" cy="3352800"/>
          </a:xfrm>
        </p:grpSpPr>
        <p:pic>
          <p:nvPicPr>
            <p:cNvPr id="38919" name="Picture 1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3429000"/>
              <a:ext cx="1524000" cy="147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20" name="Picture 15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29000"/>
              <a:ext cx="1524000" cy="147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1" name="Text Box 18"/>
            <p:cNvSpPr txBox="1">
              <a:spLocks noChangeArrowheads="1"/>
            </p:cNvSpPr>
            <p:nvPr/>
          </p:nvSpPr>
          <p:spPr bwMode="auto">
            <a:xfrm>
              <a:off x="965200" y="3763963"/>
              <a:ext cx="40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0000FF"/>
                  </a:solidFill>
                  <a:cs typeface="华文中宋"/>
                </a:rPr>
                <a:t>A</a:t>
              </a:r>
            </a:p>
          </p:txBody>
        </p:sp>
        <p:sp>
          <p:nvSpPr>
            <p:cNvPr id="38922" name="Text Box 19"/>
            <p:cNvSpPr txBox="1">
              <a:spLocks noChangeArrowheads="1"/>
            </p:cNvSpPr>
            <p:nvPr/>
          </p:nvSpPr>
          <p:spPr bwMode="auto">
            <a:xfrm>
              <a:off x="7696200" y="3763963"/>
              <a:ext cx="3762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0000FF"/>
                  </a:solidFill>
                  <a:cs typeface="华文中宋"/>
                </a:rPr>
                <a:t>B</a:t>
              </a:r>
            </a:p>
          </p:txBody>
        </p:sp>
        <p:grpSp>
          <p:nvGrpSpPr>
            <p:cNvPr id="38923" name="Group 35"/>
            <p:cNvGrpSpPr>
              <a:grpSpLocks/>
            </p:cNvGrpSpPr>
            <p:nvPr/>
          </p:nvGrpSpPr>
          <p:grpSpPr bwMode="auto">
            <a:xfrm>
              <a:off x="2057400" y="4678363"/>
              <a:ext cx="4648200" cy="228600"/>
              <a:chOff x="1296" y="3312"/>
              <a:chExt cx="2928" cy="144"/>
            </a:xfrm>
          </p:grpSpPr>
          <p:sp>
            <p:nvSpPr>
              <p:cNvPr id="38939" name="Rectangle 21"/>
              <p:cNvSpPr>
                <a:spLocks noChangeArrowheads="1"/>
              </p:cNvSpPr>
              <p:nvPr/>
            </p:nvSpPr>
            <p:spPr bwMode="auto">
              <a:xfrm>
                <a:off x="1776" y="3312"/>
                <a:ext cx="244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zh-CN" sz="2000" b="1">
                    <a:cs typeface="华文中宋"/>
                  </a:rPr>
                  <a:t>others</a:t>
                </a:r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1296" y="3350"/>
                <a:ext cx="2832" cy="10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08" y="0"/>
                  </a:cxn>
                  <a:cxn ang="0">
                    <a:pos x="912" y="96"/>
                  </a:cxn>
                  <a:cxn ang="0">
                    <a:pos x="2016" y="96"/>
                  </a:cxn>
                </a:cxnLst>
                <a:rect l="0" t="0" r="r" b="b"/>
                <a:pathLst>
                  <a:path w="2017" h="97">
                    <a:moveTo>
                      <a:pt x="0" y="0"/>
                    </a:moveTo>
                    <a:lnTo>
                      <a:pt x="1008" y="0"/>
                    </a:lnTo>
                    <a:lnTo>
                      <a:pt x="912" y="96"/>
                    </a:lnTo>
                    <a:lnTo>
                      <a:pt x="2016" y="96"/>
                    </a:lnTo>
                  </a:path>
                </a:pathLst>
              </a:custGeom>
              <a:noFill/>
              <a:ln w="25400" cap="rnd" cmpd="sng">
                <a:solidFill>
                  <a:srgbClr val="00FF00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grpSp>
          <p:nvGrpSpPr>
            <p:cNvPr id="38924" name="Group 32"/>
            <p:cNvGrpSpPr>
              <a:grpSpLocks/>
            </p:cNvGrpSpPr>
            <p:nvPr/>
          </p:nvGrpSpPr>
          <p:grpSpPr bwMode="auto">
            <a:xfrm>
              <a:off x="1752600" y="1554163"/>
              <a:ext cx="4800600" cy="2133600"/>
              <a:chOff x="1104" y="1344"/>
              <a:chExt cx="3024" cy="1344"/>
            </a:xfrm>
          </p:grpSpPr>
          <p:sp>
            <p:nvSpPr>
              <p:cNvPr id="38935" name="Rectangle 12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r>
                  <a:rPr lang="en-US" altLang="zh-CN" sz="2000" b="1">
                    <a:solidFill>
                      <a:srgbClr val="0000FF"/>
                    </a:solidFill>
                    <a:cs typeface="华文中宋"/>
                  </a:rPr>
                  <a:t>Network Cable</a:t>
                </a:r>
              </a:p>
            </p:txBody>
          </p:sp>
          <p:pic>
            <p:nvPicPr>
              <p:cNvPr id="38936" name="Picture 2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" y="1344"/>
                <a:ext cx="1056" cy="7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Freeform 25"/>
              <p:cNvSpPr>
                <a:spLocks/>
              </p:cNvSpPr>
              <p:nvPr/>
            </p:nvSpPr>
            <p:spPr bwMode="auto">
              <a:xfrm>
                <a:off x="1296" y="2531"/>
                <a:ext cx="2832" cy="10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08" y="0"/>
                  </a:cxn>
                  <a:cxn ang="0">
                    <a:pos x="912" y="96"/>
                  </a:cxn>
                  <a:cxn ang="0">
                    <a:pos x="2016" y="96"/>
                  </a:cxn>
                </a:cxnLst>
                <a:rect l="0" t="0" r="r" b="b"/>
                <a:pathLst>
                  <a:path w="2017" h="97">
                    <a:moveTo>
                      <a:pt x="0" y="0"/>
                    </a:moveTo>
                    <a:lnTo>
                      <a:pt x="1008" y="0"/>
                    </a:lnTo>
                    <a:lnTo>
                      <a:pt x="912" y="96"/>
                    </a:lnTo>
                    <a:lnTo>
                      <a:pt x="2016" y="96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38938" name="Line 29"/>
              <p:cNvSpPr>
                <a:spLocks noChangeShapeType="1"/>
              </p:cNvSpPr>
              <p:nvPr/>
            </p:nvSpPr>
            <p:spPr bwMode="auto">
              <a:xfrm>
                <a:off x="1776" y="2016"/>
                <a:ext cx="96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38925" name="Group 33"/>
            <p:cNvGrpSpPr>
              <a:grpSpLocks/>
            </p:cNvGrpSpPr>
            <p:nvPr/>
          </p:nvGrpSpPr>
          <p:grpSpPr bwMode="auto">
            <a:xfrm>
              <a:off x="2057400" y="1554162"/>
              <a:ext cx="4800600" cy="2514601"/>
              <a:chOff x="1296" y="1344"/>
              <a:chExt cx="3024" cy="1584"/>
            </a:xfrm>
          </p:grpSpPr>
          <p:sp>
            <p:nvSpPr>
              <p:cNvPr id="38931" name="Rectangle 14"/>
              <p:cNvSpPr>
                <a:spLocks noChangeArrowheads="1"/>
              </p:cNvSpPr>
              <p:nvPr/>
            </p:nvSpPr>
            <p:spPr bwMode="auto">
              <a:xfrm>
                <a:off x="2112" y="2784"/>
                <a:ext cx="2208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zh-CN" sz="2000" b="1">
                    <a:solidFill>
                      <a:srgbClr val="FF0066"/>
                    </a:solidFill>
                    <a:cs typeface="华文中宋"/>
                  </a:rPr>
                  <a:t>USB</a:t>
                </a:r>
              </a:p>
            </p:txBody>
          </p:sp>
          <p:pic>
            <p:nvPicPr>
              <p:cNvPr id="38932" name="Picture 2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6" y="1344"/>
                <a:ext cx="1080" cy="7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Freeform 26"/>
              <p:cNvSpPr>
                <a:spLocks/>
              </p:cNvSpPr>
              <p:nvPr/>
            </p:nvSpPr>
            <p:spPr bwMode="auto">
              <a:xfrm>
                <a:off x="1296" y="2818"/>
                <a:ext cx="2832" cy="10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08" y="0"/>
                  </a:cxn>
                  <a:cxn ang="0">
                    <a:pos x="912" y="96"/>
                  </a:cxn>
                  <a:cxn ang="0">
                    <a:pos x="2016" y="96"/>
                  </a:cxn>
                </a:cxnLst>
                <a:rect l="0" t="0" r="r" b="b"/>
                <a:pathLst>
                  <a:path w="2017" h="97">
                    <a:moveTo>
                      <a:pt x="0" y="0"/>
                    </a:moveTo>
                    <a:lnTo>
                      <a:pt x="1008" y="0"/>
                    </a:lnTo>
                    <a:lnTo>
                      <a:pt x="912" y="96"/>
                    </a:lnTo>
                    <a:lnTo>
                      <a:pt x="2016" y="96"/>
                    </a:lnTo>
                  </a:path>
                </a:pathLst>
              </a:custGeom>
              <a:noFill/>
              <a:ln w="25400" cap="rnd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38934" name="Line 30"/>
              <p:cNvSpPr>
                <a:spLocks noChangeShapeType="1"/>
              </p:cNvSpPr>
              <p:nvPr/>
            </p:nvSpPr>
            <p:spPr bwMode="auto">
              <a:xfrm flipH="1">
                <a:off x="2976" y="2160"/>
                <a:ext cx="0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38926" name="Group 34"/>
            <p:cNvGrpSpPr>
              <a:grpSpLocks/>
            </p:cNvGrpSpPr>
            <p:nvPr/>
          </p:nvGrpSpPr>
          <p:grpSpPr bwMode="auto">
            <a:xfrm>
              <a:off x="2057400" y="1554162"/>
              <a:ext cx="5181600" cy="2895601"/>
              <a:chOff x="1296" y="1344"/>
              <a:chExt cx="3264" cy="1824"/>
            </a:xfrm>
          </p:grpSpPr>
          <p:sp>
            <p:nvSpPr>
              <p:cNvPr id="38927" name="Rectangle 17"/>
              <p:cNvSpPr>
                <a:spLocks noChangeArrowheads="1"/>
              </p:cNvSpPr>
              <p:nvPr/>
            </p:nvSpPr>
            <p:spPr bwMode="auto">
              <a:xfrm>
                <a:off x="1344" y="2976"/>
                <a:ext cx="312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r"/>
                <a:r>
                  <a:rPr lang="en-US" altLang="zh-CN" sz="2000" b="1">
                    <a:solidFill>
                      <a:srgbClr val="009900"/>
                    </a:solidFill>
                    <a:cs typeface="华文中宋"/>
                  </a:rPr>
                  <a:t>FireWire</a:t>
                </a:r>
              </a:p>
            </p:txBody>
          </p:sp>
          <p:pic>
            <p:nvPicPr>
              <p:cNvPr id="38928" name="Picture 24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2" y="1344"/>
                <a:ext cx="768" cy="7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Freeform 27"/>
              <p:cNvSpPr>
                <a:spLocks/>
              </p:cNvSpPr>
              <p:nvPr/>
            </p:nvSpPr>
            <p:spPr bwMode="auto">
              <a:xfrm>
                <a:off x="1296" y="3058"/>
                <a:ext cx="2832" cy="10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08" y="0"/>
                  </a:cxn>
                  <a:cxn ang="0">
                    <a:pos x="912" y="96"/>
                  </a:cxn>
                  <a:cxn ang="0">
                    <a:pos x="2016" y="96"/>
                  </a:cxn>
                </a:cxnLst>
                <a:rect l="0" t="0" r="r" b="b"/>
                <a:pathLst>
                  <a:path w="2017" h="97">
                    <a:moveTo>
                      <a:pt x="0" y="0"/>
                    </a:moveTo>
                    <a:lnTo>
                      <a:pt x="1008" y="0"/>
                    </a:lnTo>
                    <a:lnTo>
                      <a:pt x="912" y="96"/>
                    </a:lnTo>
                    <a:lnTo>
                      <a:pt x="2016" y="96"/>
                    </a:lnTo>
                  </a:path>
                </a:pathLst>
              </a:custGeom>
              <a:noFill/>
              <a:ln w="25400" cap="rnd" cmpd="sng">
                <a:solidFill>
                  <a:schemeClr val="folHlink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38930" name="Line 31"/>
              <p:cNvSpPr>
                <a:spLocks noChangeShapeType="1"/>
              </p:cNvSpPr>
              <p:nvPr/>
            </p:nvSpPr>
            <p:spPr bwMode="auto">
              <a:xfrm flipH="1">
                <a:off x="3600" y="2016"/>
                <a:ext cx="672" cy="11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3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9282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1" y="609600"/>
            <a:ext cx="7315200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sz="4400" b="1" u="sng" dirty="0" smtClean="0">
                <a:solidFill>
                  <a:schemeClr val="bg2">
                    <a:lumMod val="50000"/>
                  </a:schemeClr>
                </a:solidFill>
                <a:cs typeface="华文中宋"/>
              </a:rPr>
              <a:t>Network Applications </a:t>
            </a:r>
          </a:p>
        </p:txBody>
      </p:sp>
      <p:sp>
        <p:nvSpPr>
          <p:cNvPr id="49869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391400" cy="4572000"/>
          </a:xfrm>
        </p:spPr>
        <p:txBody>
          <a:bodyPr/>
          <a:lstStyle/>
          <a:p>
            <a:pPr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Sharing resources</a:t>
            </a:r>
          </a:p>
          <a:p>
            <a:pPr lvl="1">
              <a:lnSpc>
                <a:spcPct val="120000"/>
              </a:lnSpc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Printers, Disks, Folders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Communicating Information</a:t>
            </a:r>
          </a:p>
          <a:p>
            <a:pPr lvl="1">
              <a:lnSpc>
                <a:spcPct val="120000"/>
              </a:lnSpc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2-way: E-mail, Text Chat / Instant Messaging, Videoconferencing, Voice over IP.</a:t>
            </a:r>
          </a:p>
          <a:p>
            <a:pPr lvl="1">
              <a:lnSpc>
                <a:spcPct val="120000"/>
              </a:lnSpc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1-way: Web sites, IP-TV, music download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Distributed Applications</a:t>
            </a:r>
          </a:p>
          <a:p>
            <a:pPr lvl="1">
              <a:lnSpc>
                <a:spcPct val="120000"/>
              </a:lnSpc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Collaborative work, Gaming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Internet Connectivity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A4E3E2-110D-43FE-B5BF-3BB26E0A2553}" type="slidenum">
              <a:rPr lang="zh-CN" altLang="en-US"/>
              <a:pPr>
                <a:defRPr/>
              </a:pPr>
              <a:t>16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6324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8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98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98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98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98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98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98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98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343400" y="3657600"/>
            <a:ext cx="2667000" cy="106680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LAN Application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905000"/>
            <a:ext cx="3505200" cy="3733800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Disk shearing</a:t>
            </a: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Folder shearing</a:t>
            </a: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Printer shearing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8AA35-95C9-4AD0-83EA-131B8E14939F}" type="slidenum">
              <a:rPr lang="en-US" altLang="zh-CN"/>
              <a:pPr>
                <a:defRPr/>
              </a:pPr>
              <a:t>17</a:t>
            </a:fld>
            <a:endParaRPr lang="en-US" altLang="zh-CN"/>
          </a:p>
        </p:txBody>
      </p:sp>
      <p:sp>
        <p:nvSpPr>
          <p:cNvPr id="5" name="Rectangle 4"/>
          <p:cNvSpPr/>
          <p:nvPr/>
        </p:nvSpPr>
        <p:spPr>
          <a:xfrm>
            <a:off x="4122737" y="4876800"/>
            <a:ext cx="3192463" cy="106680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17975" y="1981200"/>
            <a:ext cx="3505200" cy="152400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0968" name="Picture 4" descr="My Computer #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306" y="2057400"/>
            <a:ext cx="328453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69" name="Group 8"/>
          <p:cNvGrpSpPr>
            <a:grpSpLocks/>
          </p:cNvGrpSpPr>
          <p:nvPr/>
        </p:nvGrpSpPr>
        <p:grpSpPr bwMode="auto">
          <a:xfrm>
            <a:off x="4419600" y="3733800"/>
            <a:ext cx="2441575" cy="915988"/>
            <a:chOff x="1384" y="1872"/>
            <a:chExt cx="1872" cy="769"/>
          </a:xfrm>
        </p:grpSpPr>
        <p:pic>
          <p:nvPicPr>
            <p:cNvPr id="40971" name="Picture 9" descr="Start Menu #0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4" y="1872"/>
              <a:ext cx="1872" cy="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2" name="Rectangle 10"/>
            <p:cNvSpPr>
              <a:spLocks noChangeArrowheads="1"/>
            </p:cNvSpPr>
            <p:nvPr/>
          </p:nvSpPr>
          <p:spPr bwMode="auto">
            <a:xfrm>
              <a:off x="1392" y="1872"/>
              <a:ext cx="1864" cy="7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pic>
        <p:nvPicPr>
          <p:cNvPr id="40970" name="Picture 13" descr="Printers and Faxes #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725" y="5011737"/>
            <a:ext cx="3089275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038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981200" y="2895600"/>
            <a:ext cx="4267200" cy="152400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410200" y="1524000"/>
            <a:ext cx="2590800" cy="152400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0" y="609600"/>
            <a:ext cx="5833000" cy="112628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How to network?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47800"/>
            <a:ext cx="7391400" cy="4343400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What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Many PCs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PC far away from each other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dirty="0" smtClean="0"/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dirty="0" smtClean="0"/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dirty="0" smtClean="0"/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dirty="0" smtClean="0"/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How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it depends on many different facts such as Locations, quantities, requirements (e.g. performance, security). </a:t>
            </a:r>
          </a:p>
          <a:p>
            <a:pPr lvl="2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/>
              <a:t>different types of networks. </a:t>
            </a:r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34B90B-3BBB-4A9D-9136-1749BEFE8C6C}" type="slidenum">
              <a:rPr lang="en-US" altLang="zh-CN"/>
              <a:pPr>
                <a:defRPr/>
              </a:pPr>
              <a:t>18</a:t>
            </a:fld>
            <a:endParaRPr lang="en-US" altLang="zh-CN"/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5881444" y="1876349"/>
            <a:ext cx="2057400" cy="1219200"/>
            <a:chOff x="3656" y="1517"/>
            <a:chExt cx="1768" cy="1699"/>
          </a:xfrm>
        </p:grpSpPr>
        <p:pic>
          <p:nvPicPr>
            <p:cNvPr id="41998" name="Picture 4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6" y="1517"/>
              <a:ext cx="616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9" name="Picture 5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2" y="1613"/>
              <a:ext cx="616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00" name="Picture 6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8" y="1709"/>
              <a:ext cx="616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01" name="Picture 7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4" y="1805"/>
              <a:ext cx="616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02" name="Picture 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0" y="1901"/>
              <a:ext cx="616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03" name="Picture 9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6" y="1997"/>
              <a:ext cx="616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04" name="Picture 10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2" y="2093"/>
              <a:ext cx="616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05" name="Picture 11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8" y="2189"/>
              <a:ext cx="616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06" name="Picture 1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4" y="2285"/>
              <a:ext cx="616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07" name="Picture 13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0" y="2381"/>
              <a:ext cx="616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08" name="Picture 14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" y="2477"/>
              <a:ext cx="616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09" name="Picture 15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2" y="2573"/>
              <a:ext cx="616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0" name="Picture 16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" y="2669"/>
              <a:ext cx="616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992" name="Group 23"/>
          <p:cNvGrpSpPr>
            <a:grpSpLocks/>
          </p:cNvGrpSpPr>
          <p:nvPr/>
        </p:nvGrpSpPr>
        <p:grpSpPr bwMode="auto">
          <a:xfrm>
            <a:off x="1905000" y="3124200"/>
            <a:ext cx="4419600" cy="990600"/>
            <a:chOff x="1295400" y="2332038"/>
            <a:chExt cx="5562600" cy="1630362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>
            <a:xfrm>
              <a:off x="1295400" y="3353628"/>
              <a:ext cx="1676373" cy="608772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marL="365760" indent="-256032" algn="ctr" fontAlgn="auto">
                <a:spcBef>
                  <a:spcPts val="400"/>
                </a:spcBef>
                <a:spcAft>
                  <a:spcPts val="0"/>
                </a:spcAft>
                <a:buClr>
                  <a:schemeClr val="accent1"/>
                </a:buClr>
                <a:buSzPct val="68000"/>
                <a:buFont typeface="Wingdings" pitchFamily="2" charset="2"/>
                <a:buNone/>
                <a:defRPr/>
              </a:pPr>
              <a:r>
                <a:rPr lang="en-US" altLang="zh-CN" b="1" dirty="0" smtClean="0">
                  <a:solidFill>
                    <a:srgbClr val="009900"/>
                  </a:solidFill>
                  <a:cs typeface="华文中宋"/>
                </a:rPr>
                <a:t>Aldmmam</a:t>
              </a:r>
              <a:endParaRPr lang="en-US" altLang="zh-CN" b="1" dirty="0">
                <a:solidFill>
                  <a:srgbClr val="009900"/>
                </a:solidFill>
                <a:cs typeface="华文中宋"/>
              </a:endParaRPr>
            </a:p>
          </p:txBody>
        </p:sp>
        <p:pic>
          <p:nvPicPr>
            <p:cNvPr id="41994" name="Picture 20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0200" y="2362200"/>
              <a:ext cx="977900" cy="868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5" name="Picture 21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2332038"/>
              <a:ext cx="977900" cy="868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6" name="Picture 22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2362200"/>
              <a:ext cx="19812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7" name="Rectangle 23"/>
            <p:cNvSpPr>
              <a:spLocks noChangeArrowheads="1"/>
            </p:cNvSpPr>
            <p:nvPr/>
          </p:nvSpPr>
          <p:spPr bwMode="auto">
            <a:xfrm>
              <a:off x="4876800" y="3276600"/>
              <a:ext cx="19812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342900" indent="-342900" algn="ctr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1800" b="1" dirty="0" smtClean="0">
                  <a:solidFill>
                    <a:srgbClr val="009900"/>
                  </a:solidFill>
                  <a:cs typeface="华文中宋"/>
                </a:rPr>
                <a:t>Jada</a:t>
              </a:r>
              <a:endParaRPr lang="en-US" altLang="zh-CN" sz="1800" b="1" dirty="0">
                <a:solidFill>
                  <a:srgbClr val="009900"/>
                </a:solidFill>
                <a:cs typeface="华文中宋"/>
              </a:endParaRPr>
            </a:p>
          </p:txBody>
        </p:sp>
      </p:grpSp>
      <p:sp>
        <p:nvSpPr>
          <p:cNvPr id="2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4734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Network Classifications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3600" dirty="0" smtClean="0">
                <a:latin typeface="+mj-lt"/>
              </a:rPr>
              <a:t>Network Classified by </a:t>
            </a:r>
          </a:p>
          <a:p>
            <a:pPr lvl="1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3200" dirty="0" smtClean="0">
                <a:latin typeface="+mj-lt"/>
              </a:rPr>
              <a:t>device that controls network.</a:t>
            </a:r>
          </a:p>
          <a:p>
            <a:pPr lvl="1">
              <a:lnSpc>
                <a:spcPct val="9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3200" dirty="0" smtClean="0">
                <a:latin typeface="+mj-lt"/>
              </a:rPr>
              <a:t>distance between devices.</a:t>
            </a:r>
            <a:endParaRPr lang="en-US" dirty="0" smtClean="0">
              <a:latin typeface="+mj-lt"/>
            </a:endParaRPr>
          </a:p>
          <a:p>
            <a:pPr marL="0" indent="0">
              <a:buClr>
                <a:schemeClr val="bg2">
                  <a:lumMod val="50000"/>
                </a:schemeClr>
              </a:buClr>
              <a:buNone/>
            </a:pP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955428-D3AF-4292-8005-7DCCB54F3A65}" type="slidenum">
              <a:rPr lang="en-US" altLang="zh-CN"/>
              <a:pPr>
                <a:defRPr/>
              </a:pPr>
              <a:t>19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8539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1082799" y="1609734"/>
            <a:ext cx="6661677" cy="2962266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1" y="838200"/>
            <a:ext cx="7467600" cy="601663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sz="4400" b="1" u="sng" dirty="0" smtClean="0">
                <a:solidFill>
                  <a:schemeClr val="bg2">
                    <a:lumMod val="50000"/>
                  </a:schemeClr>
                </a:solidFill>
                <a:effectLst/>
                <a:ea typeface="SimSun" pitchFamily="2" charset="-122"/>
              </a:rPr>
              <a:t>Network Classifications</a:t>
            </a:r>
          </a:p>
        </p:txBody>
      </p:sp>
      <p:sp>
        <p:nvSpPr>
          <p:cNvPr id="5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3E5F4A-C1DA-4351-A3CD-AF814A202CE2}" type="slidenum">
              <a:rPr lang="zh-CN" altLang="en-US"/>
              <a:pPr>
                <a:defRPr/>
              </a:pPr>
              <a:t>20</a:t>
            </a:fld>
            <a:endParaRPr lang="en-US" altLang="zh-CN"/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1244359" y="1666386"/>
            <a:ext cx="6346226" cy="2637751"/>
            <a:chOff x="336" y="793"/>
            <a:chExt cx="5511" cy="2951"/>
          </a:xfrm>
        </p:grpSpPr>
        <p:sp>
          <p:nvSpPr>
            <p:cNvPr id="44039" name="Text Box 4"/>
            <p:cNvSpPr txBox="1">
              <a:spLocks noChangeArrowheads="1"/>
            </p:cNvSpPr>
            <p:nvPr/>
          </p:nvSpPr>
          <p:spPr bwMode="auto">
            <a:xfrm>
              <a:off x="1632" y="793"/>
              <a:ext cx="2424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b="1" dirty="0">
                  <a:solidFill>
                    <a:srgbClr val="0000FF"/>
                  </a:solidFill>
                  <a:cs typeface="华文中宋"/>
                </a:rPr>
                <a:t>Computer Networks</a:t>
              </a:r>
            </a:p>
          </p:txBody>
        </p:sp>
        <p:sp>
          <p:nvSpPr>
            <p:cNvPr id="44040" name="Text Box 5"/>
            <p:cNvSpPr txBox="1">
              <a:spLocks noChangeArrowheads="1"/>
            </p:cNvSpPr>
            <p:nvPr/>
          </p:nvSpPr>
          <p:spPr bwMode="auto">
            <a:xfrm>
              <a:off x="336" y="1545"/>
              <a:ext cx="720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009900"/>
                  </a:solidFill>
                  <a:cs typeface="华文中宋"/>
                </a:rPr>
                <a:t>scale</a:t>
              </a:r>
              <a:endParaRPr lang="en-US" altLang="zh-CN" sz="2800" b="1">
                <a:solidFill>
                  <a:srgbClr val="009900"/>
                </a:solidFill>
                <a:cs typeface="华文中宋"/>
              </a:endParaRPr>
            </a:p>
          </p:txBody>
        </p:sp>
        <p:sp>
          <p:nvSpPr>
            <p:cNvPr id="44041" name="Text Box 6"/>
            <p:cNvSpPr txBox="1">
              <a:spLocks noChangeArrowheads="1"/>
            </p:cNvSpPr>
            <p:nvPr/>
          </p:nvSpPr>
          <p:spPr bwMode="auto">
            <a:xfrm>
              <a:off x="1488" y="1534"/>
              <a:ext cx="1341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009900"/>
                  </a:solidFill>
                  <a:cs typeface="华文中宋"/>
                </a:rPr>
                <a:t>connection</a:t>
              </a:r>
              <a:endParaRPr lang="en-US" altLang="zh-CN" sz="2800" b="1">
                <a:solidFill>
                  <a:srgbClr val="009900"/>
                </a:solidFill>
                <a:cs typeface="华文中宋"/>
              </a:endParaRPr>
            </a:p>
          </p:txBody>
        </p:sp>
        <p:sp>
          <p:nvSpPr>
            <p:cNvPr id="44042" name="Text Box 7"/>
            <p:cNvSpPr txBox="1">
              <a:spLocks noChangeArrowheads="1"/>
            </p:cNvSpPr>
            <p:nvPr/>
          </p:nvSpPr>
          <p:spPr bwMode="auto">
            <a:xfrm>
              <a:off x="3216" y="1534"/>
              <a:ext cx="1094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009900"/>
                  </a:solidFill>
                  <a:cs typeface="华文中宋"/>
                </a:rPr>
                <a:t>topology</a:t>
              </a:r>
              <a:endParaRPr lang="en-US" altLang="zh-CN" sz="2800" b="1">
                <a:solidFill>
                  <a:srgbClr val="009900"/>
                </a:solidFill>
                <a:cs typeface="华文中宋"/>
              </a:endParaRPr>
            </a:p>
          </p:txBody>
        </p:sp>
        <p:sp>
          <p:nvSpPr>
            <p:cNvPr id="44043" name="Text Box 8"/>
            <p:cNvSpPr txBox="1">
              <a:spLocks noChangeArrowheads="1"/>
            </p:cNvSpPr>
            <p:nvPr/>
          </p:nvSpPr>
          <p:spPr bwMode="auto">
            <a:xfrm>
              <a:off x="4656" y="1505"/>
              <a:ext cx="953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009900"/>
                  </a:solidFill>
                  <a:cs typeface="华文中宋"/>
                </a:rPr>
                <a:t>service</a:t>
              </a:r>
              <a:endParaRPr lang="en-US" altLang="zh-CN" sz="2800" b="1">
                <a:solidFill>
                  <a:srgbClr val="009900"/>
                </a:solidFill>
                <a:cs typeface="华文中宋"/>
              </a:endParaRPr>
            </a:p>
          </p:txBody>
        </p:sp>
        <p:sp>
          <p:nvSpPr>
            <p:cNvPr id="44044" name="Line 9"/>
            <p:cNvSpPr>
              <a:spLocks noChangeShapeType="1"/>
            </p:cNvSpPr>
            <p:nvPr/>
          </p:nvSpPr>
          <p:spPr bwMode="auto">
            <a:xfrm>
              <a:off x="442" y="1824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45" name="Text Box 10"/>
            <p:cNvSpPr txBox="1">
              <a:spLocks noChangeArrowheads="1"/>
            </p:cNvSpPr>
            <p:nvPr/>
          </p:nvSpPr>
          <p:spPr bwMode="auto">
            <a:xfrm>
              <a:off x="624" y="1949"/>
              <a:ext cx="50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>
                  <a:cs typeface="华文中宋"/>
                </a:rPr>
                <a:t>PAN</a:t>
              </a:r>
            </a:p>
          </p:txBody>
        </p:sp>
        <p:sp>
          <p:nvSpPr>
            <p:cNvPr id="44046" name="Text Box 11"/>
            <p:cNvSpPr txBox="1">
              <a:spLocks noChangeArrowheads="1"/>
            </p:cNvSpPr>
            <p:nvPr/>
          </p:nvSpPr>
          <p:spPr bwMode="auto">
            <a:xfrm>
              <a:off x="605" y="2256"/>
              <a:ext cx="56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sz="2000">
                  <a:cs typeface="华文中宋"/>
                </a:rPr>
                <a:t>LAN</a:t>
              </a:r>
              <a:endParaRPr lang="en-US" altLang="zh-CN">
                <a:cs typeface="华文中宋"/>
              </a:endParaRPr>
            </a:p>
          </p:txBody>
        </p:sp>
        <p:sp>
          <p:nvSpPr>
            <p:cNvPr id="44047" name="Text Box 12"/>
            <p:cNvSpPr txBox="1">
              <a:spLocks noChangeArrowheads="1"/>
            </p:cNvSpPr>
            <p:nvPr/>
          </p:nvSpPr>
          <p:spPr bwMode="auto">
            <a:xfrm>
              <a:off x="599" y="2544"/>
              <a:ext cx="57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sz="2000">
                  <a:cs typeface="华文中宋"/>
                </a:rPr>
                <a:t>CAN</a:t>
              </a:r>
              <a:endParaRPr lang="en-US" altLang="zh-CN">
                <a:cs typeface="华文中宋"/>
              </a:endParaRPr>
            </a:p>
          </p:txBody>
        </p:sp>
        <p:sp>
          <p:nvSpPr>
            <p:cNvPr id="44048" name="Text Box 13"/>
            <p:cNvSpPr txBox="1">
              <a:spLocks noChangeArrowheads="1"/>
            </p:cNvSpPr>
            <p:nvPr/>
          </p:nvSpPr>
          <p:spPr bwMode="auto">
            <a:xfrm>
              <a:off x="586" y="2832"/>
              <a:ext cx="628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sz="2000">
                  <a:cs typeface="华文中宋"/>
                </a:rPr>
                <a:t>MAN</a:t>
              </a:r>
              <a:endParaRPr lang="en-US" altLang="zh-CN">
                <a:cs typeface="华文中宋"/>
              </a:endParaRPr>
            </a:p>
          </p:txBody>
        </p:sp>
        <p:sp>
          <p:nvSpPr>
            <p:cNvPr id="44049" name="Text Box 14"/>
            <p:cNvSpPr txBox="1">
              <a:spLocks noChangeArrowheads="1"/>
            </p:cNvSpPr>
            <p:nvPr/>
          </p:nvSpPr>
          <p:spPr bwMode="auto">
            <a:xfrm>
              <a:off x="586" y="3120"/>
              <a:ext cx="660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sz="2000">
                  <a:cs typeface="华文中宋"/>
                </a:rPr>
                <a:t>WAN</a:t>
              </a:r>
              <a:endParaRPr lang="en-US" altLang="zh-CN">
                <a:cs typeface="华文中宋"/>
              </a:endParaRPr>
            </a:p>
          </p:txBody>
        </p:sp>
        <p:sp>
          <p:nvSpPr>
            <p:cNvPr id="44050" name="Line 15"/>
            <p:cNvSpPr>
              <a:spLocks noChangeShapeType="1"/>
            </p:cNvSpPr>
            <p:nvPr/>
          </p:nvSpPr>
          <p:spPr bwMode="auto">
            <a:xfrm>
              <a:off x="1594" y="1824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51" name="Text Box 16"/>
            <p:cNvSpPr txBox="1">
              <a:spLocks noChangeArrowheads="1"/>
            </p:cNvSpPr>
            <p:nvPr/>
          </p:nvSpPr>
          <p:spPr bwMode="auto">
            <a:xfrm>
              <a:off x="1757" y="1920"/>
              <a:ext cx="1081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sz="2000">
                  <a:cs typeface="华文中宋"/>
                </a:rPr>
                <a:t>HomePNA</a:t>
              </a:r>
              <a:endParaRPr lang="en-US" altLang="zh-CN">
                <a:cs typeface="华文中宋"/>
              </a:endParaRPr>
            </a:p>
          </p:txBody>
        </p:sp>
        <p:sp>
          <p:nvSpPr>
            <p:cNvPr id="44052" name="Rectangle 17"/>
            <p:cNvSpPr>
              <a:spLocks noChangeArrowheads="1"/>
            </p:cNvSpPr>
            <p:nvPr/>
          </p:nvSpPr>
          <p:spPr bwMode="auto">
            <a:xfrm>
              <a:off x="1738" y="2304"/>
              <a:ext cx="1496" cy="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cs typeface="华文中宋"/>
                </a:rPr>
                <a:t>Power</a:t>
              </a:r>
              <a:r>
                <a:rPr lang="en-US" altLang="zh-CN">
                  <a:cs typeface="华文中宋"/>
                </a:rPr>
                <a:t> line </a:t>
              </a:r>
              <a:br>
                <a:rPr lang="en-US" altLang="zh-CN">
                  <a:cs typeface="华文中宋"/>
                </a:rPr>
              </a:br>
              <a:r>
                <a:rPr lang="en-US" altLang="zh-CN" sz="2000">
                  <a:cs typeface="华文中宋"/>
                </a:rPr>
                <a:t>communication</a:t>
              </a:r>
              <a:endParaRPr lang="zh-CN" altLang="en-US">
                <a:cs typeface="华文中宋"/>
              </a:endParaRPr>
            </a:p>
          </p:txBody>
        </p:sp>
        <p:sp>
          <p:nvSpPr>
            <p:cNvPr id="44053" name="Rectangle 18"/>
            <p:cNvSpPr>
              <a:spLocks noChangeArrowheads="1"/>
            </p:cNvSpPr>
            <p:nvPr/>
          </p:nvSpPr>
          <p:spPr bwMode="auto">
            <a:xfrm>
              <a:off x="1786" y="2928"/>
              <a:ext cx="99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cs typeface="华文中宋"/>
                </a:rPr>
                <a:t>Ethernet</a:t>
              </a:r>
              <a:endParaRPr lang="zh-CN" altLang="en-US">
                <a:cs typeface="华文中宋"/>
              </a:endParaRPr>
            </a:p>
          </p:txBody>
        </p:sp>
        <p:sp>
          <p:nvSpPr>
            <p:cNvPr id="44054" name="Rectangle 19"/>
            <p:cNvSpPr>
              <a:spLocks noChangeArrowheads="1"/>
            </p:cNvSpPr>
            <p:nvPr/>
          </p:nvSpPr>
          <p:spPr bwMode="auto">
            <a:xfrm>
              <a:off x="1786" y="3264"/>
              <a:ext cx="587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cs typeface="华文中宋"/>
                </a:rPr>
                <a:t>WiFi</a:t>
              </a:r>
              <a:endParaRPr lang="zh-CN" altLang="en-US">
                <a:cs typeface="华文中宋"/>
              </a:endParaRPr>
            </a:p>
          </p:txBody>
        </p:sp>
        <p:sp>
          <p:nvSpPr>
            <p:cNvPr id="44055" name="Line 20"/>
            <p:cNvSpPr>
              <a:spLocks noChangeShapeType="1"/>
            </p:cNvSpPr>
            <p:nvPr/>
          </p:nvSpPr>
          <p:spPr bwMode="auto">
            <a:xfrm>
              <a:off x="3322" y="1824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56" name="Rectangle 21"/>
            <p:cNvSpPr>
              <a:spLocks noChangeArrowheads="1"/>
            </p:cNvSpPr>
            <p:nvPr/>
          </p:nvSpPr>
          <p:spPr bwMode="auto">
            <a:xfrm>
              <a:off x="3506" y="1920"/>
              <a:ext cx="473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cs typeface="华文中宋"/>
                </a:rPr>
                <a:t>Bus</a:t>
              </a:r>
              <a:endParaRPr lang="zh-CN" altLang="en-US">
                <a:cs typeface="华文中宋"/>
              </a:endParaRPr>
            </a:p>
          </p:txBody>
        </p:sp>
        <p:sp>
          <p:nvSpPr>
            <p:cNvPr id="44057" name="Rectangle 22"/>
            <p:cNvSpPr>
              <a:spLocks noChangeArrowheads="1"/>
            </p:cNvSpPr>
            <p:nvPr/>
          </p:nvSpPr>
          <p:spPr bwMode="auto">
            <a:xfrm>
              <a:off x="3466" y="2256"/>
              <a:ext cx="577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cs typeface="华文中宋"/>
                </a:rPr>
                <a:t>Star</a:t>
              </a:r>
              <a:endParaRPr lang="zh-CN" altLang="en-US">
                <a:cs typeface="华文中宋"/>
              </a:endParaRPr>
            </a:p>
          </p:txBody>
        </p:sp>
        <p:sp>
          <p:nvSpPr>
            <p:cNvPr id="44058" name="Rectangle 23"/>
            <p:cNvSpPr>
              <a:spLocks noChangeArrowheads="1"/>
            </p:cNvSpPr>
            <p:nvPr/>
          </p:nvSpPr>
          <p:spPr bwMode="auto">
            <a:xfrm>
              <a:off x="3466" y="2592"/>
              <a:ext cx="539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cs typeface="华文中宋"/>
                </a:rPr>
                <a:t>Ring</a:t>
              </a:r>
              <a:endParaRPr lang="zh-CN" altLang="en-US">
                <a:cs typeface="华文中宋"/>
              </a:endParaRPr>
            </a:p>
          </p:txBody>
        </p:sp>
        <p:sp>
          <p:nvSpPr>
            <p:cNvPr id="44059" name="Rectangle 24"/>
            <p:cNvSpPr>
              <a:spLocks noChangeArrowheads="1"/>
            </p:cNvSpPr>
            <p:nvPr/>
          </p:nvSpPr>
          <p:spPr bwMode="auto">
            <a:xfrm>
              <a:off x="3466" y="2928"/>
              <a:ext cx="64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cs typeface="华文中宋"/>
                </a:rPr>
                <a:t>Mesh</a:t>
              </a:r>
              <a:endParaRPr lang="zh-CN" altLang="en-US">
                <a:cs typeface="华文中宋"/>
              </a:endParaRPr>
            </a:p>
          </p:txBody>
        </p:sp>
        <p:sp>
          <p:nvSpPr>
            <p:cNvPr id="44060" name="Rectangle 26"/>
            <p:cNvSpPr>
              <a:spLocks noChangeArrowheads="1"/>
            </p:cNvSpPr>
            <p:nvPr/>
          </p:nvSpPr>
          <p:spPr bwMode="auto">
            <a:xfrm>
              <a:off x="3445" y="3312"/>
              <a:ext cx="598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cs typeface="华文中宋"/>
                </a:rPr>
                <a:t>Tree</a:t>
              </a:r>
              <a:endParaRPr lang="zh-CN" altLang="en-US">
                <a:cs typeface="华文中宋"/>
              </a:endParaRPr>
            </a:p>
          </p:txBody>
        </p:sp>
        <p:sp>
          <p:nvSpPr>
            <p:cNvPr id="44061" name="Line 27"/>
            <p:cNvSpPr>
              <a:spLocks noChangeShapeType="1"/>
            </p:cNvSpPr>
            <p:nvPr/>
          </p:nvSpPr>
          <p:spPr bwMode="auto">
            <a:xfrm>
              <a:off x="4762" y="1824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62" name="Rectangle 28"/>
            <p:cNvSpPr>
              <a:spLocks noChangeArrowheads="1"/>
            </p:cNvSpPr>
            <p:nvPr/>
          </p:nvSpPr>
          <p:spPr bwMode="auto">
            <a:xfrm>
              <a:off x="4906" y="1872"/>
              <a:ext cx="591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cs typeface="华文中宋"/>
                </a:rPr>
                <a:t>SAN</a:t>
              </a:r>
              <a:endParaRPr lang="zh-CN" altLang="en-US">
                <a:cs typeface="华文中宋"/>
              </a:endParaRPr>
            </a:p>
          </p:txBody>
        </p:sp>
        <p:sp>
          <p:nvSpPr>
            <p:cNvPr id="44063" name="Rectangle 29"/>
            <p:cNvSpPr>
              <a:spLocks noChangeArrowheads="1"/>
            </p:cNvSpPr>
            <p:nvPr/>
          </p:nvSpPr>
          <p:spPr bwMode="auto">
            <a:xfrm>
              <a:off x="4906" y="2208"/>
              <a:ext cx="759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 b="1">
                  <a:solidFill>
                    <a:schemeClr val="hlink"/>
                  </a:solidFill>
                  <a:cs typeface="华文中宋"/>
                </a:rPr>
                <a:t>SOHO</a:t>
              </a:r>
              <a:endParaRPr lang="zh-CN" altLang="en-US" b="1">
                <a:solidFill>
                  <a:schemeClr val="hlink"/>
                </a:solidFill>
                <a:cs typeface="华文中宋"/>
              </a:endParaRPr>
            </a:p>
          </p:txBody>
        </p:sp>
        <p:sp>
          <p:nvSpPr>
            <p:cNvPr id="44064" name="Rectangle 30"/>
            <p:cNvSpPr>
              <a:spLocks noChangeArrowheads="1"/>
            </p:cNvSpPr>
            <p:nvPr/>
          </p:nvSpPr>
          <p:spPr bwMode="auto">
            <a:xfrm>
              <a:off x="4939" y="2554"/>
              <a:ext cx="908" cy="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cs typeface="华文中宋"/>
                </a:rPr>
                <a:t>Data</a:t>
              </a:r>
              <a:r>
                <a:rPr lang="en-US" altLang="zh-CN">
                  <a:cs typeface="华文中宋"/>
                </a:rPr>
                <a:t/>
              </a:r>
              <a:br>
                <a:rPr lang="en-US" altLang="zh-CN">
                  <a:cs typeface="华文中宋"/>
                </a:rPr>
              </a:br>
              <a:r>
                <a:rPr lang="en-US" altLang="zh-CN">
                  <a:cs typeface="华文中宋"/>
                </a:rPr>
                <a:t>Center</a:t>
              </a:r>
              <a:endParaRPr lang="zh-CN" altLang="en-US">
                <a:cs typeface="华文中宋"/>
              </a:endParaRPr>
            </a:p>
          </p:txBody>
        </p:sp>
        <p:sp>
          <p:nvSpPr>
            <p:cNvPr id="44065" name="Line 31"/>
            <p:cNvSpPr>
              <a:spLocks noChangeShapeType="1"/>
            </p:cNvSpPr>
            <p:nvPr/>
          </p:nvSpPr>
          <p:spPr bwMode="auto">
            <a:xfrm flipH="1">
              <a:off x="2256" y="1008"/>
              <a:ext cx="624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66" name="Line 32"/>
            <p:cNvSpPr>
              <a:spLocks noChangeShapeType="1"/>
            </p:cNvSpPr>
            <p:nvPr/>
          </p:nvSpPr>
          <p:spPr bwMode="auto">
            <a:xfrm>
              <a:off x="2880" y="1008"/>
              <a:ext cx="624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67" name="Line 33"/>
            <p:cNvSpPr>
              <a:spLocks noChangeShapeType="1"/>
            </p:cNvSpPr>
            <p:nvPr/>
          </p:nvSpPr>
          <p:spPr bwMode="auto">
            <a:xfrm flipH="1">
              <a:off x="720" y="1008"/>
              <a:ext cx="216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68" name="Line 34"/>
            <p:cNvSpPr>
              <a:spLocks noChangeShapeType="1"/>
            </p:cNvSpPr>
            <p:nvPr/>
          </p:nvSpPr>
          <p:spPr bwMode="auto">
            <a:xfrm>
              <a:off x="2880" y="1008"/>
              <a:ext cx="2112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69" name="Line 35"/>
            <p:cNvSpPr>
              <a:spLocks noChangeShapeType="1"/>
            </p:cNvSpPr>
            <p:nvPr/>
          </p:nvSpPr>
          <p:spPr bwMode="auto">
            <a:xfrm>
              <a:off x="432" y="206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70" name="Line 36"/>
            <p:cNvSpPr>
              <a:spLocks noChangeShapeType="1"/>
            </p:cNvSpPr>
            <p:nvPr/>
          </p:nvSpPr>
          <p:spPr bwMode="auto">
            <a:xfrm>
              <a:off x="432" y="240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71" name="Line 37"/>
            <p:cNvSpPr>
              <a:spLocks noChangeShapeType="1"/>
            </p:cNvSpPr>
            <p:nvPr/>
          </p:nvSpPr>
          <p:spPr bwMode="auto">
            <a:xfrm>
              <a:off x="432" y="26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72" name="Line 38"/>
            <p:cNvSpPr>
              <a:spLocks noChangeShapeType="1"/>
            </p:cNvSpPr>
            <p:nvPr/>
          </p:nvSpPr>
          <p:spPr bwMode="auto">
            <a:xfrm>
              <a:off x="432" y="297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73" name="Line 39"/>
            <p:cNvSpPr>
              <a:spLocks noChangeShapeType="1"/>
            </p:cNvSpPr>
            <p:nvPr/>
          </p:nvSpPr>
          <p:spPr bwMode="auto">
            <a:xfrm>
              <a:off x="432" y="326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74" name="Line 40"/>
            <p:cNvSpPr>
              <a:spLocks noChangeShapeType="1"/>
            </p:cNvSpPr>
            <p:nvPr/>
          </p:nvSpPr>
          <p:spPr bwMode="auto">
            <a:xfrm>
              <a:off x="1584" y="206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75" name="Line 41"/>
            <p:cNvSpPr>
              <a:spLocks noChangeShapeType="1"/>
            </p:cNvSpPr>
            <p:nvPr/>
          </p:nvSpPr>
          <p:spPr bwMode="auto">
            <a:xfrm>
              <a:off x="1584" y="244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76" name="Line 42"/>
            <p:cNvSpPr>
              <a:spLocks noChangeShapeType="1"/>
            </p:cNvSpPr>
            <p:nvPr/>
          </p:nvSpPr>
          <p:spPr bwMode="auto">
            <a:xfrm>
              <a:off x="1584" y="30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77" name="Line 43"/>
            <p:cNvSpPr>
              <a:spLocks noChangeShapeType="1"/>
            </p:cNvSpPr>
            <p:nvPr/>
          </p:nvSpPr>
          <p:spPr bwMode="auto">
            <a:xfrm>
              <a:off x="1584" y="340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78" name="Line 44"/>
            <p:cNvSpPr>
              <a:spLocks noChangeShapeType="1"/>
            </p:cNvSpPr>
            <p:nvPr/>
          </p:nvSpPr>
          <p:spPr bwMode="auto">
            <a:xfrm>
              <a:off x="3312" y="206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79" name="Line 45"/>
            <p:cNvSpPr>
              <a:spLocks noChangeShapeType="1"/>
            </p:cNvSpPr>
            <p:nvPr/>
          </p:nvSpPr>
          <p:spPr bwMode="auto">
            <a:xfrm>
              <a:off x="3312" y="240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80" name="Line 46"/>
            <p:cNvSpPr>
              <a:spLocks noChangeShapeType="1"/>
            </p:cNvSpPr>
            <p:nvPr/>
          </p:nvSpPr>
          <p:spPr bwMode="auto">
            <a:xfrm>
              <a:off x="3312" y="273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81" name="Line 47"/>
            <p:cNvSpPr>
              <a:spLocks noChangeShapeType="1"/>
            </p:cNvSpPr>
            <p:nvPr/>
          </p:nvSpPr>
          <p:spPr bwMode="auto">
            <a:xfrm>
              <a:off x="3312" y="30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82" name="Line 48"/>
            <p:cNvSpPr>
              <a:spLocks noChangeShapeType="1"/>
            </p:cNvSpPr>
            <p:nvPr/>
          </p:nvSpPr>
          <p:spPr bwMode="auto">
            <a:xfrm>
              <a:off x="3312" y="340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83" name="Line 49"/>
            <p:cNvSpPr>
              <a:spLocks noChangeShapeType="1"/>
            </p:cNvSpPr>
            <p:nvPr/>
          </p:nvSpPr>
          <p:spPr bwMode="auto">
            <a:xfrm>
              <a:off x="4752" y="201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84" name="Line 50"/>
            <p:cNvSpPr>
              <a:spLocks noChangeShapeType="1"/>
            </p:cNvSpPr>
            <p:nvPr/>
          </p:nvSpPr>
          <p:spPr bwMode="auto">
            <a:xfrm>
              <a:off x="4752" y="235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85" name="Line 51"/>
            <p:cNvSpPr>
              <a:spLocks noChangeShapeType="1"/>
            </p:cNvSpPr>
            <p:nvPr/>
          </p:nvSpPr>
          <p:spPr bwMode="auto">
            <a:xfrm>
              <a:off x="4752" y="26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86" name="Line 52"/>
            <p:cNvSpPr>
              <a:spLocks noChangeShapeType="1"/>
            </p:cNvSpPr>
            <p:nvPr/>
          </p:nvSpPr>
          <p:spPr bwMode="auto">
            <a:xfrm>
              <a:off x="2880" y="1008"/>
              <a:ext cx="259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87" name="Text Box 53"/>
            <p:cNvSpPr txBox="1">
              <a:spLocks noChangeArrowheads="1"/>
            </p:cNvSpPr>
            <p:nvPr/>
          </p:nvSpPr>
          <p:spPr bwMode="auto">
            <a:xfrm>
              <a:off x="5058" y="912"/>
              <a:ext cx="773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009900"/>
                  </a:solidFill>
                  <a:cs typeface="华文中宋"/>
                </a:rPr>
                <a:t>other</a:t>
              </a:r>
              <a:endParaRPr lang="en-US" altLang="zh-CN" sz="2800" b="1">
                <a:solidFill>
                  <a:srgbClr val="009900"/>
                </a:solidFill>
                <a:cs typeface="华文中宋"/>
              </a:endParaRPr>
            </a:p>
          </p:txBody>
        </p:sp>
      </p:grpSp>
      <p:sp>
        <p:nvSpPr>
          <p:cNvPr id="5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724400"/>
            <a:ext cx="739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FF0000"/>
                </a:solidFill>
              </a:rPr>
              <a:t>SAN:</a:t>
            </a:r>
            <a:r>
              <a:rPr lang="en-US" dirty="0" smtClean="0"/>
              <a:t> Storage Area Network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FF0000"/>
                </a:solidFill>
              </a:rPr>
              <a:t>SOHO</a:t>
            </a:r>
            <a:r>
              <a:rPr lang="en-US" dirty="0" smtClean="0"/>
              <a:t>: Small Office/ Home Office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b="1" dirty="0">
                <a:solidFill>
                  <a:srgbClr val="FF0000"/>
                </a:solidFill>
              </a:rPr>
              <a:t>Home </a:t>
            </a:r>
            <a:r>
              <a:rPr lang="en-US" b="1" dirty="0" smtClean="0">
                <a:solidFill>
                  <a:srgbClr val="FF0000"/>
                </a:solidFill>
              </a:rPr>
              <a:t>PNA</a:t>
            </a:r>
            <a:r>
              <a:rPr lang="en-US" dirty="0" smtClean="0"/>
              <a:t>: Home </a:t>
            </a:r>
            <a:r>
              <a:rPr lang="en-US" dirty="0" err="1"/>
              <a:t>Phoneline</a:t>
            </a:r>
            <a:r>
              <a:rPr lang="en-US" dirty="0"/>
              <a:t> Networking Alliance, also known as </a:t>
            </a:r>
            <a:r>
              <a:rPr lang="en-US" b="1" dirty="0"/>
              <a:t>HPNA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2980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626315"/>
            <a:ext cx="6965245" cy="120248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Types of Networks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8800"/>
            <a:ext cx="7315200" cy="389426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Geographical distance:</a:t>
            </a:r>
          </a:p>
          <a:p>
            <a:pPr lvl="1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/>
              <a:t>Local Area Networks </a:t>
            </a:r>
            <a:r>
              <a:rPr lang="en-US" b="1" dirty="0" smtClean="0"/>
              <a:t>(LAN): </a:t>
            </a:r>
            <a:r>
              <a:rPr lang="en-US" dirty="0" smtClean="0"/>
              <a:t>Ethernet, Token ring, FDDI</a:t>
            </a:r>
          </a:p>
          <a:p>
            <a:pPr lvl="1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/>
              <a:t>Metropolitan Area Networks </a:t>
            </a:r>
            <a:r>
              <a:rPr lang="en-US" b="1" dirty="0" smtClean="0"/>
              <a:t>(MAN): </a:t>
            </a:r>
            <a:r>
              <a:rPr lang="en-US" dirty="0" smtClean="0"/>
              <a:t>DQDB, SMDS</a:t>
            </a:r>
          </a:p>
          <a:p>
            <a:pPr lvl="1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/>
              <a:t>Wide Area Networks </a:t>
            </a:r>
            <a:r>
              <a:rPr lang="en-US" b="1" dirty="0" smtClean="0"/>
              <a:t>(WAN): </a:t>
            </a:r>
            <a:r>
              <a:rPr lang="en-US" dirty="0" smtClean="0"/>
              <a:t>X.25, ATM, frame relay</a:t>
            </a:r>
          </a:p>
          <a:p>
            <a:pPr lvl="1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/>
              <a:t>Caveat: LAN, MAN, WAN may mean different things</a:t>
            </a:r>
          </a:p>
          <a:p>
            <a:pPr lvl="2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800" dirty="0" smtClean="0"/>
              <a:t>(service, network technology, networks).</a:t>
            </a:r>
          </a:p>
          <a:p>
            <a:pPr lvl="2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600" dirty="0" smtClean="0">
                <a:solidFill>
                  <a:srgbClr val="FF0000"/>
                </a:solidFill>
              </a:rPr>
              <a:t>FDDI:</a:t>
            </a:r>
            <a:r>
              <a:rPr lang="en-US" sz="2600" b="1" dirty="0"/>
              <a:t> </a:t>
            </a:r>
            <a:r>
              <a:rPr lang="en-US" sz="2600" dirty="0"/>
              <a:t>Fiber Distributed Data Interface</a:t>
            </a:r>
            <a:endParaRPr lang="en-US" sz="2600" dirty="0" smtClean="0">
              <a:solidFill>
                <a:srgbClr val="FF0000"/>
              </a:solidFill>
            </a:endParaRPr>
          </a:p>
          <a:p>
            <a:pPr lvl="2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600" dirty="0" smtClean="0">
                <a:solidFill>
                  <a:srgbClr val="FF0000"/>
                </a:solidFill>
              </a:rPr>
              <a:t>DQDB:</a:t>
            </a:r>
            <a:r>
              <a:rPr lang="en-US" sz="2600" dirty="0"/>
              <a:t> distributed-queue dual-bus network</a:t>
            </a:r>
            <a:endParaRPr lang="en-US" sz="2600" dirty="0" smtClean="0">
              <a:solidFill>
                <a:srgbClr val="FF0000"/>
              </a:solidFill>
            </a:endParaRPr>
          </a:p>
          <a:p>
            <a:pPr lvl="2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600" dirty="0" smtClean="0">
                <a:solidFill>
                  <a:srgbClr val="FF0000"/>
                </a:solidFill>
              </a:rPr>
              <a:t>SMDS:</a:t>
            </a:r>
            <a:r>
              <a:rPr lang="en-US" sz="2600" dirty="0"/>
              <a:t> Switched Multi-megabit Data Service</a:t>
            </a:r>
            <a:endParaRPr lang="en-US" sz="2600" dirty="0" smtClean="0">
              <a:solidFill>
                <a:srgbClr val="FF0000"/>
              </a:solidFill>
            </a:endParaRPr>
          </a:p>
          <a:p>
            <a:pPr lvl="2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600" dirty="0" smtClean="0">
                <a:solidFill>
                  <a:srgbClr val="FF0000"/>
                </a:solidFill>
              </a:rPr>
              <a:t>ATM:</a:t>
            </a:r>
            <a:r>
              <a:rPr lang="en-US" sz="2800" dirty="0" smtClean="0"/>
              <a:t> </a:t>
            </a:r>
            <a:r>
              <a:rPr lang="en-US" sz="2400" dirty="0" smtClean="0"/>
              <a:t>Asynchronous Transfer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4BE65C-7C2E-4E3B-92C4-F92971EAE242}" type="slidenum">
              <a:rPr lang="en-US" altLang="zh-CN"/>
              <a:pPr>
                <a:defRPr/>
              </a:pPr>
              <a:t>21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2172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Types of Networks </a:t>
            </a:r>
            <a:r>
              <a:rPr lang="en-US" b="1" u="sng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6083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3600" b="1" dirty="0" smtClean="0"/>
              <a:t>Application Types</a:t>
            </a:r>
          </a:p>
          <a:p>
            <a:pPr lvl="1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/>
              <a:t>Special purpose networks: </a:t>
            </a:r>
          </a:p>
          <a:p>
            <a:pPr lvl="2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/>
              <a:t>airline reservation network, banking network, credit card network, telephony</a:t>
            </a:r>
          </a:p>
          <a:p>
            <a:pPr lvl="1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/>
              <a:t>General purpose network: </a:t>
            </a:r>
          </a:p>
          <a:p>
            <a:pPr lvl="2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/>
              <a:t>Internet 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6524C-40AC-4C2A-9E56-BD88997315FE}" type="slidenum">
              <a:rPr lang="en-US" altLang="zh-CN"/>
              <a:pPr>
                <a:defRPr/>
              </a:pPr>
              <a:t>22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997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Types of Networks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3800" dirty="0" smtClean="0"/>
              <a:t>Right to use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3400" dirty="0" smtClean="0"/>
              <a:t>private: enterprise networks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3400" dirty="0" smtClean="0"/>
              <a:t>public: telephony network, Internet</a:t>
            </a:r>
          </a:p>
          <a:p>
            <a:pPr lvl="2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sz="3400" dirty="0" smtClean="0"/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3800" dirty="0" smtClean="0"/>
              <a:t>Ownership of protocols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3400" dirty="0" smtClean="0"/>
              <a:t>proprietary: SNA ( Secure Network Access)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3400" dirty="0" smtClean="0"/>
              <a:t>open: IP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sz="3400" dirty="0" smtClean="0"/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3800" dirty="0" smtClean="0"/>
              <a:t>Technologies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3400" dirty="0" smtClean="0"/>
              <a:t>terrestrial vs. satellite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3400" dirty="0" smtClean="0"/>
              <a:t>wired vs. wireless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endParaRPr lang="en-US" sz="3400" dirty="0" smtClean="0"/>
          </a:p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3800" dirty="0" smtClean="0"/>
              <a:t>Protocols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3400" dirty="0" smtClean="0"/>
              <a:t>IP, AppleTalk, SNA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 2"/>
              <a:buChar char=""/>
              <a:defRPr/>
            </a:pPr>
            <a:endParaRPr lang="en-US" sz="28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D9D277-7B32-4DE4-9793-FCAB2B3829BD}" type="slidenum">
              <a:rPr lang="en-US" altLang="zh-CN"/>
              <a:pPr>
                <a:defRPr/>
              </a:pPr>
              <a:t>23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5485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828800" y="3109380"/>
            <a:ext cx="5943600" cy="18436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457200"/>
            <a:ext cx="6965245" cy="120248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Types of Networks </a:t>
            </a:r>
            <a:r>
              <a:rPr lang="en-US" b="1" u="sng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481138"/>
            <a:ext cx="7543800" cy="1871662"/>
          </a:xfrm>
        </p:spPr>
        <p:txBody>
          <a:bodyPr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altLang="zh-CN" sz="3600" b="1" u="sng" dirty="0" smtClean="0">
                <a:solidFill>
                  <a:schemeClr val="bg2">
                    <a:lumMod val="75000"/>
                  </a:schemeClr>
                </a:solidFill>
                <a:cs typeface="华文中宋"/>
              </a:rPr>
              <a:t>Personal</a:t>
            </a:r>
            <a:r>
              <a:rPr lang="en-US" altLang="zh-CN" sz="3600" b="1" dirty="0" smtClean="0">
                <a:solidFill>
                  <a:schemeClr val="bg2">
                    <a:lumMod val="75000"/>
                  </a:schemeClr>
                </a:solidFill>
                <a:cs typeface="华文中宋"/>
              </a:rPr>
              <a:t> Area Networks (PANs)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altLang="zh-CN" dirty="0" smtClean="0">
                <a:cs typeface="华文中宋"/>
              </a:rPr>
              <a:t>Interconnect personal devices (PDA, cell phone, portable game module, PC) within 30 feet or so.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altLang="zh-CN" dirty="0" smtClean="0">
                <a:cs typeface="华文中宋"/>
              </a:rPr>
              <a:t>Example: Bluetooth.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D3C7CE-610C-4C70-956A-814FD0E81BED}" type="slidenum">
              <a:rPr lang="en-US" altLang="zh-CN"/>
              <a:pPr>
                <a:defRPr/>
              </a:pPr>
              <a:t>24</a:t>
            </a:fld>
            <a:endParaRPr lang="en-US" altLang="zh-CN"/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1981200" y="3230562"/>
            <a:ext cx="5262563" cy="1390945"/>
            <a:chOff x="278" y="1632"/>
            <a:chExt cx="4573" cy="2141"/>
          </a:xfrm>
        </p:grpSpPr>
        <p:pic>
          <p:nvPicPr>
            <p:cNvPr id="48135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" y="2640"/>
              <a:ext cx="67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6" name="Picture 5" descr="bbfwMedi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2208"/>
              <a:ext cx="582" cy="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7" name="Picture 6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" y="1632"/>
              <a:ext cx="816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38" name="Text Box 7"/>
            <p:cNvSpPr txBox="1">
              <a:spLocks noChangeArrowheads="1"/>
            </p:cNvSpPr>
            <p:nvPr/>
          </p:nvSpPr>
          <p:spPr bwMode="auto">
            <a:xfrm>
              <a:off x="278" y="2477"/>
              <a:ext cx="7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FF"/>
                  </a:solidFill>
                  <a:cs typeface="华文中宋"/>
                </a:rPr>
                <a:t>Laptop</a:t>
              </a:r>
            </a:p>
          </p:txBody>
        </p:sp>
        <p:sp>
          <p:nvSpPr>
            <p:cNvPr id="48139" name="Text Box 10"/>
            <p:cNvSpPr txBox="1">
              <a:spLocks noChangeArrowheads="1"/>
            </p:cNvSpPr>
            <p:nvPr/>
          </p:nvSpPr>
          <p:spPr bwMode="auto">
            <a:xfrm>
              <a:off x="1910" y="2765"/>
              <a:ext cx="9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FF"/>
                  </a:solidFill>
                  <a:cs typeface="华文中宋"/>
                </a:rPr>
                <a:t>Bluetooth</a:t>
              </a:r>
            </a:p>
          </p:txBody>
        </p:sp>
        <p:sp>
          <p:nvSpPr>
            <p:cNvPr id="48140" name="Text Box 11"/>
            <p:cNvSpPr txBox="1">
              <a:spLocks noChangeArrowheads="1"/>
            </p:cNvSpPr>
            <p:nvPr/>
          </p:nvSpPr>
          <p:spPr bwMode="auto">
            <a:xfrm>
              <a:off x="3830" y="3485"/>
              <a:ext cx="10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FF"/>
                  </a:solidFill>
                  <a:cs typeface="华文中宋"/>
                </a:rPr>
                <a:t>Cell phone</a:t>
              </a:r>
            </a:p>
          </p:txBody>
        </p:sp>
      </p:grp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5181600"/>
            <a:ext cx="3996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PDA</a:t>
            </a:r>
            <a:r>
              <a:rPr lang="en-US" b="1" dirty="0"/>
              <a:t> </a:t>
            </a:r>
            <a:r>
              <a:rPr lang="en-US" b="1" dirty="0" smtClean="0"/>
              <a:t>: </a:t>
            </a:r>
            <a:r>
              <a:rPr lang="en-US" dirty="0" smtClean="0"/>
              <a:t>Personal Digital Assistant 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6764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105275" y="3733800"/>
            <a:ext cx="4048125" cy="211455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609601"/>
            <a:ext cx="6965245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Types of Networks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371600"/>
            <a:ext cx="7315200" cy="2609850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sz="3600" b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</a:rPr>
              <a:t>Local Area Network </a:t>
            </a:r>
          </a:p>
          <a:p>
            <a:pPr lvl="1" fontAlgn="auto">
              <a:spcBef>
                <a:spcPct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>
                <a:latin typeface="Arial" pitchFamily="34" charset="0"/>
              </a:rPr>
              <a:t>Network computers are located relatively close to each other. </a:t>
            </a:r>
          </a:p>
          <a:p>
            <a:pPr lvl="1" fontAlgn="auto">
              <a:spcBef>
                <a:spcPct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>
                <a:latin typeface="Arial" pitchFamily="34" charset="0"/>
              </a:rPr>
              <a:t>They are generally limited to buildings owned by one organization.</a:t>
            </a:r>
          </a:p>
          <a:p>
            <a:pPr lvl="1" fontAlgn="auto">
              <a:spcBef>
                <a:spcPct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>
                <a:latin typeface="Arial" pitchFamily="34" charset="0"/>
              </a:rPr>
              <a:t>They operate at high speeds.</a:t>
            </a:r>
          </a:p>
          <a:p>
            <a:pPr lvl="1" fontAlgn="auto">
              <a:spcBef>
                <a:spcPct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>
                <a:latin typeface="Arial" pitchFamily="34" charset="0"/>
              </a:rPr>
              <a:t>They are low-cost networks..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2800" dirty="0" smtClean="0">
              <a:latin typeface="Arial" pitchFamily="34" charset="0"/>
            </a:endParaRP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en-US" altLang="zh-CN" dirty="0" smtClean="0">
              <a:cs typeface="华文中宋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8982FB-2740-4457-A90A-44FAC0CB23ED}" type="slidenum">
              <a:rPr lang="en-US" altLang="zh-CN"/>
              <a:pPr>
                <a:defRPr/>
              </a:pPr>
              <a:t>25</a:t>
            </a:fld>
            <a:endParaRPr lang="en-US" altLang="zh-CN"/>
          </a:p>
        </p:txBody>
      </p:sp>
      <p:pic>
        <p:nvPicPr>
          <p:cNvPr id="491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185" y="3810000"/>
            <a:ext cx="38195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0438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36613" y="2304267"/>
            <a:ext cx="6320668" cy="335712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550115"/>
            <a:ext cx="6965245" cy="120248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Types of Networks </a:t>
            </a:r>
            <a:r>
              <a:rPr lang="en-US" b="1" u="sng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0180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533400"/>
          </a:xfrm>
        </p:spPr>
        <p:txBody>
          <a:bodyPr/>
          <a:lstStyle/>
          <a:p>
            <a:pPr lvl="1"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</a:rPr>
              <a:t>Typical LAN</a:t>
            </a:r>
          </a:p>
          <a:p>
            <a:pPr>
              <a:buFont typeface="Wingdings 2" pitchFamily="18" charset="2"/>
              <a:buNone/>
            </a:pPr>
            <a:endParaRPr lang="en-US" sz="2800" dirty="0" smtClean="0">
              <a:latin typeface="Arial" pitchFamily="34" charset="0"/>
            </a:endParaRPr>
          </a:p>
          <a:p>
            <a:endParaRPr lang="en-US" altLang="zh-CN" dirty="0" smtClean="0">
              <a:cs typeface="华文中宋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0B6D90-E9C5-4EAD-85D7-6C46143A4B7F}" type="slidenum">
              <a:rPr lang="en-US" altLang="zh-CN"/>
              <a:pPr>
                <a:defRPr/>
              </a:pPr>
              <a:t>26</a:t>
            </a:fld>
            <a:endParaRPr lang="en-US" altLang="zh-CN"/>
          </a:p>
        </p:txBody>
      </p: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1448470" y="2438399"/>
            <a:ext cx="6247730" cy="3222987"/>
            <a:chOff x="240" y="336"/>
            <a:chExt cx="5458" cy="3504"/>
          </a:xfrm>
        </p:grpSpPr>
        <p:pic>
          <p:nvPicPr>
            <p:cNvPr id="50183" name="Picture 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" y="1335"/>
              <a:ext cx="987" cy="1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84" name="Line 4"/>
            <p:cNvSpPr>
              <a:spLocks noChangeShapeType="1"/>
            </p:cNvSpPr>
            <p:nvPr/>
          </p:nvSpPr>
          <p:spPr bwMode="auto">
            <a:xfrm>
              <a:off x="2016" y="336"/>
              <a:ext cx="0" cy="35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185" name="Line 5"/>
            <p:cNvSpPr>
              <a:spLocks noChangeShapeType="1"/>
            </p:cNvSpPr>
            <p:nvPr/>
          </p:nvSpPr>
          <p:spPr bwMode="auto">
            <a:xfrm flipV="1">
              <a:off x="2016" y="528"/>
              <a:ext cx="26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pic>
          <p:nvPicPr>
            <p:cNvPr id="50186" name="Picture 6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816"/>
              <a:ext cx="43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87" name="Picture 7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6" y="816"/>
              <a:ext cx="43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88" name="Picture 8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4" y="816"/>
              <a:ext cx="43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89" name="Line 9"/>
            <p:cNvSpPr>
              <a:spLocks noChangeShapeType="1"/>
            </p:cNvSpPr>
            <p:nvPr/>
          </p:nvSpPr>
          <p:spPr bwMode="auto">
            <a:xfrm flipV="1">
              <a:off x="2016" y="1632"/>
              <a:ext cx="26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pic>
          <p:nvPicPr>
            <p:cNvPr id="50190" name="Picture 10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" y="1824"/>
              <a:ext cx="43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91" name="Picture 11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824"/>
              <a:ext cx="43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92" name="Picture 12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" y="2736"/>
              <a:ext cx="43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93" name="Line 13"/>
            <p:cNvSpPr>
              <a:spLocks noChangeShapeType="1"/>
            </p:cNvSpPr>
            <p:nvPr/>
          </p:nvSpPr>
          <p:spPr bwMode="auto">
            <a:xfrm flipV="1">
              <a:off x="2016" y="2592"/>
              <a:ext cx="26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pic>
          <p:nvPicPr>
            <p:cNvPr id="50194" name="Picture 14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2736"/>
              <a:ext cx="43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95" name="Picture 15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" y="2736"/>
              <a:ext cx="43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96" name="Picture 16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8" y="2736"/>
              <a:ext cx="43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97" name="Picture 17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" y="1872"/>
              <a:ext cx="43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98" name="Picture 18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8" y="1872"/>
              <a:ext cx="43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99" name="Line 19"/>
            <p:cNvSpPr>
              <a:spLocks noChangeShapeType="1"/>
            </p:cNvSpPr>
            <p:nvPr/>
          </p:nvSpPr>
          <p:spPr bwMode="auto">
            <a:xfrm>
              <a:off x="2496" y="52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00" name="Line 20"/>
            <p:cNvSpPr>
              <a:spLocks noChangeShapeType="1"/>
            </p:cNvSpPr>
            <p:nvPr/>
          </p:nvSpPr>
          <p:spPr bwMode="auto">
            <a:xfrm>
              <a:off x="3120" y="52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01" name="Line 21"/>
            <p:cNvSpPr>
              <a:spLocks noChangeShapeType="1"/>
            </p:cNvSpPr>
            <p:nvPr/>
          </p:nvSpPr>
          <p:spPr bwMode="auto">
            <a:xfrm>
              <a:off x="3648" y="52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02" name="Line 22"/>
            <p:cNvSpPr>
              <a:spLocks noChangeShapeType="1"/>
            </p:cNvSpPr>
            <p:nvPr/>
          </p:nvSpPr>
          <p:spPr bwMode="auto">
            <a:xfrm>
              <a:off x="4176" y="52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03" name="Line 23"/>
            <p:cNvSpPr>
              <a:spLocks noChangeShapeType="1"/>
            </p:cNvSpPr>
            <p:nvPr/>
          </p:nvSpPr>
          <p:spPr bwMode="auto">
            <a:xfrm>
              <a:off x="2496" y="163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04" name="Line 24"/>
            <p:cNvSpPr>
              <a:spLocks noChangeShapeType="1"/>
            </p:cNvSpPr>
            <p:nvPr/>
          </p:nvSpPr>
          <p:spPr bwMode="auto">
            <a:xfrm>
              <a:off x="3120" y="163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05" name="Line 25"/>
            <p:cNvSpPr>
              <a:spLocks noChangeShapeType="1"/>
            </p:cNvSpPr>
            <p:nvPr/>
          </p:nvSpPr>
          <p:spPr bwMode="auto">
            <a:xfrm>
              <a:off x="3744" y="163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06" name="Line 26"/>
            <p:cNvSpPr>
              <a:spLocks noChangeShapeType="1"/>
            </p:cNvSpPr>
            <p:nvPr/>
          </p:nvSpPr>
          <p:spPr bwMode="auto">
            <a:xfrm>
              <a:off x="4320" y="163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07" name="Line 27"/>
            <p:cNvSpPr>
              <a:spLocks noChangeShapeType="1"/>
            </p:cNvSpPr>
            <p:nvPr/>
          </p:nvSpPr>
          <p:spPr bwMode="auto">
            <a:xfrm>
              <a:off x="4320" y="254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08" name="Line 28"/>
            <p:cNvSpPr>
              <a:spLocks noChangeShapeType="1"/>
            </p:cNvSpPr>
            <p:nvPr/>
          </p:nvSpPr>
          <p:spPr bwMode="auto">
            <a:xfrm>
              <a:off x="3696" y="254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09" name="Line 29"/>
            <p:cNvSpPr>
              <a:spLocks noChangeShapeType="1"/>
            </p:cNvSpPr>
            <p:nvPr/>
          </p:nvSpPr>
          <p:spPr bwMode="auto">
            <a:xfrm>
              <a:off x="3120" y="254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10" name="Line 30"/>
            <p:cNvSpPr>
              <a:spLocks noChangeShapeType="1"/>
            </p:cNvSpPr>
            <p:nvPr/>
          </p:nvSpPr>
          <p:spPr bwMode="auto">
            <a:xfrm>
              <a:off x="2496" y="254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11" name="Text Box 31"/>
            <p:cNvSpPr txBox="1">
              <a:spLocks noChangeArrowheads="1"/>
            </p:cNvSpPr>
            <p:nvPr/>
          </p:nvSpPr>
          <p:spPr bwMode="auto">
            <a:xfrm>
              <a:off x="4848" y="2682"/>
              <a:ext cx="849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altLang="zh-CN" sz="1800">
                  <a:solidFill>
                    <a:srgbClr val="0000FF"/>
                  </a:solidFill>
                  <a:cs typeface="华文中宋"/>
                </a:rPr>
                <a:t>1</a:t>
              </a:r>
              <a:r>
                <a:rPr lang="en-US" altLang="zh-CN" sz="1800" baseline="30000">
                  <a:solidFill>
                    <a:srgbClr val="0000FF"/>
                  </a:solidFill>
                  <a:cs typeface="华文中宋"/>
                </a:rPr>
                <a:t>st</a:t>
              </a:r>
              <a:r>
                <a:rPr lang="en-US" altLang="zh-CN" sz="1800">
                  <a:solidFill>
                    <a:srgbClr val="0000FF"/>
                  </a:solidFill>
                  <a:cs typeface="华文中宋"/>
                </a:rPr>
                <a:t> floor</a:t>
              </a:r>
            </a:p>
          </p:txBody>
        </p:sp>
        <p:sp>
          <p:nvSpPr>
            <p:cNvPr id="50212" name="Text Box 32"/>
            <p:cNvSpPr txBox="1">
              <a:spLocks noChangeArrowheads="1"/>
            </p:cNvSpPr>
            <p:nvPr/>
          </p:nvSpPr>
          <p:spPr bwMode="auto">
            <a:xfrm>
              <a:off x="4800" y="1818"/>
              <a:ext cx="898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altLang="zh-CN" sz="1800">
                  <a:solidFill>
                    <a:srgbClr val="0000FF"/>
                  </a:solidFill>
                  <a:cs typeface="华文中宋"/>
                </a:rPr>
                <a:t>2</a:t>
              </a:r>
              <a:r>
                <a:rPr lang="en-US" altLang="zh-CN" sz="1800" baseline="30000">
                  <a:solidFill>
                    <a:srgbClr val="0000FF"/>
                  </a:solidFill>
                  <a:cs typeface="华文中宋"/>
                </a:rPr>
                <a:t>nd</a:t>
              </a:r>
              <a:r>
                <a:rPr lang="en-US" altLang="zh-CN" sz="1800">
                  <a:solidFill>
                    <a:srgbClr val="0000FF"/>
                  </a:solidFill>
                  <a:cs typeface="华文中宋"/>
                </a:rPr>
                <a:t> floor</a:t>
              </a:r>
            </a:p>
          </p:txBody>
        </p:sp>
        <p:sp>
          <p:nvSpPr>
            <p:cNvPr id="50213" name="Text Box 33"/>
            <p:cNvSpPr txBox="1">
              <a:spLocks noChangeArrowheads="1"/>
            </p:cNvSpPr>
            <p:nvPr/>
          </p:nvSpPr>
          <p:spPr bwMode="auto">
            <a:xfrm>
              <a:off x="4752" y="1102"/>
              <a:ext cx="946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altLang="zh-CN" sz="1800">
                  <a:solidFill>
                    <a:srgbClr val="0000FF"/>
                  </a:solidFill>
                  <a:cs typeface="华文中宋"/>
                </a:rPr>
                <a:t>5</a:t>
              </a:r>
              <a:r>
                <a:rPr lang="en-US" altLang="zh-CN" sz="1800" baseline="30000">
                  <a:solidFill>
                    <a:srgbClr val="0000FF"/>
                  </a:solidFill>
                  <a:cs typeface="华文中宋"/>
                </a:rPr>
                <a:t>th</a:t>
              </a:r>
              <a:r>
                <a:rPr lang="en-US" altLang="zh-CN" sz="1800">
                  <a:solidFill>
                    <a:srgbClr val="0000FF"/>
                  </a:solidFill>
                  <a:cs typeface="华文中宋"/>
                </a:rPr>
                <a:t>  floor</a:t>
              </a:r>
            </a:p>
          </p:txBody>
        </p:sp>
        <p:pic>
          <p:nvPicPr>
            <p:cNvPr id="50214" name="Picture 34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5" y="3474"/>
              <a:ext cx="269" cy="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215" name="Picture 35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816"/>
              <a:ext cx="43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216" name="Line 36"/>
            <p:cNvSpPr>
              <a:spLocks noChangeShapeType="1"/>
            </p:cNvSpPr>
            <p:nvPr/>
          </p:nvSpPr>
          <p:spPr bwMode="auto">
            <a:xfrm flipV="1">
              <a:off x="2016" y="3312"/>
              <a:ext cx="26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pic>
          <p:nvPicPr>
            <p:cNvPr id="50217" name="Picture 37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0" y="3456"/>
              <a:ext cx="288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218" name="Picture 38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3456"/>
              <a:ext cx="288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219" name="Line 39"/>
            <p:cNvSpPr>
              <a:spLocks noChangeShapeType="1"/>
            </p:cNvSpPr>
            <p:nvPr/>
          </p:nvSpPr>
          <p:spPr bwMode="auto">
            <a:xfrm>
              <a:off x="2928" y="331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20" name="Line 40"/>
            <p:cNvSpPr>
              <a:spLocks noChangeShapeType="1"/>
            </p:cNvSpPr>
            <p:nvPr/>
          </p:nvSpPr>
          <p:spPr bwMode="auto">
            <a:xfrm>
              <a:off x="3504" y="331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21" name="Line 41"/>
            <p:cNvSpPr>
              <a:spLocks noChangeShapeType="1"/>
            </p:cNvSpPr>
            <p:nvPr/>
          </p:nvSpPr>
          <p:spPr bwMode="auto">
            <a:xfrm>
              <a:off x="3984" y="331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7" name="AutoShape 42"/>
            <p:cNvSpPr>
              <a:spLocks noChangeArrowheads="1"/>
            </p:cNvSpPr>
            <p:nvPr/>
          </p:nvSpPr>
          <p:spPr bwMode="auto">
            <a:xfrm>
              <a:off x="336" y="3071"/>
              <a:ext cx="1151" cy="624"/>
            </a:xfrm>
            <a:prstGeom prst="cloudCallout">
              <a:avLst>
                <a:gd name="adj1" fmla="val -45574"/>
                <a:gd name="adj2" fmla="val 12819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r>
                <a:rPr lang="en-US" altLang="zh-CN" sz="1800" dirty="0">
                  <a:latin typeface="Garamond" pitchFamily="18" charset="0"/>
                  <a:cs typeface="+mn-cs"/>
                </a:rPr>
                <a:t>Internet</a:t>
              </a:r>
            </a:p>
          </p:txBody>
        </p:sp>
        <p:sp>
          <p:nvSpPr>
            <p:cNvPr id="50223" name="Line 43"/>
            <p:cNvSpPr>
              <a:spLocks noChangeShapeType="1"/>
            </p:cNvSpPr>
            <p:nvPr/>
          </p:nvSpPr>
          <p:spPr bwMode="auto">
            <a:xfrm>
              <a:off x="1440" y="3216"/>
              <a:ext cx="5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224" name="Text Box 44"/>
            <p:cNvSpPr txBox="1">
              <a:spLocks noChangeArrowheads="1"/>
            </p:cNvSpPr>
            <p:nvPr/>
          </p:nvSpPr>
          <p:spPr bwMode="auto">
            <a:xfrm>
              <a:off x="4418" y="3236"/>
              <a:ext cx="1246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/>
              <a:r>
                <a:rPr lang="en-US" altLang="zh-CN" sz="1800" dirty="0">
                  <a:solidFill>
                    <a:srgbClr val="0000FF"/>
                  </a:solidFill>
                  <a:cs typeface="华文中宋"/>
                </a:rPr>
                <a:t>data center</a:t>
              </a:r>
            </a:p>
          </p:txBody>
        </p:sp>
        <p:sp>
          <p:nvSpPr>
            <p:cNvPr id="50225" name="Text Box 45"/>
            <p:cNvSpPr txBox="1">
              <a:spLocks noChangeArrowheads="1"/>
            </p:cNvSpPr>
            <p:nvPr/>
          </p:nvSpPr>
          <p:spPr bwMode="auto">
            <a:xfrm>
              <a:off x="240" y="720"/>
              <a:ext cx="1165" cy="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altLang="zh-CN" sz="1800">
                  <a:solidFill>
                    <a:srgbClr val="0000FF"/>
                  </a:solidFill>
                  <a:cs typeface="华文中宋"/>
                </a:rPr>
                <a:t>Engineering</a:t>
              </a:r>
            </a:p>
            <a:p>
              <a:r>
                <a:rPr lang="en-US" altLang="zh-CN" sz="1800">
                  <a:solidFill>
                    <a:srgbClr val="0000FF"/>
                  </a:solidFill>
                  <a:cs typeface="华文中宋"/>
                </a:rPr>
                <a:t>Tower</a:t>
              </a:r>
            </a:p>
          </p:txBody>
        </p:sp>
      </p:grpSp>
      <p:sp>
        <p:nvSpPr>
          <p:cNvPr id="5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3014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Types of Networks </a:t>
            </a:r>
            <a:r>
              <a:rPr lang="en-US" b="1" u="sng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1203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sz="3600" b="1" u="sng" dirty="0" smtClean="0">
                <a:solidFill>
                  <a:schemeClr val="bg2">
                    <a:lumMod val="75000"/>
                  </a:schemeClr>
                </a:solidFill>
                <a:cs typeface="华文中宋"/>
              </a:rPr>
              <a:t>Campus</a:t>
            </a:r>
            <a:r>
              <a:rPr lang="en-US" altLang="zh-CN" sz="3600" b="1" dirty="0" smtClean="0">
                <a:solidFill>
                  <a:schemeClr val="bg2">
                    <a:lumMod val="75000"/>
                  </a:schemeClr>
                </a:solidFill>
                <a:cs typeface="华文中宋"/>
              </a:rPr>
              <a:t> Area Network (CAN):</a:t>
            </a:r>
          </a:p>
          <a:p>
            <a:pPr lvl="1">
              <a:lnSpc>
                <a:spcPct val="90000"/>
              </a:lnSpc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A network that connects two or more LANs but that is limited to a specific (possibly private) geographical area such </a:t>
            </a:r>
          </a:p>
          <a:p>
            <a:pPr lvl="2">
              <a:lnSpc>
                <a:spcPct val="90000"/>
              </a:lnSpc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as a college campus, industrial complex, or a military base.</a:t>
            </a:r>
          </a:p>
          <a:p>
            <a:pPr lvl="2">
              <a:lnSpc>
                <a:spcPct val="90000"/>
              </a:lnSpc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generally limited to an area that is smaller than a Metropolitan Area Network (MAN).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7794CC-81BB-467A-B287-B9FA4C7FF360}" type="slidenum">
              <a:rPr lang="en-US" altLang="zh-CN"/>
              <a:pPr>
                <a:defRPr/>
              </a:pPr>
              <a:t>27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642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71132" y="2286988"/>
            <a:ext cx="7206068" cy="3275612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609601"/>
            <a:ext cx="6965245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Types of Networks </a:t>
            </a:r>
            <a:r>
              <a:rPr lang="en-US" b="1" u="sng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2228" name="Content Placeholder 1"/>
          <p:cNvSpPr>
            <a:spLocks noGrp="1"/>
          </p:cNvSpPr>
          <p:nvPr>
            <p:ph idx="1"/>
          </p:nvPr>
        </p:nvSpPr>
        <p:spPr>
          <a:xfrm>
            <a:off x="685800" y="1447800"/>
            <a:ext cx="7696200" cy="711776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9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endParaRPr lang="en-US" altLang="zh-CN" dirty="0" smtClean="0">
              <a:cs typeface="华文中宋"/>
            </a:endParaRPr>
          </a:p>
          <a:p>
            <a:pPr lvl="1">
              <a:lnSpc>
                <a:spcPct val="90000"/>
              </a:lnSpc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sz="2300" dirty="0" smtClean="0">
                <a:cs typeface="华文中宋"/>
              </a:rPr>
              <a:t>Typical CAN</a:t>
            </a:r>
          </a:p>
          <a:p>
            <a:pPr marL="365760" lvl="1" indent="0">
              <a:lnSpc>
                <a:spcPct val="90000"/>
              </a:lnSpc>
              <a:buClr>
                <a:schemeClr val="accent1">
                  <a:lumMod val="75000"/>
                </a:schemeClr>
              </a:buClr>
              <a:buNone/>
            </a:pPr>
            <a:endParaRPr lang="en-US" altLang="zh-CN" dirty="0" smtClean="0">
              <a:cs typeface="华文中宋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13CE5A-BB0E-44D0-9F57-675E67EFC734}" type="slidenum">
              <a:rPr lang="en-US" altLang="zh-CN"/>
              <a:pPr>
                <a:defRPr/>
              </a:pPr>
              <a:t>28</a:t>
            </a:fld>
            <a:endParaRPr lang="en-US" altLang="zh-CN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914850" y="2286988"/>
            <a:ext cx="7161830" cy="3302516"/>
            <a:chOff x="-112" y="1056"/>
            <a:chExt cx="5860" cy="2592"/>
          </a:xfrm>
        </p:grpSpPr>
        <p:pic>
          <p:nvPicPr>
            <p:cNvPr id="52231" name="Picture 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6" y="1291"/>
              <a:ext cx="1121" cy="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2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1056"/>
              <a:ext cx="1199" cy="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3" name="Picture 5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2640"/>
              <a:ext cx="1199" cy="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4" name="Picture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6" y="2688"/>
              <a:ext cx="1199" cy="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5" name="Text Box 7"/>
            <p:cNvSpPr txBox="1">
              <a:spLocks noChangeArrowheads="1"/>
            </p:cNvSpPr>
            <p:nvPr/>
          </p:nvSpPr>
          <p:spPr bwMode="auto">
            <a:xfrm>
              <a:off x="75" y="1163"/>
              <a:ext cx="1107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altLang="zh-CN" sz="1800" dirty="0">
                  <a:solidFill>
                    <a:srgbClr val="0000FF"/>
                  </a:solidFill>
                  <a:cs typeface="华文中宋"/>
                </a:rPr>
                <a:t>Engineering</a:t>
              </a:r>
            </a:p>
            <a:p>
              <a:r>
                <a:rPr lang="en-US" altLang="zh-CN" sz="1800" dirty="0">
                  <a:solidFill>
                    <a:srgbClr val="0000FF"/>
                  </a:solidFill>
                  <a:cs typeface="华文中宋"/>
                </a:rPr>
                <a:t>Tower</a:t>
              </a:r>
            </a:p>
          </p:txBody>
        </p:sp>
        <p:sp>
          <p:nvSpPr>
            <p:cNvPr id="52236" name="Text Box 8"/>
            <p:cNvSpPr txBox="1">
              <a:spLocks noChangeArrowheads="1"/>
            </p:cNvSpPr>
            <p:nvPr/>
          </p:nvSpPr>
          <p:spPr bwMode="auto">
            <a:xfrm>
              <a:off x="4311" y="1194"/>
              <a:ext cx="1437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altLang="zh-CN" sz="1800" dirty="0">
                  <a:solidFill>
                    <a:srgbClr val="0000FF"/>
                  </a:solidFill>
                  <a:cs typeface="华文中宋"/>
                </a:rPr>
                <a:t>Faculty of Arts</a:t>
              </a:r>
            </a:p>
          </p:txBody>
        </p:sp>
        <p:sp>
          <p:nvSpPr>
            <p:cNvPr id="52237" name="Text Box 9"/>
            <p:cNvSpPr txBox="1">
              <a:spLocks noChangeArrowheads="1"/>
            </p:cNvSpPr>
            <p:nvPr/>
          </p:nvSpPr>
          <p:spPr bwMode="auto">
            <a:xfrm>
              <a:off x="4746" y="2782"/>
              <a:ext cx="841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/>
              <a:r>
                <a:rPr lang="en-US" altLang="zh-CN" sz="1800">
                  <a:solidFill>
                    <a:srgbClr val="0000FF"/>
                  </a:solidFill>
                  <a:cs typeface="华文中宋"/>
                </a:rPr>
                <a:t>Faculty </a:t>
              </a:r>
            </a:p>
            <a:p>
              <a:pPr algn="ctr"/>
              <a:r>
                <a:rPr lang="en-US" altLang="zh-CN" sz="1800">
                  <a:solidFill>
                    <a:srgbClr val="0000FF"/>
                  </a:solidFill>
                  <a:cs typeface="华文中宋"/>
                </a:rPr>
                <a:t>Science</a:t>
              </a:r>
            </a:p>
          </p:txBody>
        </p:sp>
        <p:sp>
          <p:nvSpPr>
            <p:cNvPr id="52238" name="Text Box 10"/>
            <p:cNvSpPr txBox="1">
              <a:spLocks noChangeArrowheads="1"/>
            </p:cNvSpPr>
            <p:nvPr/>
          </p:nvSpPr>
          <p:spPr bwMode="auto">
            <a:xfrm>
              <a:off x="-112" y="2599"/>
              <a:ext cx="1385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/>
              <a:r>
                <a:rPr lang="en-US" altLang="zh-CN" sz="1800" dirty="0">
                  <a:solidFill>
                    <a:srgbClr val="0000FF"/>
                  </a:solidFill>
                  <a:cs typeface="华文中宋"/>
                </a:rPr>
                <a:t>Administration</a:t>
              </a:r>
            </a:p>
            <a:p>
              <a:pPr algn="ctr"/>
              <a:r>
                <a:rPr lang="en-US" altLang="zh-CN" sz="1800" dirty="0">
                  <a:solidFill>
                    <a:srgbClr val="0000FF"/>
                  </a:solidFill>
                  <a:cs typeface="华文中宋"/>
                </a:rPr>
                <a:t>Building</a:t>
              </a:r>
            </a:p>
          </p:txBody>
        </p:sp>
        <p:sp>
          <p:nvSpPr>
            <p:cNvPr id="52239" name="Line 11"/>
            <p:cNvSpPr>
              <a:spLocks noChangeShapeType="1"/>
            </p:cNvSpPr>
            <p:nvPr/>
          </p:nvSpPr>
          <p:spPr bwMode="auto">
            <a:xfrm flipV="1">
              <a:off x="2160" y="3168"/>
              <a:ext cx="14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2240" name="Line 12"/>
            <p:cNvSpPr>
              <a:spLocks noChangeShapeType="1"/>
            </p:cNvSpPr>
            <p:nvPr/>
          </p:nvSpPr>
          <p:spPr bwMode="auto">
            <a:xfrm flipV="1">
              <a:off x="3840" y="1968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2241" name="Line 13"/>
            <p:cNvSpPr>
              <a:spLocks noChangeShapeType="1"/>
            </p:cNvSpPr>
            <p:nvPr/>
          </p:nvSpPr>
          <p:spPr bwMode="auto">
            <a:xfrm flipV="1">
              <a:off x="2208" y="1872"/>
              <a:ext cx="12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2242" name="Line 14"/>
            <p:cNvSpPr>
              <a:spLocks noChangeShapeType="1"/>
            </p:cNvSpPr>
            <p:nvPr/>
          </p:nvSpPr>
          <p:spPr bwMode="auto">
            <a:xfrm flipV="1">
              <a:off x="2112" y="1920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2899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u="sng" dirty="0" smtClean="0"/>
              <a:t>Types of Networks</a:t>
            </a:r>
            <a:endParaRPr lang="en-US" u="sng" dirty="0"/>
          </a:p>
        </p:txBody>
      </p:sp>
      <p:sp>
        <p:nvSpPr>
          <p:cNvPr id="5325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sz="2800" u="sng" dirty="0" smtClean="0">
                <a:cs typeface="华文中宋"/>
              </a:rPr>
              <a:t>Metropolitan</a:t>
            </a:r>
            <a:r>
              <a:rPr lang="en-US" altLang="zh-CN" sz="2800" dirty="0" smtClean="0">
                <a:cs typeface="华文中宋"/>
              </a:rPr>
              <a:t> Area Networks (MANs)</a:t>
            </a:r>
          </a:p>
          <a:p>
            <a:pPr lvl="1"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sz="2400" dirty="0" smtClean="0">
                <a:cs typeface="华文中宋"/>
              </a:rPr>
              <a:t>Interconnect customer sites controlled by a single telecommunications carrier within a metropolitan geographic region.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0AF93-4C82-4FBB-B587-4650C680D035}" type="slidenum">
              <a:rPr lang="en-US" altLang="zh-CN"/>
              <a:pPr>
                <a:defRPr/>
              </a:pPr>
              <a:t>29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993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295400" y="1981200"/>
            <a:ext cx="6553200" cy="3398081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609601"/>
            <a:ext cx="6965245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u="sng" dirty="0" smtClean="0"/>
              <a:t>Types of Networks</a:t>
            </a:r>
            <a:endParaRPr lang="en-US" u="sng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500062"/>
          </a:xfrm>
        </p:spPr>
        <p:txBody>
          <a:bodyPr>
            <a:normAutofit/>
          </a:bodyPr>
          <a:lstStyle/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en-US" altLang="zh-CN" dirty="0" smtClean="0">
                <a:cs typeface="华文中宋"/>
              </a:rPr>
              <a:t>Typical MAN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F0AFB5-1479-42F3-A790-5335CB3D3D0D}" type="slidenum">
              <a:rPr lang="en-US" altLang="zh-CN"/>
              <a:pPr>
                <a:defRPr/>
              </a:pPr>
              <a:t>30</a:t>
            </a:fld>
            <a:endParaRPr lang="en-US" altLang="zh-CN"/>
          </a:p>
        </p:txBody>
      </p: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1525588" y="2133600"/>
            <a:ext cx="6034087" cy="3128952"/>
            <a:chOff x="481" y="816"/>
            <a:chExt cx="4648" cy="3259"/>
          </a:xfrm>
        </p:grpSpPr>
        <p:grpSp>
          <p:nvGrpSpPr>
            <p:cNvPr id="54279" name="Group 3"/>
            <p:cNvGrpSpPr>
              <a:grpSpLocks/>
            </p:cNvGrpSpPr>
            <p:nvPr/>
          </p:nvGrpSpPr>
          <p:grpSpPr bwMode="auto">
            <a:xfrm>
              <a:off x="3601" y="816"/>
              <a:ext cx="1480" cy="709"/>
              <a:chOff x="2170" y="1062"/>
              <a:chExt cx="1701" cy="815"/>
            </a:xfrm>
          </p:grpSpPr>
          <p:pic>
            <p:nvPicPr>
              <p:cNvPr id="54305" name="Picture 4"/>
              <p:cNvPicPr>
                <a:picLocks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0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306" name="Picture 5"/>
              <p:cNvPicPr>
                <a:picLocks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4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307" name="Picture 6"/>
              <p:cNvPicPr>
                <a:picLocks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0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54280" name="Group 7"/>
            <p:cNvGrpSpPr>
              <a:grpSpLocks/>
            </p:cNvGrpSpPr>
            <p:nvPr/>
          </p:nvGrpSpPr>
          <p:grpSpPr bwMode="auto">
            <a:xfrm>
              <a:off x="481" y="1296"/>
              <a:ext cx="1480" cy="709"/>
              <a:chOff x="2170" y="1062"/>
              <a:chExt cx="1701" cy="815"/>
            </a:xfrm>
          </p:grpSpPr>
          <p:pic>
            <p:nvPicPr>
              <p:cNvPr id="54302" name="Picture 8"/>
              <p:cNvPicPr>
                <a:picLocks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0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303" name="Picture 9"/>
              <p:cNvPicPr>
                <a:picLocks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4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304" name="Picture 10"/>
              <p:cNvPicPr>
                <a:picLocks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0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54281" name="Group 11"/>
            <p:cNvGrpSpPr>
              <a:grpSpLocks/>
            </p:cNvGrpSpPr>
            <p:nvPr/>
          </p:nvGrpSpPr>
          <p:grpSpPr bwMode="auto">
            <a:xfrm>
              <a:off x="481" y="2544"/>
              <a:ext cx="1480" cy="709"/>
              <a:chOff x="2170" y="1062"/>
              <a:chExt cx="1701" cy="815"/>
            </a:xfrm>
          </p:grpSpPr>
          <p:pic>
            <p:nvPicPr>
              <p:cNvPr id="54299" name="Picture 12"/>
              <p:cNvPicPr>
                <a:picLocks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0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300" name="Picture 13"/>
              <p:cNvPicPr>
                <a:picLocks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4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301" name="Picture 14"/>
              <p:cNvPicPr>
                <a:picLocks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0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54282" name="Group 15"/>
            <p:cNvGrpSpPr>
              <a:grpSpLocks/>
            </p:cNvGrpSpPr>
            <p:nvPr/>
          </p:nvGrpSpPr>
          <p:grpSpPr bwMode="auto">
            <a:xfrm>
              <a:off x="3649" y="2976"/>
              <a:ext cx="1480" cy="709"/>
              <a:chOff x="2170" y="1062"/>
              <a:chExt cx="1701" cy="815"/>
            </a:xfrm>
          </p:grpSpPr>
          <p:pic>
            <p:nvPicPr>
              <p:cNvPr id="54296" name="Picture 16"/>
              <p:cNvPicPr>
                <a:picLocks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0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297" name="Picture 17"/>
              <p:cNvPicPr>
                <a:picLocks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4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298" name="Picture 18"/>
              <p:cNvPicPr>
                <a:picLocks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0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4283" name="Text Box 19"/>
            <p:cNvSpPr txBox="1">
              <a:spLocks noChangeArrowheads="1"/>
            </p:cNvSpPr>
            <p:nvPr/>
          </p:nvSpPr>
          <p:spPr bwMode="auto">
            <a:xfrm>
              <a:off x="949" y="2014"/>
              <a:ext cx="402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altLang="zh-CN" sz="1800" dirty="0" smtClean="0">
                  <a:solidFill>
                    <a:srgbClr val="0000FF"/>
                  </a:solidFill>
                  <a:cs typeface="华文中宋"/>
                </a:rPr>
                <a:t>DU</a:t>
              </a:r>
              <a:endParaRPr lang="en-US" altLang="zh-CN" sz="1800" dirty="0">
                <a:solidFill>
                  <a:srgbClr val="0000FF"/>
                </a:solidFill>
                <a:cs typeface="华文中宋"/>
              </a:endParaRPr>
            </a:p>
          </p:txBody>
        </p:sp>
        <p:sp>
          <p:nvSpPr>
            <p:cNvPr id="54284" name="Text Box 20"/>
            <p:cNvSpPr txBox="1">
              <a:spLocks noChangeArrowheads="1"/>
            </p:cNvSpPr>
            <p:nvPr/>
          </p:nvSpPr>
          <p:spPr bwMode="auto">
            <a:xfrm>
              <a:off x="912" y="3258"/>
              <a:ext cx="490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altLang="zh-CN" sz="1800" dirty="0" smtClean="0">
                  <a:solidFill>
                    <a:srgbClr val="0000FF"/>
                  </a:solidFill>
                  <a:cs typeface="华文中宋"/>
                </a:rPr>
                <a:t>AEC</a:t>
              </a:r>
              <a:endParaRPr lang="en-US" altLang="zh-CN" sz="1800" dirty="0">
                <a:solidFill>
                  <a:srgbClr val="0000FF"/>
                </a:solidFill>
                <a:cs typeface="华文中宋"/>
              </a:endParaRPr>
            </a:p>
          </p:txBody>
        </p:sp>
        <p:grpSp>
          <p:nvGrpSpPr>
            <p:cNvPr id="54285" name="Group 21"/>
            <p:cNvGrpSpPr>
              <a:grpSpLocks/>
            </p:cNvGrpSpPr>
            <p:nvPr/>
          </p:nvGrpSpPr>
          <p:grpSpPr bwMode="auto">
            <a:xfrm>
              <a:off x="3601" y="1872"/>
              <a:ext cx="1480" cy="709"/>
              <a:chOff x="2170" y="1062"/>
              <a:chExt cx="1701" cy="815"/>
            </a:xfrm>
          </p:grpSpPr>
          <p:pic>
            <p:nvPicPr>
              <p:cNvPr id="54293" name="Picture 22"/>
              <p:cNvPicPr>
                <a:picLocks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0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294" name="Picture 23"/>
              <p:cNvPicPr>
                <a:picLocks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4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295" name="Picture 24"/>
              <p:cNvPicPr>
                <a:picLocks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0" y="1062"/>
                <a:ext cx="531" cy="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4286" name="Text Box 25"/>
            <p:cNvSpPr txBox="1">
              <a:spLocks noChangeArrowheads="1"/>
            </p:cNvSpPr>
            <p:nvPr/>
          </p:nvSpPr>
          <p:spPr bwMode="auto">
            <a:xfrm>
              <a:off x="3744" y="2586"/>
              <a:ext cx="511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altLang="zh-CN" sz="1800" dirty="0" smtClean="0">
                  <a:solidFill>
                    <a:srgbClr val="0000FF"/>
                  </a:solidFill>
                  <a:cs typeface="华文中宋"/>
                </a:rPr>
                <a:t>AKU</a:t>
              </a:r>
              <a:endParaRPr lang="en-US" altLang="zh-CN" sz="1800" dirty="0">
                <a:solidFill>
                  <a:srgbClr val="0000FF"/>
                </a:solidFill>
                <a:cs typeface="华文中宋"/>
              </a:endParaRPr>
            </a:p>
          </p:txBody>
        </p:sp>
        <p:sp>
          <p:nvSpPr>
            <p:cNvPr id="54287" name="Text Box 26"/>
            <p:cNvSpPr txBox="1">
              <a:spLocks noChangeArrowheads="1"/>
            </p:cNvSpPr>
            <p:nvPr/>
          </p:nvSpPr>
          <p:spPr bwMode="auto">
            <a:xfrm>
              <a:off x="3840" y="1482"/>
              <a:ext cx="545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altLang="zh-CN" sz="1800" dirty="0" smtClean="0">
                  <a:solidFill>
                    <a:srgbClr val="0000FF"/>
                  </a:solidFill>
                  <a:cs typeface="华文中宋"/>
                </a:rPr>
                <a:t>ANU</a:t>
              </a:r>
              <a:endParaRPr lang="en-US" altLang="zh-CN" sz="1800" dirty="0">
                <a:solidFill>
                  <a:srgbClr val="0000FF"/>
                </a:solidFill>
                <a:cs typeface="华文中宋"/>
              </a:endParaRPr>
            </a:p>
          </p:txBody>
        </p:sp>
        <p:sp>
          <p:nvSpPr>
            <p:cNvPr id="54288" name="Text Box 27"/>
            <p:cNvSpPr txBox="1">
              <a:spLocks noChangeArrowheads="1"/>
            </p:cNvSpPr>
            <p:nvPr/>
          </p:nvSpPr>
          <p:spPr bwMode="auto">
            <a:xfrm>
              <a:off x="3936" y="3690"/>
              <a:ext cx="510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altLang="zh-CN" sz="1800" dirty="0" smtClean="0">
                  <a:solidFill>
                    <a:srgbClr val="0000FF"/>
                  </a:solidFill>
                  <a:cs typeface="华文中宋"/>
                </a:rPr>
                <a:t>AFU</a:t>
              </a:r>
              <a:endParaRPr lang="en-US" altLang="zh-CN" sz="1800" dirty="0">
                <a:solidFill>
                  <a:srgbClr val="0000FF"/>
                </a:solidFill>
                <a:cs typeface="华文中宋"/>
              </a:endParaRPr>
            </a:p>
          </p:txBody>
        </p:sp>
        <p:sp>
          <p:nvSpPr>
            <p:cNvPr id="54289" name="Line 28"/>
            <p:cNvSpPr>
              <a:spLocks noChangeShapeType="1"/>
            </p:cNvSpPr>
            <p:nvPr/>
          </p:nvSpPr>
          <p:spPr bwMode="auto">
            <a:xfrm>
              <a:off x="1824" y="1968"/>
              <a:ext cx="0" cy="6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290" name="Line 29"/>
            <p:cNvSpPr>
              <a:spLocks noChangeShapeType="1"/>
            </p:cNvSpPr>
            <p:nvPr/>
          </p:nvSpPr>
          <p:spPr bwMode="auto">
            <a:xfrm flipV="1">
              <a:off x="1920" y="1344"/>
              <a:ext cx="1680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291" name="Line 30"/>
            <p:cNvSpPr>
              <a:spLocks noChangeShapeType="1"/>
            </p:cNvSpPr>
            <p:nvPr/>
          </p:nvSpPr>
          <p:spPr bwMode="auto">
            <a:xfrm flipV="1">
              <a:off x="1920" y="2352"/>
              <a:ext cx="1728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292" name="Line 31"/>
            <p:cNvSpPr>
              <a:spLocks noChangeShapeType="1"/>
            </p:cNvSpPr>
            <p:nvPr/>
          </p:nvSpPr>
          <p:spPr bwMode="auto">
            <a:xfrm>
              <a:off x="1920" y="2976"/>
              <a:ext cx="1872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7561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419600" y="4038600"/>
            <a:ext cx="3352800" cy="198120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609600"/>
            <a:ext cx="6829777" cy="914401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Types of Networks </a:t>
            </a:r>
            <a:r>
              <a:rPr lang="en-US" b="1" u="sng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28194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</a:rPr>
              <a:t>Wide Area Network 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>
                <a:latin typeface="Arial" pitchFamily="34" charset="0"/>
              </a:rPr>
              <a:t>Network computers are spread out over a larger area.  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>
                <a:latin typeface="Arial" pitchFamily="34" charset="0"/>
              </a:rPr>
              <a:t>They generally cross public thoroughfares.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>
                <a:latin typeface="Arial" pitchFamily="34" charset="0"/>
              </a:rPr>
              <a:t>They are often managed by public carriers.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>
                <a:latin typeface="Arial" pitchFamily="34" charset="0"/>
              </a:rPr>
              <a:t>They operate at lower speeds.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en-US" dirty="0" smtClean="0">
                <a:latin typeface="Arial" pitchFamily="34" charset="0"/>
              </a:rPr>
              <a:t>They are a higher-cost network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en-US" altLang="zh-CN" dirty="0" smtClean="0">
              <a:cs typeface="华文中宋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2FEE42-5D37-4519-BB60-F501F766F4B9}" type="slidenum">
              <a:rPr lang="en-US" altLang="zh-CN"/>
              <a:pPr>
                <a:defRPr/>
              </a:pPr>
              <a:t>31</a:t>
            </a:fld>
            <a:endParaRPr lang="en-US" altLang="zh-CN"/>
          </a:p>
        </p:txBody>
      </p:sp>
      <p:pic>
        <p:nvPicPr>
          <p:cNvPr id="553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114800"/>
            <a:ext cx="3200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745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19200" y="2133600"/>
            <a:ext cx="7010400" cy="3451591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631066"/>
            <a:ext cx="6965245" cy="104533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Types of Networks </a:t>
            </a:r>
            <a:r>
              <a:rPr lang="en-US" b="1" u="sng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324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2514600"/>
          </a:xfrm>
        </p:spPr>
        <p:txBody>
          <a:bodyPr/>
          <a:lstStyle/>
          <a:p>
            <a:pPr lvl="1"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sz="2400" dirty="0" smtClean="0"/>
              <a:t>A packet passes through many networks!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2BE9E4-05DE-4E58-8513-6ADF4A7724A8}" type="slidenum">
              <a:rPr lang="en-US" altLang="zh-CN"/>
              <a:pPr>
                <a:defRPr/>
              </a:pPr>
              <a:t>32</a:t>
            </a:fld>
            <a:endParaRPr lang="en-US" altLang="zh-CN"/>
          </a:p>
        </p:txBody>
      </p:sp>
      <p:grpSp>
        <p:nvGrpSpPr>
          <p:cNvPr id="5" name="Group 28"/>
          <p:cNvGrpSpPr>
            <a:grpSpLocks/>
          </p:cNvGrpSpPr>
          <p:nvPr/>
        </p:nvGrpSpPr>
        <p:grpSpPr bwMode="auto">
          <a:xfrm>
            <a:off x="1371600" y="2145406"/>
            <a:ext cx="6677025" cy="3368520"/>
            <a:chOff x="240" y="1056"/>
            <a:chExt cx="5280" cy="3061"/>
          </a:xfrm>
        </p:grpSpPr>
        <p:pic>
          <p:nvPicPr>
            <p:cNvPr id="56327" name="Picture 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784"/>
              <a:ext cx="352" cy="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28" name="Picture 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1920"/>
              <a:ext cx="720" cy="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29" name="Oval 5"/>
            <p:cNvSpPr>
              <a:spLocks noChangeArrowheads="1"/>
            </p:cNvSpPr>
            <p:nvPr/>
          </p:nvSpPr>
          <p:spPr bwMode="auto">
            <a:xfrm>
              <a:off x="1968" y="1056"/>
              <a:ext cx="1872" cy="76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altLang="zh-CN" sz="2800">
                  <a:cs typeface="华文中宋"/>
                </a:rPr>
                <a:t>WAN</a:t>
              </a:r>
            </a:p>
          </p:txBody>
        </p:sp>
        <p:sp>
          <p:nvSpPr>
            <p:cNvPr id="56330" name="Line 6"/>
            <p:cNvSpPr>
              <a:spLocks noChangeShapeType="1"/>
            </p:cNvSpPr>
            <p:nvPr/>
          </p:nvSpPr>
          <p:spPr bwMode="auto">
            <a:xfrm flipH="1">
              <a:off x="1104" y="1440"/>
              <a:ext cx="86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331" name="Line 7"/>
            <p:cNvSpPr>
              <a:spLocks noChangeShapeType="1"/>
            </p:cNvSpPr>
            <p:nvPr/>
          </p:nvSpPr>
          <p:spPr bwMode="auto">
            <a:xfrm flipH="1">
              <a:off x="3792" y="1488"/>
              <a:ext cx="86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332" name="Line 8"/>
            <p:cNvSpPr>
              <a:spLocks noChangeShapeType="1"/>
            </p:cNvSpPr>
            <p:nvPr/>
          </p:nvSpPr>
          <p:spPr bwMode="auto">
            <a:xfrm flipH="1">
              <a:off x="4656" y="1488"/>
              <a:ext cx="0" cy="4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333" name="Line 9"/>
            <p:cNvSpPr>
              <a:spLocks noChangeShapeType="1"/>
            </p:cNvSpPr>
            <p:nvPr/>
          </p:nvSpPr>
          <p:spPr bwMode="auto">
            <a:xfrm flipH="1">
              <a:off x="1104" y="1440"/>
              <a:ext cx="0" cy="4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334" name="Line 10"/>
            <p:cNvSpPr>
              <a:spLocks noChangeShapeType="1"/>
            </p:cNvSpPr>
            <p:nvPr/>
          </p:nvSpPr>
          <p:spPr bwMode="auto">
            <a:xfrm>
              <a:off x="3312" y="2640"/>
              <a:ext cx="22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335" name="Line 11"/>
            <p:cNvSpPr>
              <a:spLocks noChangeShapeType="1"/>
            </p:cNvSpPr>
            <p:nvPr/>
          </p:nvSpPr>
          <p:spPr bwMode="auto">
            <a:xfrm flipH="1">
              <a:off x="4608" y="2352"/>
              <a:ext cx="0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336" name="Line 12"/>
            <p:cNvSpPr>
              <a:spLocks noChangeShapeType="1"/>
            </p:cNvSpPr>
            <p:nvPr/>
          </p:nvSpPr>
          <p:spPr bwMode="auto">
            <a:xfrm flipH="1">
              <a:off x="1056" y="2304"/>
              <a:ext cx="0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337" name="Line 13"/>
            <p:cNvSpPr>
              <a:spLocks noChangeShapeType="1"/>
            </p:cNvSpPr>
            <p:nvPr/>
          </p:nvSpPr>
          <p:spPr bwMode="auto">
            <a:xfrm>
              <a:off x="384" y="2592"/>
              <a:ext cx="17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pic>
          <p:nvPicPr>
            <p:cNvPr id="56338" name="Picture 14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9" y="3037"/>
              <a:ext cx="524" cy="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9" name="Picture 15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0" y="2928"/>
              <a:ext cx="336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40" name="Picture 16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2976"/>
              <a:ext cx="561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41" name="Picture 17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2832"/>
              <a:ext cx="561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42" name="Picture 18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2832"/>
              <a:ext cx="561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43" name="Picture 19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" y="1968"/>
              <a:ext cx="720" cy="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44" name="Line 20"/>
            <p:cNvSpPr>
              <a:spLocks noChangeShapeType="1"/>
            </p:cNvSpPr>
            <p:nvPr/>
          </p:nvSpPr>
          <p:spPr bwMode="auto">
            <a:xfrm>
              <a:off x="480" y="259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345" name="Line 21"/>
            <p:cNvSpPr>
              <a:spLocks noChangeShapeType="1"/>
            </p:cNvSpPr>
            <p:nvPr/>
          </p:nvSpPr>
          <p:spPr bwMode="auto">
            <a:xfrm>
              <a:off x="960" y="259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346" name="Line 22"/>
            <p:cNvSpPr>
              <a:spLocks noChangeShapeType="1"/>
            </p:cNvSpPr>
            <p:nvPr/>
          </p:nvSpPr>
          <p:spPr bwMode="auto">
            <a:xfrm>
              <a:off x="1680" y="259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347" name="Line 23"/>
            <p:cNvSpPr>
              <a:spLocks noChangeShapeType="1"/>
            </p:cNvSpPr>
            <p:nvPr/>
          </p:nvSpPr>
          <p:spPr bwMode="auto">
            <a:xfrm>
              <a:off x="3936" y="264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348" name="Line 24"/>
            <p:cNvSpPr>
              <a:spLocks noChangeShapeType="1"/>
            </p:cNvSpPr>
            <p:nvPr/>
          </p:nvSpPr>
          <p:spPr bwMode="auto">
            <a:xfrm>
              <a:off x="4560" y="264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349" name="Line 25"/>
            <p:cNvSpPr>
              <a:spLocks noChangeShapeType="1"/>
            </p:cNvSpPr>
            <p:nvPr/>
          </p:nvSpPr>
          <p:spPr bwMode="auto">
            <a:xfrm>
              <a:off x="5184" y="264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350" name="Text Box 26"/>
            <p:cNvSpPr txBox="1">
              <a:spLocks noChangeArrowheads="1"/>
            </p:cNvSpPr>
            <p:nvPr/>
          </p:nvSpPr>
          <p:spPr bwMode="auto">
            <a:xfrm>
              <a:off x="384" y="3642"/>
              <a:ext cx="1430" cy="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altLang="zh-CN" sz="1400" dirty="0">
                  <a:solidFill>
                    <a:srgbClr val="0000FF"/>
                  </a:solidFill>
                  <a:cs typeface="华文中宋"/>
                </a:rPr>
                <a:t>Ministry of Foreign</a:t>
              </a:r>
            </a:p>
            <a:p>
              <a:r>
                <a:rPr lang="en-US" altLang="zh-CN" sz="1400" dirty="0">
                  <a:solidFill>
                    <a:srgbClr val="0000FF"/>
                  </a:solidFill>
                  <a:cs typeface="华文中宋"/>
                </a:rPr>
                <a:t>Affairs</a:t>
              </a:r>
            </a:p>
          </p:txBody>
        </p:sp>
        <p:sp>
          <p:nvSpPr>
            <p:cNvPr id="56351" name="Text Box 27"/>
            <p:cNvSpPr txBox="1">
              <a:spLocks noChangeArrowheads="1"/>
            </p:cNvSpPr>
            <p:nvPr/>
          </p:nvSpPr>
          <p:spPr bwMode="auto">
            <a:xfrm>
              <a:off x="3792" y="3642"/>
              <a:ext cx="1045" cy="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altLang="zh-CN" sz="1400" dirty="0" smtClean="0">
                  <a:solidFill>
                    <a:srgbClr val="0000FF"/>
                  </a:solidFill>
                  <a:cs typeface="华文中宋"/>
                </a:rPr>
                <a:t>KSA </a:t>
              </a:r>
              <a:r>
                <a:rPr lang="en-US" altLang="zh-CN" sz="1400" dirty="0">
                  <a:solidFill>
                    <a:srgbClr val="0000FF"/>
                  </a:solidFill>
                  <a:cs typeface="华文中宋"/>
                </a:rPr>
                <a:t>Embassy</a:t>
              </a:r>
            </a:p>
            <a:p>
              <a:r>
                <a:rPr lang="en-US" altLang="zh-CN" sz="1400" dirty="0" smtClean="0">
                  <a:solidFill>
                    <a:srgbClr val="0000FF"/>
                  </a:solidFill>
                  <a:cs typeface="华文中宋"/>
                </a:rPr>
                <a:t>Sudan</a:t>
              </a:r>
              <a:endParaRPr lang="en-US" altLang="zh-CN" sz="1400" dirty="0">
                <a:solidFill>
                  <a:srgbClr val="0000FF"/>
                </a:solidFill>
                <a:cs typeface="华文中宋"/>
              </a:endParaRPr>
            </a:p>
          </p:txBody>
        </p:sp>
      </p:grpSp>
      <p:sp>
        <p:nvSpPr>
          <p:cNvPr id="3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2623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19200" y="2232503"/>
            <a:ext cx="7010400" cy="2796697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533400"/>
            <a:ext cx="6965245" cy="105008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Types of Networks </a:t>
            </a:r>
            <a:r>
              <a:rPr lang="en-US" b="1" u="sng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30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667000"/>
          </a:xfrm>
        </p:spPr>
        <p:txBody>
          <a:bodyPr/>
          <a:lstStyle/>
          <a:p>
            <a:pPr lvl="1">
              <a:lnSpc>
                <a:spcPct val="90000"/>
              </a:lnSpc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</a:rPr>
              <a:t>Typical WAN</a:t>
            </a:r>
          </a:p>
          <a:p>
            <a:pPr lvl="1">
              <a:lnSpc>
                <a:spcPct val="90000"/>
              </a:lnSpc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dirty="0">
                <a:cs typeface="华文中宋"/>
              </a:rPr>
              <a:t>a packet passes through many networks!</a:t>
            </a:r>
          </a:p>
          <a:p>
            <a:pPr lvl="1">
              <a:lnSpc>
                <a:spcPct val="90000"/>
              </a:lnSpc>
            </a:pPr>
            <a:endParaRPr lang="en-US" altLang="zh-CN" dirty="0" smtClean="0">
              <a:cs typeface="华文中宋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E4FAD9-08A3-485F-8DDF-286770132668}" type="slidenum">
              <a:rPr lang="en-US" altLang="zh-CN"/>
              <a:pPr>
                <a:defRPr/>
              </a:pPr>
              <a:t>33</a:t>
            </a:fld>
            <a:endParaRPr lang="en-US" altLang="zh-CN"/>
          </a:p>
        </p:txBody>
      </p:sp>
      <p:grpSp>
        <p:nvGrpSpPr>
          <p:cNvPr id="1032" name="Group 112"/>
          <p:cNvGrpSpPr>
            <a:grpSpLocks/>
          </p:cNvGrpSpPr>
          <p:nvPr/>
        </p:nvGrpSpPr>
        <p:grpSpPr bwMode="auto">
          <a:xfrm>
            <a:off x="1295400" y="2308703"/>
            <a:ext cx="6694488" cy="2720497"/>
            <a:chOff x="106247" y="1784350"/>
            <a:chExt cx="8721841" cy="4790842"/>
          </a:xfrm>
        </p:grpSpPr>
        <p:sp>
          <p:nvSpPr>
            <p:cNvPr id="1033" name="Oval 4"/>
            <p:cNvSpPr>
              <a:spLocks noChangeArrowheads="1"/>
            </p:cNvSpPr>
            <p:nvPr/>
          </p:nvSpPr>
          <p:spPr bwMode="auto">
            <a:xfrm>
              <a:off x="2355850" y="4470400"/>
              <a:ext cx="1863725" cy="7905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altLang="zh-CN">
                  <a:solidFill>
                    <a:schemeClr val="bg1"/>
                  </a:solidFill>
                  <a:cs typeface="华文中宋"/>
                </a:rPr>
                <a:t>Tier 1 ISP</a:t>
              </a:r>
              <a:endParaRPr lang="en-US" altLang="zh-CN">
                <a:latin typeface="Times New Roman" pitchFamily="18" charset="0"/>
                <a:cs typeface="华文中宋"/>
              </a:endParaRPr>
            </a:p>
          </p:txBody>
        </p:sp>
        <p:sp>
          <p:nvSpPr>
            <p:cNvPr id="1034" name="Oval 5"/>
            <p:cNvSpPr>
              <a:spLocks noChangeArrowheads="1"/>
            </p:cNvSpPr>
            <p:nvPr/>
          </p:nvSpPr>
          <p:spPr bwMode="auto">
            <a:xfrm>
              <a:off x="3454400" y="3267075"/>
              <a:ext cx="1863724" cy="7905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altLang="zh-CN">
                  <a:solidFill>
                    <a:schemeClr val="bg1"/>
                  </a:solidFill>
                  <a:cs typeface="华文中宋"/>
                </a:rPr>
                <a:t>Tier 1 ISP</a:t>
              </a:r>
              <a:endParaRPr lang="en-US" altLang="zh-CN">
                <a:latin typeface="Times New Roman" pitchFamily="18" charset="0"/>
                <a:cs typeface="华文中宋"/>
              </a:endParaRPr>
            </a:p>
          </p:txBody>
        </p:sp>
        <p:sp>
          <p:nvSpPr>
            <p:cNvPr id="1035" name="Oval 6"/>
            <p:cNvSpPr>
              <a:spLocks noChangeArrowheads="1"/>
            </p:cNvSpPr>
            <p:nvPr/>
          </p:nvSpPr>
          <p:spPr bwMode="auto">
            <a:xfrm>
              <a:off x="4724400" y="4432300"/>
              <a:ext cx="1863725" cy="7905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altLang="zh-CN">
                  <a:solidFill>
                    <a:schemeClr val="bg1"/>
                  </a:solidFill>
                  <a:cs typeface="华文中宋"/>
                </a:rPr>
                <a:t>Tier 1 ISP</a:t>
              </a:r>
              <a:endParaRPr lang="en-US" altLang="zh-CN">
                <a:latin typeface="Times New Roman" pitchFamily="18" charset="0"/>
                <a:cs typeface="华文中宋"/>
              </a:endParaRPr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auto">
            <a:xfrm>
              <a:off x="5045075" y="4438650"/>
              <a:ext cx="133350" cy="1428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37" name="Oval 8"/>
            <p:cNvSpPr>
              <a:spLocks noChangeArrowheads="1"/>
            </p:cNvSpPr>
            <p:nvPr/>
          </p:nvSpPr>
          <p:spPr bwMode="auto">
            <a:xfrm>
              <a:off x="4594225" y="3968750"/>
              <a:ext cx="133350" cy="1428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38" name="Oval 9"/>
            <p:cNvSpPr>
              <a:spLocks noChangeArrowheads="1"/>
            </p:cNvSpPr>
            <p:nvPr/>
          </p:nvSpPr>
          <p:spPr bwMode="auto">
            <a:xfrm>
              <a:off x="4130675" y="3994150"/>
              <a:ext cx="133350" cy="1428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39" name="Oval 10"/>
            <p:cNvSpPr>
              <a:spLocks noChangeArrowheads="1"/>
            </p:cNvSpPr>
            <p:nvPr/>
          </p:nvSpPr>
          <p:spPr bwMode="auto">
            <a:xfrm>
              <a:off x="3660775" y="4451350"/>
              <a:ext cx="133350" cy="1428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40" name="Oval 11"/>
            <p:cNvSpPr>
              <a:spLocks noChangeArrowheads="1"/>
            </p:cNvSpPr>
            <p:nvPr/>
          </p:nvSpPr>
          <p:spPr bwMode="auto">
            <a:xfrm>
              <a:off x="4156075" y="4768850"/>
              <a:ext cx="133350" cy="1428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41" name="Oval 12"/>
            <p:cNvSpPr>
              <a:spLocks noChangeArrowheads="1"/>
            </p:cNvSpPr>
            <p:nvPr/>
          </p:nvSpPr>
          <p:spPr bwMode="auto">
            <a:xfrm>
              <a:off x="4670425" y="4756150"/>
              <a:ext cx="133350" cy="1428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42" name="Line 13"/>
            <p:cNvSpPr>
              <a:spLocks noChangeShapeType="1"/>
            </p:cNvSpPr>
            <p:nvPr/>
          </p:nvSpPr>
          <p:spPr bwMode="auto">
            <a:xfrm flipV="1">
              <a:off x="4292600" y="4826000"/>
              <a:ext cx="381000" cy="6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Line 14"/>
            <p:cNvSpPr>
              <a:spLocks noChangeShapeType="1"/>
            </p:cNvSpPr>
            <p:nvPr/>
          </p:nvSpPr>
          <p:spPr bwMode="auto">
            <a:xfrm>
              <a:off x="4702175" y="4083050"/>
              <a:ext cx="368300" cy="3683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Line 15"/>
            <p:cNvSpPr>
              <a:spLocks noChangeShapeType="1"/>
            </p:cNvSpPr>
            <p:nvPr/>
          </p:nvSpPr>
          <p:spPr bwMode="auto">
            <a:xfrm flipV="1">
              <a:off x="3759200" y="4114800"/>
              <a:ext cx="393700" cy="355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45" name="Group 16"/>
            <p:cNvGrpSpPr>
              <a:grpSpLocks/>
            </p:cNvGrpSpPr>
            <p:nvPr/>
          </p:nvGrpSpPr>
          <p:grpSpPr bwMode="auto">
            <a:xfrm>
              <a:off x="5594350" y="3765550"/>
              <a:ext cx="719138" cy="396875"/>
              <a:chOff x="3740" y="1244"/>
              <a:chExt cx="453" cy="250"/>
            </a:xfrm>
          </p:grpSpPr>
          <p:sp>
            <p:nvSpPr>
              <p:cNvPr id="1108" name="Rectangle 17"/>
              <p:cNvSpPr>
                <a:spLocks noChangeArrowheads="1"/>
              </p:cNvSpPr>
              <p:nvPr/>
            </p:nvSpPr>
            <p:spPr bwMode="auto">
              <a:xfrm>
                <a:off x="3755" y="1248"/>
                <a:ext cx="438" cy="198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09" name="Text Box 18"/>
              <p:cNvSpPr txBox="1">
                <a:spLocks noChangeArrowheads="1"/>
              </p:cNvSpPr>
              <p:nvPr/>
            </p:nvSpPr>
            <p:spPr bwMode="auto">
              <a:xfrm>
                <a:off x="3740" y="1244"/>
                <a:ext cx="444" cy="25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r>
                  <a:rPr lang="en-US" altLang="zh-CN" sz="2000">
                    <a:solidFill>
                      <a:schemeClr val="bg1"/>
                    </a:solidFill>
                    <a:cs typeface="华文中宋"/>
                  </a:rPr>
                  <a:t>NAP</a:t>
                </a:r>
                <a:endParaRPr lang="en-US" altLang="zh-CN" sz="2000">
                  <a:latin typeface="Times New Roman" pitchFamily="18" charset="0"/>
                  <a:cs typeface="华文中宋"/>
                </a:endParaRPr>
              </a:p>
            </p:txBody>
          </p:sp>
        </p:grpSp>
        <p:sp>
          <p:nvSpPr>
            <p:cNvPr id="1046" name="Line 19"/>
            <p:cNvSpPr>
              <a:spLocks noChangeShapeType="1"/>
            </p:cNvSpPr>
            <p:nvPr/>
          </p:nvSpPr>
          <p:spPr bwMode="auto">
            <a:xfrm flipH="1">
              <a:off x="5146675" y="4032250"/>
              <a:ext cx="501650" cy="4254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Line 20"/>
            <p:cNvSpPr>
              <a:spLocks noChangeShapeType="1"/>
            </p:cNvSpPr>
            <p:nvPr/>
          </p:nvSpPr>
          <p:spPr bwMode="auto">
            <a:xfrm flipH="1">
              <a:off x="4714875" y="3949700"/>
              <a:ext cx="901700" cy="1143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Line 21"/>
            <p:cNvSpPr>
              <a:spLocks noChangeShapeType="1"/>
            </p:cNvSpPr>
            <p:nvPr/>
          </p:nvSpPr>
          <p:spPr bwMode="auto">
            <a:xfrm flipH="1">
              <a:off x="3800475" y="4006850"/>
              <a:ext cx="1816100" cy="482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49" name="Group 22"/>
            <p:cNvGrpSpPr>
              <a:grpSpLocks/>
            </p:cNvGrpSpPr>
            <p:nvPr/>
          </p:nvGrpSpPr>
          <p:grpSpPr bwMode="auto">
            <a:xfrm>
              <a:off x="1870075" y="2873375"/>
              <a:ext cx="6219825" cy="2838450"/>
              <a:chOff x="1226" y="2070"/>
              <a:chExt cx="3918" cy="1788"/>
            </a:xfrm>
          </p:grpSpPr>
          <p:grpSp>
            <p:nvGrpSpPr>
              <p:cNvPr id="1085" name="Group 23"/>
              <p:cNvGrpSpPr>
                <a:grpSpLocks/>
              </p:cNvGrpSpPr>
              <p:nvPr/>
            </p:nvGrpSpPr>
            <p:grpSpPr bwMode="auto">
              <a:xfrm>
                <a:off x="3042" y="2102"/>
                <a:ext cx="1054" cy="372"/>
                <a:chOff x="3042" y="2102"/>
                <a:chExt cx="1054" cy="372"/>
              </a:xfrm>
            </p:grpSpPr>
            <p:sp>
              <p:nvSpPr>
                <p:cNvPr id="1105" name="Oval 24"/>
                <p:cNvSpPr>
                  <a:spLocks noChangeArrowheads="1"/>
                </p:cNvSpPr>
                <p:nvPr/>
              </p:nvSpPr>
              <p:spPr bwMode="auto">
                <a:xfrm>
                  <a:off x="3042" y="2102"/>
                  <a:ext cx="1054" cy="37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3182" y="2176"/>
                  <a:ext cx="847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r>
                    <a:rPr lang="en-US" altLang="zh-CN" sz="1800" dirty="0">
                      <a:solidFill>
                        <a:schemeClr val="folHlink"/>
                      </a:solidFill>
                      <a:cs typeface="华文中宋"/>
                    </a:rPr>
                    <a:t>Tier-2 ISP</a:t>
                  </a:r>
                  <a:endParaRPr lang="en-US" altLang="zh-CN" dirty="0">
                    <a:solidFill>
                      <a:schemeClr val="folHlink"/>
                    </a:solidFill>
                    <a:latin typeface="Times New Roman" pitchFamily="18" charset="0"/>
                    <a:cs typeface="华文中宋"/>
                  </a:endParaRPr>
                </a:p>
              </p:txBody>
            </p:sp>
            <p:sp>
              <p:nvSpPr>
                <p:cNvPr id="1107" name="Oval 26"/>
                <p:cNvSpPr>
                  <a:spLocks noChangeArrowheads="1"/>
                </p:cNvSpPr>
                <p:nvPr/>
              </p:nvSpPr>
              <p:spPr bwMode="auto">
                <a:xfrm>
                  <a:off x="3184" y="2340"/>
                  <a:ext cx="84" cy="90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086" name="Group 27"/>
              <p:cNvGrpSpPr>
                <a:grpSpLocks/>
              </p:cNvGrpSpPr>
              <p:nvPr/>
            </p:nvGrpSpPr>
            <p:grpSpPr bwMode="auto">
              <a:xfrm>
                <a:off x="1610" y="2070"/>
                <a:ext cx="1054" cy="372"/>
                <a:chOff x="698" y="2190"/>
                <a:chExt cx="1054" cy="372"/>
              </a:xfrm>
            </p:grpSpPr>
            <p:sp>
              <p:nvSpPr>
                <p:cNvPr id="1102" name="Oval 28"/>
                <p:cNvSpPr>
                  <a:spLocks noChangeArrowheads="1"/>
                </p:cNvSpPr>
                <p:nvPr/>
              </p:nvSpPr>
              <p:spPr bwMode="auto">
                <a:xfrm>
                  <a:off x="698" y="2190"/>
                  <a:ext cx="1054" cy="37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3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838" y="2264"/>
                  <a:ext cx="847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r>
                    <a:rPr lang="en-US" altLang="zh-CN" sz="1800">
                      <a:solidFill>
                        <a:schemeClr val="folHlink"/>
                      </a:solidFill>
                      <a:cs typeface="华文中宋"/>
                    </a:rPr>
                    <a:t>Tier-2 ISP</a:t>
                  </a:r>
                  <a:endParaRPr lang="en-US" altLang="zh-CN">
                    <a:solidFill>
                      <a:schemeClr val="folHlink"/>
                    </a:solidFill>
                    <a:latin typeface="Times New Roman" pitchFamily="18" charset="0"/>
                    <a:cs typeface="华文中宋"/>
                  </a:endParaRPr>
                </a:p>
              </p:txBody>
            </p:sp>
            <p:sp>
              <p:nvSpPr>
                <p:cNvPr id="1104" name="Oval 30"/>
                <p:cNvSpPr>
                  <a:spLocks noChangeArrowheads="1"/>
                </p:cNvSpPr>
                <p:nvPr/>
              </p:nvSpPr>
              <p:spPr bwMode="auto">
                <a:xfrm>
                  <a:off x="1464" y="2460"/>
                  <a:ext cx="84" cy="90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087" name="Group 31"/>
              <p:cNvGrpSpPr>
                <a:grpSpLocks/>
              </p:cNvGrpSpPr>
              <p:nvPr/>
            </p:nvGrpSpPr>
            <p:grpSpPr bwMode="auto">
              <a:xfrm>
                <a:off x="1226" y="3476"/>
                <a:ext cx="1054" cy="374"/>
                <a:chOff x="442" y="3748"/>
                <a:chExt cx="1054" cy="374"/>
              </a:xfrm>
            </p:grpSpPr>
            <p:sp>
              <p:nvSpPr>
                <p:cNvPr id="1099" name="Oval 32"/>
                <p:cNvSpPr>
                  <a:spLocks noChangeArrowheads="1"/>
                </p:cNvSpPr>
                <p:nvPr/>
              </p:nvSpPr>
              <p:spPr bwMode="auto">
                <a:xfrm>
                  <a:off x="442" y="3750"/>
                  <a:ext cx="1054" cy="37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0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582" y="3824"/>
                  <a:ext cx="847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r>
                    <a:rPr lang="en-US" altLang="zh-CN" sz="1800">
                      <a:solidFill>
                        <a:schemeClr val="folHlink"/>
                      </a:solidFill>
                      <a:cs typeface="华文中宋"/>
                    </a:rPr>
                    <a:t>Tier-2 ISP</a:t>
                  </a:r>
                  <a:endParaRPr lang="en-US" altLang="zh-CN">
                    <a:solidFill>
                      <a:schemeClr val="folHlink"/>
                    </a:solidFill>
                    <a:latin typeface="Times New Roman" pitchFamily="18" charset="0"/>
                    <a:cs typeface="华文中宋"/>
                  </a:endParaRPr>
                </a:p>
              </p:txBody>
            </p:sp>
            <p:sp>
              <p:nvSpPr>
                <p:cNvPr id="1101" name="Oval 34"/>
                <p:cNvSpPr>
                  <a:spLocks noChangeArrowheads="1"/>
                </p:cNvSpPr>
                <p:nvPr/>
              </p:nvSpPr>
              <p:spPr bwMode="auto">
                <a:xfrm>
                  <a:off x="904" y="3748"/>
                  <a:ext cx="84" cy="90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088" name="Group 35"/>
              <p:cNvGrpSpPr>
                <a:grpSpLocks/>
              </p:cNvGrpSpPr>
              <p:nvPr/>
            </p:nvGrpSpPr>
            <p:grpSpPr bwMode="auto">
              <a:xfrm>
                <a:off x="2674" y="3486"/>
                <a:ext cx="1054" cy="372"/>
                <a:chOff x="2698" y="3710"/>
                <a:chExt cx="1054" cy="372"/>
              </a:xfrm>
            </p:grpSpPr>
            <p:sp>
              <p:nvSpPr>
                <p:cNvPr id="1096" name="Oval 36"/>
                <p:cNvSpPr>
                  <a:spLocks noChangeArrowheads="1"/>
                </p:cNvSpPr>
                <p:nvPr/>
              </p:nvSpPr>
              <p:spPr bwMode="auto">
                <a:xfrm>
                  <a:off x="2698" y="3710"/>
                  <a:ext cx="1054" cy="37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2838" y="3784"/>
                  <a:ext cx="847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r>
                    <a:rPr lang="en-US" altLang="zh-CN" sz="1800">
                      <a:solidFill>
                        <a:schemeClr val="folHlink"/>
                      </a:solidFill>
                      <a:cs typeface="华文中宋"/>
                    </a:rPr>
                    <a:t>Tier-2 ISP</a:t>
                  </a:r>
                  <a:endParaRPr lang="en-US" altLang="zh-CN">
                    <a:solidFill>
                      <a:schemeClr val="folHlink"/>
                    </a:solidFill>
                    <a:latin typeface="Times New Roman" pitchFamily="18" charset="0"/>
                    <a:cs typeface="华文中宋"/>
                  </a:endParaRPr>
                </a:p>
              </p:txBody>
            </p:sp>
            <p:sp>
              <p:nvSpPr>
                <p:cNvPr id="1098" name="Oval 38"/>
                <p:cNvSpPr>
                  <a:spLocks noChangeArrowheads="1"/>
                </p:cNvSpPr>
                <p:nvPr/>
              </p:nvSpPr>
              <p:spPr bwMode="auto">
                <a:xfrm>
                  <a:off x="3408" y="3716"/>
                  <a:ext cx="84" cy="90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089" name="Group 39"/>
              <p:cNvGrpSpPr>
                <a:grpSpLocks/>
              </p:cNvGrpSpPr>
              <p:nvPr/>
            </p:nvGrpSpPr>
            <p:grpSpPr bwMode="auto">
              <a:xfrm>
                <a:off x="4090" y="3182"/>
                <a:ext cx="1054" cy="372"/>
                <a:chOff x="4090" y="3182"/>
                <a:chExt cx="1054" cy="372"/>
              </a:xfrm>
            </p:grpSpPr>
            <p:sp>
              <p:nvSpPr>
                <p:cNvPr id="1093" name="Oval 40"/>
                <p:cNvSpPr>
                  <a:spLocks noChangeArrowheads="1"/>
                </p:cNvSpPr>
                <p:nvPr/>
              </p:nvSpPr>
              <p:spPr bwMode="auto">
                <a:xfrm>
                  <a:off x="4090" y="3182"/>
                  <a:ext cx="1054" cy="37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4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4230" y="3256"/>
                  <a:ext cx="847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r>
                    <a:rPr lang="en-US" altLang="zh-CN" sz="1800">
                      <a:solidFill>
                        <a:schemeClr val="folHlink"/>
                      </a:solidFill>
                      <a:cs typeface="华文中宋"/>
                    </a:rPr>
                    <a:t>Tier-2 ISP</a:t>
                  </a:r>
                  <a:endParaRPr lang="en-US" altLang="zh-CN">
                    <a:solidFill>
                      <a:schemeClr val="folHlink"/>
                    </a:solidFill>
                    <a:latin typeface="Times New Roman" pitchFamily="18" charset="0"/>
                    <a:cs typeface="华文中宋"/>
                  </a:endParaRPr>
                </a:p>
              </p:txBody>
            </p:sp>
            <p:sp>
              <p:nvSpPr>
                <p:cNvPr id="1095" name="Oval 42"/>
                <p:cNvSpPr>
                  <a:spLocks noChangeArrowheads="1"/>
                </p:cNvSpPr>
                <p:nvPr/>
              </p:nvSpPr>
              <p:spPr bwMode="auto">
                <a:xfrm>
                  <a:off x="4144" y="3308"/>
                  <a:ext cx="84" cy="90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1090" name="Oval 43"/>
              <p:cNvSpPr>
                <a:spLocks noChangeArrowheads="1"/>
              </p:cNvSpPr>
              <p:nvPr/>
            </p:nvSpPr>
            <p:spPr bwMode="auto">
              <a:xfrm>
                <a:off x="1712" y="2328"/>
                <a:ext cx="96" cy="88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91" name="Line 44"/>
              <p:cNvSpPr>
                <a:spLocks noChangeShapeType="1"/>
              </p:cNvSpPr>
              <p:nvPr/>
            </p:nvSpPr>
            <p:spPr bwMode="auto">
              <a:xfrm>
                <a:off x="1768" y="2400"/>
                <a:ext cx="200" cy="68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2" name="Oval 45"/>
              <p:cNvSpPr>
                <a:spLocks noChangeArrowheads="1"/>
              </p:cNvSpPr>
              <p:nvPr/>
            </p:nvSpPr>
            <p:spPr bwMode="auto">
              <a:xfrm>
                <a:off x="1928" y="3044"/>
                <a:ext cx="96" cy="88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1050" name="Oval 46"/>
            <p:cNvSpPr>
              <a:spLocks noChangeArrowheads="1"/>
            </p:cNvSpPr>
            <p:nvPr/>
          </p:nvSpPr>
          <p:spPr bwMode="auto">
            <a:xfrm>
              <a:off x="6261100" y="3270250"/>
              <a:ext cx="152400" cy="1651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51" name="Oval 47"/>
            <p:cNvSpPr>
              <a:spLocks noChangeArrowheads="1"/>
            </p:cNvSpPr>
            <p:nvPr/>
          </p:nvSpPr>
          <p:spPr bwMode="auto">
            <a:xfrm>
              <a:off x="7226300" y="4578350"/>
              <a:ext cx="152400" cy="1651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52" name="Line 48"/>
            <p:cNvSpPr>
              <a:spLocks noChangeShapeType="1"/>
            </p:cNvSpPr>
            <p:nvPr/>
          </p:nvSpPr>
          <p:spPr bwMode="auto">
            <a:xfrm>
              <a:off x="6375400" y="3409950"/>
              <a:ext cx="876300" cy="11557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Oval 49"/>
            <p:cNvSpPr>
              <a:spLocks noChangeArrowheads="1"/>
            </p:cNvSpPr>
            <p:nvPr/>
          </p:nvSpPr>
          <p:spPr bwMode="auto">
            <a:xfrm>
              <a:off x="5930900" y="3384550"/>
              <a:ext cx="152400" cy="1651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54" name="Line 50"/>
            <p:cNvSpPr>
              <a:spLocks noChangeShapeType="1"/>
            </p:cNvSpPr>
            <p:nvPr/>
          </p:nvSpPr>
          <p:spPr bwMode="auto">
            <a:xfrm>
              <a:off x="6007100" y="3536950"/>
              <a:ext cx="0" cy="241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55" name="Group 51"/>
            <p:cNvGrpSpPr>
              <a:grpSpLocks/>
            </p:cNvGrpSpPr>
            <p:nvPr/>
          </p:nvGrpSpPr>
          <p:grpSpPr bwMode="auto">
            <a:xfrm>
              <a:off x="5197475" y="2263775"/>
              <a:ext cx="1057275" cy="695325"/>
              <a:chOff x="4314" y="1086"/>
              <a:chExt cx="666" cy="438"/>
            </a:xfrm>
          </p:grpSpPr>
          <p:sp>
            <p:nvSpPr>
              <p:cNvPr id="1083" name="Oval 52"/>
              <p:cNvSpPr>
                <a:spLocks noChangeArrowheads="1"/>
              </p:cNvSpPr>
              <p:nvPr/>
            </p:nvSpPr>
            <p:spPr bwMode="auto">
              <a:xfrm>
                <a:off x="4314" y="1086"/>
                <a:ext cx="666" cy="43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84" name="Text Box 53"/>
              <p:cNvSpPr txBox="1">
                <a:spLocks noChangeArrowheads="1"/>
              </p:cNvSpPr>
              <p:nvPr/>
            </p:nvSpPr>
            <p:spPr bwMode="auto">
              <a:xfrm>
                <a:off x="4384" y="1106"/>
                <a:ext cx="418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local</a:t>
                </a:r>
              </a:p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ISP</a:t>
                </a:r>
                <a:endParaRPr lang="en-US" altLang="zh-CN">
                  <a:solidFill>
                    <a:schemeClr val="folHlink"/>
                  </a:solidFill>
                  <a:latin typeface="Times New Roman" pitchFamily="18" charset="0"/>
                  <a:cs typeface="华文中宋"/>
                </a:endParaRPr>
              </a:p>
            </p:txBody>
          </p:sp>
        </p:grpSp>
        <p:grpSp>
          <p:nvGrpSpPr>
            <p:cNvPr id="1056" name="Group 54"/>
            <p:cNvGrpSpPr>
              <a:grpSpLocks/>
            </p:cNvGrpSpPr>
            <p:nvPr/>
          </p:nvGrpSpPr>
          <p:grpSpPr bwMode="auto">
            <a:xfrm>
              <a:off x="4232275" y="2416175"/>
              <a:ext cx="1057275" cy="695325"/>
              <a:chOff x="4314" y="1086"/>
              <a:chExt cx="666" cy="438"/>
            </a:xfrm>
          </p:grpSpPr>
          <p:sp>
            <p:nvSpPr>
              <p:cNvPr id="1081" name="Oval 55"/>
              <p:cNvSpPr>
                <a:spLocks noChangeArrowheads="1"/>
              </p:cNvSpPr>
              <p:nvPr/>
            </p:nvSpPr>
            <p:spPr bwMode="auto">
              <a:xfrm>
                <a:off x="4314" y="1086"/>
                <a:ext cx="666" cy="43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82" name="Text Box 56"/>
              <p:cNvSpPr txBox="1">
                <a:spLocks noChangeArrowheads="1"/>
              </p:cNvSpPr>
              <p:nvPr/>
            </p:nvSpPr>
            <p:spPr bwMode="auto">
              <a:xfrm>
                <a:off x="4384" y="1106"/>
                <a:ext cx="418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local</a:t>
                </a:r>
              </a:p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ISP</a:t>
                </a:r>
                <a:endParaRPr lang="en-US" altLang="zh-CN">
                  <a:solidFill>
                    <a:schemeClr val="folHlink"/>
                  </a:solidFill>
                  <a:latin typeface="Times New Roman" pitchFamily="18" charset="0"/>
                  <a:cs typeface="华文中宋"/>
                </a:endParaRPr>
              </a:p>
            </p:txBody>
          </p:sp>
        </p:grpSp>
        <p:grpSp>
          <p:nvGrpSpPr>
            <p:cNvPr id="1057" name="Group 57"/>
            <p:cNvGrpSpPr>
              <a:grpSpLocks/>
            </p:cNvGrpSpPr>
            <p:nvPr/>
          </p:nvGrpSpPr>
          <p:grpSpPr bwMode="auto">
            <a:xfrm>
              <a:off x="5946775" y="2403475"/>
              <a:ext cx="1057275" cy="695325"/>
              <a:chOff x="4314" y="1086"/>
              <a:chExt cx="666" cy="438"/>
            </a:xfrm>
          </p:grpSpPr>
          <p:sp>
            <p:nvSpPr>
              <p:cNvPr id="1079" name="Oval 58"/>
              <p:cNvSpPr>
                <a:spLocks noChangeArrowheads="1"/>
              </p:cNvSpPr>
              <p:nvPr/>
            </p:nvSpPr>
            <p:spPr bwMode="auto">
              <a:xfrm>
                <a:off x="4314" y="1086"/>
                <a:ext cx="666" cy="43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80" name="Text Box 59"/>
              <p:cNvSpPr txBox="1">
                <a:spLocks noChangeArrowheads="1"/>
              </p:cNvSpPr>
              <p:nvPr/>
            </p:nvSpPr>
            <p:spPr bwMode="auto">
              <a:xfrm>
                <a:off x="4384" y="1106"/>
                <a:ext cx="418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local</a:t>
                </a:r>
              </a:p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ISP</a:t>
                </a:r>
                <a:endParaRPr lang="en-US" altLang="zh-CN">
                  <a:solidFill>
                    <a:schemeClr val="folHlink"/>
                  </a:solidFill>
                  <a:latin typeface="Times New Roman" pitchFamily="18" charset="0"/>
                  <a:cs typeface="华文中宋"/>
                </a:endParaRPr>
              </a:p>
            </p:txBody>
          </p:sp>
        </p:grpSp>
        <p:grpSp>
          <p:nvGrpSpPr>
            <p:cNvPr id="1058" name="Group 60"/>
            <p:cNvGrpSpPr>
              <a:grpSpLocks/>
            </p:cNvGrpSpPr>
            <p:nvPr/>
          </p:nvGrpSpPr>
          <p:grpSpPr bwMode="auto">
            <a:xfrm>
              <a:off x="1463675" y="5464175"/>
              <a:ext cx="1057275" cy="695325"/>
              <a:chOff x="4314" y="1086"/>
              <a:chExt cx="666" cy="438"/>
            </a:xfrm>
          </p:grpSpPr>
          <p:sp>
            <p:nvSpPr>
              <p:cNvPr id="1077" name="Oval 61"/>
              <p:cNvSpPr>
                <a:spLocks noChangeArrowheads="1"/>
              </p:cNvSpPr>
              <p:nvPr/>
            </p:nvSpPr>
            <p:spPr bwMode="auto">
              <a:xfrm>
                <a:off x="4314" y="1086"/>
                <a:ext cx="666" cy="43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78" name="Text Box 62"/>
              <p:cNvSpPr txBox="1">
                <a:spLocks noChangeArrowheads="1"/>
              </p:cNvSpPr>
              <p:nvPr/>
            </p:nvSpPr>
            <p:spPr bwMode="auto">
              <a:xfrm>
                <a:off x="4384" y="1106"/>
                <a:ext cx="418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local</a:t>
                </a:r>
              </a:p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ISP</a:t>
                </a:r>
                <a:endParaRPr lang="en-US" altLang="zh-CN">
                  <a:solidFill>
                    <a:schemeClr val="folHlink"/>
                  </a:solidFill>
                  <a:latin typeface="Times New Roman" pitchFamily="18" charset="0"/>
                  <a:cs typeface="华文中宋"/>
                </a:endParaRPr>
              </a:p>
            </p:txBody>
          </p:sp>
        </p:grpSp>
        <p:grpSp>
          <p:nvGrpSpPr>
            <p:cNvPr id="1059" name="Group 63"/>
            <p:cNvGrpSpPr>
              <a:grpSpLocks/>
            </p:cNvGrpSpPr>
            <p:nvPr/>
          </p:nvGrpSpPr>
          <p:grpSpPr bwMode="auto">
            <a:xfrm>
              <a:off x="1806575" y="2060575"/>
              <a:ext cx="1057275" cy="695325"/>
              <a:chOff x="4314" y="1086"/>
              <a:chExt cx="666" cy="438"/>
            </a:xfrm>
          </p:grpSpPr>
          <p:sp>
            <p:nvSpPr>
              <p:cNvPr id="1075" name="Oval 64"/>
              <p:cNvSpPr>
                <a:spLocks noChangeArrowheads="1"/>
              </p:cNvSpPr>
              <p:nvPr/>
            </p:nvSpPr>
            <p:spPr bwMode="auto">
              <a:xfrm>
                <a:off x="4314" y="1086"/>
                <a:ext cx="666" cy="43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76" name="Text Box 65"/>
              <p:cNvSpPr txBox="1">
                <a:spLocks noChangeArrowheads="1"/>
              </p:cNvSpPr>
              <p:nvPr/>
            </p:nvSpPr>
            <p:spPr bwMode="auto">
              <a:xfrm>
                <a:off x="4384" y="1106"/>
                <a:ext cx="418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local</a:t>
                </a:r>
              </a:p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ISP</a:t>
                </a:r>
                <a:endParaRPr lang="en-US" altLang="zh-CN">
                  <a:solidFill>
                    <a:schemeClr val="folHlink"/>
                  </a:solidFill>
                  <a:latin typeface="Times New Roman" pitchFamily="18" charset="0"/>
                  <a:cs typeface="华文中宋"/>
                </a:endParaRPr>
              </a:p>
            </p:txBody>
          </p:sp>
        </p:grpSp>
        <p:grpSp>
          <p:nvGrpSpPr>
            <p:cNvPr id="1060" name="Group 66"/>
            <p:cNvGrpSpPr>
              <a:grpSpLocks/>
            </p:cNvGrpSpPr>
            <p:nvPr/>
          </p:nvGrpSpPr>
          <p:grpSpPr bwMode="auto">
            <a:xfrm>
              <a:off x="2670175" y="2301875"/>
              <a:ext cx="1057275" cy="695325"/>
              <a:chOff x="4314" y="1086"/>
              <a:chExt cx="666" cy="438"/>
            </a:xfrm>
          </p:grpSpPr>
          <p:sp>
            <p:nvSpPr>
              <p:cNvPr id="1073" name="Oval 67"/>
              <p:cNvSpPr>
                <a:spLocks noChangeArrowheads="1"/>
              </p:cNvSpPr>
              <p:nvPr/>
            </p:nvSpPr>
            <p:spPr bwMode="auto">
              <a:xfrm>
                <a:off x="4314" y="1086"/>
                <a:ext cx="666" cy="43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74" name="Text Box 68"/>
              <p:cNvSpPr txBox="1">
                <a:spLocks noChangeArrowheads="1"/>
              </p:cNvSpPr>
              <p:nvPr/>
            </p:nvSpPr>
            <p:spPr bwMode="auto">
              <a:xfrm>
                <a:off x="4328" y="1106"/>
                <a:ext cx="533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Tier 3</a:t>
                </a:r>
              </a:p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ISP</a:t>
                </a:r>
                <a:endParaRPr lang="en-US" altLang="zh-CN">
                  <a:solidFill>
                    <a:schemeClr val="folHlink"/>
                  </a:solidFill>
                  <a:latin typeface="Times New Roman" pitchFamily="18" charset="0"/>
                  <a:cs typeface="华文中宋"/>
                </a:endParaRPr>
              </a:p>
            </p:txBody>
          </p:sp>
        </p:grpSp>
        <p:grpSp>
          <p:nvGrpSpPr>
            <p:cNvPr id="1061" name="Group 69"/>
            <p:cNvGrpSpPr>
              <a:grpSpLocks/>
            </p:cNvGrpSpPr>
            <p:nvPr/>
          </p:nvGrpSpPr>
          <p:grpSpPr bwMode="auto">
            <a:xfrm>
              <a:off x="2822575" y="5527675"/>
              <a:ext cx="1057275" cy="695325"/>
              <a:chOff x="4314" y="1086"/>
              <a:chExt cx="666" cy="438"/>
            </a:xfrm>
          </p:grpSpPr>
          <p:sp>
            <p:nvSpPr>
              <p:cNvPr id="1071" name="Oval 70"/>
              <p:cNvSpPr>
                <a:spLocks noChangeArrowheads="1"/>
              </p:cNvSpPr>
              <p:nvPr/>
            </p:nvSpPr>
            <p:spPr bwMode="auto">
              <a:xfrm>
                <a:off x="4314" y="1086"/>
                <a:ext cx="666" cy="43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72" name="Text Box 71"/>
              <p:cNvSpPr txBox="1">
                <a:spLocks noChangeArrowheads="1"/>
              </p:cNvSpPr>
              <p:nvPr/>
            </p:nvSpPr>
            <p:spPr bwMode="auto">
              <a:xfrm>
                <a:off x="4384" y="1106"/>
                <a:ext cx="418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local</a:t>
                </a:r>
              </a:p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ISP</a:t>
                </a:r>
                <a:endParaRPr lang="en-US" altLang="zh-CN">
                  <a:solidFill>
                    <a:schemeClr val="folHlink"/>
                  </a:solidFill>
                  <a:latin typeface="Times New Roman" pitchFamily="18" charset="0"/>
                  <a:cs typeface="华文中宋"/>
                </a:endParaRPr>
              </a:p>
            </p:txBody>
          </p:sp>
        </p:grpSp>
        <p:grpSp>
          <p:nvGrpSpPr>
            <p:cNvPr id="1062" name="Group 72"/>
            <p:cNvGrpSpPr>
              <a:grpSpLocks/>
            </p:cNvGrpSpPr>
            <p:nvPr/>
          </p:nvGrpSpPr>
          <p:grpSpPr bwMode="auto">
            <a:xfrm>
              <a:off x="4524375" y="5527675"/>
              <a:ext cx="1057275" cy="695325"/>
              <a:chOff x="4314" y="1086"/>
              <a:chExt cx="666" cy="438"/>
            </a:xfrm>
          </p:grpSpPr>
          <p:sp>
            <p:nvSpPr>
              <p:cNvPr id="1069" name="Oval 73"/>
              <p:cNvSpPr>
                <a:spLocks noChangeArrowheads="1"/>
              </p:cNvSpPr>
              <p:nvPr/>
            </p:nvSpPr>
            <p:spPr bwMode="auto">
              <a:xfrm>
                <a:off x="4314" y="1086"/>
                <a:ext cx="666" cy="43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70" name="Text Box 74"/>
              <p:cNvSpPr txBox="1">
                <a:spLocks noChangeArrowheads="1"/>
              </p:cNvSpPr>
              <p:nvPr/>
            </p:nvSpPr>
            <p:spPr bwMode="auto">
              <a:xfrm>
                <a:off x="4384" y="1106"/>
                <a:ext cx="418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local</a:t>
                </a:r>
              </a:p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ISP</a:t>
                </a:r>
                <a:endParaRPr lang="en-US" altLang="zh-CN">
                  <a:solidFill>
                    <a:schemeClr val="folHlink"/>
                  </a:solidFill>
                  <a:latin typeface="Times New Roman" pitchFamily="18" charset="0"/>
                  <a:cs typeface="华文中宋"/>
                </a:endParaRPr>
              </a:p>
            </p:txBody>
          </p:sp>
        </p:grpSp>
        <p:grpSp>
          <p:nvGrpSpPr>
            <p:cNvPr id="1063" name="Group 75"/>
            <p:cNvGrpSpPr>
              <a:grpSpLocks/>
            </p:cNvGrpSpPr>
            <p:nvPr/>
          </p:nvGrpSpPr>
          <p:grpSpPr bwMode="auto">
            <a:xfrm>
              <a:off x="7229475" y="5070475"/>
              <a:ext cx="1057275" cy="695325"/>
              <a:chOff x="4314" y="1086"/>
              <a:chExt cx="666" cy="438"/>
            </a:xfrm>
          </p:grpSpPr>
          <p:sp>
            <p:nvSpPr>
              <p:cNvPr id="1067" name="Oval 76"/>
              <p:cNvSpPr>
                <a:spLocks noChangeArrowheads="1"/>
              </p:cNvSpPr>
              <p:nvPr/>
            </p:nvSpPr>
            <p:spPr bwMode="auto">
              <a:xfrm>
                <a:off x="4314" y="1086"/>
                <a:ext cx="666" cy="43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68" name="Text Box 77"/>
              <p:cNvSpPr txBox="1">
                <a:spLocks noChangeArrowheads="1"/>
              </p:cNvSpPr>
              <p:nvPr/>
            </p:nvSpPr>
            <p:spPr bwMode="auto">
              <a:xfrm>
                <a:off x="4384" y="1106"/>
                <a:ext cx="418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local</a:t>
                </a:r>
              </a:p>
              <a:p>
                <a:pPr algn="ctr"/>
                <a:r>
                  <a:rPr lang="en-US" altLang="zh-CN" sz="1800">
                    <a:solidFill>
                      <a:schemeClr val="folHlink"/>
                    </a:solidFill>
                    <a:cs typeface="华文中宋"/>
                  </a:rPr>
                  <a:t>ISP</a:t>
                </a:r>
                <a:endParaRPr lang="en-US" altLang="zh-CN">
                  <a:solidFill>
                    <a:schemeClr val="folHlink"/>
                  </a:solidFill>
                  <a:latin typeface="Times New Roman" pitchFamily="18" charset="0"/>
                  <a:cs typeface="华文中宋"/>
                </a:endParaRPr>
              </a:p>
            </p:txBody>
          </p:sp>
        </p:grpSp>
        <p:graphicFrame>
          <p:nvGraphicFramePr>
            <p:cNvPr id="1026" name="Object 78"/>
            <p:cNvGraphicFramePr>
              <a:graphicFrameLocks noChangeAspect="1"/>
            </p:cNvGraphicFramePr>
            <p:nvPr/>
          </p:nvGraphicFramePr>
          <p:xfrm>
            <a:off x="1436688" y="1784350"/>
            <a:ext cx="417512" cy="319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4" name="Clip" r:id="rId4" imgW="1305000" imgH="1085760" progId="">
                    <p:embed/>
                  </p:oleObj>
                </mc:Choice>
                <mc:Fallback>
                  <p:oleObj name="Clip" r:id="rId4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6688" y="1784350"/>
                          <a:ext cx="417512" cy="3190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Object 79"/>
            <p:cNvGraphicFramePr>
              <a:graphicFrameLocks noChangeAspect="1"/>
            </p:cNvGraphicFramePr>
            <p:nvPr/>
          </p:nvGraphicFramePr>
          <p:xfrm>
            <a:off x="8410575" y="5594350"/>
            <a:ext cx="417513" cy="319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5" name="Clip" r:id="rId6" imgW="1305000" imgH="1085760" progId="">
                    <p:embed/>
                  </p:oleObj>
                </mc:Choice>
                <mc:Fallback>
                  <p:oleObj name="Clip" r:id="rId6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10575" y="5594350"/>
                          <a:ext cx="417513" cy="3190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4" name="Freeform 80"/>
            <p:cNvSpPr>
              <a:spLocks/>
            </p:cNvSpPr>
            <p:nvPr/>
          </p:nvSpPr>
          <p:spPr bwMode="auto">
            <a:xfrm>
              <a:off x="1803400" y="2063750"/>
              <a:ext cx="6654800" cy="3619500"/>
            </a:xfrm>
            <a:custGeom>
              <a:avLst/>
              <a:gdLst>
                <a:gd name="T0" fmla="*/ 0 w 4192"/>
                <a:gd name="T1" fmla="*/ 0 h 2280"/>
                <a:gd name="T2" fmla="*/ 2147483647 w 4192"/>
                <a:gd name="T3" fmla="*/ 2147483647 h 2280"/>
                <a:gd name="T4" fmla="*/ 2147483647 w 4192"/>
                <a:gd name="T5" fmla="*/ 2147483647 h 2280"/>
                <a:gd name="T6" fmla="*/ 2147483647 w 4192"/>
                <a:gd name="T7" fmla="*/ 2147483647 h 2280"/>
                <a:gd name="T8" fmla="*/ 2147483647 w 4192"/>
                <a:gd name="T9" fmla="*/ 2147483647 h 2280"/>
                <a:gd name="T10" fmla="*/ 2147483647 w 4192"/>
                <a:gd name="T11" fmla="*/ 2147483647 h 2280"/>
                <a:gd name="T12" fmla="*/ 2147483647 w 4192"/>
                <a:gd name="T13" fmla="*/ 2147483647 h 2280"/>
                <a:gd name="T14" fmla="*/ 2147483647 w 4192"/>
                <a:gd name="T15" fmla="*/ 2147483647 h 2280"/>
                <a:gd name="T16" fmla="*/ 2147483647 w 4192"/>
                <a:gd name="T17" fmla="*/ 2147483647 h 2280"/>
                <a:gd name="T18" fmla="*/ 2147483647 w 4192"/>
                <a:gd name="T19" fmla="*/ 2147483647 h 22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92"/>
                <a:gd name="T31" fmla="*/ 0 h 2280"/>
                <a:gd name="T32" fmla="*/ 4192 w 4192"/>
                <a:gd name="T33" fmla="*/ 2280 h 228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92" h="2280">
                  <a:moveTo>
                    <a:pt x="0" y="0"/>
                  </a:moveTo>
                  <a:lnTo>
                    <a:pt x="568" y="264"/>
                  </a:lnTo>
                  <a:lnTo>
                    <a:pt x="920" y="592"/>
                  </a:lnTo>
                  <a:lnTo>
                    <a:pt x="1232" y="840"/>
                  </a:lnTo>
                  <a:lnTo>
                    <a:pt x="1792" y="1248"/>
                  </a:lnTo>
                  <a:lnTo>
                    <a:pt x="2096" y="1560"/>
                  </a:lnTo>
                  <a:lnTo>
                    <a:pt x="3008" y="1800"/>
                  </a:lnTo>
                  <a:lnTo>
                    <a:pt x="3632" y="1912"/>
                  </a:lnTo>
                  <a:lnTo>
                    <a:pt x="4040" y="2240"/>
                  </a:lnTo>
                  <a:lnTo>
                    <a:pt x="4192" y="2280"/>
                  </a:lnTo>
                </a:path>
              </a:pathLst>
            </a:cu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65" name="Text Box 81"/>
            <p:cNvSpPr txBox="1">
              <a:spLocks noChangeArrowheads="1"/>
            </p:cNvSpPr>
            <p:nvPr/>
          </p:nvSpPr>
          <p:spPr bwMode="auto">
            <a:xfrm>
              <a:off x="106247" y="2012749"/>
              <a:ext cx="1587644" cy="430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sz="1800" dirty="0">
                  <a:cs typeface="华文中宋"/>
                </a:rPr>
                <a:t>Khartoum</a:t>
              </a:r>
            </a:p>
          </p:txBody>
        </p:sp>
        <p:sp>
          <p:nvSpPr>
            <p:cNvPr id="1066" name="Text Box 82"/>
            <p:cNvSpPr txBox="1">
              <a:spLocks noChangeArrowheads="1"/>
            </p:cNvSpPr>
            <p:nvPr/>
          </p:nvSpPr>
          <p:spPr bwMode="auto">
            <a:xfrm>
              <a:off x="7238999" y="5943601"/>
              <a:ext cx="240675" cy="631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endParaRPr lang="en-US" altLang="zh-CN" sz="1800" dirty="0">
                <a:cs typeface="华文中宋"/>
              </a:endParaRPr>
            </a:p>
          </p:txBody>
        </p:sp>
      </p:grpSp>
      <p:sp>
        <p:nvSpPr>
          <p:cNvPr id="8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9200" y="5068669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NAP</a:t>
            </a:r>
            <a:r>
              <a:rPr lang="en-US" dirty="0" smtClean="0"/>
              <a:t>: Network Access Protection.</a:t>
            </a:r>
          </a:p>
          <a:p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ISP</a:t>
            </a:r>
            <a:r>
              <a:rPr lang="en-US" dirty="0" smtClean="0"/>
              <a:t>: Internet </a:t>
            </a:r>
            <a:r>
              <a:rPr lang="en-US" dirty="0"/>
              <a:t>service </a:t>
            </a:r>
            <a:r>
              <a:rPr lang="en-US" dirty="0" smtClean="0"/>
              <a:t>provider.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934200" y="4736068"/>
            <a:ext cx="970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+mj-lt"/>
              </a:rPr>
              <a:t>al-</a:t>
            </a:r>
            <a:r>
              <a:rPr lang="en-US" b="1" dirty="0" err="1">
                <a:latin typeface="+mj-lt"/>
              </a:rPr>
              <a:t>Riad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301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Types of Networks </a:t>
            </a:r>
            <a:r>
              <a:rPr lang="en-US" b="1" u="sng" dirty="0" err="1" smtClean="0">
                <a:solidFill>
                  <a:schemeClr val="bg2">
                    <a:lumMod val="50000"/>
                  </a:schemeClr>
                </a:solidFill>
              </a:rPr>
              <a:t>cont</a:t>
            </a: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734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</a:rPr>
              <a:t>Peer-to-Peer Network: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</a:rPr>
              <a:t>No single computer controls the network.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</a:rPr>
              <a:t>Each computer is the same (a peer) to all others.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</a:rPr>
              <a:t>It is suitable for small offices.</a:t>
            </a:r>
          </a:p>
          <a:p>
            <a:pPr>
              <a:buFont typeface="Wingdings 2" pitchFamily="18" charset="2"/>
              <a:buNone/>
            </a:pPr>
            <a:endParaRPr lang="en-US" sz="2800" dirty="0" smtClean="0">
              <a:latin typeface="Arial" pitchFamily="34" charset="0"/>
            </a:endParaRPr>
          </a:p>
          <a:p>
            <a:endParaRPr lang="en-US" altLang="zh-CN" dirty="0" smtClean="0">
              <a:cs typeface="华文中宋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13046B-219A-4530-ACE2-829FA5CE53DF}" type="slidenum">
              <a:rPr lang="en-US" altLang="zh-CN"/>
              <a:pPr>
                <a:defRPr/>
              </a:pPr>
              <a:t>34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0219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05200" y="3352800"/>
            <a:ext cx="4419600" cy="243840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Types of Networks CONT…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905000"/>
            <a:ext cx="7620000" cy="1871663"/>
          </a:xfrm>
        </p:spPr>
        <p:txBody>
          <a:bodyPr>
            <a:normAutofit fontScale="77500" lnSpcReduction="20000"/>
          </a:bodyPr>
          <a:lstStyle/>
          <a:p>
            <a:pPr fontAlgn="auto">
              <a:spcAft>
                <a:spcPts val="0"/>
              </a:spcAft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en-US" sz="35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</a:rPr>
              <a:t>Server-Based Network:</a:t>
            </a:r>
          </a:p>
          <a:p>
            <a:pPr lvl="1" fontAlgn="auto">
              <a:spcBef>
                <a:spcPct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en-US" sz="2600" dirty="0" smtClean="0">
                <a:latin typeface="Arial" pitchFamily="34" charset="0"/>
              </a:rPr>
              <a:t>The network is controlled by a special high-powered server.</a:t>
            </a:r>
          </a:p>
          <a:p>
            <a:pPr lvl="1" fontAlgn="auto">
              <a:spcBef>
                <a:spcPct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en-US" sz="2600" dirty="0" smtClean="0">
                <a:latin typeface="Arial" pitchFamily="34" charset="0"/>
              </a:rPr>
              <a:t>The server is dedicated to running the network.</a:t>
            </a:r>
          </a:p>
          <a:p>
            <a:pPr lvl="1" fontAlgn="auto">
              <a:spcBef>
                <a:spcPct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en-US" sz="2600" dirty="0" smtClean="0">
                <a:latin typeface="Arial" pitchFamily="34" charset="0"/>
              </a:rPr>
              <a:t>Print and file servers, application servers, communication servers, and directory service servers are common.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2600" dirty="0" smtClean="0">
              <a:latin typeface="Arial" pitchFamily="34" charset="0"/>
            </a:endParaRP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en-US" altLang="zh-CN" dirty="0" smtClean="0">
              <a:cs typeface="华文中宋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C7808-A4C9-4CA8-AD1A-EA258B094176}" type="slidenum">
              <a:rPr lang="en-US" altLang="zh-CN"/>
              <a:pPr>
                <a:defRPr/>
              </a:pPr>
              <a:t>35</a:t>
            </a:fld>
            <a:endParaRPr lang="en-US" altLang="zh-CN"/>
          </a:p>
        </p:txBody>
      </p:sp>
      <p:pic>
        <p:nvPicPr>
          <p:cNvPr id="583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352800"/>
            <a:ext cx="4419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390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b="1" u="sng" dirty="0" smtClean="0">
                <a:solidFill>
                  <a:schemeClr val="bg2">
                    <a:lumMod val="50000"/>
                  </a:schemeClr>
                </a:solidFill>
                <a:effectLst/>
                <a:ea typeface="SimSun" pitchFamily="2" charset="-122"/>
              </a:rPr>
              <a:t>SOHO Network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9395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sz="3600" dirty="0" smtClean="0">
                <a:cs typeface="华文中宋"/>
              </a:rPr>
              <a:t>What’s SOHO network?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Small Office Home Office Network</a:t>
            </a:r>
          </a:p>
          <a:p>
            <a:pPr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sz="3600" dirty="0" smtClean="0">
                <a:cs typeface="华文中宋"/>
              </a:rPr>
              <a:t>Why it’s important to study SOHO?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you are familiar with, more or less …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dirty="0" smtClean="0">
                <a:cs typeface="华文中宋"/>
              </a:rPr>
              <a:t>It has good coverage from tech perspective (LAN, Wireless, Internet Access, Network App, Security, etc.)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altLang="zh-CN" b="1" dirty="0" smtClean="0">
                <a:solidFill>
                  <a:srgbClr val="FF0000"/>
                </a:solidFill>
                <a:cs typeface="华文中宋"/>
              </a:rPr>
              <a:t>You can (DIY):Do It Yourself.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B51BF-E85D-4A58-B7C0-68EF3BC7866D}" type="slidenum">
              <a:rPr lang="en-US" altLang="zh-CN"/>
              <a:pPr>
                <a:defRPr/>
              </a:pPr>
              <a:t>36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27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b="1" u="sng" dirty="0" smtClean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  <a:t>Home Network: Single PC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5" name="Content Placeholder 154"/>
          <p:cNvSpPr>
            <a:spLocks noGrp="1"/>
          </p:cNvSpPr>
          <p:nvPr>
            <p:ph idx="1"/>
          </p:nvPr>
        </p:nvSpPr>
        <p:spPr>
          <a:xfrm>
            <a:off x="1600200" y="2209800"/>
            <a:ext cx="5791200" cy="3466941"/>
          </a:xfr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35CC1F-8DC6-4B71-BFE7-C279A2F973FA}" type="slidenum">
              <a:rPr lang="en-US" altLang="zh-CN"/>
              <a:pPr>
                <a:defRPr/>
              </a:pPr>
              <a:t>37</a:t>
            </a:fld>
            <a:endParaRPr lang="en-US" altLang="zh-CN"/>
          </a:p>
        </p:txBody>
      </p:sp>
      <p:grpSp>
        <p:nvGrpSpPr>
          <p:cNvPr id="3078" name="Group 152"/>
          <p:cNvGrpSpPr>
            <a:grpSpLocks/>
          </p:cNvGrpSpPr>
          <p:nvPr/>
        </p:nvGrpSpPr>
        <p:grpSpPr bwMode="auto">
          <a:xfrm>
            <a:off x="1828800" y="2149259"/>
            <a:ext cx="5334000" cy="3439100"/>
            <a:chOff x="1433" y="1065"/>
            <a:chExt cx="3271" cy="3111"/>
          </a:xfrm>
        </p:grpSpPr>
        <p:grpSp>
          <p:nvGrpSpPr>
            <p:cNvPr id="3079" name="Group 3"/>
            <p:cNvGrpSpPr>
              <a:grpSpLocks/>
            </p:cNvGrpSpPr>
            <p:nvPr/>
          </p:nvGrpSpPr>
          <p:grpSpPr bwMode="auto">
            <a:xfrm>
              <a:off x="1433" y="1293"/>
              <a:ext cx="3271" cy="2883"/>
              <a:chOff x="1433" y="1293"/>
              <a:chExt cx="3271" cy="2883"/>
            </a:xfrm>
          </p:grpSpPr>
          <p:sp>
            <p:nvSpPr>
              <p:cNvPr id="3085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1433" y="1293"/>
                <a:ext cx="3271" cy="2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6" name="Rectangle 5"/>
              <p:cNvSpPr>
                <a:spLocks noChangeArrowheads="1"/>
              </p:cNvSpPr>
              <p:nvPr/>
            </p:nvSpPr>
            <p:spPr bwMode="auto">
              <a:xfrm>
                <a:off x="1447" y="1589"/>
                <a:ext cx="3244" cy="2511"/>
              </a:xfrm>
              <a:prstGeom prst="rect">
                <a:avLst/>
              </a:prstGeom>
              <a:noFill/>
              <a:ln w="38100" cap="rnd" algn="ctr">
                <a:solidFill>
                  <a:srgbClr val="00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7" name="Rectangle 6"/>
              <p:cNvSpPr>
                <a:spLocks noChangeArrowheads="1"/>
              </p:cNvSpPr>
              <p:nvPr/>
            </p:nvSpPr>
            <p:spPr bwMode="auto">
              <a:xfrm>
                <a:off x="1447" y="1589"/>
                <a:ext cx="1128" cy="1255"/>
              </a:xfrm>
              <a:prstGeom prst="rect">
                <a:avLst/>
              </a:prstGeom>
              <a:noFill/>
              <a:ln w="38100" cap="rnd" algn="ctr">
                <a:solidFill>
                  <a:srgbClr val="00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8" name="Rectangle 7"/>
              <p:cNvSpPr>
                <a:spLocks noChangeArrowheads="1"/>
              </p:cNvSpPr>
              <p:nvPr/>
            </p:nvSpPr>
            <p:spPr bwMode="auto">
              <a:xfrm>
                <a:off x="2575" y="1589"/>
                <a:ext cx="705" cy="377"/>
              </a:xfrm>
              <a:prstGeom prst="rect">
                <a:avLst/>
              </a:prstGeom>
              <a:noFill/>
              <a:ln w="38100" cap="rnd" algn="ctr">
                <a:solidFill>
                  <a:srgbClr val="00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9" name="Rectangle 8"/>
              <p:cNvSpPr>
                <a:spLocks noChangeArrowheads="1"/>
              </p:cNvSpPr>
              <p:nvPr/>
            </p:nvSpPr>
            <p:spPr bwMode="auto">
              <a:xfrm>
                <a:off x="1447" y="2844"/>
                <a:ext cx="1128" cy="1256"/>
              </a:xfrm>
              <a:prstGeom prst="rect">
                <a:avLst/>
              </a:prstGeom>
              <a:noFill/>
              <a:ln w="38100" cap="rnd" algn="ctr">
                <a:solidFill>
                  <a:srgbClr val="00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0" name="Rectangle 9"/>
              <p:cNvSpPr>
                <a:spLocks noChangeArrowheads="1"/>
              </p:cNvSpPr>
              <p:nvPr/>
            </p:nvSpPr>
            <p:spPr bwMode="auto">
              <a:xfrm>
                <a:off x="2575" y="2342"/>
                <a:ext cx="282" cy="7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1" name="Rectangle 10"/>
              <p:cNvSpPr>
                <a:spLocks noChangeArrowheads="1"/>
              </p:cNvSpPr>
              <p:nvPr/>
            </p:nvSpPr>
            <p:spPr bwMode="auto">
              <a:xfrm>
                <a:off x="2575" y="2342"/>
                <a:ext cx="282" cy="754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2" name="Rectangle 11"/>
              <p:cNvSpPr>
                <a:spLocks noChangeArrowheads="1"/>
              </p:cNvSpPr>
              <p:nvPr/>
            </p:nvSpPr>
            <p:spPr bwMode="auto">
              <a:xfrm>
                <a:off x="2575" y="3002"/>
                <a:ext cx="282" cy="9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3" name="Rectangle 12"/>
              <p:cNvSpPr>
                <a:spLocks noChangeArrowheads="1"/>
              </p:cNvSpPr>
              <p:nvPr/>
            </p:nvSpPr>
            <p:spPr bwMode="auto">
              <a:xfrm>
                <a:off x="2575" y="3002"/>
                <a:ext cx="282" cy="94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4" name="Rectangle 13"/>
              <p:cNvSpPr>
                <a:spLocks noChangeArrowheads="1"/>
              </p:cNvSpPr>
              <p:nvPr/>
            </p:nvSpPr>
            <p:spPr bwMode="auto">
              <a:xfrm>
                <a:off x="2575" y="2436"/>
                <a:ext cx="282" cy="9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5" name="Rectangle 14"/>
              <p:cNvSpPr>
                <a:spLocks noChangeArrowheads="1"/>
              </p:cNvSpPr>
              <p:nvPr/>
            </p:nvSpPr>
            <p:spPr bwMode="auto">
              <a:xfrm>
                <a:off x="2575" y="2436"/>
                <a:ext cx="282" cy="95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6" name="Rectangle 15"/>
              <p:cNvSpPr>
                <a:spLocks noChangeArrowheads="1"/>
              </p:cNvSpPr>
              <p:nvPr/>
            </p:nvSpPr>
            <p:spPr bwMode="auto">
              <a:xfrm>
                <a:off x="2575" y="2531"/>
                <a:ext cx="282" cy="9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7" name="Rectangle 16"/>
              <p:cNvSpPr>
                <a:spLocks noChangeArrowheads="1"/>
              </p:cNvSpPr>
              <p:nvPr/>
            </p:nvSpPr>
            <p:spPr bwMode="auto">
              <a:xfrm>
                <a:off x="2575" y="2531"/>
                <a:ext cx="282" cy="94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8" name="Rectangle 17"/>
              <p:cNvSpPr>
                <a:spLocks noChangeArrowheads="1"/>
              </p:cNvSpPr>
              <p:nvPr/>
            </p:nvSpPr>
            <p:spPr bwMode="auto">
              <a:xfrm>
                <a:off x="2575" y="2625"/>
                <a:ext cx="282" cy="9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9" name="Rectangle 18"/>
              <p:cNvSpPr>
                <a:spLocks noChangeArrowheads="1"/>
              </p:cNvSpPr>
              <p:nvPr/>
            </p:nvSpPr>
            <p:spPr bwMode="auto">
              <a:xfrm>
                <a:off x="2575" y="2625"/>
                <a:ext cx="282" cy="94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0" name="Rectangle 19"/>
              <p:cNvSpPr>
                <a:spLocks noChangeArrowheads="1"/>
              </p:cNvSpPr>
              <p:nvPr/>
            </p:nvSpPr>
            <p:spPr bwMode="auto">
              <a:xfrm>
                <a:off x="2575" y="2719"/>
                <a:ext cx="282" cy="9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1" name="Rectangle 20"/>
              <p:cNvSpPr>
                <a:spLocks noChangeArrowheads="1"/>
              </p:cNvSpPr>
              <p:nvPr/>
            </p:nvSpPr>
            <p:spPr bwMode="auto">
              <a:xfrm>
                <a:off x="2575" y="2719"/>
                <a:ext cx="282" cy="94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2" name="Rectangle 21"/>
              <p:cNvSpPr>
                <a:spLocks noChangeArrowheads="1"/>
              </p:cNvSpPr>
              <p:nvPr/>
            </p:nvSpPr>
            <p:spPr bwMode="auto">
              <a:xfrm>
                <a:off x="2575" y="2813"/>
                <a:ext cx="282" cy="9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3" name="Rectangle 22"/>
              <p:cNvSpPr>
                <a:spLocks noChangeArrowheads="1"/>
              </p:cNvSpPr>
              <p:nvPr/>
            </p:nvSpPr>
            <p:spPr bwMode="auto">
              <a:xfrm>
                <a:off x="2575" y="2813"/>
                <a:ext cx="282" cy="94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4" name="Rectangle 23"/>
              <p:cNvSpPr>
                <a:spLocks noChangeArrowheads="1"/>
              </p:cNvSpPr>
              <p:nvPr/>
            </p:nvSpPr>
            <p:spPr bwMode="auto">
              <a:xfrm>
                <a:off x="2575" y="2907"/>
                <a:ext cx="282" cy="9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5" name="Rectangle 24"/>
              <p:cNvSpPr>
                <a:spLocks noChangeArrowheads="1"/>
              </p:cNvSpPr>
              <p:nvPr/>
            </p:nvSpPr>
            <p:spPr bwMode="auto">
              <a:xfrm>
                <a:off x="2575" y="2907"/>
                <a:ext cx="282" cy="95"/>
              </a:xfrm>
              <a:prstGeom prst="rect">
                <a:avLst/>
              </a:prstGeom>
              <a:noFill/>
              <a:ln w="158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6" name="Rectangle 25"/>
              <p:cNvSpPr>
                <a:spLocks noChangeArrowheads="1"/>
              </p:cNvSpPr>
              <p:nvPr/>
            </p:nvSpPr>
            <p:spPr bwMode="auto">
              <a:xfrm>
                <a:off x="1588" y="2782"/>
                <a:ext cx="141" cy="1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7" name="Rectangle 26"/>
              <p:cNvSpPr>
                <a:spLocks noChangeArrowheads="1"/>
              </p:cNvSpPr>
              <p:nvPr/>
            </p:nvSpPr>
            <p:spPr bwMode="auto">
              <a:xfrm>
                <a:off x="1588" y="2782"/>
                <a:ext cx="141" cy="125"/>
              </a:xfrm>
              <a:prstGeom prst="rect">
                <a:avLst/>
              </a:prstGeom>
              <a:noFill/>
              <a:ln w="15875" cap="rnd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8" name="Rectangle 27"/>
              <p:cNvSpPr>
                <a:spLocks noChangeArrowheads="1"/>
              </p:cNvSpPr>
              <p:nvPr/>
            </p:nvSpPr>
            <p:spPr bwMode="auto">
              <a:xfrm>
                <a:off x="2504" y="3661"/>
                <a:ext cx="141" cy="1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9" name="Rectangle 28"/>
              <p:cNvSpPr>
                <a:spLocks noChangeArrowheads="1"/>
              </p:cNvSpPr>
              <p:nvPr/>
            </p:nvSpPr>
            <p:spPr bwMode="auto">
              <a:xfrm>
                <a:off x="2504" y="3661"/>
                <a:ext cx="141" cy="125"/>
              </a:xfrm>
              <a:prstGeom prst="rect">
                <a:avLst/>
              </a:prstGeom>
              <a:noFill/>
              <a:ln w="15875" cap="rnd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0" name="Rectangle 29"/>
              <p:cNvSpPr>
                <a:spLocks noChangeArrowheads="1"/>
              </p:cNvSpPr>
              <p:nvPr/>
            </p:nvSpPr>
            <p:spPr bwMode="auto">
              <a:xfrm>
                <a:off x="2716" y="4037"/>
                <a:ext cx="141" cy="12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1" name="Rectangle 30"/>
              <p:cNvSpPr>
                <a:spLocks noChangeArrowheads="1"/>
              </p:cNvSpPr>
              <p:nvPr/>
            </p:nvSpPr>
            <p:spPr bwMode="auto">
              <a:xfrm>
                <a:off x="2716" y="4037"/>
                <a:ext cx="141" cy="126"/>
              </a:xfrm>
              <a:prstGeom prst="rect">
                <a:avLst/>
              </a:prstGeom>
              <a:noFill/>
              <a:ln w="15875" cap="rnd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2" name="Rectangle 31"/>
              <p:cNvSpPr>
                <a:spLocks noChangeArrowheads="1"/>
              </p:cNvSpPr>
              <p:nvPr/>
            </p:nvSpPr>
            <p:spPr bwMode="auto">
              <a:xfrm>
                <a:off x="2504" y="2091"/>
                <a:ext cx="141" cy="12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3" name="Rectangle 32"/>
              <p:cNvSpPr>
                <a:spLocks noChangeArrowheads="1"/>
              </p:cNvSpPr>
              <p:nvPr/>
            </p:nvSpPr>
            <p:spPr bwMode="auto">
              <a:xfrm>
                <a:off x="2504" y="2091"/>
                <a:ext cx="141" cy="126"/>
              </a:xfrm>
              <a:prstGeom prst="rect">
                <a:avLst/>
              </a:prstGeom>
              <a:noFill/>
              <a:ln w="15875" cap="rnd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4" name="Rectangle 33"/>
              <p:cNvSpPr>
                <a:spLocks noChangeArrowheads="1"/>
              </p:cNvSpPr>
              <p:nvPr/>
            </p:nvSpPr>
            <p:spPr bwMode="auto">
              <a:xfrm>
                <a:off x="2716" y="1903"/>
                <a:ext cx="141" cy="12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5" name="Rectangle 34"/>
              <p:cNvSpPr>
                <a:spLocks noChangeArrowheads="1"/>
              </p:cNvSpPr>
              <p:nvPr/>
            </p:nvSpPr>
            <p:spPr bwMode="auto">
              <a:xfrm>
                <a:off x="2716" y="1903"/>
                <a:ext cx="141" cy="126"/>
              </a:xfrm>
              <a:prstGeom prst="rect">
                <a:avLst/>
              </a:prstGeom>
              <a:noFill/>
              <a:ln w="15875" cap="rnd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6" name="Freeform 35"/>
              <p:cNvSpPr>
                <a:spLocks/>
              </p:cNvSpPr>
              <p:nvPr/>
            </p:nvSpPr>
            <p:spPr bwMode="auto">
              <a:xfrm>
                <a:off x="2660" y="1697"/>
                <a:ext cx="95" cy="107"/>
              </a:xfrm>
              <a:custGeom>
                <a:avLst/>
                <a:gdLst>
                  <a:gd name="T0" fmla="*/ 0 w 258"/>
                  <a:gd name="T1" fmla="*/ 0 h 290"/>
                  <a:gd name="T2" fmla="*/ 0 w 258"/>
                  <a:gd name="T3" fmla="*/ 0 h 290"/>
                  <a:gd name="T4" fmla="*/ 0 w 258"/>
                  <a:gd name="T5" fmla="*/ 0 h 290"/>
                  <a:gd name="T6" fmla="*/ 0 w 258"/>
                  <a:gd name="T7" fmla="*/ 0 h 290"/>
                  <a:gd name="T8" fmla="*/ 0 w 258"/>
                  <a:gd name="T9" fmla="*/ 0 h 290"/>
                  <a:gd name="T10" fmla="*/ 0 w 258"/>
                  <a:gd name="T11" fmla="*/ 0 h 290"/>
                  <a:gd name="T12" fmla="*/ 0 w 258"/>
                  <a:gd name="T13" fmla="*/ 0 h 290"/>
                  <a:gd name="T14" fmla="*/ 0 w 258"/>
                  <a:gd name="T15" fmla="*/ 0 h 290"/>
                  <a:gd name="T16" fmla="*/ 0 w 258"/>
                  <a:gd name="T17" fmla="*/ 0 h 290"/>
                  <a:gd name="T18" fmla="*/ 0 w 258"/>
                  <a:gd name="T19" fmla="*/ 0 h 290"/>
                  <a:gd name="T20" fmla="*/ 0 w 258"/>
                  <a:gd name="T21" fmla="*/ 0 h 290"/>
                  <a:gd name="T22" fmla="*/ 0 w 258"/>
                  <a:gd name="T23" fmla="*/ 0 h 290"/>
                  <a:gd name="T24" fmla="*/ 0 w 258"/>
                  <a:gd name="T25" fmla="*/ 0 h 29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8"/>
                  <a:gd name="T40" fmla="*/ 0 h 290"/>
                  <a:gd name="T41" fmla="*/ 258 w 258"/>
                  <a:gd name="T42" fmla="*/ 290 h 29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8" h="290">
                    <a:moveTo>
                      <a:pt x="257" y="149"/>
                    </a:moveTo>
                    <a:cubicBezTo>
                      <a:pt x="257" y="150"/>
                      <a:pt x="257" y="151"/>
                      <a:pt x="257" y="151"/>
                    </a:cubicBezTo>
                    <a:lnTo>
                      <a:pt x="257" y="153"/>
                    </a:lnTo>
                    <a:lnTo>
                      <a:pt x="258" y="153"/>
                    </a:lnTo>
                    <a:lnTo>
                      <a:pt x="258" y="0"/>
                    </a:lnTo>
                    <a:lnTo>
                      <a:pt x="0" y="0"/>
                    </a:lnTo>
                    <a:lnTo>
                      <a:pt x="0" y="153"/>
                    </a:lnTo>
                    <a:lnTo>
                      <a:pt x="1" y="153"/>
                    </a:lnTo>
                    <a:lnTo>
                      <a:pt x="1" y="151"/>
                    </a:lnTo>
                    <a:cubicBezTo>
                      <a:pt x="1" y="151"/>
                      <a:pt x="1" y="150"/>
                      <a:pt x="1" y="149"/>
                    </a:cubicBezTo>
                    <a:cubicBezTo>
                      <a:pt x="2" y="227"/>
                      <a:pt x="61" y="290"/>
                      <a:pt x="131" y="289"/>
                    </a:cubicBezTo>
                    <a:cubicBezTo>
                      <a:pt x="200" y="287"/>
                      <a:pt x="256" y="226"/>
                      <a:pt x="257" y="1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7" name="Freeform 36"/>
              <p:cNvSpPr>
                <a:spLocks/>
              </p:cNvSpPr>
              <p:nvPr/>
            </p:nvSpPr>
            <p:spPr bwMode="auto">
              <a:xfrm>
                <a:off x="2660" y="1697"/>
                <a:ext cx="95" cy="107"/>
              </a:xfrm>
              <a:custGeom>
                <a:avLst/>
                <a:gdLst>
                  <a:gd name="T0" fmla="*/ 0 w 258"/>
                  <a:gd name="T1" fmla="*/ 0 h 290"/>
                  <a:gd name="T2" fmla="*/ 0 w 258"/>
                  <a:gd name="T3" fmla="*/ 0 h 290"/>
                  <a:gd name="T4" fmla="*/ 0 w 258"/>
                  <a:gd name="T5" fmla="*/ 0 h 290"/>
                  <a:gd name="T6" fmla="*/ 0 w 258"/>
                  <a:gd name="T7" fmla="*/ 0 h 290"/>
                  <a:gd name="T8" fmla="*/ 0 w 258"/>
                  <a:gd name="T9" fmla="*/ 0 h 290"/>
                  <a:gd name="T10" fmla="*/ 0 w 258"/>
                  <a:gd name="T11" fmla="*/ 0 h 290"/>
                  <a:gd name="T12" fmla="*/ 0 w 258"/>
                  <a:gd name="T13" fmla="*/ 0 h 290"/>
                  <a:gd name="T14" fmla="*/ 0 w 258"/>
                  <a:gd name="T15" fmla="*/ 0 h 290"/>
                  <a:gd name="T16" fmla="*/ 0 w 258"/>
                  <a:gd name="T17" fmla="*/ 0 h 290"/>
                  <a:gd name="T18" fmla="*/ 0 w 258"/>
                  <a:gd name="T19" fmla="*/ 0 h 290"/>
                  <a:gd name="T20" fmla="*/ 0 w 258"/>
                  <a:gd name="T21" fmla="*/ 0 h 290"/>
                  <a:gd name="T22" fmla="*/ 0 w 258"/>
                  <a:gd name="T23" fmla="*/ 0 h 290"/>
                  <a:gd name="T24" fmla="*/ 0 w 258"/>
                  <a:gd name="T25" fmla="*/ 0 h 29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8"/>
                  <a:gd name="T40" fmla="*/ 0 h 290"/>
                  <a:gd name="T41" fmla="*/ 258 w 258"/>
                  <a:gd name="T42" fmla="*/ 290 h 29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8" h="290">
                    <a:moveTo>
                      <a:pt x="257" y="149"/>
                    </a:moveTo>
                    <a:cubicBezTo>
                      <a:pt x="257" y="150"/>
                      <a:pt x="257" y="151"/>
                      <a:pt x="257" y="151"/>
                    </a:cubicBezTo>
                    <a:lnTo>
                      <a:pt x="257" y="153"/>
                    </a:lnTo>
                    <a:lnTo>
                      <a:pt x="258" y="153"/>
                    </a:lnTo>
                    <a:lnTo>
                      <a:pt x="258" y="0"/>
                    </a:lnTo>
                    <a:lnTo>
                      <a:pt x="0" y="0"/>
                    </a:lnTo>
                    <a:lnTo>
                      <a:pt x="0" y="153"/>
                    </a:lnTo>
                    <a:lnTo>
                      <a:pt x="1" y="153"/>
                    </a:lnTo>
                    <a:lnTo>
                      <a:pt x="1" y="151"/>
                    </a:lnTo>
                    <a:cubicBezTo>
                      <a:pt x="1" y="151"/>
                      <a:pt x="1" y="150"/>
                      <a:pt x="1" y="149"/>
                    </a:cubicBezTo>
                    <a:cubicBezTo>
                      <a:pt x="2" y="227"/>
                      <a:pt x="61" y="290"/>
                      <a:pt x="131" y="289"/>
                    </a:cubicBezTo>
                    <a:cubicBezTo>
                      <a:pt x="200" y="287"/>
                      <a:pt x="256" y="226"/>
                      <a:pt x="257" y="149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8" name="Freeform 37"/>
              <p:cNvSpPr>
                <a:spLocks/>
              </p:cNvSpPr>
              <p:nvPr/>
            </p:nvSpPr>
            <p:spPr bwMode="auto">
              <a:xfrm>
                <a:off x="2660" y="1699"/>
                <a:ext cx="94" cy="52"/>
              </a:xfrm>
              <a:custGeom>
                <a:avLst/>
                <a:gdLst>
                  <a:gd name="T0" fmla="*/ 94 w 94"/>
                  <a:gd name="T1" fmla="*/ 52 h 52"/>
                  <a:gd name="T2" fmla="*/ 47 w 94"/>
                  <a:gd name="T3" fmla="*/ 0 h 52"/>
                  <a:gd name="T4" fmla="*/ 0 w 94"/>
                  <a:gd name="T5" fmla="*/ 52 h 52"/>
                  <a:gd name="T6" fmla="*/ 0 60000 65536"/>
                  <a:gd name="T7" fmla="*/ 0 60000 65536"/>
                  <a:gd name="T8" fmla="*/ 0 60000 65536"/>
                  <a:gd name="T9" fmla="*/ 0 w 94"/>
                  <a:gd name="T10" fmla="*/ 0 h 52"/>
                  <a:gd name="T11" fmla="*/ 94 w 94"/>
                  <a:gd name="T12" fmla="*/ 52 h 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4" h="52">
                    <a:moveTo>
                      <a:pt x="94" y="52"/>
                    </a:moveTo>
                    <a:cubicBezTo>
                      <a:pt x="94" y="24"/>
                      <a:pt x="73" y="0"/>
                      <a:pt x="47" y="0"/>
                    </a:cubicBezTo>
                    <a:cubicBezTo>
                      <a:pt x="21" y="0"/>
                      <a:pt x="0" y="24"/>
                      <a:pt x="0" y="52"/>
                    </a:cubicBez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9" name="Rectangle 38"/>
              <p:cNvSpPr>
                <a:spLocks noChangeArrowheads="1"/>
              </p:cNvSpPr>
              <p:nvPr/>
            </p:nvSpPr>
            <p:spPr bwMode="auto">
              <a:xfrm>
                <a:off x="2645" y="1645"/>
                <a:ext cx="124" cy="5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0" name="Rectangle 39"/>
              <p:cNvSpPr>
                <a:spLocks noChangeArrowheads="1"/>
              </p:cNvSpPr>
              <p:nvPr/>
            </p:nvSpPr>
            <p:spPr bwMode="auto">
              <a:xfrm>
                <a:off x="2645" y="1645"/>
                <a:ext cx="124" cy="51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1" name="Freeform 40"/>
              <p:cNvSpPr>
                <a:spLocks noEditPoints="1"/>
              </p:cNvSpPr>
              <p:nvPr/>
            </p:nvSpPr>
            <p:spPr bwMode="auto">
              <a:xfrm>
                <a:off x="2648" y="1647"/>
                <a:ext cx="118" cy="46"/>
              </a:xfrm>
              <a:custGeom>
                <a:avLst/>
                <a:gdLst>
                  <a:gd name="T0" fmla="*/ 118 w 118"/>
                  <a:gd name="T1" fmla="*/ 0 h 46"/>
                  <a:gd name="T2" fmla="*/ 0 w 118"/>
                  <a:gd name="T3" fmla="*/ 0 h 46"/>
                  <a:gd name="T4" fmla="*/ 0 w 118"/>
                  <a:gd name="T5" fmla="*/ 46 h 46"/>
                  <a:gd name="T6" fmla="*/ 0 w 118"/>
                  <a:gd name="T7" fmla="*/ 46 h 46"/>
                  <a:gd name="T8" fmla="*/ 118 w 118"/>
                  <a:gd name="T9" fmla="*/ 46 h 46"/>
                  <a:gd name="T10" fmla="*/ 118 w 118"/>
                  <a:gd name="T11" fmla="*/ 0 h 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8"/>
                  <a:gd name="T19" fmla="*/ 0 h 46"/>
                  <a:gd name="T20" fmla="*/ 118 w 118"/>
                  <a:gd name="T21" fmla="*/ 46 h 4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8" h="46">
                    <a:moveTo>
                      <a:pt x="118" y="0"/>
                    </a:moveTo>
                    <a:lnTo>
                      <a:pt x="0" y="0"/>
                    </a:lnTo>
                    <a:lnTo>
                      <a:pt x="0" y="46"/>
                    </a:lnTo>
                    <a:moveTo>
                      <a:pt x="0" y="46"/>
                    </a:moveTo>
                    <a:lnTo>
                      <a:pt x="118" y="46"/>
                    </a:lnTo>
                    <a:lnTo>
                      <a:pt x="118" y="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2" name="Rectangle 41"/>
              <p:cNvSpPr>
                <a:spLocks noChangeArrowheads="1"/>
              </p:cNvSpPr>
              <p:nvPr/>
            </p:nvSpPr>
            <p:spPr bwMode="auto">
              <a:xfrm>
                <a:off x="2664" y="1696"/>
                <a:ext cx="17" cy="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3" name="Rectangle 42"/>
              <p:cNvSpPr>
                <a:spLocks noChangeArrowheads="1"/>
              </p:cNvSpPr>
              <p:nvPr/>
            </p:nvSpPr>
            <p:spPr bwMode="auto">
              <a:xfrm>
                <a:off x="2664" y="1696"/>
                <a:ext cx="17" cy="5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4" name="Freeform 43"/>
              <p:cNvSpPr>
                <a:spLocks/>
              </p:cNvSpPr>
              <p:nvPr/>
            </p:nvSpPr>
            <p:spPr bwMode="auto">
              <a:xfrm>
                <a:off x="2678" y="1717"/>
                <a:ext cx="59" cy="68"/>
              </a:xfrm>
              <a:custGeom>
                <a:avLst/>
                <a:gdLst>
                  <a:gd name="T0" fmla="*/ 0 w 160"/>
                  <a:gd name="T1" fmla="*/ 0 h 185"/>
                  <a:gd name="T2" fmla="*/ 0 w 160"/>
                  <a:gd name="T3" fmla="*/ 0 h 185"/>
                  <a:gd name="T4" fmla="*/ 0 w 160"/>
                  <a:gd name="T5" fmla="*/ 0 h 185"/>
                  <a:gd name="T6" fmla="*/ 0 w 160"/>
                  <a:gd name="T7" fmla="*/ 0 h 185"/>
                  <a:gd name="T8" fmla="*/ 0 w 160"/>
                  <a:gd name="T9" fmla="*/ 0 h 185"/>
                  <a:gd name="T10" fmla="*/ 0 w 160"/>
                  <a:gd name="T11" fmla="*/ 0 h 18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0"/>
                  <a:gd name="T19" fmla="*/ 0 h 185"/>
                  <a:gd name="T20" fmla="*/ 160 w 160"/>
                  <a:gd name="T21" fmla="*/ 185 h 18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0" h="185">
                    <a:moveTo>
                      <a:pt x="0" y="93"/>
                    </a:moveTo>
                    <a:cubicBezTo>
                      <a:pt x="0" y="42"/>
                      <a:pt x="36" y="0"/>
                      <a:pt x="80" y="0"/>
                    </a:cubicBezTo>
                    <a:cubicBezTo>
                      <a:pt x="124" y="0"/>
                      <a:pt x="160" y="42"/>
                      <a:pt x="160" y="93"/>
                    </a:cubicBezTo>
                    <a:cubicBezTo>
                      <a:pt x="160" y="93"/>
                      <a:pt x="160" y="93"/>
                      <a:pt x="160" y="93"/>
                    </a:cubicBezTo>
                    <a:cubicBezTo>
                      <a:pt x="160" y="143"/>
                      <a:pt x="124" y="185"/>
                      <a:pt x="80" y="185"/>
                    </a:cubicBezTo>
                    <a:cubicBezTo>
                      <a:pt x="36" y="185"/>
                      <a:pt x="0" y="143"/>
                      <a:pt x="0" y="93"/>
                    </a:cubicBezTo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5" name="Freeform 44"/>
              <p:cNvSpPr>
                <a:spLocks/>
              </p:cNvSpPr>
              <p:nvPr/>
            </p:nvSpPr>
            <p:spPr bwMode="auto">
              <a:xfrm>
                <a:off x="2678" y="1717"/>
                <a:ext cx="59" cy="68"/>
              </a:xfrm>
              <a:custGeom>
                <a:avLst/>
                <a:gdLst>
                  <a:gd name="T0" fmla="*/ 0 w 59"/>
                  <a:gd name="T1" fmla="*/ 34 h 68"/>
                  <a:gd name="T2" fmla="*/ 29 w 59"/>
                  <a:gd name="T3" fmla="*/ 0 h 68"/>
                  <a:gd name="T4" fmla="*/ 59 w 59"/>
                  <a:gd name="T5" fmla="*/ 34 h 68"/>
                  <a:gd name="T6" fmla="*/ 59 w 59"/>
                  <a:gd name="T7" fmla="*/ 34 h 68"/>
                  <a:gd name="T8" fmla="*/ 29 w 59"/>
                  <a:gd name="T9" fmla="*/ 68 h 68"/>
                  <a:gd name="T10" fmla="*/ 0 w 59"/>
                  <a:gd name="T11" fmla="*/ 34 h 6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"/>
                  <a:gd name="T19" fmla="*/ 0 h 68"/>
                  <a:gd name="T20" fmla="*/ 59 w 59"/>
                  <a:gd name="T21" fmla="*/ 68 h 6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" h="68">
                    <a:moveTo>
                      <a:pt x="0" y="34"/>
                    </a:moveTo>
                    <a:cubicBezTo>
                      <a:pt x="0" y="16"/>
                      <a:pt x="13" y="0"/>
                      <a:pt x="29" y="0"/>
                    </a:cubicBezTo>
                    <a:cubicBezTo>
                      <a:pt x="45" y="0"/>
                      <a:pt x="59" y="16"/>
                      <a:pt x="59" y="34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59" y="53"/>
                      <a:pt x="45" y="68"/>
                      <a:pt x="29" y="68"/>
                    </a:cubicBezTo>
                    <a:cubicBezTo>
                      <a:pt x="13" y="68"/>
                      <a:pt x="0" y="53"/>
                      <a:pt x="0" y="34"/>
                    </a:cubicBez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6" name="Freeform 45"/>
              <p:cNvSpPr>
                <a:spLocks/>
              </p:cNvSpPr>
              <p:nvPr/>
            </p:nvSpPr>
            <p:spPr bwMode="auto">
              <a:xfrm>
                <a:off x="1508" y="2058"/>
                <a:ext cx="238" cy="545"/>
              </a:xfrm>
              <a:custGeom>
                <a:avLst/>
                <a:gdLst>
                  <a:gd name="T0" fmla="*/ 0 w 647"/>
                  <a:gd name="T1" fmla="*/ 0 h 1484"/>
                  <a:gd name="T2" fmla="*/ 0 w 647"/>
                  <a:gd name="T3" fmla="*/ 0 h 1484"/>
                  <a:gd name="T4" fmla="*/ 0 w 647"/>
                  <a:gd name="T5" fmla="*/ 0 h 1484"/>
                  <a:gd name="T6" fmla="*/ 0 w 647"/>
                  <a:gd name="T7" fmla="*/ 0 h 1484"/>
                  <a:gd name="T8" fmla="*/ 0 w 647"/>
                  <a:gd name="T9" fmla="*/ 0 h 1484"/>
                  <a:gd name="T10" fmla="*/ 0 w 647"/>
                  <a:gd name="T11" fmla="*/ 0 h 1484"/>
                  <a:gd name="T12" fmla="*/ 0 w 647"/>
                  <a:gd name="T13" fmla="*/ 0 h 1484"/>
                  <a:gd name="T14" fmla="*/ 0 w 647"/>
                  <a:gd name="T15" fmla="*/ 0 h 1484"/>
                  <a:gd name="T16" fmla="*/ 0 w 647"/>
                  <a:gd name="T17" fmla="*/ 0 h 1484"/>
                  <a:gd name="T18" fmla="*/ 0 w 647"/>
                  <a:gd name="T19" fmla="*/ 0 h 1484"/>
                  <a:gd name="T20" fmla="*/ 0 w 647"/>
                  <a:gd name="T21" fmla="*/ 0 h 1484"/>
                  <a:gd name="T22" fmla="*/ 0 w 647"/>
                  <a:gd name="T23" fmla="*/ 0 h 1484"/>
                  <a:gd name="T24" fmla="*/ 0 w 647"/>
                  <a:gd name="T25" fmla="*/ 0 h 1484"/>
                  <a:gd name="T26" fmla="*/ 0 w 647"/>
                  <a:gd name="T27" fmla="*/ 0 h 1484"/>
                  <a:gd name="T28" fmla="*/ 0 w 647"/>
                  <a:gd name="T29" fmla="*/ 0 h 1484"/>
                  <a:gd name="T30" fmla="*/ 0 w 647"/>
                  <a:gd name="T31" fmla="*/ 0 h 1484"/>
                  <a:gd name="T32" fmla="*/ 0 w 647"/>
                  <a:gd name="T33" fmla="*/ 0 h 148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47"/>
                  <a:gd name="T52" fmla="*/ 0 h 1484"/>
                  <a:gd name="T53" fmla="*/ 647 w 647"/>
                  <a:gd name="T54" fmla="*/ 1484 h 148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47" h="1484">
                    <a:moveTo>
                      <a:pt x="0" y="495"/>
                    </a:moveTo>
                    <a:cubicBezTo>
                      <a:pt x="27" y="658"/>
                      <a:pt x="27" y="826"/>
                      <a:pt x="0" y="989"/>
                    </a:cubicBezTo>
                    <a:cubicBezTo>
                      <a:pt x="27" y="1153"/>
                      <a:pt x="27" y="1320"/>
                      <a:pt x="0" y="1484"/>
                    </a:cubicBezTo>
                    <a:lnTo>
                      <a:pt x="619" y="1484"/>
                    </a:lnTo>
                    <a:cubicBezTo>
                      <a:pt x="634" y="1403"/>
                      <a:pt x="642" y="1320"/>
                      <a:pt x="643" y="1237"/>
                    </a:cubicBezTo>
                    <a:cubicBezTo>
                      <a:pt x="642" y="1154"/>
                      <a:pt x="634" y="1071"/>
                      <a:pt x="619" y="989"/>
                    </a:cubicBezTo>
                    <a:cubicBezTo>
                      <a:pt x="634" y="908"/>
                      <a:pt x="642" y="825"/>
                      <a:pt x="643" y="742"/>
                    </a:cubicBezTo>
                    <a:cubicBezTo>
                      <a:pt x="642" y="659"/>
                      <a:pt x="634" y="576"/>
                      <a:pt x="619" y="495"/>
                    </a:cubicBezTo>
                    <a:cubicBezTo>
                      <a:pt x="647" y="331"/>
                      <a:pt x="647" y="164"/>
                      <a:pt x="619" y="0"/>
                    </a:cubicBezTo>
                    <a:lnTo>
                      <a:pt x="0" y="0"/>
                    </a:lnTo>
                    <a:cubicBezTo>
                      <a:pt x="27" y="164"/>
                      <a:pt x="27" y="331"/>
                      <a:pt x="0" y="4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7" name="Freeform 46"/>
              <p:cNvSpPr>
                <a:spLocks/>
              </p:cNvSpPr>
              <p:nvPr/>
            </p:nvSpPr>
            <p:spPr bwMode="auto">
              <a:xfrm>
                <a:off x="1508" y="2058"/>
                <a:ext cx="238" cy="545"/>
              </a:xfrm>
              <a:custGeom>
                <a:avLst/>
                <a:gdLst>
                  <a:gd name="T0" fmla="*/ 0 w 647"/>
                  <a:gd name="T1" fmla="*/ 0 h 1484"/>
                  <a:gd name="T2" fmla="*/ 0 w 647"/>
                  <a:gd name="T3" fmla="*/ 0 h 1484"/>
                  <a:gd name="T4" fmla="*/ 0 w 647"/>
                  <a:gd name="T5" fmla="*/ 0 h 1484"/>
                  <a:gd name="T6" fmla="*/ 0 w 647"/>
                  <a:gd name="T7" fmla="*/ 0 h 1484"/>
                  <a:gd name="T8" fmla="*/ 0 w 647"/>
                  <a:gd name="T9" fmla="*/ 0 h 1484"/>
                  <a:gd name="T10" fmla="*/ 0 w 647"/>
                  <a:gd name="T11" fmla="*/ 0 h 1484"/>
                  <a:gd name="T12" fmla="*/ 0 w 647"/>
                  <a:gd name="T13" fmla="*/ 0 h 1484"/>
                  <a:gd name="T14" fmla="*/ 0 w 647"/>
                  <a:gd name="T15" fmla="*/ 0 h 1484"/>
                  <a:gd name="T16" fmla="*/ 0 w 647"/>
                  <a:gd name="T17" fmla="*/ 0 h 1484"/>
                  <a:gd name="T18" fmla="*/ 0 w 647"/>
                  <a:gd name="T19" fmla="*/ 0 h 1484"/>
                  <a:gd name="T20" fmla="*/ 0 w 647"/>
                  <a:gd name="T21" fmla="*/ 0 h 1484"/>
                  <a:gd name="T22" fmla="*/ 0 w 647"/>
                  <a:gd name="T23" fmla="*/ 0 h 1484"/>
                  <a:gd name="T24" fmla="*/ 0 w 647"/>
                  <a:gd name="T25" fmla="*/ 0 h 1484"/>
                  <a:gd name="T26" fmla="*/ 0 w 647"/>
                  <a:gd name="T27" fmla="*/ 0 h 1484"/>
                  <a:gd name="T28" fmla="*/ 0 w 647"/>
                  <a:gd name="T29" fmla="*/ 0 h 1484"/>
                  <a:gd name="T30" fmla="*/ 0 w 647"/>
                  <a:gd name="T31" fmla="*/ 0 h 1484"/>
                  <a:gd name="T32" fmla="*/ 0 w 647"/>
                  <a:gd name="T33" fmla="*/ 0 h 148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47"/>
                  <a:gd name="T52" fmla="*/ 0 h 1484"/>
                  <a:gd name="T53" fmla="*/ 647 w 647"/>
                  <a:gd name="T54" fmla="*/ 1484 h 148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47" h="1484">
                    <a:moveTo>
                      <a:pt x="0" y="495"/>
                    </a:moveTo>
                    <a:cubicBezTo>
                      <a:pt x="27" y="658"/>
                      <a:pt x="27" y="826"/>
                      <a:pt x="0" y="989"/>
                    </a:cubicBezTo>
                    <a:cubicBezTo>
                      <a:pt x="27" y="1153"/>
                      <a:pt x="27" y="1320"/>
                      <a:pt x="0" y="1484"/>
                    </a:cubicBezTo>
                    <a:lnTo>
                      <a:pt x="619" y="1484"/>
                    </a:lnTo>
                    <a:cubicBezTo>
                      <a:pt x="634" y="1403"/>
                      <a:pt x="642" y="1320"/>
                      <a:pt x="643" y="1237"/>
                    </a:cubicBezTo>
                    <a:cubicBezTo>
                      <a:pt x="642" y="1154"/>
                      <a:pt x="634" y="1071"/>
                      <a:pt x="619" y="989"/>
                    </a:cubicBezTo>
                    <a:cubicBezTo>
                      <a:pt x="634" y="908"/>
                      <a:pt x="642" y="825"/>
                      <a:pt x="643" y="742"/>
                    </a:cubicBezTo>
                    <a:cubicBezTo>
                      <a:pt x="642" y="659"/>
                      <a:pt x="634" y="576"/>
                      <a:pt x="619" y="495"/>
                    </a:cubicBezTo>
                    <a:cubicBezTo>
                      <a:pt x="647" y="331"/>
                      <a:pt x="647" y="164"/>
                      <a:pt x="619" y="0"/>
                    </a:cubicBezTo>
                    <a:lnTo>
                      <a:pt x="0" y="0"/>
                    </a:lnTo>
                    <a:cubicBezTo>
                      <a:pt x="27" y="164"/>
                      <a:pt x="27" y="331"/>
                      <a:pt x="0" y="495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8" name="Freeform 47"/>
              <p:cNvSpPr>
                <a:spLocks noEditPoints="1"/>
              </p:cNvSpPr>
              <p:nvPr/>
            </p:nvSpPr>
            <p:spPr bwMode="auto">
              <a:xfrm>
                <a:off x="1508" y="2240"/>
                <a:ext cx="228" cy="181"/>
              </a:xfrm>
              <a:custGeom>
                <a:avLst/>
                <a:gdLst>
                  <a:gd name="T0" fmla="*/ 0 w 228"/>
                  <a:gd name="T1" fmla="*/ 181 h 181"/>
                  <a:gd name="T2" fmla="*/ 228 w 228"/>
                  <a:gd name="T3" fmla="*/ 181 h 181"/>
                  <a:gd name="T4" fmla="*/ 0 w 228"/>
                  <a:gd name="T5" fmla="*/ 0 h 181"/>
                  <a:gd name="T6" fmla="*/ 228 w 228"/>
                  <a:gd name="T7" fmla="*/ 0 h 1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8"/>
                  <a:gd name="T13" fmla="*/ 0 h 181"/>
                  <a:gd name="T14" fmla="*/ 228 w 228"/>
                  <a:gd name="T15" fmla="*/ 181 h 1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8" h="181">
                    <a:moveTo>
                      <a:pt x="0" y="181"/>
                    </a:moveTo>
                    <a:lnTo>
                      <a:pt x="228" y="181"/>
                    </a:lnTo>
                    <a:moveTo>
                      <a:pt x="0" y="0"/>
                    </a:moveTo>
                    <a:lnTo>
                      <a:pt x="228" y="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9" name="Freeform 48"/>
              <p:cNvSpPr>
                <a:spLocks noEditPoints="1"/>
              </p:cNvSpPr>
              <p:nvPr/>
            </p:nvSpPr>
            <p:spPr bwMode="auto">
              <a:xfrm>
                <a:off x="1582" y="2100"/>
                <a:ext cx="114" cy="98"/>
              </a:xfrm>
              <a:custGeom>
                <a:avLst/>
                <a:gdLst>
                  <a:gd name="T0" fmla="*/ 0 w 310"/>
                  <a:gd name="T1" fmla="*/ 0 h 268"/>
                  <a:gd name="T2" fmla="*/ 0 w 310"/>
                  <a:gd name="T3" fmla="*/ 0 h 268"/>
                  <a:gd name="T4" fmla="*/ 0 w 310"/>
                  <a:gd name="T5" fmla="*/ 0 h 268"/>
                  <a:gd name="T6" fmla="*/ 0 w 310"/>
                  <a:gd name="T7" fmla="*/ 0 h 268"/>
                  <a:gd name="T8" fmla="*/ 0 w 310"/>
                  <a:gd name="T9" fmla="*/ 0 h 268"/>
                  <a:gd name="T10" fmla="*/ 0 w 310"/>
                  <a:gd name="T11" fmla="*/ 0 h 268"/>
                  <a:gd name="T12" fmla="*/ 0 w 310"/>
                  <a:gd name="T13" fmla="*/ 0 h 268"/>
                  <a:gd name="T14" fmla="*/ 0 w 310"/>
                  <a:gd name="T15" fmla="*/ 0 h 268"/>
                  <a:gd name="T16" fmla="*/ 0 w 310"/>
                  <a:gd name="T17" fmla="*/ 0 h 268"/>
                  <a:gd name="T18" fmla="*/ 0 w 310"/>
                  <a:gd name="T19" fmla="*/ 0 h 268"/>
                  <a:gd name="T20" fmla="*/ 0 w 310"/>
                  <a:gd name="T21" fmla="*/ 0 h 268"/>
                  <a:gd name="T22" fmla="*/ 0 w 310"/>
                  <a:gd name="T23" fmla="*/ 0 h 268"/>
                  <a:gd name="T24" fmla="*/ 0 w 310"/>
                  <a:gd name="T25" fmla="*/ 0 h 268"/>
                  <a:gd name="T26" fmla="*/ 0 w 310"/>
                  <a:gd name="T27" fmla="*/ 0 h 268"/>
                  <a:gd name="T28" fmla="*/ 0 w 310"/>
                  <a:gd name="T29" fmla="*/ 0 h 268"/>
                  <a:gd name="T30" fmla="*/ 0 w 310"/>
                  <a:gd name="T31" fmla="*/ 0 h 268"/>
                  <a:gd name="T32" fmla="*/ 0 w 310"/>
                  <a:gd name="T33" fmla="*/ 0 h 268"/>
                  <a:gd name="T34" fmla="*/ 0 w 310"/>
                  <a:gd name="T35" fmla="*/ 0 h 268"/>
                  <a:gd name="T36" fmla="*/ 0 w 310"/>
                  <a:gd name="T37" fmla="*/ 0 h 268"/>
                  <a:gd name="T38" fmla="*/ 0 w 310"/>
                  <a:gd name="T39" fmla="*/ 0 h 268"/>
                  <a:gd name="T40" fmla="*/ 0 w 310"/>
                  <a:gd name="T41" fmla="*/ 0 h 268"/>
                  <a:gd name="T42" fmla="*/ 0 w 310"/>
                  <a:gd name="T43" fmla="*/ 0 h 268"/>
                  <a:gd name="T44" fmla="*/ 0 w 310"/>
                  <a:gd name="T45" fmla="*/ 0 h 268"/>
                  <a:gd name="T46" fmla="*/ 0 w 310"/>
                  <a:gd name="T47" fmla="*/ 0 h 268"/>
                  <a:gd name="T48" fmla="*/ 0 w 310"/>
                  <a:gd name="T49" fmla="*/ 0 h 268"/>
                  <a:gd name="T50" fmla="*/ 0 w 310"/>
                  <a:gd name="T51" fmla="*/ 0 h 268"/>
                  <a:gd name="T52" fmla="*/ 0 w 310"/>
                  <a:gd name="T53" fmla="*/ 0 h 268"/>
                  <a:gd name="T54" fmla="*/ 0 w 310"/>
                  <a:gd name="T55" fmla="*/ 0 h 268"/>
                  <a:gd name="T56" fmla="*/ 0 w 310"/>
                  <a:gd name="T57" fmla="*/ 0 h 268"/>
                  <a:gd name="T58" fmla="*/ 0 w 310"/>
                  <a:gd name="T59" fmla="*/ 0 h 268"/>
                  <a:gd name="T60" fmla="*/ 0 w 310"/>
                  <a:gd name="T61" fmla="*/ 0 h 268"/>
                  <a:gd name="T62" fmla="*/ 0 w 310"/>
                  <a:gd name="T63" fmla="*/ 0 h 268"/>
                  <a:gd name="T64" fmla="*/ 0 w 310"/>
                  <a:gd name="T65" fmla="*/ 0 h 268"/>
                  <a:gd name="T66" fmla="*/ 0 w 310"/>
                  <a:gd name="T67" fmla="*/ 0 h 268"/>
                  <a:gd name="T68" fmla="*/ 0 w 310"/>
                  <a:gd name="T69" fmla="*/ 0 h 268"/>
                  <a:gd name="T70" fmla="*/ 0 w 310"/>
                  <a:gd name="T71" fmla="*/ 0 h 268"/>
                  <a:gd name="T72" fmla="*/ 0 w 310"/>
                  <a:gd name="T73" fmla="*/ 0 h 268"/>
                  <a:gd name="T74" fmla="*/ 0 w 310"/>
                  <a:gd name="T75" fmla="*/ 0 h 268"/>
                  <a:gd name="T76" fmla="*/ 0 w 310"/>
                  <a:gd name="T77" fmla="*/ 0 h 268"/>
                  <a:gd name="T78" fmla="*/ 0 w 310"/>
                  <a:gd name="T79" fmla="*/ 0 h 268"/>
                  <a:gd name="T80" fmla="*/ 0 w 310"/>
                  <a:gd name="T81" fmla="*/ 0 h 268"/>
                  <a:gd name="T82" fmla="*/ 0 w 310"/>
                  <a:gd name="T83" fmla="*/ 0 h 268"/>
                  <a:gd name="T84" fmla="*/ 0 w 310"/>
                  <a:gd name="T85" fmla="*/ 0 h 268"/>
                  <a:gd name="T86" fmla="*/ 0 w 310"/>
                  <a:gd name="T87" fmla="*/ 0 h 268"/>
                  <a:gd name="T88" fmla="*/ 0 w 310"/>
                  <a:gd name="T89" fmla="*/ 0 h 268"/>
                  <a:gd name="T90" fmla="*/ 0 w 310"/>
                  <a:gd name="T91" fmla="*/ 0 h 268"/>
                  <a:gd name="T92" fmla="*/ 0 w 310"/>
                  <a:gd name="T93" fmla="*/ 0 h 268"/>
                  <a:gd name="T94" fmla="*/ 0 w 310"/>
                  <a:gd name="T95" fmla="*/ 0 h 268"/>
                  <a:gd name="T96" fmla="*/ 0 w 310"/>
                  <a:gd name="T97" fmla="*/ 0 h 268"/>
                  <a:gd name="T98" fmla="*/ 0 w 310"/>
                  <a:gd name="T99" fmla="*/ 0 h 268"/>
                  <a:gd name="T100" fmla="*/ 0 w 310"/>
                  <a:gd name="T101" fmla="*/ 0 h 268"/>
                  <a:gd name="T102" fmla="*/ 0 w 310"/>
                  <a:gd name="T103" fmla="*/ 0 h 268"/>
                  <a:gd name="T104" fmla="*/ 0 w 310"/>
                  <a:gd name="T105" fmla="*/ 0 h 268"/>
                  <a:gd name="T106" fmla="*/ 0 w 310"/>
                  <a:gd name="T107" fmla="*/ 0 h 26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10"/>
                  <a:gd name="T163" fmla="*/ 0 h 268"/>
                  <a:gd name="T164" fmla="*/ 310 w 310"/>
                  <a:gd name="T165" fmla="*/ 268 h 26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10" h="268">
                    <a:moveTo>
                      <a:pt x="298" y="145"/>
                    </a:moveTo>
                    <a:cubicBezTo>
                      <a:pt x="291" y="145"/>
                      <a:pt x="286" y="140"/>
                      <a:pt x="286" y="134"/>
                    </a:cubicBezTo>
                    <a:cubicBezTo>
                      <a:pt x="286" y="129"/>
                      <a:pt x="291" y="124"/>
                      <a:pt x="298" y="124"/>
                    </a:cubicBezTo>
                    <a:cubicBezTo>
                      <a:pt x="298" y="124"/>
                      <a:pt x="298" y="124"/>
                      <a:pt x="298" y="124"/>
                    </a:cubicBezTo>
                    <a:cubicBezTo>
                      <a:pt x="305" y="124"/>
                      <a:pt x="310" y="129"/>
                      <a:pt x="310" y="134"/>
                    </a:cubicBezTo>
                    <a:cubicBezTo>
                      <a:pt x="310" y="140"/>
                      <a:pt x="305" y="145"/>
                      <a:pt x="298" y="145"/>
                    </a:cubicBezTo>
                    <a:close/>
                    <a:moveTo>
                      <a:pt x="298" y="268"/>
                    </a:moveTo>
                    <a:cubicBezTo>
                      <a:pt x="291" y="268"/>
                      <a:pt x="286" y="264"/>
                      <a:pt x="286" y="258"/>
                    </a:cubicBezTo>
                    <a:cubicBezTo>
                      <a:pt x="286" y="252"/>
                      <a:pt x="291" y="248"/>
                      <a:pt x="298" y="248"/>
                    </a:cubicBezTo>
                    <a:cubicBezTo>
                      <a:pt x="298" y="248"/>
                      <a:pt x="298" y="248"/>
                      <a:pt x="298" y="248"/>
                    </a:cubicBezTo>
                    <a:cubicBezTo>
                      <a:pt x="305" y="248"/>
                      <a:pt x="310" y="252"/>
                      <a:pt x="310" y="258"/>
                    </a:cubicBezTo>
                    <a:cubicBezTo>
                      <a:pt x="310" y="264"/>
                      <a:pt x="305" y="268"/>
                      <a:pt x="298" y="268"/>
                    </a:cubicBezTo>
                    <a:close/>
                    <a:moveTo>
                      <a:pt x="155" y="21"/>
                    </a:moveTo>
                    <a:cubicBezTo>
                      <a:pt x="148" y="21"/>
                      <a:pt x="143" y="16"/>
                      <a:pt x="143" y="11"/>
                    </a:cubicBezTo>
                    <a:cubicBezTo>
                      <a:pt x="143" y="5"/>
                      <a:pt x="148" y="0"/>
                      <a:pt x="155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62" y="0"/>
                      <a:pt x="167" y="5"/>
                      <a:pt x="167" y="11"/>
                    </a:cubicBezTo>
                    <a:cubicBezTo>
                      <a:pt x="167" y="16"/>
                      <a:pt x="162" y="21"/>
                      <a:pt x="155" y="21"/>
                    </a:cubicBezTo>
                    <a:close/>
                    <a:moveTo>
                      <a:pt x="155" y="145"/>
                    </a:moveTo>
                    <a:cubicBezTo>
                      <a:pt x="148" y="145"/>
                      <a:pt x="143" y="140"/>
                      <a:pt x="143" y="134"/>
                    </a:cubicBezTo>
                    <a:cubicBezTo>
                      <a:pt x="143" y="129"/>
                      <a:pt x="148" y="124"/>
                      <a:pt x="155" y="124"/>
                    </a:cubicBezTo>
                    <a:cubicBezTo>
                      <a:pt x="155" y="124"/>
                      <a:pt x="155" y="124"/>
                      <a:pt x="155" y="124"/>
                    </a:cubicBezTo>
                    <a:cubicBezTo>
                      <a:pt x="162" y="124"/>
                      <a:pt x="167" y="129"/>
                      <a:pt x="167" y="134"/>
                    </a:cubicBezTo>
                    <a:cubicBezTo>
                      <a:pt x="167" y="140"/>
                      <a:pt x="162" y="145"/>
                      <a:pt x="155" y="145"/>
                    </a:cubicBezTo>
                    <a:close/>
                    <a:moveTo>
                      <a:pt x="155" y="268"/>
                    </a:moveTo>
                    <a:cubicBezTo>
                      <a:pt x="148" y="268"/>
                      <a:pt x="143" y="264"/>
                      <a:pt x="143" y="258"/>
                    </a:cubicBezTo>
                    <a:cubicBezTo>
                      <a:pt x="143" y="252"/>
                      <a:pt x="148" y="248"/>
                      <a:pt x="155" y="248"/>
                    </a:cubicBezTo>
                    <a:cubicBezTo>
                      <a:pt x="155" y="248"/>
                      <a:pt x="155" y="248"/>
                      <a:pt x="155" y="248"/>
                    </a:cubicBezTo>
                    <a:cubicBezTo>
                      <a:pt x="162" y="248"/>
                      <a:pt x="167" y="252"/>
                      <a:pt x="167" y="258"/>
                    </a:cubicBezTo>
                    <a:cubicBezTo>
                      <a:pt x="167" y="264"/>
                      <a:pt x="162" y="268"/>
                      <a:pt x="155" y="268"/>
                    </a:cubicBezTo>
                    <a:close/>
                    <a:moveTo>
                      <a:pt x="12" y="21"/>
                    </a:moveTo>
                    <a:cubicBezTo>
                      <a:pt x="6" y="21"/>
                      <a:pt x="0" y="16"/>
                      <a:pt x="0" y="11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9" y="0"/>
                      <a:pt x="24" y="5"/>
                      <a:pt x="24" y="11"/>
                    </a:cubicBezTo>
                    <a:cubicBezTo>
                      <a:pt x="24" y="16"/>
                      <a:pt x="19" y="21"/>
                      <a:pt x="12" y="21"/>
                    </a:cubicBezTo>
                    <a:close/>
                    <a:moveTo>
                      <a:pt x="12" y="145"/>
                    </a:moveTo>
                    <a:cubicBezTo>
                      <a:pt x="6" y="145"/>
                      <a:pt x="0" y="140"/>
                      <a:pt x="0" y="134"/>
                    </a:cubicBezTo>
                    <a:cubicBezTo>
                      <a:pt x="0" y="129"/>
                      <a:pt x="6" y="124"/>
                      <a:pt x="12" y="124"/>
                    </a:cubicBezTo>
                    <a:cubicBezTo>
                      <a:pt x="12" y="124"/>
                      <a:pt x="12" y="124"/>
                      <a:pt x="12" y="124"/>
                    </a:cubicBezTo>
                    <a:cubicBezTo>
                      <a:pt x="19" y="124"/>
                      <a:pt x="24" y="129"/>
                      <a:pt x="24" y="134"/>
                    </a:cubicBezTo>
                    <a:cubicBezTo>
                      <a:pt x="24" y="140"/>
                      <a:pt x="19" y="145"/>
                      <a:pt x="12" y="145"/>
                    </a:cubicBezTo>
                    <a:close/>
                    <a:moveTo>
                      <a:pt x="12" y="268"/>
                    </a:moveTo>
                    <a:cubicBezTo>
                      <a:pt x="6" y="268"/>
                      <a:pt x="0" y="264"/>
                      <a:pt x="0" y="258"/>
                    </a:cubicBezTo>
                    <a:cubicBezTo>
                      <a:pt x="0" y="252"/>
                      <a:pt x="6" y="248"/>
                      <a:pt x="12" y="248"/>
                    </a:cubicBezTo>
                    <a:cubicBezTo>
                      <a:pt x="12" y="248"/>
                      <a:pt x="12" y="248"/>
                      <a:pt x="12" y="248"/>
                    </a:cubicBezTo>
                    <a:cubicBezTo>
                      <a:pt x="19" y="248"/>
                      <a:pt x="24" y="252"/>
                      <a:pt x="24" y="258"/>
                    </a:cubicBezTo>
                    <a:cubicBezTo>
                      <a:pt x="24" y="264"/>
                      <a:pt x="19" y="268"/>
                      <a:pt x="12" y="268"/>
                    </a:cubicBezTo>
                    <a:close/>
                    <a:moveTo>
                      <a:pt x="298" y="21"/>
                    </a:moveTo>
                    <a:cubicBezTo>
                      <a:pt x="291" y="21"/>
                      <a:pt x="286" y="16"/>
                      <a:pt x="286" y="11"/>
                    </a:cubicBezTo>
                    <a:cubicBezTo>
                      <a:pt x="286" y="5"/>
                      <a:pt x="291" y="0"/>
                      <a:pt x="298" y="0"/>
                    </a:cubicBezTo>
                    <a:cubicBezTo>
                      <a:pt x="298" y="0"/>
                      <a:pt x="298" y="0"/>
                      <a:pt x="298" y="0"/>
                    </a:cubicBezTo>
                    <a:cubicBezTo>
                      <a:pt x="305" y="0"/>
                      <a:pt x="310" y="5"/>
                      <a:pt x="310" y="11"/>
                    </a:cubicBezTo>
                    <a:cubicBezTo>
                      <a:pt x="310" y="16"/>
                      <a:pt x="305" y="21"/>
                      <a:pt x="298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0" name="Freeform 49"/>
              <p:cNvSpPr>
                <a:spLocks noEditPoints="1"/>
              </p:cNvSpPr>
              <p:nvPr/>
            </p:nvSpPr>
            <p:spPr bwMode="auto">
              <a:xfrm>
                <a:off x="1582" y="2100"/>
                <a:ext cx="114" cy="98"/>
              </a:xfrm>
              <a:custGeom>
                <a:avLst/>
                <a:gdLst>
                  <a:gd name="T0" fmla="*/ 0 w 310"/>
                  <a:gd name="T1" fmla="*/ 0 h 268"/>
                  <a:gd name="T2" fmla="*/ 0 w 310"/>
                  <a:gd name="T3" fmla="*/ 0 h 268"/>
                  <a:gd name="T4" fmla="*/ 0 w 310"/>
                  <a:gd name="T5" fmla="*/ 0 h 268"/>
                  <a:gd name="T6" fmla="*/ 0 w 310"/>
                  <a:gd name="T7" fmla="*/ 0 h 268"/>
                  <a:gd name="T8" fmla="*/ 0 w 310"/>
                  <a:gd name="T9" fmla="*/ 0 h 268"/>
                  <a:gd name="T10" fmla="*/ 0 w 310"/>
                  <a:gd name="T11" fmla="*/ 0 h 268"/>
                  <a:gd name="T12" fmla="*/ 0 w 310"/>
                  <a:gd name="T13" fmla="*/ 0 h 268"/>
                  <a:gd name="T14" fmla="*/ 0 w 310"/>
                  <a:gd name="T15" fmla="*/ 0 h 268"/>
                  <a:gd name="T16" fmla="*/ 0 w 310"/>
                  <a:gd name="T17" fmla="*/ 0 h 268"/>
                  <a:gd name="T18" fmla="*/ 0 w 310"/>
                  <a:gd name="T19" fmla="*/ 0 h 268"/>
                  <a:gd name="T20" fmla="*/ 0 w 310"/>
                  <a:gd name="T21" fmla="*/ 0 h 268"/>
                  <a:gd name="T22" fmla="*/ 0 w 310"/>
                  <a:gd name="T23" fmla="*/ 0 h 268"/>
                  <a:gd name="T24" fmla="*/ 0 w 310"/>
                  <a:gd name="T25" fmla="*/ 0 h 268"/>
                  <a:gd name="T26" fmla="*/ 0 w 310"/>
                  <a:gd name="T27" fmla="*/ 0 h 268"/>
                  <a:gd name="T28" fmla="*/ 0 w 310"/>
                  <a:gd name="T29" fmla="*/ 0 h 268"/>
                  <a:gd name="T30" fmla="*/ 0 w 310"/>
                  <a:gd name="T31" fmla="*/ 0 h 268"/>
                  <a:gd name="T32" fmla="*/ 0 w 310"/>
                  <a:gd name="T33" fmla="*/ 0 h 268"/>
                  <a:gd name="T34" fmla="*/ 0 w 310"/>
                  <a:gd name="T35" fmla="*/ 0 h 268"/>
                  <a:gd name="T36" fmla="*/ 0 w 310"/>
                  <a:gd name="T37" fmla="*/ 0 h 268"/>
                  <a:gd name="T38" fmla="*/ 0 w 310"/>
                  <a:gd name="T39" fmla="*/ 0 h 268"/>
                  <a:gd name="T40" fmla="*/ 0 w 310"/>
                  <a:gd name="T41" fmla="*/ 0 h 268"/>
                  <a:gd name="T42" fmla="*/ 0 w 310"/>
                  <a:gd name="T43" fmla="*/ 0 h 268"/>
                  <a:gd name="T44" fmla="*/ 0 w 310"/>
                  <a:gd name="T45" fmla="*/ 0 h 268"/>
                  <a:gd name="T46" fmla="*/ 0 w 310"/>
                  <a:gd name="T47" fmla="*/ 0 h 268"/>
                  <a:gd name="T48" fmla="*/ 0 w 310"/>
                  <a:gd name="T49" fmla="*/ 0 h 268"/>
                  <a:gd name="T50" fmla="*/ 0 w 310"/>
                  <a:gd name="T51" fmla="*/ 0 h 268"/>
                  <a:gd name="T52" fmla="*/ 0 w 310"/>
                  <a:gd name="T53" fmla="*/ 0 h 268"/>
                  <a:gd name="T54" fmla="*/ 0 w 310"/>
                  <a:gd name="T55" fmla="*/ 0 h 268"/>
                  <a:gd name="T56" fmla="*/ 0 w 310"/>
                  <a:gd name="T57" fmla="*/ 0 h 268"/>
                  <a:gd name="T58" fmla="*/ 0 w 310"/>
                  <a:gd name="T59" fmla="*/ 0 h 268"/>
                  <a:gd name="T60" fmla="*/ 0 w 310"/>
                  <a:gd name="T61" fmla="*/ 0 h 268"/>
                  <a:gd name="T62" fmla="*/ 0 w 310"/>
                  <a:gd name="T63" fmla="*/ 0 h 268"/>
                  <a:gd name="T64" fmla="*/ 0 w 310"/>
                  <a:gd name="T65" fmla="*/ 0 h 268"/>
                  <a:gd name="T66" fmla="*/ 0 w 310"/>
                  <a:gd name="T67" fmla="*/ 0 h 268"/>
                  <a:gd name="T68" fmla="*/ 0 w 310"/>
                  <a:gd name="T69" fmla="*/ 0 h 268"/>
                  <a:gd name="T70" fmla="*/ 0 w 310"/>
                  <a:gd name="T71" fmla="*/ 0 h 268"/>
                  <a:gd name="T72" fmla="*/ 0 w 310"/>
                  <a:gd name="T73" fmla="*/ 0 h 268"/>
                  <a:gd name="T74" fmla="*/ 0 w 310"/>
                  <a:gd name="T75" fmla="*/ 0 h 268"/>
                  <a:gd name="T76" fmla="*/ 0 w 310"/>
                  <a:gd name="T77" fmla="*/ 0 h 268"/>
                  <a:gd name="T78" fmla="*/ 0 w 310"/>
                  <a:gd name="T79" fmla="*/ 0 h 268"/>
                  <a:gd name="T80" fmla="*/ 0 w 310"/>
                  <a:gd name="T81" fmla="*/ 0 h 268"/>
                  <a:gd name="T82" fmla="*/ 0 w 310"/>
                  <a:gd name="T83" fmla="*/ 0 h 268"/>
                  <a:gd name="T84" fmla="*/ 0 w 310"/>
                  <a:gd name="T85" fmla="*/ 0 h 268"/>
                  <a:gd name="T86" fmla="*/ 0 w 310"/>
                  <a:gd name="T87" fmla="*/ 0 h 268"/>
                  <a:gd name="T88" fmla="*/ 0 w 310"/>
                  <a:gd name="T89" fmla="*/ 0 h 268"/>
                  <a:gd name="T90" fmla="*/ 0 w 310"/>
                  <a:gd name="T91" fmla="*/ 0 h 268"/>
                  <a:gd name="T92" fmla="*/ 0 w 310"/>
                  <a:gd name="T93" fmla="*/ 0 h 268"/>
                  <a:gd name="T94" fmla="*/ 0 w 310"/>
                  <a:gd name="T95" fmla="*/ 0 h 268"/>
                  <a:gd name="T96" fmla="*/ 0 w 310"/>
                  <a:gd name="T97" fmla="*/ 0 h 268"/>
                  <a:gd name="T98" fmla="*/ 0 w 310"/>
                  <a:gd name="T99" fmla="*/ 0 h 268"/>
                  <a:gd name="T100" fmla="*/ 0 w 310"/>
                  <a:gd name="T101" fmla="*/ 0 h 268"/>
                  <a:gd name="T102" fmla="*/ 0 w 310"/>
                  <a:gd name="T103" fmla="*/ 0 h 268"/>
                  <a:gd name="T104" fmla="*/ 0 w 310"/>
                  <a:gd name="T105" fmla="*/ 0 h 268"/>
                  <a:gd name="T106" fmla="*/ 0 w 310"/>
                  <a:gd name="T107" fmla="*/ 0 h 26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10"/>
                  <a:gd name="T163" fmla="*/ 0 h 268"/>
                  <a:gd name="T164" fmla="*/ 310 w 310"/>
                  <a:gd name="T165" fmla="*/ 268 h 26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10" h="268">
                    <a:moveTo>
                      <a:pt x="298" y="145"/>
                    </a:moveTo>
                    <a:cubicBezTo>
                      <a:pt x="291" y="145"/>
                      <a:pt x="286" y="140"/>
                      <a:pt x="286" y="134"/>
                    </a:cubicBezTo>
                    <a:cubicBezTo>
                      <a:pt x="286" y="129"/>
                      <a:pt x="291" y="124"/>
                      <a:pt x="298" y="124"/>
                    </a:cubicBezTo>
                    <a:cubicBezTo>
                      <a:pt x="298" y="124"/>
                      <a:pt x="298" y="124"/>
                      <a:pt x="298" y="124"/>
                    </a:cubicBezTo>
                    <a:cubicBezTo>
                      <a:pt x="305" y="124"/>
                      <a:pt x="310" y="129"/>
                      <a:pt x="310" y="134"/>
                    </a:cubicBezTo>
                    <a:cubicBezTo>
                      <a:pt x="310" y="140"/>
                      <a:pt x="305" y="145"/>
                      <a:pt x="298" y="145"/>
                    </a:cubicBezTo>
                    <a:close/>
                    <a:moveTo>
                      <a:pt x="298" y="268"/>
                    </a:moveTo>
                    <a:cubicBezTo>
                      <a:pt x="291" y="268"/>
                      <a:pt x="286" y="264"/>
                      <a:pt x="286" y="258"/>
                    </a:cubicBezTo>
                    <a:cubicBezTo>
                      <a:pt x="286" y="252"/>
                      <a:pt x="291" y="248"/>
                      <a:pt x="298" y="248"/>
                    </a:cubicBezTo>
                    <a:cubicBezTo>
                      <a:pt x="298" y="248"/>
                      <a:pt x="298" y="248"/>
                      <a:pt x="298" y="248"/>
                    </a:cubicBezTo>
                    <a:cubicBezTo>
                      <a:pt x="305" y="248"/>
                      <a:pt x="310" y="252"/>
                      <a:pt x="310" y="258"/>
                    </a:cubicBezTo>
                    <a:cubicBezTo>
                      <a:pt x="310" y="264"/>
                      <a:pt x="305" y="268"/>
                      <a:pt x="298" y="268"/>
                    </a:cubicBezTo>
                    <a:close/>
                    <a:moveTo>
                      <a:pt x="155" y="21"/>
                    </a:moveTo>
                    <a:cubicBezTo>
                      <a:pt x="148" y="21"/>
                      <a:pt x="143" y="16"/>
                      <a:pt x="143" y="11"/>
                    </a:cubicBezTo>
                    <a:cubicBezTo>
                      <a:pt x="143" y="5"/>
                      <a:pt x="148" y="0"/>
                      <a:pt x="155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62" y="0"/>
                      <a:pt x="167" y="5"/>
                      <a:pt x="167" y="11"/>
                    </a:cubicBezTo>
                    <a:cubicBezTo>
                      <a:pt x="167" y="16"/>
                      <a:pt x="162" y="21"/>
                      <a:pt x="155" y="21"/>
                    </a:cubicBezTo>
                    <a:close/>
                    <a:moveTo>
                      <a:pt x="155" y="145"/>
                    </a:moveTo>
                    <a:cubicBezTo>
                      <a:pt x="148" y="145"/>
                      <a:pt x="143" y="140"/>
                      <a:pt x="143" y="134"/>
                    </a:cubicBezTo>
                    <a:cubicBezTo>
                      <a:pt x="143" y="129"/>
                      <a:pt x="148" y="124"/>
                      <a:pt x="155" y="124"/>
                    </a:cubicBezTo>
                    <a:cubicBezTo>
                      <a:pt x="155" y="124"/>
                      <a:pt x="155" y="124"/>
                      <a:pt x="155" y="124"/>
                    </a:cubicBezTo>
                    <a:cubicBezTo>
                      <a:pt x="162" y="124"/>
                      <a:pt x="167" y="129"/>
                      <a:pt x="167" y="134"/>
                    </a:cubicBezTo>
                    <a:cubicBezTo>
                      <a:pt x="167" y="140"/>
                      <a:pt x="162" y="145"/>
                      <a:pt x="155" y="145"/>
                    </a:cubicBezTo>
                    <a:close/>
                    <a:moveTo>
                      <a:pt x="155" y="268"/>
                    </a:moveTo>
                    <a:cubicBezTo>
                      <a:pt x="148" y="268"/>
                      <a:pt x="143" y="264"/>
                      <a:pt x="143" y="258"/>
                    </a:cubicBezTo>
                    <a:cubicBezTo>
                      <a:pt x="143" y="252"/>
                      <a:pt x="148" y="248"/>
                      <a:pt x="155" y="248"/>
                    </a:cubicBezTo>
                    <a:cubicBezTo>
                      <a:pt x="155" y="248"/>
                      <a:pt x="155" y="248"/>
                      <a:pt x="155" y="248"/>
                    </a:cubicBezTo>
                    <a:cubicBezTo>
                      <a:pt x="162" y="248"/>
                      <a:pt x="167" y="252"/>
                      <a:pt x="167" y="258"/>
                    </a:cubicBezTo>
                    <a:cubicBezTo>
                      <a:pt x="167" y="264"/>
                      <a:pt x="162" y="268"/>
                      <a:pt x="155" y="268"/>
                    </a:cubicBezTo>
                    <a:close/>
                    <a:moveTo>
                      <a:pt x="12" y="21"/>
                    </a:moveTo>
                    <a:cubicBezTo>
                      <a:pt x="6" y="21"/>
                      <a:pt x="0" y="16"/>
                      <a:pt x="0" y="11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9" y="0"/>
                      <a:pt x="24" y="5"/>
                      <a:pt x="24" y="11"/>
                    </a:cubicBezTo>
                    <a:cubicBezTo>
                      <a:pt x="24" y="16"/>
                      <a:pt x="19" y="21"/>
                      <a:pt x="12" y="21"/>
                    </a:cubicBezTo>
                    <a:close/>
                    <a:moveTo>
                      <a:pt x="12" y="145"/>
                    </a:moveTo>
                    <a:cubicBezTo>
                      <a:pt x="6" y="145"/>
                      <a:pt x="0" y="140"/>
                      <a:pt x="0" y="134"/>
                    </a:cubicBezTo>
                    <a:cubicBezTo>
                      <a:pt x="0" y="129"/>
                      <a:pt x="6" y="124"/>
                      <a:pt x="12" y="124"/>
                    </a:cubicBezTo>
                    <a:cubicBezTo>
                      <a:pt x="12" y="124"/>
                      <a:pt x="12" y="124"/>
                      <a:pt x="12" y="124"/>
                    </a:cubicBezTo>
                    <a:cubicBezTo>
                      <a:pt x="19" y="124"/>
                      <a:pt x="24" y="129"/>
                      <a:pt x="24" y="134"/>
                    </a:cubicBezTo>
                    <a:cubicBezTo>
                      <a:pt x="24" y="140"/>
                      <a:pt x="19" y="145"/>
                      <a:pt x="12" y="145"/>
                    </a:cubicBezTo>
                    <a:close/>
                    <a:moveTo>
                      <a:pt x="12" y="268"/>
                    </a:moveTo>
                    <a:cubicBezTo>
                      <a:pt x="6" y="268"/>
                      <a:pt x="0" y="264"/>
                      <a:pt x="0" y="258"/>
                    </a:cubicBezTo>
                    <a:cubicBezTo>
                      <a:pt x="0" y="252"/>
                      <a:pt x="6" y="248"/>
                      <a:pt x="12" y="248"/>
                    </a:cubicBezTo>
                    <a:cubicBezTo>
                      <a:pt x="12" y="248"/>
                      <a:pt x="12" y="248"/>
                      <a:pt x="12" y="248"/>
                    </a:cubicBezTo>
                    <a:cubicBezTo>
                      <a:pt x="19" y="248"/>
                      <a:pt x="24" y="252"/>
                      <a:pt x="24" y="258"/>
                    </a:cubicBezTo>
                    <a:cubicBezTo>
                      <a:pt x="24" y="264"/>
                      <a:pt x="19" y="268"/>
                      <a:pt x="12" y="268"/>
                    </a:cubicBezTo>
                    <a:close/>
                    <a:moveTo>
                      <a:pt x="298" y="21"/>
                    </a:moveTo>
                    <a:cubicBezTo>
                      <a:pt x="291" y="21"/>
                      <a:pt x="286" y="16"/>
                      <a:pt x="286" y="11"/>
                    </a:cubicBezTo>
                    <a:cubicBezTo>
                      <a:pt x="286" y="5"/>
                      <a:pt x="291" y="0"/>
                      <a:pt x="298" y="0"/>
                    </a:cubicBezTo>
                    <a:cubicBezTo>
                      <a:pt x="298" y="0"/>
                      <a:pt x="298" y="0"/>
                      <a:pt x="298" y="0"/>
                    </a:cubicBezTo>
                    <a:cubicBezTo>
                      <a:pt x="305" y="0"/>
                      <a:pt x="310" y="5"/>
                      <a:pt x="310" y="11"/>
                    </a:cubicBezTo>
                    <a:cubicBezTo>
                      <a:pt x="310" y="16"/>
                      <a:pt x="305" y="21"/>
                      <a:pt x="298" y="21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1" name="Freeform 50"/>
              <p:cNvSpPr>
                <a:spLocks noEditPoints="1"/>
              </p:cNvSpPr>
              <p:nvPr/>
            </p:nvSpPr>
            <p:spPr bwMode="auto">
              <a:xfrm>
                <a:off x="1574" y="2092"/>
                <a:ext cx="131" cy="114"/>
              </a:xfrm>
              <a:custGeom>
                <a:avLst/>
                <a:gdLst>
                  <a:gd name="T0" fmla="*/ 114 w 131"/>
                  <a:gd name="T1" fmla="*/ 57 h 114"/>
                  <a:gd name="T2" fmla="*/ 131 w 131"/>
                  <a:gd name="T3" fmla="*/ 57 h 114"/>
                  <a:gd name="T4" fmla="*/ 118 w 131"/>
                  <a:gd name="T5" fmla="*/ 61 h 114"/>
                  <a:gd name="T6" fmla="*/ 118 w 131"/>
                  <a:gd name="T7" fmla="*/ 45 h 114"/>
                  <a:gd name="T8" fmla="*/ 114 w 131"/>
                  <a:gd name="T9" fmla="*/ 102 h 114"/>
                  <a:gd name="T10" fmla="*/ 131 w 131"/>
                  <a:gd name="T11" fmla="*/ 102 h 114"/>
                  <a:gd name="T12" fmla="*/ 118 w 131"/>
                  <a:gd name="T13" fmla="*/ 106 h 114"/>
                  <a:gd name="T14" fmla="*/ 118 w 131"/>
                  <a:gd name="T15" fmla="*/ 91 h 114"/>
                  <a:gd name="T16" fmla="*/ 61 w 131"/>
                  <a:gd name="T17" fmla="*/ 12 h 114"/>
                  <a:gd name="T18" fmla="*/ 79 w 131"/>
                  <a:gd name="T19" fmla="*/ 12 h 114"/>
                  <a:gd name="T20" fmla="*/ 65 w 131"/>
                  <a:gd name="T21" fmla="*/ 15 h 114"/>
                  <a:gd name="T22" fmla="*/ 65 w 131"/>
                  <a:gd name="T23" fmla="*/ 0 h 114"/>
                  <a:gd name="T24" fmla="*/ 61 w 131"/>
                  <a:gd name="T25" fmla="*/ 57 h 114"/>
                  <a:gd name="T26" fmla="*/ 79 w 131"/>
                  <a:gd name="T27" fmla="*/ 57 h 114"/>
                  <a:gd name="T28" fmla="*/ 65 w 131"/>
                  <a:gd name="T29" fmla="*/ 61 h 114"/>
                  <a:gd name="T30" fmla="*/ 65 w 131"/>
                  <a:gd name="T31" fmla="*/ 45 h 114"/>
                  <a:gd name="T32" fmla="*/ 61 w 131"/>
                  <a:gd name="T33" fmla="*/ 102 h 114"/>
                  <a:gd name="T34" fmla="*/ 79 w 131"/>
                  <a:gd name="T35" fmla="*/ 102 h 114"/>
                  <a:gd name="T36" fmla="*/ 65 w 131"/>
                  <a:gd name="T37" fmla="*/ 106 h 114"/>
                  <a:gd name="T38" fmla="*/ 65 w 131"/>
                  <a:gd name="T39" fmla="*/ 91 h 114"/>
                  <a:gd name="T40" fmla="*/ 8 w 131"/>
                  <a:gd name="T41" fmla="*/ 12 h 114"/>
                  <a:gd name="T42" fmla="*/ 26 w 131"/>
                  <a:gd name="T43" fmla="*/ 12 h 114"/>
                  <a:gd name="T44" fmla="*/ 13 w 131"/>
                  <a:gd name="T45" fmla="*/ 15 h 114"/>
                  <a:gd name="T46" fmla="*/ 13 w 131"/>
                  <a:gd name="T47" fmla="*/ 0 h 114"/>
                  <a:gd name="T48" fmla="*/ 8 w 131"/>
                  <a:gd name="T49" fmla="*/ 57 h 114"/>
                  <a:gd name="T50" fmla="*/ 26 w 131"/>
                  <a:gd name="T51" fmla="*/ 57 h 114"/>
                  <a:gd name="T52" fmla="*/ 13 w 131"/>
                  <a:gd name="T53" fmla="*/ 61 h 114"/>
                  <a:gd name="T54" fmla="*/ 13 w 131"/>
                  <a:gd name="T55" fmla="*/ 45 h 114"/>
                  <a:gd name="T56" fmla="*/ 8 w 131"/>
                  <a:gd name="T57" fmla="*/ 102 h 114"/>
                  <a:gd name="T58" fmla="*/ 26 w 131"/>
                  <a:gd name="T59" fmla="*/ 102 h 114"/>
                  <a:gd name="T60" fmla="*/ 13 w 131"/>
                  <a:gd name="T61" fmla="*/ 106 h 114"/>
                  <a:gd name="T62" fmla="*/ 13 w 131"/>
                  <a:gd name="T63" fmla="*/ 91 h 114"/>
                  <a:gd name="T64" fmla="*/ 114 w 131"/>
                  <a:gd name="T65" fmla="*/ 12 h 114"/>
                  <a:gd name="T66" fmla="*/ 131 w 131"/>
                  <a:gd name="T67" fmla="*/ 12 h 114"/>
                  <a:gd name="T68" fmla="*/ 118 w 131"/>
                  <a:gd name="T69" fmla="*/ 15 h 114"/>
                  <a:gd name="T70" fmla="*/ 118 w 131"/>
                  <a:gd name="T71" fmla="*/ 0 h 11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31"/>
                  <a:gd name="T109" fmla="*/ 0 h 114"/>
                  <a:gd name="T110" fmla="*/ 131 w 131"/>
                  <a:gd name="T111" fmla="*/ 114 h 11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31" h="114">
                    <a:moveTo>
                      <a:pt x="105" y="57"/>
                    </a:moveTo>
                    <a:lnTo>
                      <a:pt x="114" y="57"/>
                    </a:lnTo>
                    <a:moveTo>
                      <a:pt x="122" y="57"/>
                    </a:moveTo>
                    <a:lnTo>
                      <a:pt x="131" y="57"/>
                    </a:lnTo>
                    <a:moveTo>
                      <a:pt x="118" y="68"/>
                    </a:moveTo>
                    <a:lnTo>
                      <a:pt x="118" y="61"/>
                    </a:lnTo>
                    <a:moveTo>
                      <a:pt x="118" y="53"/>
                    </a:moveTo>
                    <a:lnTo>
                      <a:pt x="118" y="45"/>
                    </a:lnTo>
                    <a:moveTo>
                      <a:pt x="105" y="102"/>
                    </a:moveTo>
                    <a:lnTo>
                      <a:pt x="114" y="102"/>
                    </a:lnTo>
                    <a:moveTo>
                      <a:pt x="122" y="102"/>
                    </a:moveTo>
                    <a:lnTo>
                      <a:pt x="131" y="102"/>
                    </a:lnTo>
                    <a:moveTo>
                      <a:pt x="118" y="114"/>
                    </a:moveTo>
                    <a:lnTo>
                      <a:pt x="118" y="106"/>
                    </a:lnTo>
                    <a:moveTo>
                      <a:pt x="118" y="99"/>
                    </a:moveTo>
                    <a:lnTo>
                      <a:pt x="118" y="91"/>
                    </a:lnTo>
                    <a:moveTo>
                      <a:pt x="52" y="12"/>
                    </a:moveTo>
                    <a:lnTo>
                      <a:pt x="61" y="12"/>
                    </a:lnTo>
                    <a:moveTo>
                      <a:pt x="70" y="12"/>
                    </a:moveTo>
                    <a:lnTo>
                      <a:pt x="79" y="12"/>
                    </a:lnTo>
                    <a:moveTo>
                      <a:pt x="65" y="23"/>
                    </a:moveTo>
                    <a:lnTo>
                      <a:pt x="65" y="15"/>
                    </a:lnTo>
                    <a:moveTo>
                      <a:pt x="65" y="8"/>
                    </a:moveTo>
                    <a:lnTo>
                      <a:pt x="65" y="0"/>
                    </a:lnTo>
                    <a:moveTo>
                      <a:pt x="52" y="57"/>
                    </a:moveTo>
                    <a:lnTo>
                      <a:pt x="61" y="57"/>
                    </a:lnTo>
                    <a:moveTo>
                      <a:pt x="70" y="57"/>
                    </a:moveTo>
                    <a:lnTo>
                      <a:pt x="79" y="57"/>
                    </a:lnTo>
                    <a:moveTo>
                      <a:pt x="65" y="68"/>
                    </a:moveTo>
                    <a:lnTo>
                      <a:pt x="65" y="61"/>
                    </a:lnTo>
                    <a:moveTo>
                      <a:pt x="65" y="53"/>
                    </a:moveTo>
                    <a:lnTo>
                      <a:pt x="65" y="45"/>
                    </a:lnTo>
                    <a:moveTo>
                      <a:pt x="52" y="102"/>
                    </a:moveTo>
                    <a:lnTo>
                      <a:pt x="61" y="102"/>
                    </a:lnTo>
                    <a:moveTo>
                      <a:pt x="70" y="102"/>
                    </a:moveTo>
                    <a:lnTo>
                      <a:pt x="79" y="102"/>
                    </a:lnTo>
                    <a:moveTo>
                      <a:pt x="65" y="114"/>
                    </a:moveTo>
                    <a:lnTo>
                      <a:pt x="65" y="106"/>
                    </a:lnTo>
                    <a:moveTo>
                      <a:pt x="65" y="99"/>
                    </a:moveTo>
                    <a:lnTo>
                      <a:pt x="65" y="91"/>
                    </a:lnTo>
                    <a:moveTo>
                      <a:pt x="0" y="12"/>
                    </a:moveTo>
                    <a:lnTo>
                      <a:pt x="8" y="12"/>
                    </a:lnTo>
                    <a:moveTo>
                      <a:pt x="17" y="12"/>
                    </a:moveTo>
                    <a:lnTo>
                      <a:pt x="26" y="12"/>
                    </a:lnTo>
                    <a:moveTo>
                      <a:pt x="13" y="23"/>
                    </a:moveTo>
                    <a:lnTo>
                      <a:pt x="13" y="15"/>
                    </a:lnTo>
                    <a:moveTo>
                      <a:pt x="13" y="8"/>
                    </a:moveTo>
                    <a:lnTo>
                      <a:pt x="13" y="0"/>
                    </a:lnTo>
                    <a:moveTo>
                      <a:pt x="0" y="57"/>
                    </a:moveTo>
                    <a:lnTo>
                      <a:pt x="8" y="57"/>
                    </a:lnTo>
                    <a:moveTo>
                      <a:pt x="17" y="57"/>
                    </a:moveTo>
                    <a:lnTo>
                      <a:pt x="26" y="57"/>
                    </a:lnTo>
                    <a:moveTo>
                      <a:pt x="13" y="68"/>
                    </a:moveTo>
                    <a:lnTo>
                      <a:pt x="13" y="61"/>
                    </a:lnTo>
                    <a:moveTo>
                      <a:pt x="13" y="53"/>
                    </a:moveTo>
                    <a:lnTo>
                      <a:pt x="13" y="45"/>
                    </a:lnTo>
                    <a:moveTo>
                      <a:pt x="0" y="102"/>
                    </a:moveTo>
                    <a:lnTo>
                      <a:pt x="8" y="102"/>
                    </a:lnTo>
                    <a:moveTo>
                      <a:pt x="17" y="102"/>
                    </a:moveTo>
                    <a:lnTo>
                      <a:pt x="26" y="102"/>
                    </a:lnTo>
                    <a:moveTo>
                      <a:pt x="13" y="114"/>
                    </a:moveTo>
                    <a:lnTo>
                      <a:pt x="13" y="106"/>
                    </a:lnTo>
                    <a:moveTo>
                      <a:pt x="13" y="99"/>
                    </a:moveTo>
                    <a:lnTo>
                      <a:pt x="13" y="91"/>
                    </a:lnTo>
                    <a:moveTo>
                      <a:pt x="105" y="12"/>
                    </a:moveTo>
                    <a:lnTo>
                      <a:pt x="114" y="12"/>
                    </a:lnTo>
                    <a:moveTo>
                      <a:pt x="122" y="12"/>
                    </a:moveTo>
                    <a:lnTo>
                      <a:pt x="131" y="12"/>
                    </a:lnTo>
                    <a:moveTo>
                      <a:pt x="118" y="23"/>
                    </a:moveTo>
                    <a:lnTo>
                      <a:pt x="118" y="15"/>
                    </a:lnTo>
                    <a:moveTo>
                      <a:pt x="118" y="8"/>
                    </a:moveTo>
                    <a:lnTo>
                      <a:pt x="118" y="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2" name="Freeform 51"/>
              <p:cNvSpPr>
                <a:spLocks noEditPoints="1"/>
              </p:cNvSpPr>
              <p:nvPr/>
            </p:nvSpPr>
            <p:spPr bwMode="auto">
              <a:xfrm>
                <a:off x="1582" y="2463"/>
                <a:ext cx="114" cy="99"/>
              </a:xfrm>
              <a:custGeom>
                <a:avLst/>
                <a:gdLst>
                  <a:gd name="T0" fmla="*/ 0 w 310"/>
                  <a:gd name="T1" fmla="*/ 0 h 268"/>
                  <a:gd name="T2" fmla="*/ 0 w 310"/>
                  <a:gd name="T3" fmla="*/ 0 h 268"/>
                  <a:gd name="T4" fmla="*/ 0 w 310"/>
                  <a:gd name="T5" fmla="*/ 0 h 268"/>
                  <a:gd name="T6" fmla="*/ 0 w 310"/>
                  <a:gd name="T7" fmla="*/ 0 h 268"/>
                  <a:gd name="T8" fmla="*/ 0 w 310"/>
                  <a:gd name="T9" fmla="*/ 0 h 268"/>
                  <a:gd name="T10" fmla="*/ 0 w 310"/>
                  <a:gd name="T11" fmla="*/ 0 h 268"/>
                  <a:gd name="T12" fmla="*/ 0 w 310"/>
                  <a:gd name="T13" fmla="*/ 0 h 268"/>
                  <a:gd name="T14" fmla="*/ 0 w 310"/>
                  <a:gd name="T15" fmla="*/ 0 h 268"/>
                  <a:gd name="T16" fmla="*/ 0 w 310"/>
                  <a:gd name="T17" fmla="*/ 0 h 268"/>
                  <a:gd name="T18" fmla="*/ 0 w 310"/>
                  <a:gd name="T19" fmla="*/ 0 h 268"/>
                  <a:gd name="T20" fmla="*/ 0 w 310"/>
                  <a:gd name="T21" fmla="*/ 0 h 268"/>
                  <a:gd name="T22" fmla="*/ 0 w 310"/>
                  <a:gd name="T23" fmla="*/ 0 h 268"/>
                  <a:gd name="T24" fmla="*/ 0 w 310"/>
                  <a:gd name="T25" fmla="*/ 0 h 268"/>
                  <a:gd name="T26" fmla="*/ 0 w 310"/>
                  <a:gd name="T27" fmla="*/ 0 h 268"/>
                  <a:gd name="T28" fmla="*/ 0 w 310"/>
                  <a:gd name="T29" fmla="*/ 0 h 268"/>
                  <a:gd name="T30" fmla="*/ 0 w 310"/>
                  <a:gd name="T31" fmla="*/ 0 h 268"/>
                  <a:gd name="T32" fmla="*/ 0 w 310"/>
                  <a:gd name="T33" fmla="*/ 0 h 268"/>
                  <a:gd name="T34" fmla="*/ 0 w 310"/>
                  <a:gd name="T35" fmla="*/ 0 h 268"/>
                  <a:gd name="T36" fmla="*/ 0 w 310"/>
                  <a:gd name="T37" fmla="*/ 0 h 268"/>
                  <a:gd name="T38" fmla="*/ 0 w 310"/>
                  <a:gd name="T39" fmla="*/ 0 h 268"/>
                  <a:gd name="T40" fmla="*/ 0 w 310"/>
                  <a:gd name="T41" fmla="*/ 0 h 268"/>
                  <a:gd name="T42" fmla="*/ 0 w 310"/>
                  <a:gd name="T43" fmla="*/ 0 h 268"/>
                  <a:gd name="T44" fmla="*/ 0 w 310"/>
                  <a:gd name="T45" fmla="*/ 0 h 268"/>
                  <a:gd name="T46" fmla="*/ 0 w 310"/>
                  <a:gd name="T47" fmla="*/ 0 h 268"/>
                  <a:gd name="T48" fmla="*/ 0 w 310"/>
                  <a:gd name="T49" fmla="*/ 0 h 268"/>
                  <a:gd name="T50" fmla="*/ 0 w 310"/>
                  <a:gd name="T51" fmla="*/ 0 h 268"/>
                  <a:gd name="T52" fmla="*/ 0 w 310"/>
                  <a:gd name="T53" fmla="*/ 0 h 268"/>
                  <a:gd name="T54" fmla="*/ 0 w 310"/>
                  <a:gd name="T55" fmla="*/ 0 h 268"/>
                  <a:gd name="T56" fmla="*/ 0 w 310"/>
                  <a:gd name="T57" fmla="*/ 0 h 268"/>
                  <a:gd name="T58" fmla="*/ 0 w 310"/>
                  <a:gd name="T59" fmla="*/ 0 h 268"/>
                  <a:gd name="T60" fmla="*/ 0 w 310"/>
                  <a:gd name="T61" fmla="*/ 0 h 268"/>
                  <a:gd name="T62" fmla="*/ 0 w 310"/>
                  <a:gd name="T63" fmla="*/ 0 h 268"/>
                  <a:gd name="T64" fmla="*/ 0 w 310"/>
                  <a:gd name="T65" fmla="*/ 0 h 268"/>
                  <a:gd name="T66" fmla="*/ 0 w 310"/>
                  <a:gd name="T67" fmla="*/ 0 h 268"/>
                  <a:gd name="T68" fmla="*/ 0 w 310"/>
                  <a:gd name="T69" fmla="*/ 0 h 268"/>
                  <a:gd name="T70" fmla="*/ 0 w 310"/>
                  <a:gd name="T71" fmla="*/ 0 h 268"/>
                  <a:gd name="T72" fmla="*/ 0 w 310"/>
                  <a:gd name="T73" fmla="*/ 0 h 268"/>
                  <a:gd name="T74" fmla="*/ 0 w 310"/>
                  <a:gd name="T75" fmla="*/ 0 h 268"/>
                  <a:gd name="T76" fmla="*/ 0 w 310"/>
                  <a:gd name="T77" fmla="*/ 0 h 268"/>
                  <a:gd name="T78" fmla="*/ 0 w 310"/>
                  <a:gd name="T79" fmla="*/ 0 h 268"/>
                  <a:gd name="T80" fmla="*/ 0 w 310"/>
                  <a:gd name="T81" fmla="*/ 0 h 268"/>
                  <a:gd name="T82" fmla="*/ 0 w 310"/>
                  <a:gd name="T83" fmla="*/ 0 h 268"/>
                  <a:gd name="T84" fmla="*/ 0 w 310"/>
                  <a:gd name="T85" fmla="*/ 0 h 268"/>
                  <a:gd name="T86" fmla="*/ 0 w 310"/>
                  <a:gd name="T87" fmla="*/ 0 h 268"/>
                  <a:gd name="T88" fmla="*/ 0 w 310"/>
                  <a:gd name="T89" fmla="*/ 0 h 268"/>
                  <a:gd name="T90" fmla="*/ 0 w 310"/>
                  <a:gd name="T91" fmla="*/ 0 h 268"/>
                  <a:gd name="T92" fmla="*/ 0 w 310"/>
                  <a:gd name="T93" fmla="*/ 0 h 268"/>
                  <a:gd name="T94" fmla="*/ 0 w 310"/>
                  <a:gd name="T95" fmla="*/ 0 h 268"/>
                  <a:gd name="T96" fmla="*/ 0 w 310"/>
                  <a:gd name="T97" fmla="*/ 0 h 268"/>
                  <a:gd name="T98" fmla="*/ 0 w 310"/>
                  <a:gd name="T99" fmla="*/ 0 h 268"/>
                  <a:gd name="T100" fmla="*/ 0 w 310"/>
                  <a:gd name="T101" fmla="*/ 0 h 268"/>
                  <a:gd name="T102" fmla="*/ 0 w 310"/>
                  <a:gd name="T103" fmla="*/ 0 h 268"/>
                  <a:gd name="T104" fmla="*/ 0 w 310"/>
                  <a:gd name="T105" fmla="*/ 0 h 268"/>
                  <a:gd name="T106" fmla="*/ 0 w 310"/>
                  <a:gd name="T107" fmla="*/ 0 h 26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10"/>
                  <a:gd name="T163" fmla="*/ 0 h 268"/>
                  <a:gd name="T164" fmla="*/ 310 w 310"/>
                  <a:gd name="T165" fmla="*/ 268 h 26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10" h="268">
                    <a:moveTo>
                      <a:pt x="298" y="144"/>
                    </a:moveTo>
                    <a:cubicBezTo>
                      <a:pt x="291" y="144"/>
                      <a:pt x="286" y="140"/>
                      <a:pt x="286" y="134"/>
                    </a:cubicBezTo>
                    <a:cubicBezTo>
                      <a:pt x="286" y="128"/>
                      <a:pt x="291" y="124"/>
                      <a:pt x="298" y="124"/>
                    </a:cubicBezTo>
                    <a:cubicBezTo>
                      <a:pt x="298" y="124"/>
                      <a:pt x="298" y="124"/>
                      <a:pt x="298" y="124"/>
                    </a:cubicBezTo>
                    <a:cubicBezTo>
                      <a:pt x="305" y="124"/>
                      <a:pt x="310" y="128"/>
                      <a:pt x="310" y="134"/>
                    </a:cubicBezTo>
                    <a:cubicBezTo>
                      <a:pt x="310" y="140"/>
                      <a:pt x="305" y="144"/>
                      <a:pt x="298" y="144"/>
                    </a:cubicBezTo>
                    <a:close/>
                    <a:moveTo>
                      <a:pt x="298" y="268"/>
                    </a:moveTo>
                    <a:cubicBezTo>
                      <a:pt x="291" y="268"/>
                      <a:pt x="286" y="263"/>
                      <a:pt x="286" y="258"/>
                    </a:cubicBezTo>
                    <a:cubicBezTo>
                      <a:pt x="286" y="252"/>
                      <a:pt x="291" y="247"/>
                      <a:pt x="298" y="247"/>
                    </a:cubicBezTo>
                    <a:cubicBezTo>
                      <a:pt x="298" y="247"/>
                      <a:pt x="298" y="247"/>
                      <a:pt x="298" y="247"/>
                    </a:cubicBezTo>
                    <a:cubicBezTo>
                      <a:pt x="305" y="247"/>
                      <a:pt x="310" y="252"/>
                      <a:pt x="310" y="258"/>
                    </a:cubicBezTo>
                    <a:cubicBezTo>
                      <a:pt x="310" y="263"/>
                      <a:pt x="305" y="268"/>
                      <a:pt x="298" y="268"/>
                    </a:cubicBezTo>
                    <a:close/>
                    <a:moveTo>
                      <a:pt x="155" y="20"/>
                    </a:moveTo>
                    <a:cubicBezTo>
                      <a:pt x="148" y="20"/>
                      <a:pt x="143" y="16"/>
                      <a:pt x="143" y="10"/>
                    </a:cubicBezTo>
                    <a:cubicBezTo>
                      <a:pt x="143" y="4"/>
                      <a:pt x="148" y="0"/>
                      <a:pt x="155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62" y="0"/>
                      <a:pt x="167" y="4"/>
                      <a:pt x="167" y="10"/>
                    </a:cubicBezTo>
                    <a:cubicBezTo>
                      <a:pt x="167" y="16"/>
                      <a:pt x="162" y="20"/>
                      <a:pt x="155" y="20"/>
                    </a:cubicBezTo>
                    <a:close/>
                    <a:moveTo>
                      <a:pt x="155" y="144"/>
                    </a:moveTo>
                    <a:cubicBezTo>
                      <a:pt x="148" y="144"/>
                      <a:pt x="143" y="140"/>
                      <a:pt x="143" y="134"/>
                    </a:cubicBezTo>
                    <a:cubicBezTo>
                      <a:pt x="143" y="128"/>
                      <a:pt x="148" y="124"/>
                      <a:pt x="155" y="124"/>
                    </a:cubicBezTo>
                    <a:cubicBezTo>
                      <a:pt x="155" y="124"/>
                      <a:pt x="155" y="124"/>
                      <a:pt x="155" y="124"/>
                    </a:cubicBezTo>
                    <a:cubicBezTo>
                      <a:pt x="162" y="124"/>
                      <a:pt x="167" y="128"/>
                      <a:pt x="167" y="134"/>
                    </a:cubicBezTo>
                    <a:cubicBezTo>
                      <a:pt x="167" y="140"/>
                      <a:pt x="162" y="144"/>
                      <a:pt x="155" y="144"/>
                    </a:cubicBezTo>
                    <a:close/>
                    <a:moveTo>
                      <a:pt x="155" y="268"/>
                    </a:moveTo>
                    <a:cubicBezTo>
                      <a:pt x="148" y="268"/>
                      <a:pt x="143" y="263"/>
                      <a:pt x="143" y="258"/>
                    </a:cubicBezTo>
                    <a:cubicBezTo>
                      <a:pt x="143" y="252"/>
                      <a:pt x="148" y="247"/>
                      <a:pt x="155" y="247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62" y="247"/>
                      <a:pt x="167" y="252"/>
                      <a:pt x="167" y="258"/>
                    </a:cubicBezTo>
                    <a:cubicBezTo>
                      <a:pt x="167" y="263"/>
                      <a:pt x="162" y="268"/>
                      <a:pt x="155" y="268"/>
                    </a:cubicBezTo>
                    <a:close/>
                    <a:moveTo>
                      <a:pt x="12" y="20"/>
                    </a:moveTo>
                    <a:cubicBezTo>
                      <a:pt x="6" y="20"/>
                      <a:pt x="0" y="16"/>
                      <a:pt x="0" y="10"/>
                    </a:cubicBezTo>
                    <a:cubicBezTo>
                      <a:pt x="0" y="4"/>
                      <a:pt x="6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9" y="0"/>
                      <a:pt x="24" y="4"/>
                      <a:pt x="24" y="10"/>
                    </a:cubicBezTo>
                    <a:cubicBezTo>
                      <a:pt x="24" y="16"/>
                      <a:pt x="19" y="20"/>
                      <a:pt x="12" y="20"/>
                    </a:cubicBezTo>
                    <a:close/>
                    <a:moveTo>
                      <a:pt x="12" y="144"/>
                    </a:moveTo>
                    <a:cubicBezTo>
                      <a:pt x="6" y="144"/>
                      <a:pt x="0" y="140"/>
                      <a:pt x="0" y="134"/>
                    </a:cubicBezTo>
                    <a:cubicBezTo>
                      <a:pt x="0" y="128"/>
                      <a:pt x="6" y="124"/>
                      <a:pt x="12" y="124"/>
                    </a:cubicBezTo>
                    <a:cubicBezTo>
                      <a:pt x="12" y="124"/>
                      <a:pt x="12" y="124"/>
                      <a:pt x="12" y="124"/>
                    </a:cubicBezTo>
                    <a:cubicBezTo>
                      <a:pt x="19" y="124"/>
                      <a:pt x="24" y="128"/>
                      <a:pt x="24" y="134"/>
                    </a:cubicBezTo>
                    <a:cubicBezTo>
                      <a:pt x="24" y="140"/>
                      <a:pt x="19" y="144"/>
                      <a:pt x="12" y="144"/>
                    </a:cubicBezTo>
                    <a:close/>
                    <a:moveTo>
                      <a:pt x="12" y="268"/>
                    </a:moveTo>
                    <a:cubicBezTo>
                      <a:pt x="6" y="268"/>
                      <a:pt x="0" y="263"/>
                      <a:pt x="0" y="258"/>
                    </a:cubicBezTo>
                    <a:cubicBezTo>
                      <a:pt x="0" y="252"/>
                      <a:pt x="6" y="247"/>
                      <a:pt x="12" y="247"/>
                    </a:cubicBezTo>
                    <a:cubicBezTo>
                      <a:pt x="12" y="247"/>
                      <a:pt x="12" y="247"/>
                      <a:pt x="12" y="247"/>
                    </a:cubicBezTo>
                    <a:cubicBezTo>
                      <a:pt x="19" y="247"/>
                      <a:pt x="24" y="252"/>
                      <a:pt x="24" y="258"/>
                    </a:cubicBezTo>
                    <a:cubicBezTo>
                      <a:pt x="24" y="263"/>
                      <a:pt x="19" y="268"/>
                      <a:pt x="12" y="268"/>
                    </a:cubicBezTo>
                    <a:close/>
                    <a:moveTo>
                      <a:pt x="298" y="20"/>
                    </a:moveTo>
                    <a:cubicBezTo>
                      <a:pt x="291" y="20"/>
                      <a:pt x="286" y="16"/>
                      <a:pt x="286" y="10"/>
                    </a:cubicBezTo>
                    <a:cubicBezTo>
                      <a:pt x="286" y="4"/>
                      <a:pt x="291" y="0"/>
                      <a:pt x="298" y="0"/>
                    </a:cubicBezTo>
                    <a:cubicBezTo>
                      <a:pt x="298" y="0"/>
                      <a:pt x="298" y="0"/>
                      <a:pt x="298" y="0"/>
                    </a:cubicBezTo>
                    <a:cubicBezTo>
                      <a:pt x="305" y="0"/>
                      <a:pt x="310" y="4"/>
                      <a:pt x="310" y="10"/>
                    </a:cubicBezTo>
                    <a:cubicBezTo>
                      <a:pt x="310" y="16"/>
                      <a:pt x="305" y="20"/>
                      <a:pt x="298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3" name="Freeform 52"/>
              <p:cNvSpPr>
                <a:spLocks noEditPoints="1"/>
              </p:cNvSpPr>
              <p:nvPr/>
            </p:nvSpPr>
            <p:spPr bwMode="auto">
              <a:xfrm>
                <a:off x="1582" y="2463"/>
                <a:ext cx="114" cy="99"/>
              </a:xfrm>
              <a:custGeom>
                <a:avLst/>
                <a:gdLst>
                  <a:gd name="T0" fmla="*/ 0 w 310"/>
                  <a:gd name="T1" fmla="*/ 0 h 268"/>
                  <a:gd name="T2" fmla="*/ 0 w 310"/>
                  <a:gd name="T3" fmla="*/ 0 h 268"/>
                  <a:gd name="T4" fmla="*/ 0 w 310"/>
                  <a:gd name="T5" fmla="*/ 0 h 268"/>
                  <a:gd name="T6" fmla="*/ 0 w 310"/>
                  <a:gd name="T7" fmla="*/ 0 h 268"/>
                  <a:gd name="T8" fmla="*/ 0 w 310"/>
                  <a:gd name="T9" fmla="*/ 0 h 268"/>
                  <a:gd name="T10" fmla="*/ 0 w 310"/>
                  <a:gd name="T11" fmla="*/ 0 h 268"/>
                  <a:gd name="T12" fmla="*/ 0 w 310"/>
                  <a:gd name="T13" fmla="*/ 0 h 268"/>
                  <a:gd name="T14" fmla="*/ 0 w 310"/>
                  <a:gd name="T15" fmla="*/ 0 h 268"/>
                  <a:gd name="T16" fmla="*/ 0 w 310"/>
                  <a:gd name="T17" fmla="*/ 0 h 268"/>
                  <a:gd name="T18" fmla="*/ 0 w 310"/>
                  <a:gd name="T19" fmla="*/ 0 h 268"/>
                  <a:gd name="T20" fmla="*/ 0 w 310"/>
                  <a:gd name="T21" fmla="*/ 0 h 268"/>
                  <a:gd name="T22" fmla="*/ 0 w 310"/>
                  <a:gd name="T23" fmla="*/ 0 h 268"/>
                  <a:gd name="T24" fmla="*/ 0 w 310"/>
                  <a:gd name="T25" fmla="*/ 0 h 268"/>
                  <a:gd name="T26" fmla="*/ 0 w 310"/>
                  <a:gd name="T27" fmla="*/ 0 h 268"/>
                  <a:gd name="T28" fmla="*/ 0 w 310"/>
                  <a:gd name="T29" fmla="*/ 0 h 268"/>
                  <a:gd name="T30" fmla="*/ 0 w 310"/>
                  <a:gd name="T31" fmla="*/ 0 h 268"/>
                  <a:gd name="T32" fmla="*/ 0 w 310"/>
                  <a:gd name="T33" fmla="*/ 0 h 268"/>
                  <a:gd name="T34" fmla="*/ 0 w 310"/>
                  <a:gd name="T35" fmla="*/ 0 h 268"/>
                  <a:gd name="T36" fmla="*/ 0 w 310"/>
                  <a:gd name="T37" fmla="*/ 0 h 268"/>
                  <a:gd name="T38" fmla="*/ 0 w 310"/>
                  <a:gd name="T39" fmla="*/ 0 h 268"/>
                  <a:gd name="T40" fmla="*/ 0 w 310"/>
                  <a:gd name="T41" fmla="*/ 0 h 268"/>
                  <a:gd name="T42" fmla="*/ 0 w 310"/>
                  <a:gd name="T43" fmla="*/ 0 h 268"/>
                  <a:gd name="T44" fmla="*/ 0 w 310"/>
                  <a:gd name="T45" fmla="*/ 0 h 268"/>
                  <a:gd name="T46" fmla="*/ 0 w 310"/>
                  <a:gd name="T47" fmla="*/ 0 h 268"/>
                  <a:gd name="T48" fmla="*/ 0 w 310"/>
                  <a:gd name="T49" fmla="*/ 0 h 268"/>
                  <a:gd name="T50" fmla="*/ 0 w 310"/>
                  <a:gd name="T51" fmla="*/ 0 h 268"/>
                  <a:gd name="T52" fmla="*/ 0 w 310"/>
                  <a:gd name="T53" fmla="*/ 0 h 268"/>
                  <a:gd name="T54" fmla="*/ 0 w 310"/>
                  <a:gd name="T55" fmla="*/ 0 h 268"/>
                  <a:gd name="T56" fmla="*/ 0 w 310"/>
                  <a:gd name="T57" fmla="*/ 0 h 268"/>
                  <a:gd name="T58" fmla="*/ 0 w 310"/>
                  <a:gd name="T59" fmla="*/ 0 h 268"/>
                  <a:gd name="T60" fmla="*/ 0 w 310"/>
                  <a:gd name="T61" fmla="*/ 0 h 268"/>
                  <a:gd name="T62" fmla="*/ 0 w 310"/>
                  <a:gd name="T63" fmla="*/ 0 h 268"/>
                  <a:gd name="T64" fmla="*/ 0 w 310"/>
                  <a:gd name="T65" fmla="*/ 0 h 268"/>
                  <a:gd name="T66" fmla="*/ 0 w 310"/>
                  <a:gd name="T67" fmla="*/ 0 h 268"/>
                  <a:gd name="T68" fmla="*/ 0 w 310"/>
                  <a:gd name="T69" fmla="*/ 0 h 268"/>
                  <a:gd name="T70" fmla="*/ 0 w 310"/>
                  <a:gd name="T71" fmla="*/ 0 h 268"/>
                  <a:gd name="T72" fmla="*/ 0 w 310"/>
                  <a:gd name="T73" fmla="*/ 0 h 268"/>
                  <a:gd name="T74" fmla="*/ 0 w 310"/>
                  <a:gd name="T75" fmla="*/ 0 h 268"/>
                  <a:gd name="T76" fmla="*/ 0 w 310"/>
                  <a:gd name="T77" fmla="*/ 0 h 268"/>
                  <a:gd name="T78" fmla="*/ 0 w 310"/>
                  <a:gd name="T79" fmla="*/ 0 h 268"/>
                  <a:gd name="T80" fmla="*/ 0 w 310"/>
                  <a:gd name="T81" fmla="*/ 0 h 268"/>
                  <a:gd name="T82" fmla="*/ 0 w 310"/>
                  <a:gd name="T83" fmla="*/ 0 h 268"/>
                  <a:gd name="T84" fmla="*/ 0 w 310"/>
                  <a:gd name="T85" fmla="*/ 0 h 268"/>
                  <a:gd name="T86" fmla="*/ 0 w 310"/>
                  <a:gd name="T87" fmla="*/ 0 h 268"/>
                  <a:gd name="T88" fmla="*/ 0 w 310"/>
                  <a:gd name="T89" fmla="*/ 0 h 268"/>
                  <a:gd name="T90" fmla="*/ 0 w 310"/>
                  <a:gd name="T91" fmla="*/ 0 h 268"/>
                  <a:gd name="T92" fmla="*/ 0 w 310"/>
                  <a:gd name="T93" fmla="*/ 0 h 268"/>
                  <a:gd name="T94" fmla="*/ 0 w 310"/>
                  <a:gd name="T95" fmla="*/ 0 h 268"/>
                  <a:gd name="T96" fmla="*/ 0 w 310"/>
                  <a:gd name="T97" fmla="*/ 0 h 268"/>
                  <a:gd name="T98" fmla="*/ 0 w 310"/>
                  <a:gd name="T99" fmla="*/ 0 h 268"/>
                  <a:gd name="T100" fmla="*/ 0 w 310"/>
                  <a:gd name="T101" fmla="*/ 0 h 268"/>
                  <a:gd name="T102" fmla="*/ 0 w 310"/>
                  <a:gd name="T103" fmla="*/ 0 h 268"/>
                  <a:gd name="T104" fmla="*/ 0 w 310"/>
                  <a:gd name="T105" fmla="*/ 0 h 268"/>
                  <a:gd name="T106" fmla="*/ 0 w 310"/>
                  <a:gd name="T107" fmla="*/ 0 h 26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10"/>
                  <a:gd name="T163" fmla="*/ 0 h 268"/>
                  <a:gd name="T164" fmla="*/ 310 w 310"/>
                  <a:gd name="T165" fmla="*/ 268 h 26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10" h="268">
                    <a:moveTo>
                      <a:pt x="298" y="144"/>
                    </a:moveTo>
                    <a:cubicBezTo>
                      <a:pt x="291" y="144"/>
                      <a:pt x="286" y="140"/>
                      <a:pt x="286" y="134"/>
                    </a:cubicBezTo>
                    <a:cubicBezTo>
                      <a:pt x="286" y="128"/>
                      <a:pt x="291" y="124"/>
                      <a:pt x="298" y="124"/>
                    </a:cubicBezTo>
                    <a:cubicBezTo>
                      <a:pt x="298" y="124"/>
                      <a:pt x="298" y="124"/>
                      <a:pt x="298" y="124"/>
                    </a:cubicBezTo>
                    <a:cubicBezTo>
                      <a:pt x="305" y="124"/>
                      <a:pt x="310" y="128"/>
                      <a:pt x="310" y="134"/>
                    </a:cubicBezTo>
                    <a:cubicBezTo>
                      <a:pt x="310" y="140"/>
                      <a:pt x="305" y="144"/>
                      <a:pt x="298" y="144"/>
                    </a:cubicBezTo>
                    <a:close/>
                    <a:moveTo>
                      <a:pt x="298" y="268"/>
                    </a:moveTo>
                    <a:cubicBezTo>
                      <a:pt x="291" y="268"/>
                      <a:pt x="286" y="263"/>
                      <a:pt x="286" y="258"/>
                    </a:cubicBezTo>
                    <a:cubicBezTo>
                      <a:pt x="286" y="252"/>
                      <a:pt x="291" y="247"/>
                      <a:pt x="298" y="247"/>
                    </a:cubicBezTo>
                    <a:cubicBezTo>
                      <a:pt x="298" y="247"/>
                      <a:pt x="298" y="247"/>
                      <a:pt x="298" y="247"/>
                    </a:cubicBezTo>
                    <a:cubicBezTo>
                      <a:pt x="305" y="247"/>
                      <a:pt x="310" y="252"/>
                      <a:pt x="310" y="258"/>
                    </a:cubicBezTo>
                    <a:cubicBezTo>
                      <a:pt x="310" y="263"/>
                      <a:pt x="305" y="268"/>
                      <a:pt x="298" y="268"/>
                    </a:cubicBezTo>
                    <a:close/>
                    <a:moveTo>
                      <a:pt x="155" y="20"/>
                    </a:moveTo>
                    <a:cubicBezTo>
                      <a:pt x="148" y="20"/>
                      <a:pt x="143" y="16"/>
                      <a:pt x="143" y="10"/>
                    </a:cubicBezTo>
                    <a:cubicBezTo>
                      <a:pt x="143" y="4"/>
                      <a:pt x="148" y="0"/>
                      <a:pt x="155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62" y="0"/>
                      <a:pt x="167" y="4"/>
                      <a:pt x="167" y="10"/>
                    </a:cubicBezTo>
                    <a:cubicBezTo>
                      <a:pt x="167" y="16"/>
                      <a:pt x="162" y="20"/>
                      <a:pt x="155" y="20"/>
                    </a:cubicBezTo>
                    <a:close/>
                    <a:moveTo>
                      <a:pt x="155" y="144"/>
                    </a:moveTo>
                    <a:cubicBezTo>
                      <a:pt x="148" y="144"/>
                      <a:pt x="143" y="140"/>
                      <a:pt x="143" y="134"/>
                    </a:cubicBezTo>
                    <a:cubicBezTo>
                      <a:pt x="143" y="128"/>
                      <a:pt x="148" y="124"/>
                      <a:pt x="155" y="124"/>
                    </a:cubicBezTo>
                    <a:cubicBezTo>
                      <a:pt x="155" y="124"/>
                      <a:pt x="155" y="124"/>
                      <a:pt x="155" y="124"/>
                    </a:cubicBezTo>
                    <a:cubicBezTo>
                      <a:pt x="162" y="124"/>
                      <a:pt x="167" y="128"/>
                      <a:pt x="167" y="134"/>
                    </a:cubicBezTo>
                    <a:cubicBezTo>
                      <a:pt x="167" y="140"/>
                      <a:pt x="162" y="144"/>
                      <a:pt x="155" y="144"/>
                    </a:cubicBezTo>
                    <a:close/>
                    <a:moveTo>
                      <a:pt x="155" y="268"/>
                    </a:moveTo>
                    <a:cubicBezTo>
                      <a:pt x="148" y="268"/>
                      <a:pt x="143" y="263"/>
                      <a:pt x="143" y="258"/>
                    </a:cubicBezTo>
                    <a:cubicBezTo>
                      <a:pt x="143" y="252"/>
                      <a:pt x="148" y="247"/>
                      <a:pt x="155" y="247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62" y="247"/>
                      <a:pt x="167" y="252"/>
                      <a:pt x="167" y="258"/>
                    </a:cubicBezTo>
                    <a:cubicBezTo>
                      <a:pt x="167" y="263"/>
                      <a:pt x="162" y="268"/>
                      <a:pt x="155" y="268"/>
                    </a:cubicBezTo>
                    <a:close/>
                    <a:moveTo>
                      <a:pt x="12" y="20"/>
                    </a:moveTo>
                    <a:cubicBezTo>
                      <a:pt x="6" y="20"/>
                      <a:pt x="0" y="16"/>
                      <a:pt x="0" y="10"/>
                    </a:cubicBezTo>
                    <a:cubicBezTo>
                      <a:pt x="0" y="4"/>
                      <a:pt x="6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9" y="0"/>
                      <a:pt x="24" y="4"/>
                      <a:pt x="24" y="10"/>
                    </a:cubicBezTo>
                    <a:cubicBezTo>
                      <a:pt x="24" y="16"/>
                      <a:pt x="19" y="20"/>
                      <a:pt x="12" y="20"/>
                    </a:cubicBezTo>
                    <a:close/>
                    <a:moveTo>
                      <a:pt x="12" y="144"/>
                    </a:moveTo>
                    <a:cubicBezTo>
                      <a:pt x="6" y="144"/>
                      <a:pt x="0" y="140"/>
                      <a:pt x="0" y="134"/>
                    </a:cubicBezTo>
                    <a:cubicBezTo>
                      <a:pt x="0" y="128"/>
                      <a:pt x="6" y="124"/>
                      <a:pt x="12" y="124"/>
                    </a:cubicBezTo>
                    <a:cubicBezTo>
                      <a:pt x="12" y="124"/>
                      <a:pt x="12" y="124"/>
                      <a:pt x="12" y="124"/>
                    </a:cubicBezTo>
                    <a:cubicBezTo>
                      <a:pt x="19" y="124"/>
                      <a:pt x="24" y="128"/>
                      <a:pt x="24" y="134"/>
                    </a:cubicBezTo>
                    <a:cubicBezTo>
                      <a:pt x="24" y="140"/>
                      <a:pt x="19" y="144"/>
                      <a:pt x="12" y="144"/>
                    </a:cubicBezTo>
                    <a:close/>
                    <a:moveTo>
                      <a:pt x="12" y="268"/>
                    </a:moveTo>
                    <a:cubicBezTo>
                      <a:pt x="6" y="268"/>
                      <a:pt x="0" y="263"/>
                      <a:pt x="0" y="258"/>
                    </a:cubicBezTo>
                    <a:cubicBezTo>
                      <a:pt x="0" y="252"/>
                      <a:pt x="6" y="247"/>
                      <a:pt x="12" y="247"/>
                    </a:cubicBezTo>
                    <a:cubicBezTo>
                      <a:pt x="12" y="247"/>
                      <a:pt x="12" y="247"/>
                      <a:pt x="12" y="247"/>
                    </a:cubicBezTo>
                    <a:cubicBezTo>
                      <a:pt x="19" y="247"/>
                      <a:pt x="24" y="252"/>
                      <a:pt x="24" y="258"/>
                    </a:cubicBezTo>
                    <a:cubicBezTo>
                      <a:pt x="24" y="263"/>
                      <a:pt x="19" y="268"/>
                      <a:pt x="12" y="268"/>
                    </a:cubicBezTo>
                    <a:close/>
                    <a:moveTo>
                      <a:pt x="298" y="20"/>
                    </a:moveTo>
                    <a:cubicBezTo>
                      <a:pt x="291" y="20"/>
                      <a:pt x="286" y="16"/>
                      <a:pt x="286" y="10"/>
                    </a:cubicBezTo>
                    <a:cubicBezTo>
                      <a:pt x="286" y="4"/>
                      <a:pt x="291" y="0"/>
                      <a:pt x="298" y="0"/>
                    </a:cubicBezTo>
                    <a:cubicBezTo>
                      <a:pt x="298" y="0"/>
                      <a:pt x="298" y="0"/>
                      <a:pt x="298" y="0"/>
                    </a:cubicBezTo>
                    <a:cubicBezTo>
                      <a:pt x="305" y="0"/>
                      <a:pt x="310" y="4"/>
                      <a:pt x="310" y="10"/>
                    </a:cubicBezTo>
                    <a:cubicBezTo>
                      <a:pt x="310" y="16"/>
                      <a:pt x="305" y="20"/>
                      <a:pt x="298" y="20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4" name="Freeform 53"/>
              <p:cNvSpPr>
                <a:spLocks noEditPoints="1"/>
              </p:cNvSpPr>
              <p:nvPr/>
            </p:nvSpPr>
            <p:spPr bwMode="auto">
              <a:xfrm>
                <a:off x="1574" y="2455"/>
                <a:ext cx="131" cy="114"/>
              </a:xfrm>
              <a:custGeom>
                <a:avLst/>
                <a:gdLst>
                  <a:gd name="T0" fmla="*/ 114 w 131"/>
                  <a:gd name="T1" fmla="*/ 57 h 114"/>
                  <a:gd name="T2" fmla="*/ 131 w 131"/>
                  <a:gd name="T3" fmla="*/ 57 h 114"/>
                  <a:gd name="T4" fmla="*/ 118 w 131"/>
                  <a:gd name="T5" fmla="*/ 61 h 114"/>
                  <a:gd name="T6" fmla="*/ 118 w 131"/>
                  <a:gd name="T7" fmla="*/ 46 h 114"/>
                  <a:gd name="T8" fmla="*/ 114 w 131"/>
                  <a:gd name="T9" fmla="*/ 103 h 114"/>
                  <a:gd name="T10" fmla="*/ 131 w 131"/>
                  <a:gd name="T11" fmla="*/ 103 h 114"/>
                  <a:gd name="T12" fmla="*/ 118 w 131"/>
                  <a:gd name="T13" fmla="*/ 107 h 114"/>
                  <a:gd name="T14" fmla="*/ 118 w 131"/>
                  <a:gd name="T15" fmla="*/ 92 h 114"/>
                  <a:gd name="T16" fmla="*/ 61 w 131"/>
                  <a:gd name="T17" fmla="*/ 12 h 114"/>
                  <a:gd name="T18" fmla="*/ 79 w 131"/>
                  <a:gd name="T19" fmla="*/ 12 h 114"/>
                  <a:gd name="T20" fmla="*/ 65 w 131"/>
                  <a:gd name="T21" fmla="*/ 16 h 114"/>
                  <a:gd name="T22" fmla="*/ 65 w 131"/>
                  <a:gd name="T23" fmla="*/ 0 h 114"/>
                  <a:gd name="T24" fmla="*/ 61 w 131"/>
                  <a:gd name="T25" fmla="*/ 57 h 114"/>
                  <a:gd name="T26" fmla="*/ 79 w 131"/>
                  <a:gd name="T27" fmla="*/ 57 h 114"/>
                  <a:gd name="T28" fmla="*/ 65 w 131"/>
                  <a:gd name="T29" fmla="*/ 61 h 114"/>
                  <a:gd name="T30" fmla="*/ 65 w 131"/>
                  <a:gd name="T31" fmla="*/ 46 h 114"/>
                  <a:gd name="T32" fmla="*/ 61 w 131"/>
                  <a:gd name="T33" fmla="*/ 103 h 114"/>
                  <a:gd name="T34" fmla="*/ 79 w 131"/>
                  <a:gd name="T35" fmla="*/ 103 h 114"/>
                  <a:gd name="T36" fmla="*/ 65 w 131"/>
                  <a:gd name="T37" fmla="*/ 107 h 114"/>
                  <a:gd name="T38" fmla="*/ 65 w 131"/>
                  <a:gd name="T39" fmla="*/ 92 h 114"/>
                  <a:gd name="T40" fmla="*/ 8 w 131"/>
                  <a:gd name="T41" fmla="*/ 12 h 114"/>
                  <a:gd name="T42" fmla="*/ 26 w 131"/>
                  <a:gd name="T43" fmla="*/ 12 h 114"/>
                  <a:gd name="T44" fmla="*/ 13 w 131"/>
                  <a:gd name="T45" fmla="*/ 16 h 114"/>
                  <a:gd name="T46" fmla="*/ 13 w 131"/>
                  <a:gd name="T47" fmla="*/ 0 h 114"/>
                  <a:gd name="T48" fmla="*/ 8 w 131"/>
                  <a:gd name="T49" fmla="*/ 57 h 114"/>
                  <a:gd name="T50" fmla="*/ 26 w 131"/>
                  <a:gd name="T51" fmla="*/ 57 h 114"/>
                  <a:gd name="T52" fmla="*/ 13 w 131"/>
                  <a:gd name="T53" fmla="*/ 61 h 114"/>
                  <a:gd name="T54" fmla="*/ 13 w 131"/>
                  <a:gd name="T55" fmla="*/ 46 h 114"/>
                  <a:gd name="T56" fmla="*/ 8 w 131"/>
                  <a:gd name="T57" fmla="*/ 103 h 114"/>
                  <a:gd name="T58" fmla="*/ 26 w 131"/>
                  <a:gd name="T59" fmla="*/ 103 h 114"/>
                  <a:gd name="T60" fmla="*/ 13 w 131"/>
                  <a:gd name="T61" fmla="*/ 107 h 114"/>
                  <a:gd name="T62" fmla="*/ 13 w 131"/>
                  <a:gd name="T63" fmla="*/ 92 h 114"/>
                  <a:gd name="T64" fmla="*/ 114 w 131"/>
                  <a:gd name="T65" fmla="*/ 12 h 114"/>
                  <a:gd name="T66" fmla="*/ 131 w 131"/>
                  <a:gd name="T67" fmla="*/ 12 h 114"/>
                  <a:gd name="T68" fmla="*/ 118 w 131"/>
                  <a:gd name="T69" fmla="*/ 16 h 114"/>
                  <a:gd name="T70" fmla="*/ 118 w 131"/>
                  <a:gd name="T71" fmla="*/ 0 h 11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31"/>
                  <a:gd name="T109" fmla="*/ 0 h 114"/>
                  <a:gd name="T110" fmla="*/ 131 w 131"/>
                  <a:gd name="T111" fmla="*/ 114 h 11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31" h="114">
                    <a:moveTo>
                      <a:pt x="105" y="57"/>
                    </a:moveTo>
                    <a:lnTo>
                      <a:pt x="114" y="57"/>
                    </a:lnTo>
                    <a:moveTo>
                      <a:pt x="122" y="57"/>
                    </a:moveTo>
                    <a:lnTo>
                      <a:pt x="131" y="57"/>
                    </a:lnTo>
                    <a:moveTo>
                      <a:pt x="118" y="69"/>
                    </a:moveTo>
                    <a:lnTo>
                      <a:pt x="118" y="61"/>
                    </a:lnTo>
                    <a:moveTo>
                      <a:pt x="118" y="54"/>
                    </a:moveTo>
                    <a:lnTo>
                      <a:pt x="118" y="46"/>
                    </a:lnTo>
                    <a:moveTo>
                      <a:pt x="105" y="103"/>
                    </a:moveTo>
                    <a:lnTo>
                      <a:pt x="114" y="103"/>
                    </a:lnTo>
                    <a:moveTo>
                      <a:pt x="122" y="103"/>
                    </a:moveTo>
                    <a:lnTo>
                      <a:pt x="131" y="103"/>
                    </a:lnTo>
                    <a:moveTo>
                      <a:pt x="118" y="114"/>
                    </a:moveTo>
                    <a:lnTo>
                      <a:pt x="118" y="107"/>
                    </a:lnTo>
                    <a:moveTo>
                      <a:pt x="118" y="99"/>
                    </a:moveTo>
                    <a:lnTo>
                      <a:pt x="118" y="92"/>
                    </a:lnTo>
                    <a:moveTo>
                      <a:pt x="52" y="12"/>
                    </a:moveTo>
                    <a:lnTo>
                      <a:pt x="61" y="12"/>
                    </a:lnTo>
                    <a:moveTo>
                      <a:pt x="70" y="12"/>
                    </a:moveTo>
                    <a:lnTo>
                      <a:pt x="79" y="12"/>
                    </a:lnTo>
                    <a:moveTo>
                      <a:pt x="65" y="23"/>
                    </a:moveTo>
                    <a:lnTo>
                      <a:pt x="65" y="16"/>
                    </a:lnTo>
                    <a:moveTo>
                      <a:pt x="65" y="8"/>
                    </a:moveTo>
                    <a:lnTo>
                      <a:pt x="65" y="0"/>
                    </a:lnTo>
                    <a:moveTo>
                      <a:pt x="52" y="57"/>
                    </a:moveTo>
                    <a:lnTo>
                      <a:pt x="61" y="57"/>
                    </a:lnTo>
                    <a:moveTo>
                      <a:pt x="70" y="57"/>
                    </a:moveTo>
                    <a:lnTo>
                      <a:pt x="79" y="57"/>
                    </a:lnTo>
                    <a:moveTo>
                      <a:pt x="65" y="69"/>
                    </a:moveTo>
                    <a:lnTo>
                      <a:pt x="65" y="61"/>
                    </a:lnTo>
                    <a:moveTo>
                      <a:pt x="65" y="54"/>
                    </a:moveTo>
                    <a:lnTo>
                      <a:pt x="65" y="46"/>
                    </a:lnTo>
                    <a:moveTo>
                      <a:pt x="52" y="103"/>
                    </a:moveTo>
                    <a:lnTo>
                      <a:pt x="61" y="103"/>
                    </a:lnTo>
                    <a:moveTo>
                      <a:pt x="70" y="103"/>
                    </a:moveTo>
                    <a:lnTo>
                      <a:pt x="79" y="103"/>
                    </a:lnTo>
                    <a:moveTo>
                      <a:pt x="65" y="114"/>
                    </a:moveTo>
                    <a:lnTo>
                      <a:pt x="65" y="107"/>
                    </a:lnTo>
                    <a:moveTo>
                      <a:pt x="65" y="99"/>
                    </a:moveTo>
                    <a:lnTo>
                      <a:pt x="65" y="92"/>
                    </a:lnTo>
                    <a:moveTo>
                      <a:pt x="0" y="12"/>
                    </a:moveTo>
                    <a:lnTo>
                      <a:pt x="8" y="12"/>
                    </a:lnTo>
                    <a:moveTo>
                      <a:pt x="17" y="12"/>
                    </a:moveTo>
                    <a:lnTo>
                      <a:pt x="26" y="12"/>
                    </a:lnTo>
                    <a:moveTo>
                      <a:pt x="13" y="23"/>
                    </a:moveTo>
                    <a:lnTo>
                      <a:pt x="13" y="16"/>
                    </a:lnTo>
                    <a:moveTo>
                      <a:pt x="13" y="8"/>
                    </a:moveTo>
                    <a:lnTo>
                      <a:pt x="13" y="0"/>
                    </a:lnTo>
                    <a:moveTo>
                      <a:pt x="0" y="57"/>
                    </a:moveTo>
                    <a:lnTo>
                      <a:pt x="8" y="57"/>
                    </a:lnTo>
                    <a:moveTo>
                      <a:pt x="17" y="57"/>
                    </a:moveTo>
                    <a:lnTo>
                      <a:pt x="26" y="57"/>
                    </a:lnTo>
                    <a:moveTo>
                      <a:pt x="13" y="69"/>
                    </a:moveTo>
                    <a:lnTo>
                      <a:pt x="13" y="61"/>
                    </a:lnTo>
                    <a:moveTo>
                      <a:pt x="13" y="54"/>
                    </a:moveTo>
                    <a:lnTo>
                      <a:pt x="13" y="46"/>
                    </a:lnTo>
                    <a:moveTo>
                      <a:pt x="0" y="103"/>
                    </a:moveTo>
                    <a:lnTo>
                      <a:pt x="8" y="103"/>
                    </a:lnTo>
                    <a:moveTo>
                      <a:pt x="17" y="103"/>
                    </a:moveTo>
                    <a:lnTo>
                      <a:pt x="26" y="103"/>
                    </a:lnTo>
                    <a:moveTo>
                      <a:pt x="13" y="114"/>
                    </a:moveTo>
                    <a:lnTo>
                      <a:pt x="13" y="107"/>
                    </a:lnTo>
                    <a:moveTo>
                      <a:pt x="13" y="99"/>
                    </a:moveTo>
                    <a:lnTo>
                      <a:pt x="13" y="92"/>
                    </a:lnTo>
                    <a:moveTo>
                      <a:pt x="105" y="12"/>
                    </a:moveTo>
                    <a:lnTo>
                      <a:pt x="114" y="12"/>
                    </a:lnTo>
                    <a:moveTo>
                      <a:pt x="122" y="12"/>
                    </a:moveTo>
                    <a:lnTo>
                      <a:pt x="131" y="12"/>
                    </a:lnTo>
                    <a:moveTo>
                      <a:pt x="118" y="23"/>
                    </a:moveTo>
                    <a:lnTo>
                      <a:pt x="118" y="16"/>
                    </a:lnTo>
                    <a:moveTo>
                      <a:pt x="118" y="8"/>
                    </a:moveTo>
                    <a:lnTo>
                      <a:pt x="118" y="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5" name="Freeform 54"/>
              <p:cNvSpPr>
                <a:spLocks/>
              </p:cNvSpPr>
              <p:nvPr/>
            </p:nvSpPr>
            <p:spPr bwMode="auto">
              <a:xfrm>
                <a:off x="1482" y="2035"/>
                <a:ext cx="262" cy="591"/>
              </a:xfrm>
              <a:custGeom>
                <a:avLst/>
                <a:gdLst>
                  <a:gd name="T0" fmla="*/ 0 w 715"/>
                  <a:gd name="T1" fmla="*/ 0 h 1608"/>
                  <a:gd name="T2" fmla="*/ 0 w 715"/>
                  <a:gd name="T3" fmla="*/ 0 h 1608"/>
                  <a:gd name="T4" fmla="*/ 0 w 715"/>
                  <a:gd name="T5" fmla="*/ 0 h 1608"/>
                  <a:gd name="T6" fmla="*/ 0 w 715"/>
                  <a:gd name="T7" fmla="*/ 0 h 1608"/>
                  <a:gd name="T8" fmla="*/ 0 w 715"/>
                  <a:gd name="T9" fmla="*/ 0 h 1608"/>
                  <a:gd name="T10" fmla="*/ 0 w 715"/>
                  <a:gd name="T11" fmla="*/ 0 h 1608"/>
                  <a:gd name="T12" fmla="*/ 0 w 715"/>
                  <a:gd name="T13" fmla="*/ 0 h 1608"/>
                  <a:gd name="T14" fmla="*/ 0 w 715"/>
                  <a:gd name="T15" fmla="*/ 0 h 1608"/>
                  <a:gd name="T16" fmla="*/ 0 w 715"/>
                  <a:gd name="T17" fmla="*/ 0 h 1608"/>
                  <a:gd name="T18" fmla="*/ 0 w 715"/>
                  <a:gd name="T19" fmla="*/ 0 h 1608"/>
                  <a:gd name="T20" fmla="*/ 0 w 715"/>
                  <a:gd name="T21" fmla="*/ 0 h 1608"/>
                  <a:gd name="T22" fmla="*/ 0 w 715"/>
                  <a:gd name="T23" fmla="*/ 0 h 1608"/>
                  <a:gd name="T24" fmla="*/ 0 w 715"/>
                  <a:gd name="T25" fmla="*/ 0 h 1608"/>
                  <a:gd name="T26" fmla="*/ 0 w 715"/>
                  <a:gd name="T27" fmla="*/ 0 h 160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15"/>
                  <a:gd name="T43" fmla="*/ 0 h 1608"/>
                  <a:gd name="T44" fmla="*/ 715 w 715"/>
                  <a:gd name="T45" fmla="*/ 1608 h 160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15" h="1608">
                    <a:moveTo>
                      <a:pt x="0" y="62"/>
                    </a:moveTo>
                    <a:lnTo>
                      <a:pt x="0" y="1608"/>
                    </a:lnTo>
                    <a:lnTo>
                      <a:pt x="715" y="1608"/>
                    </a:lnTo>
                    <a:lnTo>
                      <a:pt x="715" y="1546"/>
                    </a:lnTo>
                    <a:lnTo>
                      <a:pt x="691" y="1546"/>
                    </a:lnTo>
                    <a:cubicBezTo>
                      <a:pt x="485" y="1536"/>
                      <a:pt x="278" y="1536"/>
                      <a:pt x="72" y="1546"/>
                    </a:cubicBezTo>
                    <a:cubicBezTo>
                      <a:pt x="107" y="1383"/>
                      <a:pt x="107" y="1215"/>
                      <a:pt x="72" y="1051"/>
                    </a:cubicBezTo>
                    <a:cubicBezTo>
                      <a:pt x="107" y="888"/>
                      <a:pt x="107" y="720"/>
                      <a:pt x="72" y="557"/>
                    </a:cubicBezTo>
                    <a:cubicBezTo>
                      <a:pt x="107" y="394"/>
                      <a:pt x="107" y="225"/>
                      <a:pt x="72" y="62"/>
                    </a:cubicBezTo>
                    <a:cubicBezTo>
                      <a:pt x="278" y="73"/>
                      <a:pt x="485" y="73"/>
                      <a:pt x="691" y="62"/>
                    </a:cubicBezTo>
                    <a:lnTo>
                      <a:pt x="715" y="62"/>
                    </a:lnTo>
                    <a:lnTo>
                      <a:pt x="715" y="0"/>
                    </a:lnTo>
                    <a:lnTo>
                      <a:pt x="0" y="0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6" name="Freeform 55"/>
              <p:cNvSpPr>
                <a:spLocks/>
              </p:cNvSpPr>
              <p:nvPr/>
            </p:nvSpPr>
            <p:spPr bwMode="auto">
              <a:xfrm>
                <a:off x="1482" y="2035"/>
                <a:ext cx="262" cy="591"/>
              </a:xfrm>
              <a:custGeom>
                <a:avLst/>
                <a:gdLst>
                  <a:gd name="T0" fmla="*/ 0 w 715"/>
                  <a:gd name="T1" fmla="*/ 0 h 1608"/>
                  <a:gd name="T2" fmla="*/ 0 w 715"/>
                  <a:gd name="T3" fmla="*/ 0 h 1608"/>
                  <a:gd name="T4" fmla="*/ 0 w 715"/>
                  <a:gd name="T5" fmla="*/ 0 h 1608"/>
                  <a:gd name="T6" fmla="*/ 0 w 715"/>
                  <a:gd name="T7" fmla="*/ 0 h 1608"/>
                  <a:gd name="T8" fmla="*/ 0 w 715"/>
                  <a:gd name="T9" fmla="*/ 0 h 1608"/>
                  <a:gd name="T10" fmla="*/ 0 w 715"/>
                  <a:gd name="T11" fmla="*/ 0 h 1608"/>
                  <a:gd name="T12" fmla="*/ 0 w 715"/>
                  <a:gd name="T13" fmla="*/ 0 h 1608"/>
                  <a:gd name="T14" fmla="*/ 0 w 715"/>
                  <a:gd name="T15" fmla="*/ 0 h 1608"/>
                  <a:gd name="T16" fmla="*/ 0 w 715"/>
                  <a:gd name="T17" fmla="*/ 0 h 1608"/>
                  <a:gd name="T18" fmla="*/ 0 w 715"/>
                  <a:gd name="T19" fmla="*/ 0 h 1608"/>
                  <a:gd name="T20" fmla="*/ 0 w 715"/>
                  <a:gd name="T21" fmla="*/ 0 h 1608"/>
                  <a:gd name="T22" fmla="*/ 0 w 715"/>
                  <a:gd name="T23" fmla="*/ 0 h 1608"/>
                  <a:gd name="T24" fmla="*/ 0 w 715"/>
                  <a:gd name="T25" fmla="*/ 0 h 1608"/>
                  <a:gd name="T26" fmla="*/ 0 w 715"/>
                  <a:gd name="T27" fmla="*/ 0 h 160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15"/>
                  <a:gd name="T43" fmla="*/ 0 h 1608"/>
                  <a:gd name="T44" fmla="*/ 715 w 715"/>
                  <a:gd name="T45" fmla="*/ 1608 h 160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15" h="1608">
                    <a:moveTo>
                      <a:pt x="0" y="62"/>
                    </a:moveTo>
                    <a:lnTo>
                      <a:pt x="0" y="1608"/>
                    </a:lnTo>
                    <a:lnTo>
                      <a:pt x="715" y="1608"/>
                    </a:lnTo>
                    <a:lnTo>
                      <a:pt x="715" y="1546"/>
                    </a:lnTo>
                    <a:lnTo>
                      <a:pt x="691" y="1546"/>
                    </a:lnTo>
                    <a:cubicBezTo>
                      <a:pt x="485" y="1536"/>
                      <a:pt x="278" y="1536"/>
                      <a:pt x="72" y="1546"/>
                    </a:cubicBezTo>
                    <a:cubicBezTo>
                      <a:pt x="107" y="1383"/>
                      <a:pt x="107" y="1215"/>
                      <a:pt x="72" y="1051"/>
                    </a:cubicBezTo>
                    <a:cubicBezTo>
                      <a:pt x="107" y="888"/>
                      <a:pt x="107" y="720"/>
                      <a:pt x="72" y="557"/>
                    </a:cubicBezTo>
                    <a:cubicBezTo>
                      <a:pt x="107" y="394"/>
                      <a:pt x="107" y="225"/>
                      <a:pt x="72" y="62"/>
                    </a:cubicBezTo>
                    <a:cubicBezTo>
                      <a:pt x="278" y="73"/>
                      <a:pt x="485" y="73"/>
                      <a:pt x="691" y="62"/>
                    </a:cubicBezTo>
                    <a:lnTo>
                      <a:pt x="715" y="62"/>
                    </a:lnTo>
                    <a:lnTo>
                      <a:pt x="715" y="0"/>
                    </a:lnTo>
                    <a:lnTo>
                      <a:pt x="0" y="0"/>
                    </a:lnTo>
                    <a:lnTo>
                      <a:pt x="0" y="62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7" name="Freeform 56"/>
              <p:cNvSpPr>
                <a:spLocks noEditPoints="1"/>
              </p:cNvSpPr>
              <p:nvPr/>
            </p:nvSpPr>
            <p:spPr bwMode="auto">
              <a:xfrm>
                <a:off x="1582" y="2281"/>
                <a:ext cx="114" cy="99"/>
              </a:xfrm>
              <a:custGeom>
                <a:avLst/>
                <a:gdLst>
                  <a:gd name="T0" fmla="*/ 0 w 310"/>
                  <a:gd name="T1" fmla="*/ 0 h 268"/>
                  <a:gd name="T2" fmla="*/ 0 w 310"/>
                  <a:gd name="T3" fmla="*/ 0 h 268"/>
                  <a:gd name="T4" fmla="*/ 0 w 310"/>
                  <a:gd name="T5" fmla="*/ 0 h 268"/>
                  <a:gd name="T6" fmla="*/ 0 w 310"/>
                  <a:gd name="T7" fmla="*/ 0 h 268"/>
                  <a:gd name="T8" fmla="*/ 0 w 310"/>
                  <a:gd name="T9" fmla="*/ 0 h 268"/>
                  <a:gd name="T10" fmla="*/ 0 w 310"/>
                  <a:gd name="T11" fmla="*/ 0 h 268"/>
                  <a:gd name="T12" fmla="*/ 0 w 310"/>
                  <a:gd name="T13" fmla="*/ 0 h 268"/>
                  <a:gd name="T14" fmla="*/ 0 w 310"/>
                  <a:gd name="T15" fmla="*/ 0 h 268"/>
                  <a:gd name="T16" fmla="*/ 0 w 310"/>
                  <a:gd name="T17" fmla="*/ 0 h 268"/>
                  <a:gd name="T18" fmla="*/ 0 w 310"/>
                  <a:gd name="T19" fmla="*/ 0 h 268"/>
                  <a:gd name="T20" fmla="*/ 0 w 310"/>
                  <a:gd name="T21" fmla="*/ 0 h 268"/>
                  <a:gd name="T22" fmla="*/ 0 w 310"/>
                  <a:gd name="T23" fmla="*/ 0 h 268"/>
                  <a:gd name="T24" fmla="*/ 0 w 310"/>
                  <a:gd name="T25" fmla="*/ 0 h 268"/>
                  <a:gd name="T26" fmla="*/ 0 w 310"/>
                  <a:gd name="T27" fmla="*/ 0 h 268"/>
                  <a:gd name="T28" fmla="*/ 0 w 310"/>
                  <a:gd name="T29" fmla="*/ 0 h 268"/>
                  <a:gd name="T30" fmla="*/ 0 w 310"/>
                  <a:gd name="T31" fmla="*/ 0 h 268"/>
                  <a:gd name="T32" fmla="*/ 0 w 310"/>
                  <a:gd name="T33" fmla="*/ 0 h 268"/>
                  <a:gd name="T34" fmla="*/ 0 w 310"/>
                  <a:gd name="T35" fmla="*/ 0 h 268"/>
                  <a:gd name="T36" fmla="*/ 0 w 310"/>
                  <a:gd name="T37" fmla="*/ 0 h 268"/>
                  <a:gd name="T38" fmla="*/ 0 w 310"/>
                  <a:gd name="T39" fmla="*/ 0 h 268"/>
                  <a:gd name="T40" fmla="*/ 0 w 310"/>
                  <a:gd name="T41" fmla="*/ 0 h 268"/>
                  <a:gd name="T42" fmla="*/ 0 w 310"/>
                  <a:gd name="T43" fmla="*/ 0 h 268"/>
                  <a:gd name="T44" fmla="*/ 0 w 310"/>
                  <a:gd name="T45" fmla="*/ 0 h 268"/>
                  <a:gd name="T46" fmla="*/ 0 w 310"/>
                  <a:gd name="T47" fmla="*/ 0 h 268"/>
                  <a:gd name="T48" fmla="*/ 0 w 310"/>
                  <a:gd name="T49" fmla="*/ 0 h 268"/>
                  <a:gd name="T50" fmla="*/ 0 w 310"/>
                  <a:gd name="T51" fmla="*/ 0 h 268"/>
                  <a:gd name="T52" fmla="*/ 0 w 310"/>
                  <a:gd name="T53" fmla="*/ 0 h 268"/>
                  <a:gd name="T54" fmla="*/ 0 w 310"/>
                  <a:gd name="T55" fmla="*/ 0 h 268"/>
                  <a:gd name="T56" fmla="*/ 0 w 310"/>
                  <a:gd name="T57" fmla="*/ 0 h 268"/>
                  <a:gd name="T58" fmla="*/ 0 w 310"/>
                  <a:gd name="T59" fmla="*/ 0 h 268"/>
                  <a:gd name="T60" fmla="*/ 0 w 310"/>
                  <a:gd name="T61" fmla="*/ 0 h 268"/>
                  <a:gd name="T62" fmla="*/ 0 w 310"/>
                  <a:gd name="T63" fmla="*/ 0 h 268"/>
                  <a:gd name="T64" fmla="*/ 0 w 310"/>
                  <a:gd name="T65" fmla="*/ 0 h 268"/>
                  <a:gd name="T66" fmla="*/ 0 w 310"/>
                  <a:gd name="T67" fmla="*/ 0 h 268"/>
                  <a:gd name="T68" fmla="*/ 0 w 310"/>
                  <a:gd name="T69" fmla="*/ 0 h 268"/>
                  <a:gd name="T70" fmla="*/ 0 w 310"/>
                  <a:gd name="T71" fmla="*/ 0 h 268"/>
                  <a:gd name="T72" fmla="*/ 0 w 310"/>
                  <a:gd name="T73" fmla="*/ 0 h 268"/>
                  <a:gd name="T74" fmla="*/ 0 w 310"/>
                  <a:gd name="T75" fmla="*/ 0 h 268"/>
                  <a:gd name="T76" fmla="*/ 0 w 310"/>
                  <a:gd name="T77" fmla="*/ 0 h 268"/>
                  <a:gd name="T78" fmla="*/ 0 w 310"/>
                  <a:gd name="T79" fmla="*/ 0 h 268"/>
                  <a:gd name="T80" fmla="*/ 0 w 310"/>
                  <a:gd name="T81" fmla="*/ 0 h 268"/>
                  <a:gd name="T82" fmla="*/ 0 w 310"/>
                  <a:gd name="T83" fmla="*/ 0 h 268"/>
                  <a:gd name="T84" fmla="*/ 0 w 310"/>
                  <a:gd name="T85" fmla="*/ 0 h 268"/>
                  <a:gd name="T86" fmla="*/ 0 w 310"/>
                  <a:gd name="T87" fmla="*/ 0 h 268"/>
                  <a:gd name="T88" fmla="*/ 0 w 310"/>
                  <a:gd name="T89" fmla="*/ 0 h 268"/>
                  <a:gd name="T90" fmla="*/ 0 w 310"/>
                  <a:gd name="T91" fmla="*/ 0 h 268"/>
                  <a:gd name="T92" fmla="*/ 0 w 310"/>
                  <a:gd name="T93" fmla="*/ 0 h 268"/>
                  <a:gd name="T94" fmla="*/ 0 w 310"/>
                  <a:gd name="T95" fmla="*/ 0 h 268"/>
                  <a:gd name="T96" fmla="*/ 0 w 310"/>
                  <a:gd name="T97" fmla="*/ 0 h 268"/>
                  <a:gd name="T98" fmla="*/ 0 w 310"/>
                  <a:gd name="T99" fmla="*/ 0 h 268"/>
                  <a:gd name="T100" fmla="*/ 0 w 310"/>
                  <a:gd name="T101" fmla="*/ 0 h 268"/>
                  <a:gd name="T102" fmla="*/ 0 w 310"/>
                  <a:gd name="T103" fmla="*/ 0 h 268"/>
                  <a:gd name="T104" fmla="*/ 0 w 310"/>
                  <a:gd name="T105" fmla="*/ 0 h 268"/>
                  <a:gd name="T106" fmla="*/ 0 w 310"/>
                  <a:gd name="T107" fmla="*/ 0 h 26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10"/>
                  <a:gd name="T163" fmla="*/ 0 h 268"/>
                  <a:gd name="T164" fmla="*/ 310 w 310"/>
                  <a:gd name="T165" fmla="*/ 268 h 26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10" h="268">
                    <a:moveTo>
                      <a:pt x="298" y="144"/>
                    </a:moveTo>
                    <a:cubicBezTo>
                      <a:pt x="291" y="144"/>
                      <a:pt x="286" y="140"/>
                      <a:pt x="286" y="134"/>
                    </a:cubicBezTo>
                    <a:cubicBezTo>
                      <a:pt x="286" y="128"/>
                      <a:pt x="291" y="124"/>
                      <a:pt x="298" y="124"/>
                    </a:cubicBezTo>
                    <a:cubicBezTo>
                      <a:pt x="298" y="124"/>
                      <a:pt x="298" y="124"/>
                      <a:pt x="298" y="124"/>
                    </a:cubicBezTo>
                    <a:cubicBezTo>
                      <a:pt x="305" y="124"/>
                      <a:pt x="310" y="128"/>
                      <a:pt x="310" y="134"/>
                    </a:cubicBezTo>
                    <a:cubicBezTo>
                      <a:pt x="310" y="140"/>
                      <a:pt x="305" y="144"/>
                      <a:pt x="298" y="144"/>
                    </a:cubicBezTo>
                    <a:close/>
                    <a:moveTo>
                      <a:pt x="298" y="268"/>
                    </a:moveTo>
                    <a:cubicBezTo>
                      <a:pt x="291" y="268"/>
                      <a:pt x="286" y="263"/>
                      <a:pt x="286" y="258"/>
                    </a:cubicBezTo>
                    <a:cubicBezTo>
                      <a:pt x="286" y="252"/>
                      <a:pt x="291" y="247"/>
                      <a:pt x="298" y="247"/>
                    </a:cubicBezTo>
                    <a:cubicBezTo>
                      <a:pt x="298" y="247"/>
                      <a:pt x="298" y="247"/>
                      <a:pt x="298" y="247"/>
                    </a:cubicBezTo>
                    <a:cubicBezTo>
                      <a:pt x="305" y="247"/>
                      <a:pt x="310" y="252"/>
                      <a:pt x="310" y="258"/>
                    </a:cubicBezTo>
                    <a:cubicBezTo>
                      <a:pt x="310" y="263"/>
                      <a:pt x="305" y="268"/>
                      <a:pt x="298" y="268"/>
                    </a:cubicBezTo>
                    <a:close/>
                    <a:moveTo>
                      <a:pt x="155" y="21"/>
                    </a:moveTo>
                    <a:cubicBezTo>
                      <a:pt x="148" y="21"/>
                      <a:pt x="143" y="16"/>
                      <a:pt x="143" y="10"/>
                    </a:cubicBezTo>
                    <a:cubicBezTo>
                      <a:pt x="143" y="5"/>
                      <a:pt x="148" y="0"/>
                      <a:pt x="155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62" y="0"/>
                      <a:pt x="167" y="5"/>
                      <a:pt x="167" y="10"/>
                    </a:cubicBezTo>
                    <a:cubicBezTo>
                      <a:pt x="167" y="16"/>
                      <a:pt x="162" y="21"/>
                      <a:pt x="155" y="21"/>
                    </a:cubicBezTo>
                    <a:close/>
                    <a:moveTo>
                      <a:pt x="155" y="144"/>
                    </a:moveTo>
                    <a:cubicBezTo>
                      <a:pt x="148" y="144"/>
                      <a:pt x="143" y="140"/>
                      <a:pt x="143" y="134"/>
                    </a:cubicBezTo>
                    <a:cubicBezTo>
                      <a:pt x="143" y="128"/>
                      <a:pt x="148" y="124"/>
                      <a:pt x="155" y="124"/>
                    </a:cubicBezTo>
                    <a:cubicBezTo>
                      <a:pt x="155" y="124"/>
                      <a:pt x="155" y="124"/>
                      <a:pt x="155" y="124"/>
                    </a:cubicBezTo>
                    <a:cubicBezTo>
                      <a:pt x="162" y="124"/>
                      <a:pt x="167" y="128"/>
                      <a:pt x="167" y="134"/>
                    </a:cubicBezTo>
                    <a:cubicBezTo>
                      <a:pt x="167" y="140"/>
                      <a:pt x="162" y="144"/>
                      <a:pt x="155" y="144"/>
                    </a:cubicBezTo>
                    <a:close/>
                    <a:moveTo>
                      <a:pt x="155" y="268"/>
                    </a:moveTo>
                    <a:cubicBezTo>
                      <a:pt x="148" y="268"/>
                      <a:pt x="143" y="263"/>
                      <a:pt x="143" y="258"/>
                    </a:cubicBezTo>
                    <a:cubicBezTo>
                      <a:pt x="143" y="252"/>
                      <a:pt x="148" y="247"/>
                      <a:pt x="155" y="247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62" y="247"/>
                      <a:pt x="167" y="252"/>
                      <a:pt x="167" y="258"/>
                    </a:cubicBezTo>
                    <a:cubicBezTo>
                      <a:pt x="167" y="263"/>
                      <a:pt x="162" y="268"/>
                      <a:pt x="155" y="268"/>
                    </a:cubicBezTo>
                    <a:close/>
                    <a:moveTo>
                      <a:pt x="12" y="21"/>
                    </a:moveTo>
                    <a:cubicBezTo>
                      <a:pt x="6" y="21"/>
                      <a:pt x="0" y="16"/>
                      <a:pt x="0" y="10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9" y="0"/>
                      <a:pt x="24" y="5"/>
                      <a:pt x="24" y="10"/>
                    </a:cubicBezTo>
                    <a:cubicBezTo>
                      <a:pt x="24" y="16"/>
                      <a:pt x="19" y="21"/>
                      <a:pt x="12" y="21"/>
                    </a:cubicBezTo>
                    <a:close/>
                    <a:moveTo>
                      <a:pt x="12" y="144"/>
                    </a:moveTo>
                    <a:cubicBezTo>
                      <a:pt x="6" y="144"/>
                      <a:pt x="0" y="140"/>
                      <a:pt x="0" y="134"/>
                    </a:cubicBezTo>
                    <a:cubicBezTo>
                      <a:pt x="0" y="128"/>
                      <a:pt x="6" y="124"/>
                      <a:pt x="12" y="124"/>
                    </a:cubicBezTo>
                    <a:cubicBezTo>
                      <a:pt x="12" y="124"/>
                      <a:pt x="12" y="124"/>
                      <a:pt x="12" y="124"/>
                    </a:cubicBezTo>
                    <a:cubicBezTo>
                      <a:pt x="19" y="124"/>
                      <a:pt x="24" y="128"/>
                      <a:pt x="24" y="134"/>
                    </a:cubicBezTo>
                    <a:cubicBezTo>
                      <a:pt x="24" y="140"/>
                      <a:pt x="19" y="144"/>
                      <a:pt x="12" y="144"/>
                    </a:cubicBezTo>
                    <a:close/>
                    <a:moveTo>
                      <a:pt x="12" y="268"/>
                    </a:moveTo>
                    <a:cubicBezTo>
                      <a:pt x="6" y="268"/>
                      <a:pt x="0" y="263"/>
                      <a:pt x="0" y="258"/>
                    </a:cubicBezTo>
                    <a:cubicBezTo>
                      <a:pt x="0" y="252"/>
                      <a:pt x="6" y="247"/>
                      <a:pt x="12" y="247"/>
                    </a:cubicBezTo>
                    <a:cubicBezTo>
                      <a:pt x="12" y="247"/>
                      <a:pt x="12" y="247"/>
                      <a:pt x="12" y="247"/>
                    </a:cubicBezTo>
                    <a:cubicBezTo>
                      <a:pt x="19" y="247"/>
                      <a:pt x="24" y="252"/>
                      <a:pt x="24" y="258"/>
                    </a:cubicBezTo>
                    <a:cubicBezTo>
                      <a:pt x="24" y="263"/>
                      <a:pt x="19" y="268"/>
                      <a:pt x="12" y="268"/>
                    </a:cubicBezTo>
                    <a:close/>
                    <a:moveTo>
                      <a:pt x="298" y="21"/>
                    </a:moveTo>
                    <a:cubicBezTo>
                      <a:pt x="291" y="21"/>
                      <a:pt x="286" y="16"/>
                      <a:pt x="286" y="10"/>
                    </a:cubicBezTo>
                    <a:cubicBezTo>
                      <a:pt x="286" y="5"/>
                      <a:pt x="291" y="0"/>
                      <a:pt x="298" y="0"/>
                    </a:cubicBezTo>
                    <a:cubicBezTo>
                      <a:pt x="298" y="0"/>
                      <a:pt x="298" y="0"/>
                      <a:pt x="298" y="0"/>
                    </a:cubicBezTo>
                    <a:cubicBezTo>
                      <a:pt x="305" y="0"/>
                      <a:pt x="310" y="5"/>
                      <a:pt x="310" y="10"/>
                    </a:cubicBezTo>
                    <a:cubicBezTo>
                      <a:pt x="310" y="16"/>
                      <a:pt x="305" y="21"/>
                      <a:pt x="298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8" name="Freeform 57"/>
              <p:cNvSpPr>
                <a:spLocks noEditPoints="1"/>
              </p:cNvSpPr>
              <p:nvPr/>
            </p:nvSpPr>
            <p:spPr bwMode="auto">
              <a:xfrm>
                <a:off x="1582" y="2281"/>
                <a:ext cx="114" cy="99"/>
              </a:xfrm>
              <a:custGeom>
                <a:avLst/>
                <a:gdLst>
                  <a:gd name="T0" fmla="*/ 0 w 310"/>
                  <a:gd name="T1" fmla="*/ 0 h 268"/>
                  <a:gd name="T2" fmla="*/ 0 w 310"/>
                  <a:gd name="T3" fmla="*/ 0 h 268"/>
                  <a:gd name="T4" fmla="*/ 0 w 310"/>
                  <a:gd name="T5" fmla="*/ 0 h 268"/>
                  <a:gd name="T6" fmla="*/ 0 w 310"/>
                  <a:gd name="T7" fmla="*/ 0 h 268"/>
                  <a:gd name="T8" fmla="*/ 0 w 310"/>
                  <a:gd name="T9" fmla="*/ 0 h 268"/>
                  <a:gd name="T10" fmla="*/ 0 w 310"/>
                  <a:gd name="T11" fmla="*/ 0 h 268"/>
                  <a:gd name="T12" fmla="*/ 0 w 310"/>
                  <a:gd name="T13" fmla="*/ 0 h 268"/>
                  <a:gd name="T14" fmla="*/ 0 w 310"/>
                  <a:gd name="T15" fmla="*/ 0 h 268"/>
                  <a:gd name="T16" fmla="*/ 0 w 310"/>
                  <a:gd name="T17" fmla="*/ 0 h 268"/>
                  <a:gd name="T18" fmla="*/ 0 w 310"/>
                  <a:gd name="T19" fmla="*/ 0 h 268"/>
                  <a:gd name="T20" fmla="*/ 0 w 310"/>
                  <a:gd name="T21" fmla="*/ 0 h 268"/>
                  <a:gd name="T22" fmla="*/ 0 w 310"/>
                  <a:gd name="T23" fmla="*/ 0 h 268"/>
                  <a:gd name="T24" fmla="*/ 0 w 310"/>
                  <a:gd name="T25" fmla="*/ 0 h 268"/>
                  <a:gd name="T26" fmla="*/ 0 w 310"/>
                  <a:gd name="T27" fmla="*/ 0 h 268"/>
                  <a:gd name="T28" fmla="*/ 0 w 310"/>
                  <a:gd name="T29" fmla="*/ 0 h 268"/>
                  <a:gd name="T30" fmla="*/ 0 w 310"/>
                  <a:gd name="T31" fmla="*/ 0 h 268"/>
                  <a:gd name="T32" fmla="*/ 0 w 310"/>
                  <a:gd name="T33" fmla="*/ 0 h 268"/>
                  <a:gd name="T34" fmla="*/ 0 w 310"/>
                  <a:gd name="T35" fmla="*/ 0 h 268"/>
                  <a:gd name="T36" fmla="*/ 0 w 310"/>
                  <a:gd name="T37" fmla="*/ 0 h 268"/>
                  <a:gd name="T38" fmla="*/ 0 w 310"/>
                  <a:gd name="T39" fmla="*/ 0 h 268"/>
                  <a:gd name="T40" fmla="*/ 0 w 310"/>
                  <a:gd name="T41" fmla="*/ 0 h 268"/>
                  <a:gd name="T42" fmla="*/ 0 w 310"/>
                  <a:gd name="T43" fmla="*/ 0 h 268"/>
                  <a:gd name="T44" fmla="*/ 0 w 310"/>
                  <a:gd name="T45" fmla="*/ 0 h 268"/>
                  <a:gd name="T46" fmla="*/ 0 w 310"/>
                  <a:gd name="T47" fmla="*/ 0 h 268"/>
                  <a:gd name="T48" fmla="*/ 0 w 310"/>
                  <a:gd name="T49" fmla="*/ 0 h 268"/>
                  <a:gd name="T50" fmla="*/ 0 w 310"/>
                  <a:gd name="T51" fmla="*/ 0 h 268"/>
                  <a:gd name="T52" fmla="*/ 0 w 310"/>
                  <a:gd name="T53" fmla="*/ 0 h 268"/>
                  <a:gd name="T54" fmla="*/ 0 w 310"/>
                  <a:gd name="T55" fmla="*/ 0 h 268"/>
                  <a:gd name="T56" fmla="*/ 0 w 310"/>
                  <a:gd name="T57" fmla="*/ 0 h 268"/>
                  <a:gd name="T58" fmla="*/ 0 w 310"/>
                  <a:gd name="T59" fmla="*/ 0 h 268"/>
                  <a:gd name="T60" fmla="*/ 0 w 310"/>
                  <a:gd name="T61" fmla="*/ 0 h 268"/>
                  <a:gd name="T62" fmla="*/ 0 w 310"/>
                  <a:gd name="T63" fmla="*/ 0 h 268"/>
                  <a:gd name="T64" fmla="*/ 0 w 310"/>
                  <a:gd name="T65" fmla="*/ 0 h 268"/>
                  <a:gd name="T66" fmla="*/ 0 w 310"/>
                  <a:gd name="T67" fmla="*/ 0 h 268"/>
                  <a:gd name="T68" fmla="*/ 0 w 310"/>
                  <a:gd name="T69" fmla="*/ 0 h 268"/>
                  <a:gd name="T70" fmla="*/ 0 w 310"/>
                  <a:gd name="T71" fmla="*/ 0 h 268"/>
                  <a:gd name="T72" fmla="*/ 0 w 310"/>
                  <a:gd name="T73" fmla="*/ 0 h 268"/>
                  <a:gd name="T74" fmla="*/ 0 w 310"/>
                  <a:gd name="T75" fmla="*/ 0 h 268"/>
                  <a:gd name="T76" fmla="*/ 0 w 310"/>
                  <a:gd name="T77" fmla="*/ 0 h 268"/>
                  <a:gd name="T78" fmla="*/ 0 w 310"/>
                  <a:gd name="T79" fmla="*/ 0 h 268"/>
                  <a:gd name="T80" fmla="*/ 0 w 310"/>
                  <a:gd name="T81" fmla="*/ 0 h 268"/>
                  <a:gd name="T82" fmla="*/ 0 w 310"/>
                  <a:gd name="T83" fmla="*/ 0 h 268"/>
                  <a:gd name="T84" fmla="*/ 0 w 310"/>
                  <a:gd name="T85" fmla="*/ 0 h 268"/>
                  <a:gd name="T86" fmla="*/ 0 w 310"/>
                  <a:gd name="T87" fmla="*/ 0 h 268"/>
                  <a:gd name="T88" fmla="*/ 0 w 310"/>
                  <a:gd name="T89" fmla="*/ 0 h 268"/>
                  <a:gd name="T90" fmla="*/ 0 w 310"/>
                  <a:gd name="T91" fmla="*/ 0 h 268"/>
                  <a:gd name="T92" fmla="*/ 0 w 310"/>
                  <a:gd name="T93" fmla="*/ 0 h 268"/>
                  <a:gd name="T94" fmla="*/ 0 w 310"/>
                  <a:gd name="T95" fmla="*/ 0 h 268"/>
                  <a:gd name="T96" fmla="*/ 0 w 310"/>
                  <a:gd name="T97" fmla="*/ 0 h 268"/>
                  <a:gd name="T98" fmla="*/ 0 w 310"/>
                  <a:gd name="T99" fmla="*/ 0 h 268"/>
                  <a:gd name="T100" fmla="*/ 0 w 310"/>
                  <a:gd name="T101" fmla="*/ 0 h 268"/>
                  <a:gd name="T102" fmla="*/ 0 w 310"/>
                  <a:gd name="T103" fmla="*/ 0 h 268"/>
                  <a:gd name="T104" fmla="*/ 0 w 310"/>
                  <a:gd name="T105" fmla="*/ 0 h 268"/>
                  <a:gd name="T106" fmla="*/ 0 w 310"/>
                  <a:gd name="T107" fmla="*/ 0 h 26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10"/>
                  <a:gd name="T163" fmla="*/ 0 h 268"/>
                  <a:gd name="T164" fmla="*/ 310 w 310"/>
                  <a:gd name="T165" fmla="*/ 268 h 26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10" h="268">
                    <a:moveTo>
                      <a:pt x="298" y="144"/>
                    </a:moveTo>
                    <a:cubicBezTo>
                      <a:pt x="291" y="144"/>
                      <a:pt x="286" y="140"/>
                      <a:pt x="286" y="134"/>
                    </a:cubicBezTo>
                    <a:cubicBezTo>
                      <a:pt x="286" y="128"/>
                      <a:pt x="291" y="124"/>
                      <a:pt x="298" y="124"/>
                    </a:cubicBezTo>
                    <a:cubicBezTo>
                      <a:pt x="298" y="124"/>
                      <a:pt x="298" y="124"/>
                      <a:pt x="298" y="124"/>
                    </a:cubicBezTo>
                    <a:cubicBezTo>
                      <a:pt x="305" y="124"/>
                      <a:pt x="310" y="128"/>
                      <a:pt x="310" y="134"/>
                    </a:cubicBezTo>
                    <a:cubicBezTo>
                      <a:pt x="310" y="140"/>
                      <a:pt x="305" y="144"/>
                      <a:pt x="298" y="144"/>
                    </a:cubicBezTo>
                    <a:close/>
                    <a:moveTo>
                      <a:pt x="298" y="268"/>
                    </a:moveTo>
                    <a:cubicBezTo>
                      <a:pt x="291" y="268"/>
                      <a:pt x="286" y="263"/>
                      <a:pt x="286" y="258"/>
                    </a:cubicBezTo>
                    <a:cubicBezTo>
                      <a:pt x="286" y="252"/>
                      <a:pt x="291" y="247"/>
                      <a:pt x="298" y="247"/>
                    </a:cubicBezTo>
                    <a:cubicBezTo>
                      <a:pt x="298" y="247"/>
                      <a:pt x="298" y="247"/>
                      <a:pt x="298" y="247"/>
                    </a:cubicBezTo>
                    <a:cubicBezTo>
                      <a:pt x="305" y="247"/>
                      <a:pt x="310" y="252"/>
                      <a:pt x="310" y="258"/>
                    </a:cubicBezTo>
                    <a:cubicBezTo>
                      <a:pt x="310" y="263"/>
                      <a:pt x="305" y="268"/>
                      <a:pt x="298" y="268"/>
                    </a:cubicBezTo>
                    <a:close/>
                    <a:moveTo>
                      <a:pt x="155" y="21"/>
                    </a:moveTo>
                    <a:cubicBezTo>
                      <a:pt x="148" y="21"/>
                      <a:pt x="143" y="16"/>
                      <a:pt x="143" y="10"/>
                    </a:cubicBezTo>
                    <a:cubicBezTo>
                      <a:pt x="143" y="5"/>
                      <a:pt x="148" y="0"/>
                      <a:pt x="155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62" y="0"/>
                      <a:pt x="167" y="5"/>
                      <a:pt x="167" y="10"/>
                    </a:cubicBezTo>
                    <a:cubicBezTo>
                      <a:pt x="167" y="16"/>
                      <a:pt x="162" y="21"/>
                      <a:pt x="155" y="21"/>
                    </a:cubicBezTo>
                    <a:close/>
                    <a:moveTo>
                      <a:pt x="155" y="144"/>
                    </a:moveTo>
                    <a:cubicBezTo>
                      <a:pt x="148" y="144"/>
                      <a:pt x="143" y="140"/>
                      <a:pt x="143" y="134"/>
                    </a:cubicBezTo>
                    <a:cubicBezTo>
                      <a:pt x="143" y="128"/>
                      <a:pt x="148" y="124"/>
                      <a:pt x="155" y="124"/>
                    </a:cubicBezTo>
                    <a:cubicBezTo>
                      <a:pt x="155" y="124"/>
                      <a:pt x="155" y="124"/>
                      <a:pt x="155" y="124"/>
                    </a:cubicBezTo>
                    <a:cubicBezTo>
                      <a:pt x="162" y="124"/>
                      <a:pt x="167" y="128"/>
                      <a:pt x="167" y="134"/>
                    </a:cubicBezTo>
                    <a:cubicBezTo>
                      <a:pt x="167" y="140"/>
                      <a:pt x="162" y="144"/>
                      <a:pt x="155" y="144"/>
                    </a:cubicBezTo>
                    <a:close/>
                    <a:moveTo>
                      <a:pt x="155" y="268"/>
                    </a:moveTo>
                    <a:cubicBezTo>
                      <a:pt x="148" y="268"/>
                      <a:pt x="143" y="263"/>
                      <a:pt x="143" y="258"/>
                    </a:cubicBezTo>
                    <a:cubicBezTo>
                      <a:pt x="143" y="252"/>
                      <a:pt x="148" y="247"/>
                      <a:pt x="155" y="247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62" y="247"/>
                      <a:pt x="167" y="252"/>
                      <a:pt x="167" y="258"/>
                    </a:cubicBezTo>
                    <a:cubicBezTo>
                      <a:pt x="167" y="263"/>
                      <a:pt x="162" y="268"/>
                      <a:pt x="155" y="268"/>
                    </a:cubicBezTo>
                    <a:close/>
                    <a:moveTo>
                      <a:pt x="12" y="21"/>
                    </a:moveTo>
                    <a:cubicBezTo>
                      <a:pt x="6" y="21"/>
                      <a:pt x="0" y="16"/>
                      <a:pt x="0" y="10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9" y="0"/>
                      <a:pt x="24" y="5"/>
                      <a:pt x="24" y="10"/>
                    </a:cubicBezTo>
                    <a:cubicBezTo>
                      <a:pt x="24" y="16"/>
                      <a:pt x="19" y="21"/>
                      <a:pt x="12" y="21"/>
                    </a:cubicBezTo>
                    <a:close/>
                    <a:moveTo>
                      <a:pt x="12" y="144"/>
                    </a:moveTo>
                    <a:cubicBezTo>
                      <a:pt x="6" y="144"/>
                      <a:pt x="0" y="140"/>
                      <a:pt x="0" y="134"/>
                    </a:cubicBezTo>
                    <a:cubicBezTo>
                      <a:pt x="0" y="128"/>
                      <a:pt x="6" y="124"/>
                      <a:pt x="12" y="124"/>
                    </a:cubicBezTo>
                    <a:cubicBezTo>
                      <a:pt x="12" y="124"/>
                      <a:pt x="12" y="124"/>
                      <a:pt x="12" y="124"/>
                    </a:cubicBezTo>
                    <a:cubicBezTo>
                      <a:pt x="19" y="124"/>
                      <a:pt x="24" y="128"/>
                      <a:pt x="24" y="134"/>
                    </a:cubicBezTo>
                    <a:cubicBezTo>
                      <a:pt x="24" y="140"/>
                      <a:pt x="19" y="144"/>
                      <a:pt x="12" y="144"/>
                    </a:cubicBezTo>
                    <a:close/>
                    <a:moveTo>
                      <a:pt x="12" y="268"/>
                    </a:moveTo>
                    <a:cubicBezTo>
                      <a:pt x="6" y="268"/>
                      <a:pt x="0" y="263"/>
                      <a:pt x="0" y="258"/>
                    </a:cubicBezTo>
                    <a:cubicBezTo>
                      <a:pt x="0" y="252"/>
                      <a:pt x="6" y="247"/>
                      <a:pt x="12" y="247"/>
                    </a:cubicBezTo>
                    <a:cubicBezTo>
                      <a:pt x="12" y="247"/>
                      <a:pt x="12" y="247"/>
                      <a:pt x="12" y="247"/>
                    </a:cubicBezTo>
                    <a:cubicBezTo>
                      <a:pt x="19" y="247"/>
                      <a:pt x="24" y="252"/>
                      <a:pt x="24" y="258"/>
                    </a:cubicBezTo>
                    <a:cubicBezTo>
                      <a:pt x="24" y="263"/>
                      <a:pt x="19" y="268"/>
                      <a:pt x="12" y="268"/>
                    </a:cubicBezTo>
                    <a:close/>
                    <a:moveTo>
                      <a:pt x="298" y="21"/>
                    </a:moveTo>
                    <a:cubicBezTo>
                      <a:pt x="291" y="21"/>
                      <a:pt x="286" y="16"/>
                      <a:pt x="286" y="10"/>
                    </a:cubicBezTo>
                    <a:cubicBezTo>
                      <a:pt x="286" y="5"/>
                      <a:pt x="291" y="0"/>
                      <a:pt x="298" y="0"/>
                    </a:cubicBezTo>
                    <a:cubicBezTo>
                      <a:pt x="298" y="0"/>
                      <a:pt x="298" y="0"/>
                      <a:pt x="298" y="0"/>
                    </a:cubicBezTo>
                    <a:cubicBezTo>
                      <a:pt x="305" y="0"/>
                      <a:pt x="310" y="5"/>
                      <a:pt x="310" y="10"/>
                    </a:cubicBezTo>
                    <a:cubicBezTo>
                      <a:pt x="310" y="16"/>
                      <a:pt x="305" y="21"/>
                      <a:pt x="298" y="21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9" name="Freeform 58"/>
              <p:cNvSpPr>
                <a:spLocks noEditPoints="1"/>
              </p:cNvSpPr>
              <p:nvPr/>
            </p:nvSpPr>
            <p:spPr bwMode="auto">
              <a:xfrm>
                <a:off x="1574" y="2274"/>
                <a:ext cx="131" cy="114"/>
              </a:xfrm>
              <a:custGeom>
                <a:avLst/>
                <a:gdLst>
                  <a:gd name="T0" fmla="*/ 114 w 131"/>
                  <a:gd name="T1" fmla="*/ 57 h 114"/>
                  <a:gd name="T2" fmla="*/ 131 w 131"/>
                  <a:gd name="T3" fmla="*/ 57 h 114"/>
                  <a:gd name="T4" fmla="*/ 118 w 131"/>
                  <a:gd name="T5" fmla="*/ 60 h 114"/>
                  <a:gd name="T6" fmla="*/ 118 w 131"/>
                  <a:gd name="T7" fmla="*/ 45 h 114"/>
                  <a:gd name="T8" fmla="*/ 114 w 131"/>
                  <a:gd name="T9" fmla="*/ 102 h 114"/>
                  <a:gd name="T10" fmla="*/ 131 w 131"/>
                  <a:gd name="T11" fmla="*/ 102 h 114"/>
                  <a:gd name="T12" fmla="*/ 118 w 131"/>
                  <a:gd name="T13" fmla="*/ 106 h 114"/>
                  <a:gd name="T14" fmla="*/ 118 w 131"/>
                  <a:gd name="T15" fmla="*/ 91 h 114"/>
                  <a:gd name="T16" fmla="*/ 61 w 131"/>
                  <a:gd name="T17" fmla="*/ 11 h 114"/>
                  <a:gd name="T18" fmla="*/ 79 w 131"/>
                  <a:gd name="T19" fmla="*/ 11 h 114"/>
                  <a:gd name="T20" fmla="*/ 65 w 131"/>
                  <a:gd name="T21" fmla="*/ 15 h 114"/>
                  <a:gd name="T22" fmla="*/ 65 w 131"/>
                  <a:gd name="T23" fmla="*/ 0 h 114"/>
                  <a:gd name="T24" fmla="*/ 61 w 131"/>
                  <a:gd name="T25" fmla="*/ 57 h 114"/>
                  <a:gd name="T26" fmla="*/ 79 w 131"/>
                  <a:gd name="T27" fmla="*/ 57 h 114"/>
                  <a:gd name="T28" fmla="*/ 65 w 131"/>
                  <a:gd name="T29" fmla="*/ 60 h 114"/>
                  <a:gd name="T30" fmla="*/ 65 w 131"/>
                  <a:gd name="T31" fmla="*/ 45 h 114"/>
                  <a:gd name="T32" fmla="*/ 61 w 131"/>
                  <a:gd name="T33" fmla="*/ 102 h 114"/>
                  <a:gd name="T34" fmla="*/ 79 w 131"/>
                  <a:gd name="T35" fmla="*/ 102 h 114"/>
                  <a:gd name="T36" fmla="*/ 65 w 131"/>
                  <a:gd name="T37" fmla="*/ 106 h 114"/>
                  <a:gd name="T38" fmla="*/ 65 w 131"/>
                  <a:gd name="T39" fmla="*/ 91 h 114"/>
                  <a:gd name="T40" fmla="*/ 8 w 131"/>
                  <a:gd name="T41" fmla="*/ 11 h 114"/>
                  <a:gd name="T42" fmla="*/ 26 w 131"/>
                  <a:gd name="T43" fmla="*/ 11 h 114"/>
                  <a:gd name="T44" fmla="*/ 13 w 131"/>
                  <a:gd name="T45" fmla="*/ 15 h 114"/>
                  <a:gd name="T46" fmla="*/ 13 w 131"/>
                  <a:gd name="T47" fmla="*/ 0 h 114"/>
                  <a:gd name="T48" fmla="*/ 8 w 131"/>
                  <a:gd name="T49" fmla="*/ 57 h 114"/>
                  <a:gd name="T50" fmla="*/ 26 w 131"/>
                  <a:gd name="T51" fmla="*/ 57 h 114"/>
                  <a:gd name="T52" fmla="*/ 13 w 131"/>
                  <a:gd name="T53" fmla="*/ 60 h 114"/>
                  <a:gd name="T54" fmla="*/ 13 w 131"/>
                  <a:gd name="T55" fmla="*/ 45 h 114"/>
                  <a:gd name="T56" fmla="*/ 8 w 131"/>
                  <a:gd name="T57" fmla="*/ 102 h 114"/>
                  <a:gd name="T58" fmla="*/ 26 w 131"/>
                  <a:gd name="T59" fmla="*/ 102 h 114"/>
                  <a:gd name="T60" fmla="*/ 13 w 131"/>
                  <a:gd name="T61" fmla="*/ 106 h 114"/>
                  <a:gd name="T62" fmla="*/ 13 w 131"/>
                  <a:gd name="T63" fmla="*/ 91 h 114"/>
                  <a:gd name="T64" fmla="*/ 114 w 131"/>
                  <a:gd name="T65" fmla="*/ 11 h 114"/>
                  <a:gd name="T66" fmla="*/ 131 w 131"/>
                  <a:gd name="T67" fmla="*/ 11 h 114"/>
                  <a:gd name="T68" fmla="*/ 118 w 131"/>
                  <a:gd name="T69" fmla="*/ 15 h 114"/>
                  <a:gd name="T70" fmla="*/ 118 w 131"/>
                  <a:gd name="T71" fmla="*/ 0 h 11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31"/>
                  <a:gd name="T109" fmla="*/ 0 h 114"/>
                  <a:gd name="T110" fmla="*/ 131 w 131"/>
                  <a:gd name="T111" fmla="*/ 114 h 11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31" h="114">
                    <a:moveTo>
                      <a:pt x="105" y="57"/>
                    </a:moveTo>
                    <a:lnTo>
                      <a:pt x="114" y="57"/>
                    </a:lnTo>
                    <a:moveTo>
                      <a:pt x="122" y="57"/>
                    </a:moveTo>
                    <a:lnTo>
                      <a:pt x="131" y="57"/>
                    </a:lnTo>
                    <a:moveTo>
                      <a:pt x="118" y="68"/>
                    </a:moveTo>
                    <a:lnTo>
                      <a:pt x="118" y="60"/>
                    </a:lnTo>
                    <a:moveTo>
                      <a:pt x="118" y="53"/>
                    </a:moveTo>
                    <a:lnTo>
                      <a:pt x="118" y="45"/>
                    </a:lnTo>
                    <a:moveTo>
                      <a:pt x="105" y="102"/>
                    </a:moveTo>
                    <a:lnTo>
                      <a:pt x="114" y="102"/>
                    </a:lnTo>
                    <a:moveTo>
                      <a:pt x="122" y="102"/>
                    </a:moveTo>
                    <a:lnTo>
                      <a:pt x="131" y="102"/>
                    </a:lnTo>
                    <a:moveTo>
                      <a:pt x="118" y="114"/>
                    </a:moveTo>
                    <a:lnTo>
                      <a:pt x="118" y="106"/>
                    </a:lnTo>
                    <a:moveTo>
                      <a:pt x="118" y="98"/>
                    </a:moveTo>
                    <a:lnTo>
                      <a:pt x="118" y="91"/>
                    </a:lnTo>
                    <a:moveTo>
                      <a:pt x="52" y="11"/>
                    </a:moveTo>
                    <a:lnTo>
                      <a:pt x="61" y="11"/>
                    </a:lnTo>
                    <a:moveTo>
                      <a:pt x="70" y="11"/>
                    </a:moveTo>
                    <a:lnTo>
                      <a:pt x="79" y="11"/>
                    </a:lnTo>
                    <a:moveTo>
                      <a:pt x="65" y="22"/>
                    </a:moveTo>
                    <a:lnTo>
                      <a:pt x="65" y="15"/>
                    </a:lnTo>
                    <a:moveTo>
                      <a:pt x="65" y="7"/>
                    </a:moveTo>
                    <a:lnTo>
                      <a:pt x="65" y="0"/>
                    </a:lnTo>
                    <a:moveTo>
                      <a:pt x="52" y="57"/>
                    </a:moveTo>
                    <a:lnTo>
                      <a:pt x="61" y="57"/>
                    </a:lnTo>
                    <a:moveTo>
                      <a:pt x="70" y="57"/>
                    </a:moveTo>
                    <a:lnTo>
                      <a:pt x="79" y="57"/>
                    </a:lnTo>
                    <a:moveTo>
                      <a:pt x="65" y="68"/>
                    </a:moveTo>
                    <a:lnTo>
                      <a:pt x="65" y="60"/>
                    </a:lnTo>
                    <a:moveTo>
                      <a:pt x="65" y="53"/>
                    </a:moveTo>
                    <a:lnTo>
                      <a:pt x="65" y="45"/>
                    </a:lnTo>
                    <a:moveTo>
                      <a:pt x="52" y="102"/>
                    </a:moveTo>
                    <a:lnTo>
                      <a:pt x="61" y="102"/>
                    </a:lnTo>
                    <a:moveTo>
                      <a:pt x="70" y="102"/>
                    </a:moveTo>
                    <a:lnTo>
                      <a:pt x="79" y="102"/>
                    </a:lnTo>
                    <a:moveTo>
                      <a:pt x="65" y="114"/>
                    </a:moveTo>
                    <a:lnTo>
                      <a:pt x="65" y="106"/>
                    </a:lnTo>
                    <a:moveTo>
                      <a:pt x="65" y="98"/>
                    </a:moveTo>
                    <a:lnTo>
                      <a:pt x="65" y="91"/>
                    </a:lnTo>
                    <a:moveTo>
                      <a:pt x="0" y="11"/>
                    </a:moveTo>
                    <a:lnTo>
                      <a:pt x="8" y="11"/>
                    </a:lnTo>
                    <a:moveTo>
                      <a:pt x="17" y="11"/>
                    </a:moveTo>
                    <a:lnTo>
                      <a:pt x="26" y="11"/>
                    </a:lnTo>
                    <a:moveTo>
                      <a:pt x="13" y="22"/>
                    </a:moveTo>
                    <a:lnTo>
                      <a:pt x="13" y="15"/>
                    </a:lnTo>
                    <a:moveTo>
                      <a:pt x="13" y="7"/>
                    </a:moveTo>
                    <a:lnTo>
                      <a:pt x="13" y="0"/>
                    </a:lnTo>
                    <a:moveTo>
                      <a:pt x="0" y="57"/>
                    </a:moveTo>
                    <a:lnTo>
                      <a:pt x="8" y="57"/>
                    </a:lnTo>
                    <a:moveTo>
                      <a:pt x="17" y="57"/>
                    </a:moveTo>
                    <a:lnTo>
                      <a:pt x="26" y="57"/>
                    </a:lnTo>
                    <a:moveTo>
                      <a:pt x="13" y="68"/>
                    </a:moveTo>
                    <a:lnTo>
                      <a:pt x="13" y="60"/>
                    </a:lnTo>
                    <a:moveTo>
                      <a:pt x="13" y="53"/>
                    </a:moveTo>
                    <a:lnTo>
                      <a:pt x="13" y="45"/>
                    </a:lnTo>
                    <a:moveTo>
                      <a:pt x="0" y="102"/>
                    </a:moveTo>
                    <a:lnTo>
                      <a:pt x="8" y="102"/>
                    </a:lnTo>
                    <a:moveTo>
                      <a:pt x="17" y="102"/>
                    </a:moveTo>
                    <a:lnTo>
                      <a:pt x="26" y="102"/>
                    </a:lnTo>
                    <a:moveTo>
                      <a:pt x="13" y="114"/>
                    </a:moveTo>
                    <a:lnTo>
                      <a:pt x="13" y="106"/>
                    </a:lnTo>
                    <a:moveTo>
                      <a:pt x="13" y="98"/>
                    </a:moveTo>
                    <a:lnTo>
                      <a:pt x="13" y="91"/>
                    </a:lnTo>
                    <a:moveTo>
                      <a:pt x="105" y="11"/>
                    </a:moveTo>
                    <a:lnTo>
                      <a:pt x="114" y="11"/>
                    </a:lnTo>
                    <a:moveTo>
                      <a:pt x="122" y="11"/>
                    </a:moveTo>
                    <a:lnTo>
                      <a:pt x="131" y="11"/>
                    </a:lnTo>
                    <a:moveTo>
                      <a:pt x="118" y="22"/>
                    </a:moveTo>
                    <a:lnTo>
                      <a:pt x="118" y="15"/>
                    </a:lnTo>
                    <a:moveTo>
                      <a:pt x="118" y="7"/>
                    </a:moveTo>
                    <a:lnTo>
                      <a:pt x="118" y="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40" name="Rectangle 59"/>
              <p:cNvSpPr>
                <a:spLocks noChangeArrowheads="1"/>
              </p:cNvSpPr>
              <p:nvPr/>
            </p:nvSpPr>
            <p:spPr bwMode="auto">
              <a:xfrm>
                <a:off x="1940" y="3806"/>
                <a:ext cx="71" cy="2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41" name="Rectangle 60"/>
              <p:cNvSpPr>
                <a:spLocks noChangeArrowheads="1"/>
              </p:cNvSpPr>
              <p:nvPr/>
            </p:nvSpPr>
            <p:spPr bwMode="auto">
              <a:xfrm>
                <a:off x="1940" y="3806"/>
                <a:ext cx="71" cy="212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42" name="Rectangle 61"/>
              <p:cNvSpPr>
                <a:spLocks noChangeArrowheads="1"/>
              </p:cNvSpPr>
              <p:nvPr/>
            </p:nvSpPr>
            <p:spPr bwMode="auto">
              <a:xfrm>
                <a:off x="1852" y="3753"/>
                <a:ext cx="53" cy="31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43" name="Rectangle 62"/>
              <p:cNvSpPr>
                <a:spLocks noChangeArrowheads="1"/>
              </p:cNvSpPr>
              <p:nvPr/>
            </p:nvSpPr>
            <p:spPr bwMode="auto">
              <a:xfrm>
                <a:off x="1852" y="3753"/>
                <a:ext cx="53" cy="317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44" name="Freeform 63"/>
              <p:cNvSpPr>
                <a:spLocks/>
              </p:cNvSpPr>
              <p:nvPr/>
            </p:nvSpPr>
            <p:spPr bwMode="auto">
              <a:xfrm>
                <a:off x="1834" y="3735"/>
                <a:ext cx="71" cy="353"/>
              </a:xfrm>
              <a:custGeom>
                <a:avLst/>
                <a:gdLst>
                  <a:gd name="T0" fmla="*/ 71 w 71"/>
                  <a:gd name="T1" fmla="*/ 335 h 353"/>
                  <a:gd name="T2" fmla="*/ 18 w 71"/>
                  <a:gd name="T3" fmla="*/ 335 h 353"/>
                  <a:gd name="T4" fmla="*/ 18 w 71"/>
                  <a:gd name="T5" fmla="*/ 18 h 353"/>
                  <a:gd name="T6" fmla="*/ 71 w 71"/>
                  <a:gd name="T7" fmla="*/ 18 h 353"/>
                  <a:gd name="T8" fmla="*/ 71 w 71"/>
                  <a:gd name="T9" fmla="*/ 0 h 353"/>
                  <a:gd name="T10" fmla="*/ 0 w 71"/>
                  <a:gd name="T11" fmla="*/ 0 h 353"/>
                  <a:gd name="T12" fmla="*/ 0 w 71"/>
                  <a:gd name="T13" fmla="*/ 353 h 353"/>
                  <a:gd name="T14" fmla="*/ 71 w 71"/>
                  <a:gd name="T15" fmla="*/ 353 h 353"/>
                  <a:gd name="T16" fmla="*/ 71 w 71"/>
                  <a:gd name="T17" fmla="*/ 335 h 3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1"/>
                  <a:gd name="T28" fmla="*/ 0 h 353"/>
                  <a:gd name="T29" fmla="*/ 71 w 71"/>
                  <a:gd name="T30" fmla="*/ 353 h 3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1" h="353">
                    <a:moveTo>
                      <a:pt x="71" y="335"/>
                    </a:moveTo>
                    <a:lnTo>
                      <a:pt x="18" y="335"/>
                    </a:lnTo>
                    <a:lnTo>
                      <a:pt x="18" y="18"/>
                    </a:lnTo>
                    <a:lnTo>
                      <a:pt x="71" y="18"/>
                    </a:lnTo>
                    <a:lnTo>
                      <a:pt x="71" y="0"/>
                    </a:lnTo>
                    <a:lnTo>
                      <a:pt x="0" y="0"/>
                    </a:lnTo>
                    <a:lnTo>
                      <a:pt x="0" y="353"/>
                    </a:lnTo>
                    <a:lnTo>
                      <a:pt x="71" y="353"/>
                    </a:lnTo>
                    <a:lnTo>
                      <a:pt x="71" y="3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45" name="Freeform 64"/>
              <p:cNvSpPr>
                <a:spLocks/>
              </p:cNvSpPr>
              <p:nvPr/>
            </p:nvSpPr>
            <p:spPr bwMode="auto">
              <a:xfrm>
                <a:off x="1834" y="3735"/>
                <a:ext cx="71" cy="353"/>
              </a:xfrm>
              <a:custGeom>
                <a:avLst/>
                <a:gdLst>
                  <a:gd name="T0" fmla="*/ 71 w 71"/>
                  <a:gd name="T1" fmla="*/ 335 h 353"/>
                  <a:gd name="T2" fmla="*/ 18 w 71"/>
                  <a:gd name="T3" fmla="*/ 335 h 353"/>
                  <a:gd name="T4" fmla="*/ 18 w 71"/>
                  <a:gd name="T5" fmla="*/ 18 h 353"/>
                  <a:gd name="T6" fmla="*/ 71 w 71"/>
                  <a:gd name="T7" fmla="*/ 18 h 353"/>
                  <a:gd name="T8" fmla="*/ 71 w 71"/>
                  <a:gd name="T9" fmla="*/ 0 h 353"/>
                  <a:gd name="T10" fmla="*/ 0 w 71"/>
                  <a:gd name="T11" fmla="*/ 0 h 353"/>
                  <a:gd name="T12" fmla="*/ 0 w 71"/>
                  <a:gd name="T13" fmla="*/ 353 h 353"/>
                  <a:gd name="T14" fmla="*/ 71 w 71"/>
                  <a:gd name="T15" fmla="*/ 353 h 353"/>
                  <a:gd name="T16" fmla="*/ 71 w 71"/>
                  <a:gd name="T17" fmla="*/ 335 h 3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1"/>
                  <a:gd name="T28" fmla="*/ 0 h 353"/>
                  <a:gd name="T29" fmla="*/ 71 w 71"/>
                  <a:gd name="T30" fmla="*/ 353 h 3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1" h="353">
                    <a:moveTo>
                      <a:pt x="71" y="335"/>
                    </a:moveTo>
                    <a:lnTo>
                      <a:pt x="18" y="335"/>
                    </a:lnTo>
                    <a:lnTo>
                      <a:pt x="18" y="18"/>
                    </a:lnTo>
                    <a:lnTo>
                      <a:pt x="71" y="18"/>
                    </a:lnTo>
                    <a:lnTo>
                      <a:pt x="71" y="0"/>
                    </a:lnTo>
                    <a:lnTo>
                      <a:pt x="0" y="0"/>
                    </a:lnTo>
                    <a:lnTo>
                      <a:pt x="0" y="353"/>
                    </a:lnTo>
                    <a:lnTo>
                      <a:pt x="71" y="353"/>
                    </a:lnTo>
                    <a:lnTo>
                      <a:pt x="71" y="335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46" name="Freeform 65"/>
              <p:cNvSpPr>
                <a:spLocks/>
              </p:cNvSpPr>
              <p:nvPr/>
            </p:nvSpPr>
            <p:spPr bwMode="auto">
              <a:xfrm>
                <a:off x="1447" y="3735"/>
                <a:ext cx="387" cy="353"/>
              </a:xfrm>
              <a:custGeom>
                <a:avLst/>
                <a:gdLst>
                  <a:gd name="T0" fmla="*/ 0 w 1056"/>
                  <a:gd name="T1" fmla="*/ 0 h 960"/>
                  <a:gd name="T2" fmla="*/ 0 w 1056"/>
                  <a:gd name="T3" fmla="*/ 0 h 960"/>
                  <a:gd name="T4" fmla="*/ 0 w 1056"/>
                  <a:gd name="T5" fmla="*/ 0 h 960"/>
                  <a:gd name="T6" fmla="*/ 0 w 1056"/>
                  <a:gd name="T7" fmla="*/ 0 h 960"/>
                  <a:gd name="T8" fmla="*/ 0 w 1056"/>
                  <a:gd name="T9" fmla="*/ 0 h 960"/>
                  <a:gd name="T10" fmla="*/ 0 w 1056"/>
                  <a:gd name="T11" fmla="*/ 0 h 960"/>
                  <a:gd name="T12" fmla="*/ 0 w 1056"/>
                  <a:gd name="T13" fmla="*/ 0 h 960"/>
                  <a:gd name="T14" fmla="*/ 0 w 1056"/>
                  <a:gd name="T15" fmla="*/ 0 h 960"/>
                  <a:gd name="T16" fmla="*/ 0 w 1056"/>
                  <a:gd name="T17" fmla="*/ 0 h 960"/>
                  <a:gd name="T18" fmla="*/ 0 w 1056"/>
                  <a:gd name="T19" fmla="*/ 0 h 960"/>
                  <a:gd name="T20" fmla="*/ 0 w 1056"/>
                  <a:gd name="T21" fmla="*/ 0 h 960"/>
                  <a:gd name="T22" fmla="*/ 0 w 1056"/>
                  <a:gd name="T23" fmla="*/ 0 h 960"/>
                  <a:gd name="T24" fmla="*/ 0 w 1056"/>
                  <a:gd name="T25" fmla="*/ 0 h 96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56"/>
                  <a:gd name="T40" fmla="*/ 0 h 960"/>
                  <a:gd name="T41" fmla="*/ 1056 w 1056"/>
                  <a:gd name="T42" fmla="*/ 960 h 96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56" h="960">
                    <a:moveTo>
                      <a:pt x="1056" y="0"/>
                    </a:moveTo>
                    <a:lnTo>
                      <a:pt x="739" y="0"/>
                    </a:lnTo>
                    <a:cubicBezTo>
                      <a:pt x="678" y="6"/>
                      <a:pt x="632" y="70"/>
                      <a:pt x="634" y="144"/>
                    </a:cubicBezTo>
                    <a:cubicBezTo>
                      <a:pt x="634" y="223"/>
                      <a:pt x="587" y="288"/>
                      <a:pt x="529" y="288"/>
                    </a:cubicBezTo>
                    <a:cubicBezTo>
                      <a:pt x="529" y="288"/>
                      <a:pt x="528" y="288"/>
                      <a:pt x="528" y="288"/>
                    </a:cubicBezTo>
                    <a:lnTo>
                      <a:pt x="336" y="288"/>
                    </a:lnTo>
                    <a:cubicBezTo>
                      <a:pt x="151" y="288"/>
                      <a:pt x="0" y="438"/>
                      <a:pt x="0" y="624"/>
                    </a:cubicBezTo>
                    <a:cubicBezTo>
                      <a:pt x="0" y="809"/>
                      <a:pt x="151" y="960"/>
                      <a:pt x="336" y="960"/>
                    </a:cubicBezTo>
                    <a:cubicBezTo>
                      <a:pt x="336" y="960"/>
                      <a:pt x="336" y="960"/>
                      <a:pt x="336" y="960"/>
                    </a:cubicBezTo>
                    <a:lnTo>
                      <a:pt x="1056" y="960"/>
                    </a:lnTo>
                    <a:lnTo>
                      <a:pt x="105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47" name="Freeform 66"/>
              <p:cNvSpPr>
                <a:spLocks/>
              </p:cNvSpPr>
              <p:nvPr/>
            </p:nvSpPr>
            <p:spPr bwMode="auto">
              <a:xfrm>
                <a:off x="1447" y="3735"/>
                <a:ext cx="387" cy="353"/>
              </a:xfrm>
              <a:custGeom>
                <a:avLst/>
                <a:gdLst>
                  <a:gd name="T0" fmla="*/ 0 w 1056"/>
                  <a:gd name="T1" fmla="*/ 0 h 960"/>
                  <a:gd name="T2" fmla="*/ 0 w 1056"/>
                  <a:gd name="T3" fmla="*/ 0 h 960"/>
                  <a:gd name="T4" fmla="*/ 0 w 1056"/>
                  <a:gd name="T5" fmla="*/ 0 h 960"/>
                  <a:gd name="T6" fmla="*/ 0 w 1056"/>
                  <a:gd name="T7" fmla="*/ 0 h 960"/>
                  <a:gd name="T8" fmla="*/ 0 w 1056"/>
                  <a:gd name="T9" fmla="*/ 0 h 960"/>
                  <a:gd name="T10" fmla="*/ 0 w 1056"/>
                  <a:gd name="T11" fmla="*/ 0 h 960"/>
                  <a:gd name="T12" fmla="*/ 0 w 1056"/>
                  <a:gd name="T13" fmla="*/ 0 h 960"/>
                  <a:gd name="T14" fmla="*/ 0 w 1056"/>
                  <a:gd name="T15" fmla="*/ 0 h 960"/>
                  <a:gd name="T16" fmla="*/ 0 w 1056"/>
                  <a:gd name="T17" fmla="*/ 0 h 960"/>
                  <a:gd name="T18" fmla="*/ 0 w 1056"/>
                  <a:gd name="T19" fmla="*/ 0 h 960"/>
                  <a:gd name="T20" fmla="*/ 0 w 1056"/>
                  <a:gd name="T21" fmla="*/ 0 h 960"/>
                  <a:gd name="T22" fmla="*/ 0 w 1056"/>
                  <a:gd name="T23" fmla="*/ 0 h 960"/>
                  <a:gd name="T24" fmla="*/ 0 w 1056"/>
                  <a:gd name="T25" fmla="*/ 0 h 96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56"/>
                  <a:gd name="T40" fmla="*/ 0 h 960"/>
                  <a:gd name="T41" fmla="*/ 1056 w 1056"/>
                  <a:gd name="T42" fmla="*/ 960 h 96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56" h="960">
                    <a:moveTo>
                      <a:pt x="1056" y="0"/>
                    </a:moveTo>
                    <a:lnTo>
                      <a:pt x="739" y="0"/>
                    </a:lnTo>
                    <a:cubicBezTo>
                      <a:pt x="678" y="6"/>
                      <a:pt x="632" y="70"/>
                      <a:pt x="634" y="144"/>
                    </a:cubicBezTo>
                    <a:cubicBezTo>
                      <a:pt x="634" y="223"/>
                      <a:pt x="587" y="288"/>
                      <a:pt x="529" y="288"/>
                    </a:cubicBezTo>
                    <a:cubicBezTo>
                      <a:pt x="529" y="288"/>
                      <a:pt x="528" y="288"/>
                      <a:pt x="528" y="288"/>
                    </a:cubicBezTo>
                    <a:lnTo>
                      <a:pt x="336" y="288"/>
                    </a:lnTo>
                    <a:cubicBezTo>
                      <a:pt x="151" y="288"/>
                      <a:pt x="0" y="438"/>
                      <a:pt x="0" y="624"/>
                    </a:cubicBezTo>
                    <a:cubicBezTo>
                      <a:pt x="0" y="809"/>
                      <a:pt x="151" y="960"/>
                      <a:pt x="336" y="960"/>
                    </a:cubicBezTo>
                    <a:cubicBezTo>
                      <a:pt x="336" y="960"/>
                      <a:pt x="336" y="960"/>
                      <a:pt x="336" y="960"/>
                    </a:cubicBezTo>
                    <a:lnTo>
                      <a:pt x="1056" y="960"/>
                    </a:lnTo>
                    <a:lnTo>
                      <a:pt x="1056" y="0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48" name="Freeform 67"/>
              <p:cNvSpPr>
                <a:spLocks/>
              </p:cNvSpPr>
              <p:nvPr/>
            </p:nvSpPr>
            <p:spPr bwMode="auto">
              <a:xfrm>
                <a:off x="2334" y="2971"/>
                <a:ext cx="95" cy="92"/>
              </a:xfrm>
              <a:custGeom>
                <a:avLst/>
                <a:gdLst>
                  <a:gd name="T0" fmla="*/ 0 w 259"/>
                  <a:gd name="T1" fmla="*/ 0 h 249"/>
                  <a:gd name="T2" fmla="*/ 0 w 259"/>
                  <a:gd name="T3" fmla="*/ 0 h 249"/>
                  <a:gd name="T4" fmla="*/ 0 w 259"/>
                  <a:gd name="T5" fmla="*/ 0 h 249"/>
                  <a:gd name="T6" fmla="*/ 0 w 259"/>
                  <a:gd name="T7" fmla="*/ 0 h 249"/>
                  <a:gd name="T8" fmla="*/ 0 w 259"/>
                  <a:gd name="T9" fmla="*/ 0 h 249"/>
                  <a:gd name="T10" fmla="*/ 0 w 259"/>
                  <a:gd name="T11" fmla="*/ 0 h 24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9"/>
                  <a:gd name="T19" fmla="*/ 0 h 249"/>
                  <a:gd name="T20" fmla="*/ 259 w 259"/>
                  <a:gd name="T21" fmla="*/ 249 h 24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9" h="249">
                    <a:moveTo>
                      <a:pt x="0" y="124"/>
                    </a:moveTo>
                    <a:cubicBezTo>
                      <a:pt x="0" y="55"/>
                      <a:pt x="58" y="0"/>
                      <a:pt x="130" y="0"/>
                    </a:cubicBezTo>
                    <a:cubicBezTo>
                      <a:pt x="201" y="0"/>
                      <a:pt x="259" y="55"/>
                      <a:pt x="259" y="124"/>
                    </a:cubicBezTo>
                    <a:cubicBezTo>
                      <a:pt x="259" y="124"/>
                      <a:pt x="259" y="124"/>
                      <a:pt x="259" y="124"/>
                    </a:cubicBezTo>
                    <a:cubicBezTo>
                      <a:pt x="259" y="193"/>
                      <a:pt x="201" y="249"/>
                      <a:pt x="130" y="249"/>
                    </a:cubicBezTo>
                    <a:cubicBezTo>
                      <a:pt x="58" y="249"/>
                      <a:pt x="0" y="193"/>
                      <a:pt x="0" y="124"/>
                    </a:cubicBezTo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49" name="Freeform 68"/>
              <p:cNvSpPr>
                <a:spLocks/>
              </p:cNvSpPr>
              <p:nvPr/>
            </p:nvSpPr>
            <p:spPr bwMode="auto">
              <a:xfrm>
                <a:off x="2334" y="2971"/>
                <a:ext cx="95" cy="92"/>
              </a:xfrm>
              <a:custGeom>
                <a:avLst/>
                <a:gdLst>
                  <a:gd name="T0" fmla="*/ 0 w 95"/>
                  <a:gd name="T1" fmla="*/ 46 h 92"/>
                  <a:gd name="T2" fmla="*/ 47 w 95"/>
                  <a:gd name="T3" fmla="*/ 0 h 92"/>
                  <a:gd name="T4" fmla="*/ 95 w 95"/>
                  <a:gd name="T5" fmla="*/ 46 h 92"/>
                  <a:gd name="T6" fmla="*/ 95 w 95"/>
                  <a:gd name="T7" fmla="*/ 46 h 92"/>
                  <a:gd name="T8" fmla="*/ 47 w 95"/>
                  <a:gd name="T9" fmla="*/ 92 h 92"/>
                  <a:gd name="T10" fmla="*/ 0 w 95"/>
                  <a:gd name="T11" fmla="*/ 46 h 9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5"/>
                  <a:gd name="T19" fmla="*/ 0 h 92"/>
                  <a:gd name="T20" fmla="*/ 95 w 95"/>
                  <a:gd name="T21" fmla="*/ 92 h 9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5" h="92">
                    <a:moveTo>
                      <a:pt x="0" y="46"/>
                    </a:moveTo>
                    <a:cubicBezTo>
                      <a:pt x="0" y="21"/>
                      <a:pt x="21" y="0"/>
                      <a:pt x="47" y="0"/>
                    </a:cubicBezTo>
                    <a:cubicBezTo>
                      <a:pt x="73" y="0"/>
                      <a:pt x="95" y="21"/>
                      <a:pt x="95" y="46"/>
                    </a:cubicBezTo>
                    <a:cubicBezTo>
                      <a:pt x="95" y="46"/>
                      <a:pt x="95" y="46"/>
                      <a:pt x="95" y="46"/>
                    </a:cubicBezTo>
                    <a:cubicBezTo>
                      <a:pt x="95" y="71"/>
                      <a:pt x="73" y="92"/>
                      <a:pt x="47" y="92"/>
                    </a:cubicBezTo>
                    <a:cubicBezTo>
                      <a:pt x="21" y="92"/>
                      <a:pt x="0" y="71"/>
                      <a:pt x="0" y="46"/>
                    </a:cubicBez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50" name="Freeform 69"/>
              <p:cNvSpPr>
                <a:spLocks/>
              </p:cNvSpPr>
              <p:nvPr/>
            </p:nvSpPr>
            <p:spPr bwMode="auto">
              <a:xfrm>
                <a:off x="2345" y="2982"/>
                <a:ext cx="73" cy="70"/>
              </a:xfrm>
              <a:custGeom>
                <a:avLst/>
                <a:gdLst>
                  <a:gd name="T0" fmla="*/ 0 w 199"/>
                  <a:gd name="T1" fmla="*/ 0 h 192"/>
                  <a:gd name="T2" fmla="*/ 0 w 199"/>
                  <a:gd name="T3" fmla="*/ 0 h 192"/>
                  <a:gd name="T4" fmla="*/ 0 w 199"/>
                  <a:gd name="T5" fmla="*/ 0 h 192"/>
                  <a:gd name="T6" fmla="*/ 0 w 199"/>
                  <a:gd name="T7" fmla="*/ 0 h 192"/>
                  <a:gd name="T8" fmla="*/ 0 w 199"/>
                  <a:gd name="T9" fmla="*/ 0 h 192"/>
                  <a:gd name="T10" fmla="*/ 0 w 199"/>
                  <a:gd name="T11" fmla="*/ 0 h 19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9"/>
                  <a:gd name="T19" fmla="*/ 0 h 192"/>
                  <a:gd name="T20" fmla="*/ 199 w 199"/>
                  <a:gd name="T21" fmla="*/ 192 h 19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9" h="192">
                    <a:moveTo>
                      <a:pt x="0" y="96"/>
                    </a:moveTo>
                    <a:cubicBezTo>
                      <a:pt x="0" y="43"/>
                      <a:pt x="45" y="0"/>
                      <a:pt x="100" y="0"/>
                    </a:cubicBezTo>
                    <a:cubicBezTo>
                      <a:pt x="155" y="0"/>
                      <a:pt x="199" y="43"/>
                      <a:pt x="199" y="96"/>
                    </a:cubicBezTo>
                    <a:cubicBezTo>
                      <a:pt x="199" y="96"/>
                      <a:pt x="199" y="96"/>
                      <a:pt x="199" y="96"/>
                    </a:cubicBezTo>
                    <a:cubicBezTo>
                      <a:pt x="199" y="149"/>
                      <a:pt x="155" y="192"/>
                      <a:pt x="100" y="192"/>
                    </a:cubicBezTo>
                    <a:cubicBezTo>
                      <a:pt x="45" y="192"/>
                      <a:pt x="0" y="149"/>
                      <a:pt x="0" y="96"/>
                    </a:cubicBezTo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51" name="Freeform 70"/>
              <p:cNvSpPr>
                <a:spLocks/>
              </p:cNvSpPr>
              <p:nvPr/>
            </p:nvSpPr>
            <p:spPr bwMode="auto">
              <a:xfrm>
                <a:off x="2345" y="2982"/>
                <a:ext cx="73" cy="70"/>
              </a:xfrm>
              <a:custGeom>
                <a:avLst/>
                <a:gdLst>
                  <a:gd name="T0" fmla="*/ 0 w 73"/>
                  <a:gd name="T1" fmla="*/ 35 h 70"/>
                  <a:gd name="T2" fmla="*/ 36 w 73"/>
                  <a:gd name="T3" fmla="*/ 0 h 70"/>
                  <a:gd name="T4" fmla="*/ 73 w 73"/>
                  <a:gd name="T5" fmla="*/ 35 h 70"/>
                  <a:gd name="T6" fmla="*/ 73 w 73"/>
                  <a:gd name="T7" fmla="*/ 35 h 70"/>
                  <a:gd name="T8" fmla="*/ 36 w 73"/>
                  <a:gd name="T9" fmla="*/ 70 h 70"/>
                  <a:gd name="T10" fmla="*/ 0 w 73"/>
                  <a:gd name="T11" fmla="*/ 35 h 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"/>
                  <a:gd name="T19" fmla="*/ 0 h 70"/>
                  <a:gd name="T20" fmla="*/ 73 w 73"/>
                  <a:gd name="T21" fmla="*/ 70 h 7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" h="70">
                    <a:moveTo>
                      <a:pt x="0" y="35"/>
                    </a:moveTo>
                    <a:cubicBezTo>
                      <a:pt x="0" y="16"/>
                      <a:pt x="16" y="0"/>
                      <a:pt x="36" y="0"/>
                    </a:cubicBezTo>
                    <a:cubicBezTo>
                      <a:pt x="57" y="0"/>
                      <a:pt x="73" y="16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55"/>
                      <a:pt x="57" y="70"/>
                      <a:pt x="36" y="70"/>
                    </a:cubicBezTo>
                    <a:cubicBezTo>
                      <a:pt x="16" y="70"/>
                      <a:pt x="0" y="55"/>
                      <a:pt x="0" y="35"/>
                    </a:cubicBez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52" name="Freeform 71"/>
              <p:cNvSpPr>
                <a:spLocks/>
              </p:cNvSpPr>
              <p:nvPr/>
            </p:nvSpPr>
            <p:spPr bwMode="auto">
              <a:xfrm>
                <a:off x="2293" y="2929"/>
                <a:ext cx="176" cy="176"/>
              </a:xfrm>
              <a:custGeom>
                <a:avLst/>
                <a:gdLst>
                  <a:gd name="T0" fmla="*/ 0 w 480"/>
                  <a:gd name="T1" fmla="*/ 0 h 480"/>
                  <a:gd name="T2" fmla="*/ 0 w 480"/>
                  <a:gd name="T3" fmla="*/ 0 h 480"/>
                  <a:gd name="T4" fmla="*/ 0 w 480"/>
                  <a:gd name="T5" fmla="*/ 0 h 480"/>
                  <a:gd name="T6" fmla="*/ 0 w 480"/>
                  <a:gd name="T7" fmla="*/ 0 h 480"/>
                  <a:gd name="T8" fmla="*/ 0 w 480"/>
                  <a:gd name="T9" fmla="*/ 0 h 480"/>
                  <a:gd name="T10" fmla="*/ 0 w 480"/>
                  <a:gd name="T11" fmla="*/ 0 h 480"/>
                  <a:gd name="T12" fmla="*/ 0 w 480"/>
                  <a:gd name="T13" fmla="*/ 0 h 480"/>
                  <a:gd name="T14" fmla="*/ 0 w 480"/>
                  <a:gd name="T15" fmla="*/ 0 h 480"/>
                  <a:gd name="T16" fmla="*/ 0 w 480"/>
                  <a:gd name="T17" fmla="*/ 0 h 480"/>
                  <a:gd name="T18" fmla="*/ 0 w 480"/>
                  <a:gd name="T19" fmla="*/ 0 h 480"/>
                  <a:gd name="T20" fmla="*/ 0 w 480"/>
                  <a:gd name="T21" fmla="*/ 0 h 480"/>
                  <a:gd name="T22" fmla="*/ 0 w 480"/>
                  <a:gd name="T23" fmla="*/ 0 h 480"/>
                  <a:gd name="T24" fmla="*/ 0 w 480"/>
                  <a:gd name="T25" fmla="*/ 0 h 480"/>
                  <a:gd name="T26" fmla="*/ 0 w 480"/>
                  <a:gd name="T27" fmla="*/ 0 h 480"/>
                  <a:gd name="T28" fmla="*/ 0 w 480"/>
                  <a:gd name="T29" fmla="*/ 0 h 480"/>
                  <a:gd name="T30" fmla="*/ 0 w 480"/>
                  <a:gd name="T31" fmla="*/ 0 h 480"/>
                  <a:gd name="T32" fmla="*/ 0 w 480"/>
                  <a:gd name="T33" fmla="*/ 0 h 480"/>
                  <a:gd name="T34" fmla="*/ 0 w 480"/>
                  <a:gd name="T35" fmla="*/ 0 h 480"/>
                  <a:gd name="T36" fmla="*/ 0 w 480"/>
                  <a:gd name="T37" fmla="*/ 0 h 480"/>
                  <a:gd name="T38" fmla="*/ 0 w 480"/>
                  <a:gd name="T39" fmla="*/ 0 h 480"/>
                  <a:gd name="T40" fmla="*/ 0 w 480"/>
                  <a:gd name="T41" fmla="*/ 0 h 480"/>
                  <a:gd name="T42" fmla="*/ 0 w 480"/>
                  <a:gd name="T43" fmla="*/ 0 h 480"/>
                  <a:gd name="T44" fmla="*/ 0 w 480"/>
                  <a:gd name="T45" fmla="*/ 0 h 480"/>
                  <a:gd name="T46" fmla="*/ 0 w 480"/>
                  <a:gd name="T47" fmla="*/ 0 h 480"/>
                  <a:gd name="T48" fmla="*/ 0 w 480"/>
                  <a:gd name="T49" fmla="*/ 0 h 480"/>
                  <a:gd name="T50" fmla="*/ 0 w 480"/>
                  <a:gd name="T51" fmla="*/ 0 h 480"/>
                  <a:gd name="T52" fmla="*/ 0 w 480"/>
                  <a:gd name="T53" fmla="*/ 0 h 480"/>
                  <a:gd name="T54" fmla="*/ 0 w 480"/>
                  <a:gd name="T55" fmla="*/ 0 h 480"/>
                  <a:gd name="T56" fmla="*/ 0 w 480"/>
                  <a:gd name="T57" fmla="*/ 0 h 480"/>
                  <a:gd name="T58" fmla="*/ 0 w 480"/>
                  <a:gd name="T59" fmla="*/ 0 h 480"/>
                  <a:gd name="T60" fmla="*/ 0 w 480"/>
                  <a:gd name="T61" fmla="*/ 0 h 480"/>
                  <a:gd name="T62" fmla="*/ 0 w 480"/>
                  <a:gd name="T63" fmla="*/ 0 h 480"/>
                  <a:gd name="T64" fmla="*/ 0 w 480"/>
                  <a:gd name="T65" fmla="*/ 0 h 480"/>
                  <a:gd name="T66" fmla="*/ 0 w 480"/>
                  <a:gd name="T67" fmla="*/ 0 h 480"/>
                  <a:gd name="T68" fmla="*/ 0 w 480"/>
                  <a:gd name="T69" fmla="*/ 0 h 480"/>
                  <a:gd name="T70" fmla="*/ 0 w 480"/>
                  <a:gd name="T71" fmla="*/ 0 h 480"/>
                  <a:gd name="T72" fmla="*/ 0 w 480"/>
                  <a:gd name="T73" fmla="*/ 0 h 480"/>
                  <a:gd name="T74" fmla="*/ 0 w 480"/>
                  <a:gd name="T75" fmla="*/ 0 h 480"/>
                  <a:gd name="T76" fmla="*/ 0 w 480"/>
                  <a:gd name="T77" fmla="*/ 0 h 480"/>
                  <a:gd name="T78" fmla="*/ 0 w 480"/>
                  <a:gd name="T79" fmla="*/ 0 h 480"/>
                  <a:gd name="T80" fmla="*/ 0 w 480"/>
                  <a:gd name="T81" fmla="*/ 0 h 480"/>
                  <a:gd name="T82" fmla="*/ 0 w 480"/>
                  <a:gd name="T83" fmla="*/ 0 h 480"/>
                  <a:gd name="T84" fmla="*/ 0 w 480"/>
                  <a:gd name="T85" fmla="*/ 0 h 480"/>
                  <a:gd name="T86" fmla="*/ 0 w 480"/>
                  <a:gd name="T87" fmla="*/ 0 h 480"/>
                  <a:gd name="T88" fmla="*/ 0 w 480"/>
                  <a:gd name="T89" fmla="*/ 0 h 480"/>
                  <a:gd name="T90" fmla="*/ 0 w 480"/>
                  <a:gd name="T91" fmla="*/ 0 h 480"/>
                  <a:gd name="T92" fmla="*/ 0 w 480"/>
                  <a:gd name="T93" fmla="*/ 0 h 480"/>
                  <a:gd name="T94" fmla="*/ 0 w 480"/>
                  <a:gd name="T95" fmla="*/ 0 h 480"/>
                  <a:gd name="T96" fmla="*/ 0 w 480"/>
                  <a:gd name="T97" fmla="*/ 0 h 480"/>
                  <a:gd name="T98" fmla="*/ 0 w 480"/>
                  <a:gd name="T99" fmla="*/ 0 h 48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80"/>
                  <a:gd name="T151" fmla="*/ 0 h 480"/>
                  <a:gd name="T152" fmla="*/ 480 w 480"/>
                  <a:gd name="T153" fmla="*/ 480 h 480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80" h="480">
                    <a:moveTo>
                      <a:pt x="286" y="184"/>
                    </a:moveTo>
                    <a:cubicBezTo>
                      <a:pt x="328" y="115"/>
                      <a:pt x="355" y="67"/>
                      <a:pt x="351" y="64"/>
                    </a:cubicBezTo>
                    <a:cubicBezTo>
                      <a:pt x="347" y="62"/>
                      <a:pt x="313" y="106"/>
                      <a:pt x="266" y="172"/>
                    </a:cubicBezTo>
                    <a:cubicBezTo>
                      <a:pt x="291" y="76"/>
                      <a:pt x="306" y="9"/>
                      <a:pt x="303" y="9"/>
                    </a:cubicBezTo>
                    <a:cubicBezTo>
                      <a:pt x="299" y="8"/>
                      <a:pt x="275" y="84"/>
                      <a:pt x="245" y="191"/>
                    </a:cubicBezTo>
                    <a:cubicBezTo>
                      <a:pt x="246" y="85"/>
                      <a:pt x="244" y="12"/>
                      <a:pt x="240" y="0"/>
                    </a:cubicBezTo>
                    <a:cubicBezTo>
                      <a:pt x="237" y="0"/>
                      <a:pt x="234" y="76"/>
                      <a:pt x="234" y="182"/>
                    </a:cubicBezTo>
                    <a:cubicBezTo>
                      <a:pt x="209" y="96"/>
                      <a:pt x="190" y="35"/>
                      <a:pt x="187" y="36"/>
                    </a:cubicBezTo>
                    <a:cubicBezTo>
                      <a:pt x="183" y="37"/>
                      <a:pt x="195" y="94"/>
                      <a:pt x="214" y="176"/>
                    </a:cubicBezTo>
                    <a:cubicBezTo>
                      <a:pt x="155" y="86"/>
                      <a:pt x="112" y="25"/>
                      <a:pt x="110" y="26"/>
                    </a:cubicBezTo>
                    <a:cubicBezTo>
                      <a:pt x="108" y="28"/>
                      <a:pt x="145" y="94"/>
                      <a:pt x="200" y="188"/>
                    </a:cubicBezTo>
                    <a:cubicBezTo>
                      <a:pt x="114" y="102"/>
                      <a:pt x="52" y="45"/>
                      <a:pt x="48" y="48"/>
                    </a:cubicBezTo>
                    <a:cubicBezTo>
                      <a:pt x="45" y="52"/>
                      <a:pt x="99" y="113"/>
                      <a:pt x="181" y="199"/>
                    </a:cubicBezTo>
                    <a:cubicBezTo>
                      <a:pt x="94" y="149"/>
                      <a:pt x="34" y="117"/>
                      <a:pt x="32" y="120"/>
                    </a:cubicBezTo>
                    <a:cubicBezTo>
                      <a:pt x="30" y="123"/>
                      <a:pt x="93" y="164"/>
                      <a:pt x="185" y="218"/>
                    </a:cubicBezTo>
                    <a:cubicBezTo>
                      <a:pt x="101" y="197"/>
                      <a:pt x="41" y="185"/>
                      <a:pt x="40" y="188"/>
                    </a:cubicBezTo>
                    <a:cubicBezTo>
                      <a:pt x="40" y="191"/>
                      <a:pt x="93" y="208"/>
                      <a:pt x="171" y="230"/>
                    </a:cubicBezTo>
                    <a:cubicBezTo>
                      <a:pt x="70" y="231"/>
                      <a:pt x="0" y="235"/>
                      <a:pt x="0" y="240"/>
                    </a:cubicBezTo>
                    <a:cubicBezTo>
                      <a:pt x="0" y="245"/>
                      <a:pt x="71" y="250"/>
                      <a:pt x="173" y="253"/>
                    </a:cubicBezTo>
                    <a:cubicBezTo>
                      <a:pt x="75" y="279"/>
                      <a:pt x="7" y="299"/>
                      <a:pt x="8" y="302"/>
                    </a:cubicBezTo>
                    <a:cubicBezTo>
                      <a:pt x="9" y="306"/>
                      <a:pt x="82" y="290"/>
                      <a:pt x="186" y="264"/>
                    </a:cubicBezTo>
                    <a:cubicBezTo>
                      <a:pt x="95" y="319"/>
                      <a:pt x="31" y="358"/>
                      <a:pt x="32" y="360"/>
                    </a:cubicBezTo>
                    <a:lnTo>
                      <a:pt x="177" y="293"/>
                    </a:lnTo>
                    <a:cubicBezTo>
                      <a:pt x="97" y="372"/>
                      <a:pt x="46" y="427"/>
                      <a:pt x="48" y="430"/>
                    </a:cubicBezTo>
                    <a:cubicBezTo>
                      <a:pt x="51" y="433"/>
                      <a:pt x="112" y="378"/>
                      <a:pt x="197" y="295"/>
                    </a:cubicBezTo>
                    <a:cubicBezTo>
                      <a:pt x="147" y="373"/>
                      <a:pt x="115" y="430"/>
                      <a:pt x="120" y="432"/>
                    </a:cubicBezTo>
                    <a:cubicBezTo>
                      <a:pt x="124" y="435"/>
                      <a:pt x="162" y="385"/>
                      <a:pt x="214" y="309"/>
                    </a:cubicBezTo>
                    <a:cubicBezTo>
                      <a:pt x="189" y="405"/>
                      <a:pt x="175" y="471"/>
                      <a:pt x="178" y="472"/>
                    </a:cubicBezTo>
                    <a:lnTo>
                      <a:pt x="226" y="333"/>
                    </a:lnTo>
                    <a:cubicBezTo>
                      <a:pt x="232" y="422"/>
                      <a:pt x="237" y="480"/>
                      <a:pt x="240" y="480"/>
                    </a:cubicBezTo>
                    <a:cubicBezTo>
                      <a:pt x="243" y="480"/>
                      <a:pt x="248" y="412"/>
                      <a:pt x="252" y="316"/>
                    </a:cubicBezTo>
                    <a:cubicBezTo>
                      <a:pt x="296" y="404"/>
                      <a:pt x="327" y="462"/>
                      <a:pt x="331" y="460"/>
                    </a:cubicBezTo>
                    <a:cubicBezTo>
                      <a:pt x="334" y="459"/>
                      <a:pt x="309" y="399"/>
                      <a:pt x="269" y="313"/>
                    </a:cubicBezTo>
                    <a:cubicBezTo>
                      <a:pt x="330" y="380"/>
                      <a:pt x="374" y="426"/>
                      <a:pt x="375" y="424"/>
                    </a:cubicBezTo>
                    <a:cubicBezTo>
                      <a:pt x="377" y="423"/>
                      <a:pt x="339" y="374"/>
                      <a:pt x="282" y="302"/>
                    </a:cubicBezTo>
                    <a:cubicBezTo>
                      <a:pt x="369" y="372"/>
                      <a:pt x="432" y="418"/>
                      <a:pt x="435" y="414"/>
                    </a:cubicBezTo>
                    <a:cubicBezTo>
                      <a:pt x="438" y="411"/>
                      <a:pt x="386" y="360"/>
                      <a:pt x="306" y="287"/>
                    </a:cubicBezTo>
                    <a:cubicBezTo>
                      <a:pt x="390" y="334"/>
                      <a:pt x="447" y="363"/>
                      <a:pt x="449" y="360"/>
                    </a:cubicBezTo>
                    <a:cubicBezTo>
                      <a:pt x="450" y="357"/>
                      <a:pt x="387" y="317"/>
                      <a:pt x="295" y="263"/>
                    </a:cubicBezTo>
                    <a:cubicBezTo>
                      <a:pt x="391" y="281"/>
                      <a:pt x="459" y="292"/>
                      <a:pt x="459" y="288"/>
                    </a:cubicBezTo>
                    <a:cubicBezTo>
                      <a:pt x="460" y="285"/>
                      <a:pt x="399" y="270"/>
                      <a:pt x="309" y="251"/>
                    </a:cubicBezTo>
                    <a:cubicBezTo>
                      <a:pt x="411" y="249"/>
                      <a:pt x="480" y="245"/>
                      <a:pt x="480" y="240"/>
                    </a:cubicBezTo>
                    <a:cubicBezTo>
                      <a:pt x="480" y="235"/>
                      <a:pt x="407" y="231"/>
                      <a:pt x="302" y="230"/>
                    </a:cubicBezTo>
                    <a:cubicBezTo>
                      <a:pt x="403" y="203"/>
                      <a:pt x="473" y="181"/>
                      <a:pt x="473" y="178"/>
                    </a:cubicBezTo>
                    <a:cubicBezTo>
                      <a:pt x="472" y="175"/>
                      <a:pt x="409" y="189"/>
                      <a:pt x="307" y="216"/>
                    </a:cubicBezTo>
                    <a:cubicBezTo>
                      <a:pt x="348" y="188"/>
                      <a:pt x="393" y="157"/>
                      <a:pt x="440" y="124"/>
                    </a:cubicBezTo>
                    <a:lnTo>
                      <a:pt x="298" y="199"/>
                    </a:lnTo>
                    <a:cubicBezTo>
                      <a:pt x="365" y="128"/>
                      <a:pt x="413" y="73"/>
                      <a:pt x="410" y="71"/>
                    </a:cubicBezTo>
                    <a:cubicBezTo>
                      <a:pt x="408" y="68"/>
                      <a:pt x="358" y="114"/>
                      <a:pt x="286" y="1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53" name="Freeform 72"/>
              <p:cNvSpPr>
                <a:spLocks/>
              </p:cNvSpPr>
              <p:nvPr/>
            </p:nvSpPr>
            <p:spPr bwMode="auto">
              <a:xfrm>
                <a:off x="2293" y="2929"/>
                <a:ext cx="176" cy="176"/>
              </a:xfrm>
              <a:custGeom>
                <a:avLst/>
                <a:gdLst>
                  <a:gd name="T0" fmla="*/ 0 w 480"/>
                  <a:gd name="T1" fmla="*/ 0 h 480"/>
                  <a:gd name="T2" fmla="*/ 0 w 480"/>
                  <a:gd name="T3" fmla="*/ 0 h 480"/>
                  <a:gd name="T4" fmla="*/ 0 w 480"/>
                  <a:gd name="T5" fmla="*/ 0 h 480"/>
                  <a:gd name="T6" fmla="*/ 0 w 480"/>
                  <a:gd name="T7" fmla="*/ 0 h 480"/>
                  <a:gd name="T8" fmla="*/ 0 w 480"/>
                  <a:gd name="T9" fmla="*/ 0 h 480"/>
                  <a:gd name="T10" fmla="*/ 0 w 480"/>
                  <a:gd name="T11" fmla="*/ 0 h 480"/>
                  <a:gd name="T12" fmla="*/ 0 w 480"/>
                  <a:gd name="T13" fmla="*/ 0 h 480"/>
                  <a:gd name="T14" fmla="*/ 0 w 480"/>
                  <a:gd name="T15" fmla="*/ 0 h 480"/>
                  <a:gd name="T16" fmla="*/ 0 w 480"/>
                  <a:gd name="T17" fmla="*/ 0 h 480"/>
                  <a:gd name="T18" fmla="*/ 0 w 480"/>
                  <a:gd name="T19" fmla="*/ 0 h 480"/>
                  <a:gd name="T20" fmla="*/ 0 w 480"/>
                  <a:gd name="T21" fmla="*/ 0 h 480"/>
                  <a:gd name="T22" fmla="*/ 0 w 480"/>
                  <a:gd name="T23" fmla="*/ 0 h 480"/>
                  <a:gd name="T24" fmla="*/ 0 w 480"/>
                  <a:gd name="T25" fmla="*/ 0 h 480"/>
                  <a:gd name="T26" fmla="*/ 0 w 480"/>
                  <a:gd name="T27" fmla="*/ 0 h 480"/>
                  <a:gd name="T28" fmla="*/ 0 w 480"/>
                  <a:gd name="T29" fmla="*/ 0 h 480"/>
                  <a:gd name="T30" fmla="*/ 0 w 480"/>
                  <a:gd name="T31" fmla="*/ 0 h 480"/>
                  <a:gd name="T32" fmla="*/ 0 w 480"/>
                  <a:gd name="T33" fmla="*/ 0 h 480"/>
                  <a:gd name="T34" fmla="*/ 0 w 480"/>
                  <a:gd name="T35" fmla="*/ 0 h 480"/>
                  <a:gd name="T36" fmla="*/ 0 w 480"/>
                  <a:gd name="T37" fmla="*/ 0 h 480"/>
                  <a:gd name="T38" fmla="*/ 0 w 480"/>
                  <a:gd name="T39" fmla="*/ 0 h 480"/>
                  <a:gd name="T40" fmla="*/ 0 w 480"/>
                  <a:gd name="T41" fmla="*/ 0 h 480"/>
                  <a:gd name="T42" fmla="*/ 0 w 480"/>
                  <a:gd name="T43" fmla="*/ 0 h 480"/>
                  <a:gd name="T44" fmla="*/ 0 w 480"/>
                  <a:gd name="T45" fmla="*/ 0 h 480"/>
                  <a:gd name="T46" fmla="*/ 0 w 480"/>
                  <a:gd name="T47" fmla="*/ 0 h 480"/>
                  <a:gd name="T48" fmla="*/ 0 w 480"/>
                  <a:gd name="T49" fmla="*/ 0 h 480"/>
                  <a:gd name="T50" fmla="*/ 0 w 480"/>
                  <a:gd name="T51" fmla="*/ 0 h 480"/>
                  <a:gd name="T52" fmla="*/ 0 w 480"/>
                  <a:gd name="T53" fmla="*/ 0 h 480"/>
                  <a:gd name="T54" fmla="*/ 0 w 480"/>
                  <a:gd name="T55" fmla="*/ 0 h 480"/>
                  <a:gd name="T56" fmla="*/ 0 w 480"/>
                  <a:gd name="T57" fmla="*/ 0 h 480"/>
                  <a:gd name="T58" fmla="*/ 0 w 480"/>
                  <a:gd name="T59" fmla="*/ 0 h 480"/>
                  <a:gd name="T60" fmla="*/ 0 w 480"/>
                  <a:gd name="T61" fmla="*/ 0 h 480"/>
                  <a:gd name="T62" fmla="*/ 0 w 480"/>
                  <a:gd name="T63" fmla="*/ 0 h 480"/>
                  <a:gd name="T64" fmla="*/ 0 w 480"/>
                  <a:gd name="T65" fmla="*/ 0 h 480"/>
                  <a:gd name="T66" fmla="*/ 0 w 480"/>
                  <a:gd name="T67" fmla="*/ 0 h 480"/>
                  <a:gd name="T68" fmla="*/ 0 w 480"/>
                  <a:gd name="T69" fmla="*/ 0 h 480"/>
                  <a:gd name="T70" fmla="*/ 0 w 480"/>
                  <a:gd name="T71" fmla="*/ 0 h 480"/>
                  <a:gd name="T72" fmla="*/ 0 w 480"/>
                  <a:gd name="T73" fmla="*/ 0 h 480"/>
                  <a:gd name="T74" fmla="*/ 0 w 480"/>
                  <a:gd name="T75" fmla="*/ 0 h 480"/>
                  <a:gd name="T76" fmla="*/ 0 w 480"/>
                  <a:gd name="T77" fmla="*/ 0 h 480"/>
                  <a:gd name="T78" fmla="*/ 0 w 480"/>
                  <a:gd name="T79" fmla="*/ 0 h 480"/>
                  <a:gd name="T80" fmla="*/ 0 w 480"/>
                  <a:gd name="T81" fmla="*/ 0 h 480"/>
                  <a:gd name="T82" fmla="*/ 0 w 480"/>
                  <a:gd name="T83" fmla="*/ 0 h 480"/>
                  <a:gd name="T84" fmla="*/ 0 w 480"/>
                  <a:gd name="T85" fmla="*/ 0 h 480"/>
                  <a:gd name="T86" fmla="*/ 0 w 480"/>
                  <a:gd name="T87" fmla="*/ 0 h 480"/>
                  <a:gd name="T88" fmla="*/ 0 w 480"/>
                  <a:gd name="T89" fmla="*/ 0 h 480"/>
                  <a:gd name="T90" fmla="*/ 0 w 480"/>
                  <a:gd name="T91" fmla="*/ 0 h 480"/>
                  <a:gd name="T92" fmla="*/ 0 w 480"/>
                  <a:gd name="T93" fmla="*/ 0 h 480"/>
                  <a:gd name="T94" fmla="*/ 0 w 480"/>
                  <a:gd name="T95" fmla="*/ 0 h 480"/>
                  <a:gd name="T96" fmla="*/ 0 w 480"/>
                  <a:gd name="T97" fmla="*/ 0 h 480"/>
                  <a:gd name="T98" fmla="*/ 0 w 480"/>
                  <a:gd name="T99" fmla="*/ 0 h 48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80"/>
                  <a:gd name="T151" fmla="*/ 0 h 480"/>
                  <a:gd name="T152" fmla="*/ 480 w 480"/>
                  <a:gd name="T153" fmla="*/ 480 h 480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80" h="480">
                    <a:moveTo>
                      <a:pt x="286" y="184"/>
                    </a:moveTo>
                    <a:cubicBezTo>
                      <a:pt x="328" y="115"/>
                      <a:pt x="355" y="67"/>
                      <a:pt x="351" y="64"/>
                    </a:cubicBezTo>
                    <a:cubicBezTo>
                      <a:pt x="347" y="62"/>
                      <a:pt x="313" y="106"/>
                      <a:pt x="266" y="172"/>
                    </a:cubicBezTo>
                    <a:cubicBezTo>
                      <a:pt x="291" y="76"/>
                      <a:pt x="306" y="9"/>
                      <a:pt x="303" y="9"/>
                    </a:cubicBezTo>
                    <a:cubicBezTo>
                      <a:pt x="299" y="8"/>
                      <a:pt x="275" y="84"/>
                      <a:pt x="245" y="191"/>
                    </a:cubicBezTo>
                    <a:cubicBezTo>
                      <a:pt x="246" y="85"/>
                      <a:pt x="244" y="12"/>
                      <a:pt x="240" y="0"/>
                    </a:cubicBezTo>
                    <a:cubicBezTo>
                      <a:pt x="237" y="0"/>
                      <a:pt x="234" y="76"/>
                      <a:pt x="234" y="182"/>
                    </a:cubicBezTo>
                    <a:cubicBezTo>
                      <a:pt x="209" y="96"/>
                      <a:pt x="190" y="35"/>
                      <a:pt x="187" y="36"/>
                    </a:cubicBezTo>
                    <a:cubicBezTo>
                      <a:pt x="183" y="37"/>
                      <a:pt x="195" y="94"/>
                      <a:pt x="214" y="176"/>
                    </a:cubicBezTo>
                    <a:cubicBezTo>
                      <a:pt x="155" y="86"/>
                      <a:pt x="112" y="25"/>
                      <a:pt x="110" y="26"/>
                    </a:cubicBezTo>
                    <a:cubicBezTo>
                      <a:pt x="108" y="28"/>
                      <a:pt x="145" y="94"/>
                      <a:pt x="200" y="188"/>
                    </a:cubicBezTo>
                    <a:cubicBezTo>
                      <a:pt x="114" y="102"/>
                      <a:pt x="52" y="45"/>
                      <a:pt x="48" y="48"/>
                    </a:cubicBezTo>
                    <a:cubicBezTo>
                      <a:pt x="45" y="52"/>
                      <a:pt x="99" y="113"/>
                      <a:pt x="181" y="199"/>
                    </a:cubicBezTo>
                    <a:cubicBezTo>
                      <a:pt x="94" y="149"/>
                      <a:pt x="34" y="117"/>
                      <a:pt x="32" y="120"/>
                    </a:cubicBezTo>
                    <a:cubicBezTo>
                      <a:pt x="30" y="123"/>
                      <a:pt x="93" y="164"/>
                      <a:pt x="185" y="218"/>
                    </a:cubicBezTo>
                    <a:cubicBezTo>
                      <a:pt x="101" y="197"/>
                      <a:pt x="41" y="185"/>
                      <a:pt x="40" y="188"/>
                    </a:cubicBezTo>
                    <a:cubicBezTo>
                      <a:pt x="40" y="191"/>
                      <a:pt x="93" y="208"/>
                      <a:pt x="171" y="230"/>
                    </a:cubicBezTo>
                    <a:cubicBezTo>
                      <a:pt x="70" y="231"/>
                      <a:pt x="0" y="235"/>
                      <a:pt x="0" y="240"/>
                    </a:cubicBezTo>
                    <a:cubicBezTo>
                      <a:pt x="0" y="245"/>
                      <a:pt x="71" y="250"/>
                      <a:pt x="173" y="253"/>
                    </a:cubicBezTo>
                    <a:cubicBezTo>
                      <a:pt x="75" y="279"/>
                      <a:pt x="7" y="299"/>
                      <a:pt x="8" y="302"/>
                    </a:cubicBezTo>
                    <a:cubicBezTo>
                      <a:pt x="9" y="306"/>
                      <a:pt x="82" y="290"/>
                      <a:pt x="186" y="264"/>
                    </a:cubicBezTo>
                    <a:cubicBezTo>
                      <a:pt x="95" y="319"/>
                      <a:pt x="31" y="358"/>
                      <a:pt x="32" y="360"/>
                    </a:cubicBezTo>
                    <a:lnTo>
                      <a:pt x="177" y="293"/>
                    </a:lnTo>
                    <a:cubicBezTo>
                      <a:pt x="97" y="372"/>
                      <a:pt x="46" y="427"/>
                      <a:pt x="48" y="430"/>
                    </a:cubicBezTo>
                    <a:cubicBezTo>
                      <a:pt x="51" y="433"/>
                      <a:pt x="112" y="378"/>
                      <a:pt x="197" y="295"/>
                    </a:cubicBezTo>
                    <a:cubicBezTo>
                      <a:pt x="147" y="373"/>
                      <a:pt x="115" y="430"/>
                      <a:pt x="120" y="432"/>
                    </a:cubicBezTo>
                    <a:cubicBezTo>
                      <a:pt x="124" y="435"/>
                      <a:pt x="162" y="385"/>
                      <a:pt x="214" y="309"/>
                    </a:cubicBezTo>
                    <a:cubicBezTo>
                      <a:pt x="189" y="405"/>
                      <a:pt x="175" y="471"/>
                      <a:pt x="178" y="472"/>
                    </a:cubicBezTo>
                    <a:lnTo>
                      <a:pt x="226" y="333"/>
                    </a:lnTo>
                    <a:cubicBezTo>
                      <a:pt x="232" y="422"/>
                      <a:pt x="237" y="480"/>
                      <a:pt x="240" y="480"/>
                    </a:cubicBezTo>
                    <a:cubicBezTo>
                      <a:pt x="243" y="480"/>
                      <a:pt x="248" y="412"/>
                      <a:pt x="252" y="316"/>
                    </a:cubicBezTo>
                    <a:cubicBezTo>
                      <a:pt x="296" y="404"/>
                      <a:pt x="327" y="462"/>
                      <a:pt x="331" y="460"/>
                    </a:cubicBezTo>
                    <a:cubicBezTo>
                      <a:pt x="334" y="459"/>
                      <a:pt x="309" y="399"/>
                      <a:pt x="269" y="313"/>
                    </a:cubicBezTo>
                    <a:cubicBezTo>
                      <a:pt x="330" y="380"/>
                      <a:pt x="374" y="426"/>
                      <a:pt x="375" y="424"/>
                    </a:cubicBezTo>
                    <a:cubicBezTo>
                      <a:pt x="377" y="423"/>
                      <a:pt x="339" y="374"/>
                      <a:pt x="282" y="302"/>
                    </a:cubicBezTo>
                    <a:cubicBezTo>
                      <a:pt x="369" y="372"/>
                      <a:pt x="432" y="418"/>
                      <a:pt x="435" y="414"/>
                    </a:cubicBezTo>
                    <a:cubicBezTo>
                      <a:pt x="438" y="411"/>
                      <a:pt x="386" y="360"/>
                      <a:pt x="306" y="287"/>
                    </a:cubicBezTo>
                    <a:cubicBezTo>
                      <a:pt x="390" y="334"/>
                      <a:pt x="447" y="363"/>
                      <a:pt x="449" y="360"/>
                    </a:cubicBezTo>
                    <a:cubicBezTo>
                      <a:pt x="450" y="357"/>
                      <a:pt x="387" y="317"/>
                      <a:pt x="295" y="263"/>
                    </a:cubicBezTo>
                    <a:cubicBezTo>
                      <a:pt x="391" y="281"/>
                      <a:pt x="459" y="292"/>
                      <a:pt x="459" y="288"/>
                    </a:cubicBezTo>
                    <a:cubicBezTo>
                      <a:pt x="460" y="285"/>
                      <a:pt x="399" y="270"/>
                      <a:pt x="309" y="251"/>
                    </a:cubicBezTo>
                    <a:cubicBezTo>
                      <a:pt x="411" y="249"/>
                      <a:pt x="480" y="245"/>
                      <a:pt x="480" y="240"/>
                    </a:cubicBezTo>
                    <a:cubicBezTo>
                      <a:pt x="480" y="235"/>
                      <a:pt x="407" y="231"/>
                      <a:pt x="302" y="230"/>
                    </a:cubicBezTo>
                    <a:cubicBezTo>
                      <a:pt x="403" y="203"/>
                      <a:pt x="473" y="181"/>
                      <a:pt x="473" y="178"/>
                    </a:cubicBezTo>
                    <a:cubicBezTo>
                      <a:pt x="472" y="175"/>
                      <a:pt x="409" y="189"/>
                      <a:pt x="307" y="216"/>
                    </a:cubicBezTo>
                    <a:cubicBezTo>
                      <a:pt x="348" y="188"/>
                      <a:pt x="393" y="157"/>
                      <a:pt x="440" y="124"/>
                    </a:cubicBezTo>
                    <a:lnTo>
                      <a:pt x="298" y="199"/>
                    </a:lnTo>
                    <a:cubicBezTo>
                      <a:pt x="365" y="128"/>
                      <a:pt x="413" y="73"/>
                      <a:pt x="410" y="71"/>
                    </a:cubicBezTo>
                    <a:cubicBezTo>
                      <a:pt x="408" y="68"/>
                      <a:pt x="358" y="114"/>
                      <a:pt x="286" y="184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54" name="Rectangle 73"/>
              <p:cNvSpPr>
                <a:spLocks noChangeArrowheads="1"/>
              </p:cNvSpPr>
              <p:nvPr/>
            </p:nvSpPr>
            <p:spPr bwMode="auto">
              <a:xfrm>
                <a:off x="1891" y="3421"/>
                <a:ext cx="583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Arial" pitchFamily="34" charset="0"/>
                    <a:cs typeface="华文中宋"/>
                  </a:rPr>
                  <a:t>Living Room</a:t>
                </a:r>
                <a:endParaRPr lang="en-US" altLang="zh-CN" b="1">
                  <a:cs typeface="华文中宋"/>
                </a:endParaRPr>
              </a:p>
            </p:txBody>
          </p:sp>
          <p:sp>
            <p:nvSpPr>
              <p:cNvPr id="3155" name="Rectangle 74"/>
              <p:cNvSpPr>
                <a:spLocks noChangeArrowheads="1"/>
              </p:cNvSpPr>
              <p:nvPr/>
            </p:nvSpPr>
            <p:spPr bwMode="auto">
              <a:xfrm>
                <a:off x="2138" y="2663"/>
                <a:ext cx="181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Arial" pitchFamily="34" charset="0"/>
                    <a:cs typeface="华文中宋"/>
                  </a:rPr>
                  <a:t>Den</a:t>
                </a:r>
                <a:endParaRPr lang="en-US" altLang="zh-CN" b="1">
                  <a:cs typeface="华文中宋"/>
                </a:endParaRPr>
              </a:p>
            </p:txBody>
          </p:sp>
          <p:sp>
            <p:nvSpPr>
              <p:cNvPr id="3156" name="Rectangle 75"/>
              <p:cNvSpPr>
                <a:spLocks noChangeArrowheads="1"/>
              </p:cNvSpPr>
              <p:nvPr/>
            </p:nvSpPr>
            <p:spPr bwMode="auto">
              <a:xfrm>
                <a:off x="3280" y="1589"/>
                <a:ext cx="1269" cy="1005"/>
              </a:xfrm>
              <a:prstGeom prst="rect">
                <a:avLst/>
              </a:prstGeom>
              <a:noFill/>
              <a:ln w="38100" cap="rnd" algn="ctr">
                <a:solidFill>
                  <a:srgbClr val="00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57" name="Rectangle 76"/>
              <p:cNvSpPr>
                <a:spLocks noChangeArrowheads="1"/>
              </p:cNvSpPr>
              <p:nvPr/>
            </p:nvSpPr>
            <p:spPr bwMode="auto">
              <a:xfrm>
                <a:off x="3280" y="2594"/>
                <a:ext cx="1269" cy="1506"/>
              </a:xfrm>
              <a:prstGeom prst="rect">
                <a:avLst/>
              </a:prstGeom>
              <a:noFill/>
              <a:ln w="38100" cap="rnd">
                <a:solidFill>
                  <a:srgbClr val="00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58" name="Rectangle 77"/>
              <p:cNvSpPr>
                <a:spLocks noChangeArrowheads="1"/>
              </p:cNvSpPr>
              <p:nvPr/>
            </p:nvSpPr>
            <p:spPr bwMode="auto">
              <a:xfrm>
                <a:off x="2857" y="3849"/>
                <a:ext cx="423" cy="25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59" name="Rectangle 78"/>
              <p:cNvSpPr>
                <a:spLocks noChangeArrowheads="1"/>
              </p:cNvSpPr>
              <p:nvPr/>
            </p:nvSpPr>
            <p:spPr bwMode="auto">
              <a:xfrm>
                <a:off x="2857" y="3849"/>
                <a:ext cx="423" cy="251"/>
              </a:xfrm>
              <a:prstGeom prst="rect">
                <a:avLst/>
              </a:prstGeom>
              <a:noFill/>
              <a:ln w="38100" cap="rnd" algn="ctr">
                <a:solidFill>
                  <a:srgbClr val="00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60" name="Rectangle 79"/>
              <p:cNvSpPr>
                <a:spLocks noChangeArrowheads="1"/>
              </p:cNvSpPr>
              <p:nvPr/>
            </p:nvSpPr>
            <p:spPr bwMode="auto">
              <a:xfrm>
                <a:off x="3210" y="2342"/>
                <a:ext cx="141" cy="12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61" name="Rectangle 80"/>
              <p:cNvSpPr>
                <a:spLocks noChangeArrowheads="1"/>
              </p:cNvSpPr>
              <p:nvPr/>
            </p:nvSpPr>
            <p:spPr bwMode="auto">
              <a:xfrm>
                <a:off x="3210" y="2342"/>
                <a:ext cx="141" cy="126"/>
              </a:xfrm>
              <a:prstGeom prst="rect">
                <a:avLst/>
              </a:prstGeom>
              <a:noFill/>
              <a:ln w="15875" cap="rnd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62" name="Rectangle 81"/>
              <p:cNvSpPr>
                <a:spLocks noChangeArrowheads="1"/>
              </p:cNvSpPr>
              <p:nvPr/>
            </p:nvSpPr>
            <p:spPr bwMode="auto">
              <a:xfrm>
                <a:off x="3210" y="3598"/>
                <a:ext cx="141" cy="1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63" name="Rectangle 82"/>
              <p:cNvSpPr>
                <a:spLocks noChangeArrowheads="1"/>
              </p:cNvSpPr>
              <p:nvPr/>
            </p:nvSpPr>
            <p:spPr bwMode="auto">
              <a:xfrm>
                <a:off x="3210" y="3598"/>
                <a:ext cx="141" cy="125"/>
              </a:xfrm>
              <a:prstGeom prst="rect">
                <a:avLst/>
              </a:prstGeom>
              <a:noFill/>
              <a:ln w="15875" cap="rnd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64" name="Rectangle 83"/>
              <p:cNvSpPr>
                <a:spLocks noChangeArrowheads="1"/>
              </p:cNvSpPr>
              <p:nvPr/>
            </p:nvSpPr>
            <p:spPr bwMode="auto">
              <a:xfrm>
                <a:off x="3421" y="2531"/>
                <a:ext cx="141" cy="1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65" name="Rectangle 84"/>
              <p:cNvSpPr>
                <a:spLocks noChangeArrowheads="1"/>
              </p:cNvSpPr>
              <p:nvPr/>
            </p:nvSpPr>
            <p:spPr bwMode="auto">
              <a:xfrm>
                <a:off x="3421" y="2531"/>
                <a:ext cx="141" cy="125"/>
              </a:xfrm>
              <a:prstGeom prst="rect">
                <a:avLst/>
              </a:prstGeom>
              <a:noFill/>
              <a:ln w="15875" cap="rnd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66" name="Rectangle 85"/>
              <p:cNvSpPr>
                <a:spLocks noChangeArrowheads="1"/>
              </p:cNvSpPr>
              <p:nvPr/>
            </p:nvSpPr>
            <p:spPr bwMode="auto">
              <a:xfrm>
                <a:off x="2998" y="3786"/>
                <a:ext cx="141" cy="12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67" name="Rectangle 86"/>
              <p:cNvSpPr>
                <a:spLocks noChangeArrowheads="1"/>
              </p:cNvSpPr>
              <p:nvPr/>
            </p:nvSpPr>
            <p:spPr bwMode="auto">
              <a:xfrm>
                <a:off x="2998" y="3786"/>
                <a:ext cx="141" cy="126"/>
              </a:xfrm>
              <a:prstGeom prst="rect">
                <a:avLst/>
              </a:prstGeom>
              <a:noFill/>
              <a:ln w="15875" cap="rnd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68" name="Freeform 87"/>
              <p:cNvSpPr>
                <a:spLocks noEditPoints="1"/>
              </p:cNvSpPr>
              <p:nvPr/>
            </p:nvSpPr>
            <p:spPr bwMode="auto">
              <a:xfrm>
                <a:off x="2892" y="1611"/>
                <a:ext cx="353" cy="176"/>
              </a:xfrm>
              <a:custGeom>
                <a:avLst/>
                <a:gdLst>
                  <a:gd name="T0" fmla="*/ 0 w 960"/>
                  <a:gd name="T1" fmla="*/ 0 h 480"/>
                  <a:gd name="T2" fmla="*/ 0 w 960"/>
                  <a:gd name="T3" fmla="*/ 0 h 480"/>
                  <a:gd name="T4" fmla="*/ 0 w 960"/>
                  <a:gd name="T5" fmla="*/ 0 h 480"/>
                  <a:gd name="T6" fmla="*/ 0 w 960"/>
                  <a:gd name="T7" fmla="*/ 0 h 480"/>
                  <a:gd name="T8" fmla="*/ 0 w 960"/>
                  <a:gd name="T9" fmla="*/ 0 h 480"/>
                  <a:gd name="T10" fmla="*/ 0 w 960"/>
                  <a:gd name="T11" fmla="*/ 0 h 480"/>
                  <a:gd name="T12" fmla="*/ 0 w 960"/>
                  <a:gd name="T13" fmla="*/ 0 h 480"/>
                  <a:gd name="T14" fmla="*/ 0 w 960"/>
                  <a:gd name="T15" fmla="*/ 0 h 480"/>
                  <a:gd name="T16" fmla="*/ 0 w 960"/>
                  <a:gd name="T17" fmla="*/ 0 h 480"/>
                  <a:gd name="T18" fmla="*/ 0 w 960"/>
                  <a:gd name="T19" fmla="*/ 0 h 480"/>
                  <a:gd name="T20" fmla="*/ 0 w 960"/>
                  <a:gd name="T21" fmla="*/ 0 h 480"/>
                  <a:gd name="T22" fmla="*/ 0 w 960"/>
                  <a:gd name="T23" fmla="*/ 0 h 480"/>
                  <a:gd name="T24" fmla="*/ 0 w 960"/>
                  <a:gd name="T25" fmla="*/ 0 h 480"/>
                  <a:gd name="T26" fmla="*/ 0 w 960"/>
                  <a:gd name="T27" fmla="*/ 0 h 480"/>
                  <a:gd name="T28" fmla="*/ 0 w 960"/>
                  <a:gd name="T29" fmla="*/ 0 h 480"/>
                  <a:gd name="T30" fmla="*/ 0 w 960"/>
                  <a:gd name="T31" fmla="*/ 0 h 480"/>
                  <a:gd name="T32" fmla="*/ 0 w 960"/>
                  <a:gd name="T33" fmla="*/ 0 h 480"/>
                  <a:gd name="T34" fmla="*/ 0 w 960"/>
                  <a:gd name="T35" fmla="*/ 0 h 480"/>
                  <a:gd name="T36" fmla="*/ 0 w 960"/>
                  <a:gd name="T37" fmla="*/ 0 h 480"/>
                  <a:gd name="T38" fmla="*/ 0 w 960"/>
                  <a:gd name="T39" fmla="*/ 0 h 480"/>
                  <a:gd name="T40" fmla="*/ 0 w 960"/>
                  <a:gd name="T41" fmla="*/ 0 h 480"/>
                  <a:gd name="T42" fmla="*/ 0 w 960"/>
                  <a:gd name="T43" fmla="*/ 0 h 480"/>
                  <a:gd name="T44" fmla="*/ 0 w 960"/>
                  <a:gd name="T45" fmla="*/ 0 h 480"/>
                  <a:gd name="T46" fmla="*/ 0 w 960"/>
                  <a:gd name="T47" fmla="*/ 0 h 480"/>
                  <a:gd name="T48" fmla="*/ 0 w 960"/>
                  <a:gd name="T49" fmla="*/ 0 h 480"/>
                  <a:gd name="T50" fmla="*/ 0 w 960"/>
                  <a:gd name="T51" fmla="*/ 0 h 480"/>
                  <a:gd name="T52" fmla="*/ 0 w 960"/>
                  <a:gd name="T53" fmla="*/ 0 h 480"/>
                  <a:gd name="T54" fmla="*/ 0 w 960"/>
                  <a:gd name="T55" fmla="*/ 0 h 480"/>
                  <a:gd name="T56" fmla="*/ 0 w 960"/>
                  <a:gd name="T57" fmla="*/ 0 h 480"/>
                  <a:gd name="T58" fmla="*/ 0 w 960"/>
                  <a:gd name="T59" fmla="*/ 0 h 480"/>
                  <a:gd name="T60" fmla="*/ 0 w 960"/>
                  <a:gd name="T61" fmla="*/ 0 h 480"/>
                  <a:gd name="T62" fmla="*/ 0 w 960"/>
                  <a:gd name="T63" fmla="*/ 0 h 480"/>
                  <a:gd name="T64" fmla="*/ 0 w 960"/>
                  <a:gd name="T65" fmla="*/ 0 h 480"/>
                  <a:gd name="T66" fmla="*/ 0 w 960"/>
                  <a:gd name="T67" fmla="*/ 0 h 480"/>
                  <a:gd name="T68" fmla="*/ 0 w 960"/>
                  <a:gd name="T69" fmla="*/ 0 h 480"/>
                  <a:gd name="T70" fmla="*/ 0 w 960"/>
                  <a:gd name="T71" fmla="*/ 0 h 480"/>
                  <a:gd name="T72" fmla="*/ 0 w 960"/>
                  <a:gd name="T73" fmla="*/ 0 h 480"/>
                  <a:gd name="T74" fmla="*/ 0 w 960"/>
                  <a:gd name="T75" fmla="*/ 0 h 480"/>
                  <a:gd name="T76" fmla="*/ 0 w 960"/>
                  <a:gd name="T77" fmla="*/ 0 h 480"/>
                  <a:gd name="T78" fmla="*/ 0 w 960"/>
                  <a:gd name="T79" fmla="*/ 0 h 480"/>
                  <a:gd name="T80" fmla="*/ 0 w 960"/>
                  <a:gd name="T81" fmla="*/ 0 h 4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60"/>
                  <a:gd name="T124" fmla="*/ 0 h 480"/>
                  <a:gd name="T125" fmla="*/ 960 w 960"/>
                  <a:gd name="T126" fmla="*/ 480 h 4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60" h="480">
                    <a:moveTo>
                      <a:pt x="804" y="41"/>
                    </a:moveTo>
                    <a:cubicBezTo>
                      <a:pt x="801" y="41"/>
                      <a:pt x="799" y="40"/>
                      <a:pt x="796" y="40"/>
                    </a:cubicBezTo>
                    <a:lnTo>
                      <a:pt x="76" y="40"/>
                    </a:lnTo>
                    <a:cubicBezTo>
                      <a:pt x="59" y="42"/>
                      <a:pt x="46" y="55"/>
                      <a:pt x="44" y="72"/>
                    </a:cubicBezTo>
                    <a:lnTo>
                      <a:pt x="44" y="408"/>
                    </a:lnTo>
                    <a:cubicBezTo>
                      <a:pt x="46" y="425"/>
                      <a:pt x="59" y="439"/>
                      <a:pt x="76" y="440"/>
                    </a:cubicBezTo>
                    <a:lnTo>
                      <a:pt x="796" y="440"/>
                    </a:lnTo>
                    <a:cubicBezTo>
                      <a:pt x="799" y="440"/>
                      <a:pt x="801" y="440"/>
                      <a:pt x="804" y="439"/>
                    </a:cubicBezTo>
                    <a:lnTo>
                      <a:pt x="804" y="440"/>
                    </a:lnTo>
                    <a:lnTo>
                      <a:pt x="805" y="440"/>
                    </a:lnTo>
                    <a:cubicBezTo>
                      <a:pt x="880" y="440"/>
                      <a:pt x="940" y="351"/>
                      <a:pt x="940" y="240"/>
                    </a:cubicBezTo>
                    <a:cubicBezTo>
                      <a:pt x="940" y="130"/>
                      <a:pt x="880" y="40"/>
                      <a:pt x="805" y="40"/>
                    </a:cubicBezTo>
                    <a:cubicBezTo>
                      <a:pt x="805" y="40"/>
                      <a:pt x="805" y="40"/>
                      <a:pt x="805" y="40"/>
                    </a:cubicBezTo>
                    <a:lnTo>
                      <a:pt x="804" y="40"/>
                    </a:lnTo>
                    <a:lnTo>
                      <a:pt x="804" y="41"/>
                    </a:lnTo>
                    <a:close/>
                    <a:moveTo>
                      <a:pt x="804" y="41"/>
                    </a:moveTo>
                    <a:cubicBezTo>
                      <a:pt x="801" y="41"/>
                      <a:pt x="799" y="40"/>
                      <a:pt x="796" y="40"/>
                    </a:cubicBezTo>
                    <a:lnTo>
                      <a:pt x="76" y="40"/>
                    </a:lnTo>
                    <a:cubicBezTo>
                      <a:pt x="59" y="42"/>
                      <a:pt x="46" y="56"/>
                      <a:pt x="44" y="72"/>
                    </a:cubicBezTo>
                    <a:lnTo>
                      <a:pt x="44" y="408"/>
                    </a:lnTo>
                    <a:cubicBezTo>
                      <a:pt x="46" y="425"/>
                      <a:pt x="59" y="439"/>
                      <a:pt x="76" y="440"/>
                    </a:cubicBezTo>
                    <a:lnTo>
                      <a:pt x="796" y="440"/>
                    </a:lnTo>
                    <a:cubicBezTo>
                      <a:pt x="799" y="440"/>
                      <a:pt x="801" y="440"/>
                      <a:pt x="804" y="439"/>
                    </a:cubicBezTo>
                    <a:lnTo>
                      <a:pt x="804" y="440"/>
                    </a:lnTo>
                    <a:lnTo>
                      <a:pt x="805" y="440"/>
                    </a:lnTo>
                    <a:cubicBezTo>
                      <a:pt x="880" y="440"/>
                      <a:pt x="940" y="351"/>
                      <a:pt x="940" y="240"/>
                    </a:cubicBezTo>
                    <a:cubicBezTo>
                      <a:pt x="940" y="130"/>
                      <a:pt x="880" y="40"/>
                      <a:pt x="805" y="40"/>
                    </a:cubicBezTo>
                    <a:cubicBezTo>
                      <a:pt x="805" y="40"/>
                      <a:pt x="805" y="40"/>
                      <a:pt x="805" y="40"/>
                    </a:cubicBezTo>
                    <a:lnTo>
                      <a:pt x="804" y="40"/>
                    </a:lnTo>
                    <a:lnTo>
                      <a:pt x="804" y="41"/>
                    </a:lnTo>
                    <a:close/>
                    <a:moveTo>
                      <a:pt x="960" y="480"/>
                    </a:moveTo>
                    <a:lnTo>
                      <a:pt x="960" y="0"/>
                    </a:lnTo>
                    <a:lnTo>
                      <a:pt x="0" y="0"/>
                    </a:lnTo>
                    <a:lnTo>
                      <a:pt x="0" y="480"/>
                    </a:lnTo>
                    <a:lnTo>
                      <a:pt x="960" y="48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69" name="Freeform 88"/>
              <p:cNvSpPr>
                <a:spLocks noEditPoints="1"/>
              </p:cNvSpPr>
              <p:nvPr/>
            </p:nvSpPr>
            <p:spPr bwMode="auto">
              <a:xfrm>
                <a:off x="2892" y="1611"/>
                <a:ext cx="353" cy="176"/>
              </a:xfrm>
              <a:custGeom>
                <a:avLst/>
                <a:gdLst>
                  <a:gd name="T0" fmla="*/ 0 w 960"/>
                  <a:gd name="T1" fmla="*/ 0 h 480"/>
                  <a:gd name="T2" fmla="*/ 0 w 960"/>
                  <a:gd name="T3" fmla="*/ 0 h 480"/>
                  <a:gd name="T4" fmla="*/ 0 w 960"/>
                  <a:gd name="T5" fmla="*/ 0 h 480"/>
                  <a:gd name="T6" fmla="*/ 0 w 960"/>
                  <a:gd name="T7" fmla="*/ 0 h 480"/>
                  <a:gd name="T8" fmla="*/ 0 w 960"/>
                  <a:gd name="T9" fmla="*/ 0 h 480"/>
                  <a:gd name="T10" fmla="*/ 0 w 960"/>
                  <a:gd name="T11" fmla="*/ 0 h 480"/>
                  <a:gd name="T12" fmla="*/ 0 w 960"/>
                  <a:gd name="T13" fmla="*/ 0 h 480"/>
                  <a:gd name="T14" fmla="*/ 0 w 960"/>
                  <a:gd name="T15" fmla="*/ 0 h 480"/>
                  <a:gd name="T16" fmla="*/ 0 w 960"/>
                  <a:gd name="T17" fmla="*/ 0 h 480"/>
                  <a:gd name="T18" fmla="*/ 0 w 960"/>
                  <a:gd name="T19" fmla="*/ 0 h 480"/>
                  <a:gd name="T20" fmla="*/ 0 w 960"/>
                  <a:gd name="T21" fmla="*/ 0 h 480"/>
                  <a:gd name="T22" fmla="*/ 0 w 960"/>
                  <a:gd name="T23" fmla="*/ 0 h 480"/>
                  <a:gd name="T24" fmla="*/ 0 w 960"/>
                  <a:gd name="T25" fmla="*/ 0 h 480"/>
                  <a:gd name="T26" fmla="*/ 0 w 960"/>
                  <a:gd name="T27" fmla="*/ 0 h 480"/>
                  <a:gd name="T28" fmla="*/ 0 w 960"/>
                  <a:gd name="T29" fmla="*/ 0 h 480"/>
                  <a:gd name="T30" fmla="*/ 0 w 960"/>
                  <a:gd name="T31" fmla="*/ 0 h 480"/>
                  <a:gd name="T32" fmla="*/ 0 w 960"/>
                  <a:gd name="T33" fmla="*/ 0 h 480"/>
                  <a:gd name="T34" fmla="*/ 0 w 960"/>
                  <a:gd name="T35" fmla="*/ 0 h 480"/>
                  <a:gd name="T36" fmla="*/ 0 w 960"/>
                  <a:gd name="T37" fmla="*/ 0 h 480"/>
                  <a:gd name="T38" fmla="*/ 0 w 960"/>
                  <a:gd name="T39" fmla="*/ 0 h 480"/>
                  <a:gd name="T40" fmla="*/ 0 w 960"/>
                  <a:gd name="T41" fmla="*/ 0 h 480"/>
                  <a:gd name="T42" fmla="*/ 0 w 960"/>
                  <a:gd name="T43" fmla="*/ 0 h 480"/>
                  <a:gd name="T44" fmla="*/ 0 w 960"/>
                  <a:gd name="T45" fmla="*/ 0 h 480"/>
                  <a:gd name="T46" fmla="*/ 0 w 960"/>
                  <a:gd name="T47" fmla="*/ 0 h 480"/>
                  <a:gd name="T48" fmla="*/ 0 w 960"/>
                  <a:gd name="T49" fmla="*/ 0 h 480"/>
                  <a:gd name="T50" fmla="*/ 0 w 960"/>
                  <a:gd name="T51" fmla="*/ 0 h 480"/>
                  <a:gd name="T52" fmla="*/ 0 w 960"/>
                  <a:gd name="T53" fmla="*/ 0 h 480"/>
                  <a:gd name="T54" fmla="*/ 0 w 960"/>
                  <a:gd name="T55" fmla="*/ 0 h 480"/>
                  <a:gd name="T56" fmla="*/ 0 w 960"/>
                  <a:gd name="T57" fmla="*/ 0 h 480"/>
                  <a:gd name="T58" fmla="*/ 0 w 960"/>
                  <a:gd name="T59" fmla="*/ 0 h 480"/>
                  <a:gd name="T60" fmla="*/ 0 w 960"/>
                  <a:gd name="T61" fmla="*/ 0 h 480"/>
                  <a:gd name="T62" fmla="*/ 0 w 960"/>
                  <a:gd name="T63" fmla="*/ 0 h 480"/>
                  <a:gd name="T64" fmla="*/ 0 w 960"/>
                  <a:gd name="T65" fmla="*/ 0 h 480"/>
                  <a:gd name="T66" fmla="*/ 0 w 960"/>
                  <a:gd name="T67" fmla="*/ 0 h 480"/>
                  <a:gd name="T68" fmla="*/ 0 w 960"/>
                  <a:gd name="T69" fmla="*/ 0 h 480"/>
                  <a:gd name="T70" fmla="*/ 0 w 960"/>
                  <a:gd name="T71" fmla="*/ 0 h 480"/>
                  <a:gd name="T72" fmla="*/ 0 w 960"/>
                  <a:gd name="T73" fmla="*/ 0 h 480"/>
                  <a:gd name="T74" fmla="*/ 0 w 960"/>
                  <a:gd name="T75" fmla="*/ 0 h 480"/>
                  <a:gd name="T76" fmla="*/ 0 w 960"/>
                  <a:gd name="T77" fmla="*/ 0 h 480"/>
                  <a:gd name="T78" fmla="*/ 0 w 960"/>
                  <a:gd name="T79" fmla="*/ 0 h 480"/>
                  <a:gd name="T80" fmla="*/ 0 w 960"/>
                  <a:gd name="T81" fmla="*/ 0 h 4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60"/>
                  <a:gd name="T124" fmla="*/ 0 h 480"/>
                  <a:gd name="T125" fmla="*/ 960 w 960"/>
                  <a:gd name="T126" fmla="*/ 480 h 4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60" h="480">
                    <a:moveTo>
                      <a:pt x="804" y="41"/>
                    </a:moveTo>
                    <a:cubicBezTo>
                      <a:pt x="801" y="41"/>
                      <a:pt x="799" y="40"/>
                      <a:pt x="796" y="40"/>
                    </a:cubicBezTo>
                    <a:lnTo>
                      <a:pt x="76" y="40"/>
                    </a:lnTo>
                    <a:cubicBezTo>
                      <a:pt x="59" y="42"/>
                      <a:pt x="46" y="55"/>
                      <a:pt x="44" y="72"/>
                    </a:cubicBezTo>
                    <a:lnTo>
                      <a:pt x="44" y="408"/>
                    </a:lnTo>
                    <a:cubicBezTo>
                      <a:pt x="46" y="425"/>
                      <a:pt x="59" y="439"/>
                      <a:pt x="76" y="440"/>
                    </a:cubicBezTo>
                    <a:lnTo>
                      <a:pt x="796" y="440"/>
                    </a:lnTo>
                    <a:cubicBezTo>
                      <a:pt x="799" y="440"/>
                      <a:pt x="801" y="440"/>
                      <a:pt x="804" y="439"/>
                    </a:cubicBezTo>
                    <a:lnTo>
                      <a:pt x="804" y="440"/>
                    </a:lnTo>
                    <a:lnTo>
                      <a:pt x="805" y="440"/>
                    </a:lnTo>
                    <a:cubicBezTo>
                      <a:pt x="880" y="440"/>
                      <a:pt x="940" y="351"/>
                      <a:pt x="940" y="240"/>
                    </a:cubicBezTo>
                    <a:cubicBezTo>
                      <a:pt x="940" y="130"/>
                      <a:pt x="880" y="40"/>
                      <a:pt x="805" y="40"/>
                    </a:cubicBezTo>
                    <a:cubicBezTo>
                      <a:pt x="805" y="40"/>
                      <a:pt x="805" y="40"/>
                      <a:pt x="805" y="40"/>
                    </a:cubicBezTo>
                    <a:lnTo>
                      <a:pt x="804" y="40"/>
                    </a:lnTo>
                    <a:lnTo>
                      <a:pt x="804" y="41"/>
                    </a:lnTo>
                    <a:close/>
                    <a:moveTo>
                      <a:pt x="804" y="41"/>
                    </a:moveTo>
                    <a:cubicBezTo>
                      <a:pt x="801" y="41"/>
                      <a:pt x="799" y="40"/>
                      <a:pt x="796" y="40"/>
                    </a:cubicBezTo>
                    <a:lnTo>
                      <a:pt x="76" y="40"/>
                    </a:lnTo>
                    <a:cubicBezTo>
                      <a:pt x="59" y="42"/>
                      <a:pt x="46" y="56"/>
                      <a:pt x="44" y="72"/>
                    </a:cubicBezTo>
                    <a:lnTo>
                      <a:pt x="44" y="408"/>
                    </a:lnTo>
                    <a:cubicBezTo>
                      <a:pt x="46" y="425"/>
                      <a:pt x="59" y="439"/>
                      <a:pt x="76" y="440"/>
                    </a:cubicBezTo>
                    <a:lnTo>
                      <a:pt x="796" y="440"/>
                    </a:lnTo>
                    <a:cubicBezTo>
                      <a:pt x="799" y="440"/>
                      <a:pt x="801" y="440"/>
                      <a:pt x="804" y="439"/>
                    </a:cubicBezTo>
                    <a:lnTo>
                      <a:pt x="804" y="440"/>
                    </a:lnTo>
                    <a:lnTo>
                      <a:pt x="805" y="440"/>
                    </a:lnTo>
                    <a:cubicBezTo>
                      <a:pt x="880" y="440"/>
                      <a:pt x="940" y="351"/>
                      <a:pt x="940" y="240"/>
                    </a:cubicBezTo>
                    <a:cubicBezTo>
                      <a:pt x="940" y="130"/>
                      <a:pt x="880" y="40"/>
                      <a:pt x="805" y="40"/>
                    </a:cubicBezTo>
                    <a:cubicBezTo>
                      <a:pt x="805" y="40"/>
                      <a:pt x="805" y="40"/>
                      <a:pt x="805" y="40"/>
                    </a:cubicBezTo>
                    <a:lnTo>
                      <a:pt x="804" y="40"/>
                    </a:lnTo>
                    <a:lnTo>
                      <a:pt x="804" y="41"/>
                    </a:lnTo>
                    <a:close/>
                    <a:moveTo>
                      <a:pt x="960" y="480"/>
                    </a:moveTo>
                    <a:lnTo>
                      <a:pt x="960" y="0"/>
                    </a:lnTo>
                    <a:lnTo>
                      <a:pt x="0" y="0"/>
                    </a:lnTo>
                    <a:lnTo>
                      <a:pt x="0" y="480"/>
                    </a:lnTo>
                    <a:lnTo>
                      <a:pt x="960" y="480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70" name="Freeform 89"/>
              <p:cNvSpPr>
                <a:spLocks/>
              </p:cNvSpPr>
              <p:nvPr/>
            </p:nvSpPr>
            <p:spPr bwMode="auto">
              <a:xfrm>
                <a:off x="2928" y="1690"/>
                <a:ext cx="17" cy="1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0 h 48"/>
                  <a:gd name="T4" fmla="*/ 0 w 48"/>
                  <a:gd name="T5" fmla="*/ 0 h 48"/>
                  <a:gd name="T6" fmla="*/ 0 w 48"/>
                  <a:gd name="T7" fmla="*/ 0 h 48"/>
                  <a:gd name="T8" fmla="*/ 0 w 48"/>
                  <a:gd name="T9" fmla="*/ 0 h 48"/>
                  <a:gd name="T10" fmla="*/ 0 w 48"/>
                  <a:gd name="T11" fmla="*/ 0 h 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48"/>
                  <a:gd name="T20" fmla="*/ 48 w 48"/>
                  <a:gd name="T21" fmla="*/ 48 h 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48">
                    <a:moveTo>
                      <a:pt x="24" y="48"/>
                    </a:moveTo>
                    <a:cubicBezTo>
                      <a:pt x="11" y="48"/>
                      <a:pt x="0" y="38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38" y="0"/>
                      <a:pt x="48" y="11"/>
                      <a:pt x="48" y="24"/>
                    </a:cubicBezTo>
                    <a:cubicBezTo>
                      <a:pt x="48" y="38"/>
                      <a:pt x="38" y="48"/>
                      <a:pt x="24" y="48"/>
                    </a:cubicBezTo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71" name="Freeform 90"/>
              <p:cNvSpPr>
                <a:spLocks/>
              </p:cNvSpPr>
              <p:nvPr/>
            </p:nvSpPr>
            <p:spPr bwMode="auto">
              <a:xfrm>
                <a:off x="2928" y="1690"/>
                <a:ext cx="17" cy="18"/>
              </a:xfrm>
              <a:custGeom>
                <a:avLst/>
                <a:gdLst>
                  <a:gd name="T0" fmla="*/ 8 w 17"/>
                  <a:gd name="T1" fmla="*/ 18 h 18"/>
                  <a:gd name="T2" fmla="*/ 0 w 17"/>
                  <a:gd name="T3" fmla="*/ 9 h 18"/>
                  <a:gd name="T4" fmla="*/ 8 w 17"/>
                  <a:gd name="T5" fmla="*/ 0 h 18"/>
                  <a:gd name="T6" fmla="*/ 8 w 17"/>
                  <a:gd name="T7" fmla="*/ 0 h 18"/>
                  <a:gd name="T8" fmla="*/ 17 w 17"/>
                  <a:gd name="T9" fmla="*/ 9 h 18"/>
                  <a:gd name="T10" fmla="*/ 8 w 17"/>
                  <a:gd name="T11" fmla="*/ 18 h 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8"/>
                  <a:gd name="T20" fmla="*/ 17 w 17"/>
                  <a:gd name="T21" fmla="*/ 18 h 1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8">
                    <a:moveTo>
                      <a:pt x="8" y="18"/>
                    </a:move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" y="0"/>
                      <a:pt x="17" y="4"/>
                      <a:pt x="17" y="9"/>
                    </a:cubicBezTo>
                    <a:cubicBezTo>
                      <a:pt x="17" y="14"/>
                      <a:pt x="13" y="18"/>
                      <a:pt x="8" y="18"/>
                    </a:cubicBez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72" name="Rectangle 91"/>
              <p:cNvSpPr>
                <a:spLocks noChangeArrowheads="1"/>
              </p:cNvSpPr>
              <p:nvPr/>
            </p:nvSpPr>
            <p:spPr bwMode="auto">
              <a:xfrm>
                <a:off x="2892" y="1696"/>
                <a:ext cx="30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73" name="Rectangle 92"/>
              <p:cNvSpPr>
                <a:spLocks noChangeArrowheads="1"/>
              </p:cNvSpPr>
              <p:nvPr/>
            </p:nvSpPr>
            <p:spPr bwMode="auto">
              <a:xfrm>
                <a:off x="2892" y="1696"/>
                <a:ext cx="30" cy="6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74" name="Freeform 93"/>
              <p:cNvSpPr>
                <a:spLocks noEditPoints="1"/>
              </p:cNvSpPr>
              <p:nvPr/>
            </p:nvSpPr>
            <p:spPr bwMode="auto">
              <a:xfrm>
                <a:off x="2897" y="1677"/>
                <a:ext cx="8" cy="44"/>
              </a:xfrm>
              <a:custGeom>
                <a:avLst/>
                <a:gdLst>
                  <a:gd name="T0" fmla="*/ 0 w 8"/>
                  <a:gd name="T1" fmla="*/ 39 h 44"/>
                  <a:gd name="T2" fmla="*/ 8 w 8"/>
                  <a:gd name="T3" fmla="*/ 39 h 44"/>
                  <a:gd name="T4" fmla="*/ 4 w 8"/>
                  <a:gd name="T5" fmla="*/ 44 h 44"/>
                  <a:gd name="T6" fmla="*/ 4 w 8"/>
                  <a:gd name="T7" fmla="*/ 35 h 44"/>
                  <a:gd name="T8" fmla="*/ 0 w 8"/>
                  <a:gd name="T9" fmla="*/ 4 h 44"/>
                  <a:gd name="T10" fmla="*/ 8 w 8"/>
                  <a:gd name="T11" fmla="*/ 4 h 44"/>
                  <a:gd name="T12" fmla="*/ 4 w 8"/>
                  <a:gd name="T13" fmla="*/ 0 h 44"/>
                  <a:gd name="T14" fmla="*/ 4 w 8"/>
                  <a:gd name="T15" fmla="*/ 9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"/>
                  <a:gd name="T25" fmla="*/ 0 h 44"/>
                  <a:gd name="T26" fmla="*/ 8 w 8"/>
                  <a:gd name="T27" fmla="*/ 44 h 4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" h="44">
                    <a:moveTo>
                      <a:pt x="0" y="39"/>
                    </a:moveTo>
                    <a:lnTo>
                      <a:pt x="8" y="39"/>
                    </a:lnTo>
                    <a:moveTo>
                      <a:pt x="4" y="44"/>
                    </a:moveTo>
                    <a:lnTo>
                      <a:pt x="4" y="35"/>
                    </a:lnTo>
                    <a:moveTo>
                      <a:pt x="0" y="4"/>
                    </a:moveTo>
                    <a:lnTo>
                      <a:pt x="8" y="4"/>
                    </a:lnTo>
                    <a:moveTo>
                      <a:pt x="4" y="0"/>
                    </a:moveTo>
                    <a:lnTo>
                      <a:pt x="4" y="9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75" name="Rectangle 94"/>
              <p:cNvSpPr>
                <a:spLocks noChangeArrowheads="1"/>
              </p:cNvSpPr>
              <p:nvPr/>
            </p:nvSpPr>
            <p:spPr bwMode="auto">
              <a:xfrm>
                <a:off x="4415" y="1777"/>
                <a:ext cx="128" cy="35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76" name="Rectangle 95"/>
              <p:cNvSpPr>
                <a:spLocks noChangeArrowheads="1"/>
              </p:cNvSpPr>
              <p:nvPr/>
            </p:nvSpPr>
            <p:spPr bwMode="auto">
              <a:xfrm>
                <a:off x="4415" y="1777"/>
                <a:ext cx="128" cy="356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77" name="Freeform 96"/>
              <p:cNvSpPr>
                <a:spLocks noEditPoints="1"/>
              </p:cNvSpPr>
              <p:nvPr/>
            </p:nvSpPr>
            <p:spPr bwMode="auto">
              <a:xfrm>
                <a:off x="4436" y="1802"/>
                <a:ext cx="88" cy="307"/>
              </a:xfrm>
              <a:custGeom>
                <a:avLst/>
                <a:gdLst>
                  <a:gd name="T0" fmla="*/ 0 w 240"/>
                  <a:gd name="T1" fmla="*/ 0 h 836"/>
                  <a:gd name="T2" fmla="*/ 0 w 240"/>
                  <a:gd name="T3" fmla="*/ 0 h 836"/>
                  <a:gd name="T4" fmla="*/ 0 w 240"/>
                  <a:gd name="T5" fmla="*/ 0 h 836"/>
                  <a:gd name="T6" fmla="*/ 0 w 240"/>
                  <a:gd name="T7" fmla="*/ 0 h 836"/>
                  <a:gd name="T8" fmla="*/ 0 w 240"/>
                  <a:gd name="T9" fmla="*/ 0 h 836"/>
                  <a:gd name="T10" fmla="*/ 0 w 240"/>
                  <a:gd name="T11" fmla="*/ 0 h 836"/>
                  <a:gd name="T12" fmla="*/ 0 w 240"/>
                  <a:gd name="T13" fmla="*/ 0 h 836"/>
                  <a:gd name="T14" fmla="*/ 0 w 240"/>
                  <a:gd name="T15" fmla="*/ 0 h 836"/>
                  <a:gd name="T16" fmla="*/ 0 w 240"/>
                  <a:gd name="T17" fmla="*/ 0 h 836"/>
                  <a:gd name="T18" fmla="*/ 0 w 240"/>
                  <a:gd name="T19" fmla="*/ 0 h 836"/>
                  <a:gd name="T20" fmla="*/ 0 w 240"/>
                  <a:gd name="T21" fmla="*/ 0 h 836"/>
                  <a:gd name="T22" fmla="*/ 0 w 240"/>
                  <a:gd name="T23" fmla="*/ 0 h 836"/>
                  <a:gd name="T24" fmla="*/ 0 w 240"/>
                  <a:gd name="T25" fmla="*/ 0 h 836"/>
                  <a:gd name="T26" fmla="*/ 0 w 240"/>
                  <a:gd name="T27" fmla="*/ 0 h 836"/>
                  <a:gd name="T28" fmla="*/ 0 w 240"/>
                  <a:gd name="T29" fmla="*/ 0 h 836"/>
                  <a:gd name="T30" fmla="*/ 0 w 240"/>
                  <a:gd name="T31" fmla="*/ 0 h 836"/>
                  <a:gd name="T32" fmla="*/ 0 w 240"/>
                  <a:gd name="T33" fmla="*/ 0 h 836"/>
                  <a:gd name="T34" fmla="*/ 0 w 240"/>
                  <a:gd name="T35" fmla="*/ 0 h 836"/>
                  <a:gd name="T36" fmla="*/ 0 w 240"/>
                  <a:gd name="T37" fmla="*/ 0 h 836"/>
                  <a:gd name="T38" fmla="*/ 0 w 240"/>
                  <a:gd name="T39" fmla="*/ 0 h 836"/>
                  <a:gd name="T40" fmla="*/ 0 w 240"/>
                  <a:gd name="T41" fmla="*/ 0 h 836"/>
                  <a:gd name="T42" fmla="*/ 0 w 240"/>
                  <a:gd name="T43" fmla="*/ 0 h 836"/>
                  <a:gd name="T44" fmla="*/ 0 w 240"/>
                  <a:gd name="T45" fmla="*/ 0 h 836"/>
                  <a:gd name="T46" fmla="*/ 0 w 240"/>
                  <a:gd name="T47" fmla="*/ 0 h 836"/>
                  <a:gd name="T48" fmla="*/ 0 w 240"/>
                  <a:gd name="T49" fmla="*/ 0 h 836"/>
                  <a:gd name="T50" fmla="*/ 0 w 240"/>
                  <a:gd name="T51" fmla="*/ 0 h 836"/>
                  <a:gd name="T52" fmla="*/ 0 w 240"/>
                  <a:gd name="T53" fmla="*/ 0 h 836"/>
                  <a:gd name="T54" fmla="*/ 0 w 240"/>
                  <a:gd name="T55" fmla="*/ 0 h 836"/>
                  <a:gd name="T56" fmla="*/ 0 w 240"/>
                  <a:gd name="T57" fmla="*/ 0 h 836"/>
                  <a:gd name="T58" fmla="*/ 0 w 240"/>
                  <a:gd name="T59" fmla="*/ 0 h 836"/>
                  <a:gd name="T60" fmla="*/ 0 w 240"/>
                  <a:gd name="T61" fmla="*/ 0 h 836"/>
                  <a:gd name="T62" fmla="*/ 0 w 240"/>
                  <a:gd name="T63" fmla="*/ 0 h 836"/>
                  <a:gd name="T64" fmla="*/ 0 w 240"/>
                  <a:gd name="T65" fmla="*/ 0 h 836"/>
                  <a:gd name="T66" fmla="*/ 0 w 240"/>
                  <a:gd name="T67" fmla="*/ 0 h 8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40"/>
                  <a:gd name="T103" fmla="*/ 0 h 836"/>
                  <a:gd name="T104" fmla="*/ 240 w 240"/>
                  <a:gd name="T105" fmla="*/ 836 h 8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40" h="836">
                    <a:moveTo>
                      <a:pt x="177" y="836"/>
                    </a:moveTo>
                    <a:lnTo>
                      <a:pt x="63" y="836"/>
                    </a:lnTo>
                    <a:cubicBezTo>
                      <a:pt x="28" y="836"/>
                      <a:pt x="0" y="808"/>
                      <a:pt x="0" y="773"/>
                    </a:cubicBezTo>
                    <a:lnTo>
                      <a:pt x="0" y="566"/>
                    </a:lnTo>
                    <a:cubicBezTo>
                      <a:pt x="0" y="536"/>
                      <a:pt x="21" y="510"/>
                      <a:pt x="51" y="504"/>
                    </a:cubicBezTo>
                    <a:lnTo>
                      <a:pt x="165" y="481"/>
                    </a:lnTo>
                    <a:cubicBezTo>
                      <a:pt x="199" y="474"/>
                      <a:pt x="232" y="497"/>
                      <a:pt x="239" y="531"/>
                    </a:cubicBezTo>
                    <a:cubicBezTo>
                      <a:pt x="240" y="535"/>
                      <a:pt x="240" y="539"/>
                      <a:pt x="240" y="543"/>
                    </a:cubicBezTo>
                    <a:lnTo>
                      <a:pt x="240" y="773"/>
                    </a:lnTo>
                    <a:cubicBezTo>
                      <a:pt x="240" y="808"/>
                      <a:pt x="212" y="836"/>
                      <a:pt x="177" y="836"/>
                    </a:cubicBezTo>
                    <a:close/>
                    <a:moveTo>
                      <a:pt x="119" y="379"/>
                    </a:moveTo>
                    <a:lnTo>
                      <a:pt x="224" y="399"/>
                    </a:lnTo>
                    <a:cubicBezTo>
                      <a:pt x="233" y="401"/>
                      <a:pt x="240" y="409"/>
                      <a:pt x="240" y="418"/>
                    </a:cubicBezTo>
                    <a:cubicBezTo>
                      <a:pt x="240" y="428"/>
                      <a:pt x="233" y="436"/>
                      <a:pt x="224" y="437"/>
                    </a:cubicBezTo>
                    <a:lnTo>
                      <a:pt x="119" y="457"/>
                    </a:lnTo>
                    <a:cubicBezTo>
                      <a:pt x="98" y="461"/>
                      <a:pt x="77" y="447"/>
                      <a:pt x="73" y="426"/>
                    </a:cubicBezTo>
                    <a:cubicBezTo>
                      <a:pt x="72" y="423"/>
                      <a:pt x="72" y="421"/>
                      <a:pt x="72" y="418"/>
                    </a:cubicBezTo>
                    <a:cubicBezTo>
                      <a:pt x="72" y="396"/>
                      <a:pt x="90" y="379"/>
                      <a:pt x="112" y="379"/>
                    </a:cubicBezTo>
                    <a:cubicBezTo>
                      <a:pt x="114" y="379"/>
                      <a:pt x="117" y="379"/>
                      <a:pt x="119" y="379"/>
                    </a:cubicBezTo>
                    <a:close/>
                    <a:moveTo>
                      <a:pt x="177" y="0"/>
                    </a:moveTo>
                    <a:lnTo>
                      <a:pt x="63" y="0"/>
                    </a:lnTo>
                    <a:cubicBezTo>
                      <a:pt x="28" y="0"/>
                      <a:pt x="0" y="28"/>
                      <a:pt x="0" y="63"/>
                    </a:cubicBezTo>
                    <a:lnTo>
                      <a:pt x="0" y="271"/>
                    </a:lnTo>
                    <a:cubicBezTo>
                      <a:pt x="0" y="301"/>
                      <a:pt x="21" y="326"/>
                      <a:pt x="51" y="332"/>
                    </a:cubicBezTo>
                    <a:lnTo>
                      <a:pt x="165" y="355"/>
                    </a:lnTo>
                    <a:cubicBezTo>
                      <a:pt x="199" y="362"/>
                      <a:pt x="232" y="340"/>
                      <a:pt x="239" y="306"/>
                    </a:cubicBezTo>
                    <a:cubicBezTo>
                      <a:pt x="240" y="302"/>
                      <a:pt x="240" y="298"/>
                      <a:pt x="240" y="293"/>
                    </a:cubicBezTo>
                    <a:lnTo>
                      <a:pt x="240" y="63"/>
                    </a:lnTo>
                    <a:cubicBezTo>
                      <a:pt x="240" y="28"/>
                      <a:pt x="212" y="0"/>
                      <a:pt x="177" y="0"/>
                    </a:cubicBezTo>
                    <a:cubicBezTo>
                      <a:pt x="177" y="0"/>
                      <a:pt x="177" y="0"/>
                      <a:pt x="1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78" name="Freeform 97"/>
              <p:cNvSpPr>
                <a:spLocks noEditPoints="1"/>
              </p:cNvSpPr>
              <p:nvPr/>
            </p:nvSpPr>
            <p:spPr bwMode="auto">
              <a:xfrm>
                <a:off x="4436" y="1802"/>
                <a:ext cx="88" cy="307"/>
              </a:xfrm>
              <a:custGeom>
                <a:avLst/>
                <a:gdLst>
                  <a:gd name="T0" fmla="*/ 0 w 240"/>
                  <a:gd name="T1" fmla="*/ 0 h 836"/>
                  <a:gd name="T2" fmla="*/ 0 w 240"/>
                  <a:gd name="T3" fmla="*/ 0 h 836"/>
                  <a:gd name="T4" fmla="*/ 0 w 240"/>
                  <a:gd name="T5" fmla="*/ 0 h 836"/>
                  <a:gd name="T6" fmla="*/ 0 w 240"/>
                  <a:gd name="T7" fmla="*/ 0 h 836"/>
                  <a:gd name="T8" fmla="*/ 0 w 240"/>
                  <a:gd name="T9" fmla="*/ 0 h 836"/>
                  <a:gd name="T10" fmla="*/ 0 w 240"/>
                  <a:gd name="T11" fmla="*/ 0 h 836"/>
                  <a:gd name="T12" fmla="*/ 0 w 240"/>
                  <a:gd name="T13" fmla="*/ 0 h 836"/>
                  <a:gd name="T14" fmla="*/ 0 w 240"/>
                  <a:gd name="T15" fmla="*/ 0 h 836"/>
                  <a:gd name="T16" fmla="*/ 0 w 240"/>
                  <a:gd name="T17" fmla="*/ 0 h 836"/>
                  <a:gd name="T18" fmla="*/ 0 w 240"/>
                  <a:gd name="T19" fmla="*/ 0 h 836"/>
                  <a:gd name="T20" fmla="*/ 0 w 240"/>
                  <a:gd name="T21" fmla="*/ 0 h 836"/>
                  <a:gd name="T22" fmla="*/ 0 w 240"/>
                  <a:gd name="T23" fmla="*/ 0 h 836"/>
                  <a:gd name="T24" fmla="*/ 0 w 240"/>
                  <a:gd name="T25" fmla="*/ 0 h 836"/>
                  <a:gd name="T26" fmla="*/ 0 w 240"/>
                  <a:gd name="T27" fmla="*/ 0 h 836"/>
                  <a:gd name="T28" fmla="*/ 0 w 240"/>
                  <a:gd name="T29" fmla="*/ 0 h 836"/>
                  <a:gd name="T30" fmla="*/ 0 w 240"/>
                  <a:gd name="T31" fmla="*/ 0 h 836"/>
                  <a:gd name="T32" fmla="*/ 0 w 240"/>
                  <a:gd name="T33" fmla="*/ 0 h 836"/>
                  <a:gd name="T34" fmla="*/ 0 w 240"/>
                  <a:gd name="T35" fmla="*/ 0 h 836"/>
                  <a:gd name="T36" fmla="*/ 0 w 240"/>
                  <a:gd name="T37" fmla="*/ 0 h 836"/>
                  <a:gd name="T38" fmla="*/ 0 w 240"/>
                  <a:gd name="T39" fmla="*/ 0 h 836"/>
                  <a:gd name="T40" fmla="*/ 0 w 240"/>
                  <a:gd name="T41" fmla="*/ 0 h 836"/>
                  <a:gd name="T42" fmla="*/ 0 w 240"/>
                  <a:gd name="T43" fmla="*/ 0 h 836"/>
                  <a:gd name="T44" fmla="*/ 0 w 240"/>
                  <a:gd name="T45" fmla="*/ 0 h 836"/>
                  <a:gd name="T46" fmla="*/ 0 w 240"/>
                  <a:gd name="T47" fmla="*/ 0 h 836"/>
                  <a:gd name="T48" fmla="*/ 0 w 240"/>
                  <a:gd name="T49" fmla="*/ 0 h 836"/>
                  <a:gd name="T50" fmla="*/ 0 w 240"/>
                  <a:gd name="T51" fmla="*/ 0 h 836"/>
                  <a:gd name="T52" fmla="*/ 0 w 240"/>
                  <a:gd name="T53" fmla="*/ 0 h 836"/>
                  <a:gd name="T54" fmla="*/ 0 w 240"/>
                  <a:gd name="T55" fmla="*/ 0 h 836"/>
                  <a:gd name="T56" fmla="*/ 0 w 240"/>
                  <a:gd name="T57" fmla="*/ 0 h 836"/>
                  <a:gd name="T58" fmla="*/ 0 w 240"/>
                  <a:gd name="T59" fmla="*/ 0 h 836"/>
                  <a:gd name="T60" fmla="*/ 0 w 240"/>
                  <a:gd name="T61" fmla="*/ 0 h 836"/>
                  <a:gd name="T62" fmla="*/ 0 w 240"/>
                  <a:gd name="T63" fmla="*/ 0 h 836"/>
                  <a:gd name="T64" fmla="*/ 0 w 240"/>
                  <a:gd name="T65" fmla="*/ 0 h 836"/>
                  <a:gd name="T66" fmla="*/ 0 w 240"/>
                  <a:gd name="T67" fmla="*/ 0 h 8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40"/>
                  <a:gd name="T103" fmla="*/ 0 h 836"/>
                  <a:gd name="T104" fmla="*/ 240 w 240"/>
                  <a:gd name="T105" fmla="*/ 836 h 8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40" h="836">
                    <a:moveTo>
                      <a:pt x="177" y="836"/>
                    </a:moveTo>
                    <a:lnTo>
                      <a:pt x="63" y="836"/>
                    </a:lnTo>
                    <a:cubicBezTo>
                      <a:pt x="28" y="836"/>
                      <a:pt x="0" y="808"/>
                      <a:pt x="0" y="773"/>
                    </a:cubicBezTo>
                    <a:lnTo>
                      <a:pt x="0" y="566"/>
                    </a:lnTo>
                    <a:cubicBezTo>
                      <a:pt x="0" y="536"/>
                      <a:pt x="21" y="510"/>
                      <a:pt x="51" y="504"/>
                    </a:cubicBezTo>
                    <a:lnTo>
                      <a:pt x="165" y="481"/>
                    </a:lnTo>
                    <a:cubicBezTo>
                      <a:pt x="199" y="474"/>
                      <a:pt x="232" y="497"/>
                      <a:pt x="239" y="531"/>
                    </a:cubicBezTo>
                    <a:cubicBezTo>
                      <a:pt x="240" y="535"/>
                      <a:pt x="240" y="539"/>
                      <a:pt x="240" y="543"/>
                    </a:cubicBezTo>
                    <a:lnTo>
                      <a:pt x="240" y="773"/>
                    </a:lnTo>
                    <a:cubicBezTo>
                      <a:pt x="240" y="808"/>
                      <a:pt x="212" y="836"/>
                      <a:pt x="177" y="836"/>
                    </a:cubicBezTo>
                    <a:close/>
                    <a:moveTo>
                      <a:pt x="119" y="379"/>
                    </a:moveTo>
                    <a:lnTo>
                      <a:pt x="224" y="399"/>
                    </a:lnTo>
                    <a:cubicBezTo>
                      <a:pt x="233" y="401"/>
                      <a:pt x="240" y="409"/>
                      <a:pt x="240" y="418"/>
                    </a:cubicBezTo>
                    <a:cubicBezTo>
                      <a:pt x="240" y="428"/>
                      <a:pt x="233" y="436"/>
                      <a:pt x="224" y="437"/>
                    </a:cubicBezTo>
                    <a:lnTo>
                      <a:pt x="119" y="457"/>
                    </a:lnTo>
                    <a:cubicBezTo>
                      <a:pt x="98" y="461"/>
                      <a:pt x="77" y="447"/>
                      <a:pt x="73" y="426"/>
                    </a:cubicBezTo>
                    <a:cubicBezTo>
                      <a:pt x="72" y="423"/>
                      <a:pt x="72" y="421"/>
                      <a:pt x="72" y="418"/>
                    </a:cubicBezTo>
                    <a:cubicBezTo>
                      <a:pt x="72" y="396"/>
                      <a:pt x="90" y="379"/>
                      <a:pt x="112" y="379"/>
                    </a:cubicBezTo>
                    <a:cubicBezTo>
                      <a:pt x="114" y="379"/>
                      <a:pt x="117" y="379"/>
                      <a:pt x="119" y="379"/>
                    </a:cubicBezTo>
                    <a:close/>
                    <a:moveTo>
                      <a:pt x="177" y="0"/>
                    </a:moveTo>
                    <a:lnTo>
                      <a:pt x="63" y="0"/>
                    </a:lnTo>
                    <a:cubicBezTo>
                      <a:pt x="28" y="0"/>
                      <a:pt x="0" y="28"/>
                      <a:pt x="0" y="63"/>
                    </a:cubicBezTo>
                    <a:lnTo>
                      <a:pt x="0" y="271"/>
                    </a:lnTo>
                    <a:cubicBezTo>
                      <a:pt x="0" y="301"/>
                      <a:pt x="21" y="326"/>
                      <a:pt x="51" y="332"/>
                    </a:cubicBezTo>
                    <a:lnTo>
                      <a:pt x="165" y="355"/>
                    </a:lnTo>
                    <a:cubicBezTo>
                      <a:pt x="199" y="362"/>
                      <a:pt x="232" y="340"/>
                      <a:pt x="239" y="306"/>
                    </a:cubicBezTo>
                    <a:cubicBezTo>
                      <a:pt x="240" y="302"/>
                      <a:pt x="240" y="298"/>
                      <a:pt x="240" y="293"/>
                    </a:cubicBezTo>
                    <a:lnTo>
                      <a:pt x="240" y="63"/>
                    </a:lnTo>
                    <a:cubicBezTo>
                      <a:pt x="240" y="28"/>
                      <a:pt x="212" y="0"/>
                      <a:pt x="177" y="0"/>
                    </a:cubicBezTo>
                    <a:cubicBezTo>
                      <a:pt x="177" y="0"/>
                      <a:pt x="177" y="0"/>
                      <a:pt x="177" y="0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79" name="Freeform 98"/>
              <p:cNvSpPr>
                <a:spLocks noEditPoints="1"/>
              </p:cNvSpPr>
              <p:nvPr/>
            </p:nvSpPr>
            <p:spPr bwMode="auto">
              <a:xfrm>
                <a:off x="4476" y="1899"/>
                <a:ext cx="17" cy="112"/>
              </a:xfrm>
              <a:custGeom>
                <a:avLst/>
                <a:gdLst>
                  <a:gd name="T0" fmla="*/ 0 w 48"/>
                  <a:gd name="T1" fmla="*/ 0 h 304"/>
                  <a:gd name="T2" fmla="*/ 0 w 48"/>
                  <a:gd name="T3" fmla="*/ 0 h 304"/>
                  <a:gd name="T4" fmla="*/ 0 w 48"/>
                  <a:gd name="T5" fmla="*/ 0 h 304"/>
                  <a:gd name="T6" fmla="*/ 0 w 48"/>
                  <a:gd name="T7" fmla="*/ 0 h 304"/>
                  <a:gd name="T8" fmla="*/ 0 w 48"/>
                  <a:gd name="T9" fmla="*/ 0 h 304"/>
                  <a:gd name="T10" fmla="*/ 0 w 48"/>
                  <a:gd name="T11" fmla="*/ 0 h 304"/>
                  <a:gd name="T12" fmla="*/ 0 w 48"/>
                  <a:gd name="T13" fmla="*/ 0 h 304"/>
                  <a:gd name="T14" fmla="*/ 0 w 48"/>
                  <a:gd name="T15" fmla="*/ 0 h 304"/>
                  <a:gd name="T16" fmla="*/ 0 w 48"/>
                  <a:gd name="T17" fmla="*/ 0 h 304"/>
                  <a:gd name="T18" fmla="*/ 0 w 48"/>
                  <a:gd name="T19" fmla="*/ 0 h 304"/>
                  <a:gd name="T20" fmla="*/ 0 w 48"/>
                  <a:gd name="T21" fmla="*/ 0 h 304"/>
                  <a:gd name="T22" fmla="*/ 0 w 48"/>
                  <a:gd name="T23" fmla="*/ 0 h 304"/>
                  <a:gd name="T24" fmla="*/ 0 w 48"/>
                  <a:gd name="T25" fmla="*/ 0 h 304"/>
                  <a:gd name="T26" fmla="*/ 0 w 48"/>
                  <a:gd name="T27" fmla="*/ 0 h 304"/>
                  <a:gd name="T28" fmla="*/ 0 w 48"/>
                  <a:gd name="T29" fmla="*/ 0 h 304"/>
                  <a:gd name="T30" fmla="*/ 0 w 48"/>
                  <a:gd name="T31" fmla="*/ 0 h 304"/>
                  <a:gd name="T32" fmla="*/ 0 w 48"/>
                  <a:gd name="T33" fmla="*/ 0 h 304"/>
                  <a:gd name="T34" fmla="*/ 0 w 48"/>
                  <a:gd name="T35" fmla="*/ 0 h 304"/>
                  <a:gd name="T36" fmla="*/ 0 w 48"/>
                  <a:gd name="T37" fmla="*/ 0 h 304"/>
                  <a:gd name="T38" fmla="*/ 0 w 48"/>
                  <a:gd name="T39" fmla="*/ 0 h 304"/>
                  <a:gd name="T40" fmla="*/ 0 w 48"/>
                  <a:gd name="T41" fmla="*/ 0 h 304"/>
                  <a:gd name="T42" fmla="*/ 0 w 48"/>
                  <a:gd name="T43" fmla="*/ 0 h 304"/>
                  <a:gd name="T44" fmla="*/ 0 w 48"/>
                  <a:gd name="T45" fmla="*/ 0 h 304"/>
                  <a:gd name="T46" fmla="*/ 0 w 48"/>
                  <a:gd name="T47" fmla="*/ 0 h 304"/>
                  <a:gd name="T48" fmla="*/ 0 w 48"/>
                  <a:gd name="T49" fmla="*/ 0 h 304"/>
                  <a:gd name="T50" fmla="*/ 0 w 48"/>
                  <a:gd name="T51" fmla="*/ 0 h 304"/>
                  <a:gd name="T52" fmla="*/ 0 w 48"/>
                  <a:gd name="T53" fmla="*/ 0 h 304"/>
                  <a:gd name="T54" fmla="*/ 0 w 48"/>
                  <a:gd name="T55" fmla="*/ 0 h 304"/>
                  <a:gd name="T56" fmla="*/ 0 w 48"/>
                  <a:gd name="T57" fmla="*/ 0 h 304"/>
                  <a:gd name="T58" fmla="*/ 0 w 48"/>
                  <a:gd name="T59" fmla="*/ 0 h 304"/>
                  <a:gd name="T60" fmla="*/ 0 w 48"/>
                  <a:gd name="T61" fmla="*/ 0 h 304"/>
                  <a:gd name="T62" fmla="*/ 0 w 48"/>
                  <a:gd name="T63" fmla="*/ 0 h 304"/>
                  <a:gd name="T64" fmla="*/ 0 w 48"/>
                  <a:gd name="T65" fmla="*/ 0 h 304"/>
                  <a:gd name="T66" fmla="*/ 0 w 48"/>
                  <a:gd name="T67" fmla="*/ 0 h 304"/>
                  <a:gd name="T68" fmla="*/ 0 w 48"/>
                  <a:gd name="T69" fmla="*/ 0 h 304"/>
                  <a:gd name="T70" fmla="*/ 0 w 48"/>
                  <a:gd name="T71" fmla="*/ 0 h 304"/>
                  <a:gd name="T72" fmla="*/ 0 w 48"/>
                  <a:gd name="T73" fmla="*/ 0 h 304"/>
                  <a:gd name="T74" fmla="*/ 0 w 48"/>
                  <a:gd name="T75" fmla="*/ 0 h 304"/>
                  <a:gd name="T76" fmla="*/ 0 w 48"/>
                  <a:gd name="T77" fmla="*/ 0 h 304"/>
                  <a:gd name="T78" fmla="*/ 0 w 48"/>
                  <a:gd name="T79" fmla="*/ 0 h 304"/>
                  <a:gd name="T80" fmla="*/ 0 w 48"/>
                  <a:gd name="T81" fmla="*/ 0 h 304"/>
                  <a:gd name="T82" fmla="*/ 0 w 48"/>
                  <a:gd name="T83" fmla="*/ 0 h 304"/>
                  <a:gd name="T84" fmla="*/ 0 w 48"/>
                  <a:gd name="T85" fmla="*/ 0 h 304"/>
                  <a:gd name="T86" fmla="*/ 0 w 48"/>
                  <a:gd name="T87" fmla="*/ 0 h 304"/>
                  <a:gd name="T88" fmla="*/ 0 w 48"/>
                  <a:gd name="T89" fmla="*/ 0 h 304"/>
                  <a:gd name="T90" fmla="*/ 0 w 48"/>
                  <a:gd name="T91" fmla="*/ 0 h 304"/>
                  <a:gd name="T92" fmla="*/ 0 w 48"/>
                  <a:gd name="T93" fmla="*/ 0 h 304"/>
                  <a:gd name="T94" fmla="*/ 0 w 48"/>
                  <a:gd name="T95" fmla="*/ 0 h 30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8"/>
                  <a:gd name="T145" fmla="*/ 0 h 304"/>
                  <a:gd name="T146" fmla="*/ 48 w 48"/>
                  <a:gd name="T147" fmla="*/ 304 h 30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8" h="304">
                    <a:moveTo>
                      <a:pt x="24" y="296"/>
                    </a:moveTo>
                    <a:cubicBezTo>
                      <a:pt x="33" y="296"/>
                      <a:pt x="40" y="289"/>
                      <a:pt x="40" y="280"/>
                    </a:cubicBezTo>
                    <a:cubicBezTo>
                      <a:pt x="40" y="271"/>
                      <a:pt x="33" y="264"/>
                      <a:pt x="24" y="264"/>
                    </a:cubicBezTo>
                    <a:cubicBezTo>
                      <a:pt x="24" y="264"/>
                      <a:pt x="24" y="264"/>
                      <a:pt x="24" y="264"/>
                    </a:cubicBezTo>
                    <a:moveTo>
                      <a:pt x="24" y="296"/>
                    </a:moveTo>
                    <a:cubicBezTo>
                      <a:pt x="15" y="296"/>
                      <a:pt x="8" y="289"/>
                      <a:pt x="8" y="280"/>
                    </a:cubicBezTo>
                    <a:cubicBezTo>
                      <a:pt x="8" y="271"/>
                      <a:pt x="15" y="264"/>
                      <a:pt x="24" y="264"/>
                    </a:cubicBezTo>
                    <a:cubicBezTo>
                      <a:pt x="24" y="264"/>
                      <a:pt x="24" y="264"/>
                      <a:pt x="24" y="264"/>
                    </a:cubicBezTo>
                    <a:moveTo>
                      <a:pt x="24" y="304"/>
                    </a:moveTo>
                    <a:cubicBezTo>
                      <a:pt x="37" y="304"/>
                      <a:pt x="48" y="294"/>
                      <a:pt x="48" y="280"/>
                    </a:cubicBezTo>
                    <a:cubicBezTo>
                      <a:pt x="48" y="267"/>
                      <a:pt x="37" y="256"/>
                      <a:pt x="24" y="256"/>
                    </a:cubicBezTo>
                    <a:cubicBezTo>
                      <a:pt x="24" y="256"/>
                      <a:pt x="24" y="256"/>
                      <a:pt x="24" y="256"/>
                    </a:cubicBezTo>
                    <a:moveTo>
                      <a:pt x="24" y="304"/>
                    </a:moveTo>
                    <a:cubicBezTo>
                      <a:pt x="11" y="304"/>
                      <a:pt x="0" y="294"/>
                      <a:pt x="0" y="280"/>
                    </a:cubicBezTo>
                    <a:cubicBezTo>
                      <a:pt x="0" y="267"/>
                      <a:pt x="11" y="256"/>
                      <a:pt x="24" y="256"/>
                    </a:cubicBezTo>
                    <a:cubicBezTo>
                      <a:pt x="24" y="256"/>
                      <a:pt x="24" y="256"/>
                      <a:pt x="24" y="256"/>
                    </a:cubicBezTo>
                    <a:moveTo>
                      <a:pt x="24" y="168"/>
                    </a:moveTo>
                    <a:cubicBezTo>
                      <a:pt x="33" y="168"/>
                      <a:pt x="40" y="161"/>
                      <a:pt x="40" y="152"/>
                    </a:cubicBezTo>
                    <a:cubicBezTo>
                      <a:pt x="40" y="143"/>
                      <a:pt x="33" y="136"/>
                      <a:pt x="24" y="136"/>
                    </a:cubicBezTo>
                    <a:cubicBezTo>
                      <a:pt x="24" y="136"/>
                      <a:pt x="24" y="136"/>
                      <a:pt x="24" y="136"/>
                    </a:cubicBezTo>
                    <a:moveTo>
                      <a:pt x="24" y="168"/>
                    </a:moveTo>
                    <a:cubicBezTo>
                      <a:pt x="15" y="168"/>
                      <a:pt x="8" y="161"/>
                      <a:pt x="8" y="152"/>
                    </a:cubicBezTo>
                    <a:cubicBezTo>
                      <a:pt x="8" y="143"/>
                      <a:pt x="15" y="136"/>
                      <a:pt x="24" y="136"/>
                    </a:cubicBezTo>
                    <a:cubicBezTo>
                      <a:pt x="24" y="136"/>
                      <a:pt x="24" y="136"/>
                      <a:pt x="24" y="136"/>
                    </a:cubicBezTo>
                    <a:moveTo>
                      <a:pt x="24" y="176"/>
                    </a:moveTo>
                    <a:cubicBezTo>
                      <a:pt x="37" y="176"/>
                      <a:pt x="48" y="166"/>
                      <a:pt x="48" y="152"/>
                    </a:cubicBezTo>
                    <a:cubicBezTo>
                      <a:pt x="48" y="139"/>
                      <a:pt x="37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moveTo>
                      <a:pt x="24" y="176"/>
                    </a:moveTo>
                    <a:cubicBezTo>
                      <a:pt x="11" y="176"/>
                      <a:pt x="0" y="166"/>
                      <a:pt x="0" y="152"/>
                    </a:cubicBezTo>
                    <a:cubicBezTo>
                      <a:pt x="0" y="139"/>
                      <a:pt x="11" y="128"/>
                      <a:pt x="24" y="128"/>
                    </a:cubicBezTo>
                    <a:cubicBezTo>
                      <a:pt x="24" y="128"/>
                      <a:pt x="24" y="128"/>
                      <a:pt x="24" y="128"/>
                    </a:cubicBezTo>
                    <a:moveTo>
                      <a:pt x="24" y="40"/>
                    </a:moveTo>
                    <a:cubicBezTo>
                      <a:pt x="33" y="40"/>
                      <a:pt x="40" y="33"/>
                      <a:pt x="40" y="24"/>
                    </a:cubicBezTo>
                    <a:cubicBezTo>
                      <a:pt x="40" y="15"/>
                      <a:pt x="33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moveTo>
                      <a:pt x="24" y="40"/>
                    </a:moveTo>
                    <a:cubicBezTo>
                      <a:pt x="15" y="40"/>
                      <a:pt x="8" y="33"/>
                      <a:pt x="8" y="24"/>
                    </a:cubicBezTo>
                    <a:cubicBezTo>
                      <a:pt x="8" y="15"/>
                      <a:pt x="15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moveTo>
                      <a:pt x="24" y="48"/>
                    </a:moveTo>
                    <a:cubicBezTo>
                      <a:pt x="37" y="48"/>
                      <a:pt x="48" y="38"/>
                      <a:pt x="48" y="24"/>
                    </a:cubicBezTo>
                    <a:cubicBezTo>
                      <a:pt x="48" y="11"/>
                      <a:pt x="37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moveTo>
                      <a:pt x="24" y="48"/>
                    </a:moveTo>
                    <a:cubicBezTo>
                      <a:pt x="11" y="48"/>
                      <a:pt x="0" y="38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80" name="Freeform 99"/>
              <p:cNvSpPr>
                <a:spLocks noEditPoints="1"/>
              </p:cNvSpPr>
              <p:nvPr/>
            </p:nvSpPr>
            <p:spPr bwMode="auto">
              <a:xfrm>
                <a:off x="4442" y="1903"/>
                <a:ext cx="48" cy="58"/>
              </a:xfrm>
              <a:custGeom>
                <a:avLst/>
                <a:gdLst>
                  <a:gd name="T0" fmla="*/ 0 w 130"/>
                  <a:gd name="T1" fmla="*/ 0 h 158"/>
                  <a:gd name="T2" fmla="*/ 0 w 130"/>
                  <a:gd name="T3" fmla="*/ 0 h 158"/>
                  <a:gd name="T4" fmla="*/ 0 w 130"/>
                  <a:gd name="T5" fmla="*/ 0 h 158"/>
                  <a:gd name="T6" fmla="*/ 0 w 130"/>
                  <a:gd name="T7" fmla="*/ 0 h 158"/>
                  <a:gd name="T8" fmla="*/ 0 w 130"/>
                  <a:gd name="T9" fmla="*/ 0 h 158"/>
                  <a:gd name="T10" fmla="*/ 0 w 130"/>
                  <a:gd name="T11" fmla="*/ 0 h 158"/>
                  <a:gd name="T12" fmla="*/ 0 w 130"/>
                  <a:gd name="T13" fmla="*/ 0 h 158"/>
                  <a:gd name="T14" fmla="*/ 0 w 130"/>
                  <a:gd name="T15" fmla="*/ 0 h 158"/>
                  <a:gd name="T16" fmla="*/ 0 w 130"/>
                  <a:gd name="T17" fmla="*/ 0 h 158"/>
                  <a:gd name="T18" fmla="*/ 0 w 130"/>
                  <a:gd name="T19" fmla="*/ 0 h 158"/>
                  <a:gd name="T20" fmla="*/ 0 w 130"/>
                  <a:gd name="T21" fmla="*/ 0 h 158"/>
                  <a:gd name="T22" fmla="*/ 0 w 130"/>
                  <a:gd name="T23" fmla="*/ 0 h 158"/>
                  <a:gd name="T24" fmla="*/ 0 w 130"/>
                  <a:gd name="T25" fmla="*/ 0 h 15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0"/>
                  <a:gd name="T40" fmla="*/ 0 h 158"/>
                  <a:gd name="T41" fmla="*/ 130 w 130"/>
                  <a:gd name="T42" fmla="*/ 158 h 15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0" h="158">
                    <a:moveTo>
                      <a:pt x="13" y="129"/>
                    </a:moveTo>
                    <a:cubicBezTo>
                      <a:pt x="6" y="129"/>
                      <a:pt x="0" y="136"/>
                      <a:pt x="1" y="144"/>
                    </a:cubicBezTo>
                    <a:cubicBezTo>
                      <a:pt x="2" y="148"/>
                      <a:pt x="4" y="151"/>
                      <a:pt x="7" y="153"/>
                    </a:cubicBezTo>
                    <a:cubicBezTo>
                      <a:pt x="13" y="158"/>
                      <a:pt x="21" y="157"/>
                      <a:pt x="26" y="151"/>
                    </a:cubicBezTo>
                    <a:cubicBezTo>
                      <a:pt x="28" y="148"/>
                      <a:pt x="29" y="144"/>
                      <a:pt x="29" y="141"/>
                    </a:cubicBezTo>
                    <a:cubicBezTo>
                      <a:pt x="28" y="137"/>
                      <a:pt x="27" y="134"/>
                      <a:pt x="24" y="131"/>
                    </a:cubicBezTo>
                    <a:cubicBezTo>
                      <a:pt x="21" y="129"/>
                      <a:pt x="17" y="128"/>
                      <a:pt x="13" y="129"/>
                    </a:cubicBezTo>
                    <a:close/>
                    <a:moveTo>
                      <a:pt x="29" y="141"/>
                    </a:moveTo>
                    <a:lnTo>
                      <a:pt x="130" y="13"/>
                    </a:lnTo>
                    <a:lnTo>
                      <a:pt x="115" y="0"/>
                    </a:lnTo>
                    <a:lnTo>
                      <a:pt x="13" y="129"/>
                    </a:lnTo>
                    <a:cubicBezTo>
                      <a:pt x="17" y="128"/>
                      <a:pt x="21" y="129"/>
                      <a:pt x="24" y="131"/>
                    </a:cubicBezTo>
                    <a:cubicBezTo>
                      <a:pt x="27" y="134"/>
                      <a:pt x="28" y="137"/>
                      <a:pt x="29" y="1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81" name="Freeform 100"/>
              <p:cNvSpPr>
                <a:spLocks noEditPoints="1"/>
              </p:cNvSpPr>
              <p:nvPr/>
            </p:nvSpPr>
            <p:spPr bwMode="auto">
              <a:xfrm>
                <a:off x="4442" y="1903"/>
                <a:ext cx="48" cy="58"/>
              </a:xfrm>
              <a:custGeom>
                <a:avLst/>
                <a:gdLst>
                  <a:gd name="T0" fmla="*/ 0 w 130"/>
                  <a:gd name="T1" fmla="*/ 0 h 158"/>
                  <a:gd name="T2" fmla="*/ 0 w 130"/>
                  <a:gd name="T3" fmla="*/ 0 h 158"/>
                  <a:gd name="T4" fmla="*/ 0 w 130"/>
                  <a:gd name="T5" fmla="*/ 0 h 158"/>
                  <a:gd name="T6" fmla="*/ 0 w 130"/>
                  <a:gd name="T7" fmla="*/ 0 h 158"/>
                  <a:gd name="T8" fmla="*/ 0 w 130"/>
                  <a:gd name="T9" fmla="*/ 0 h 158"/>
                  <a:gd name="T10" fmla="*/ 0 w 130"/>
                  <a:gd name="T11" fmla="*/ 0 h 158"/>
                  <a:gd name="T12" fmla="*/ 0 w 130"/>
                  <a:gd name="T13" fmla="*/ 0 h 158"/>
                  <a:gd name="T14" fmla="*/ 0 w 130"/>
                  <a:gd name="T15" fmla="*/ 0 h 158"/>
                  <a:gd name="T16" fmla="*/ 0 w 130"/>
                  <a:gd name="T17" fmla="*/ 0 h 158"/>
                  <a:gd name="T18" fmla="*/ 0 w 130"/>
                  <a:gd name="T19" fmla="*/ 0 h 158"/>
                  <a:gd name="T20" fmla="*/ 0 w 130"/>
                  <a:gd name="T21" fmla="*/ 0 h 158"/>
                  <a:gd name="T22" fmla="*/ 0 w 130"/>
                  <a:gd name="T23" fmla="*/ 0 h 158"/>
                  <a:gd name="T24" fmla="*/ 0 w 130"/>
                  <a:gd name="T25" fmla="*/ 0 h 15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0"/>
                  <a:gd name="T40" fmla="*/ 0 h 158"/>
                  <a:gd name="T41" fmla="*/ 130 w 130"/>
                  <a:gd name="T42" fmla="*/ 158 h 15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0" h="158">
                    <a:moveTo>
                      <a:pt x="13" y="129"/>
                    </a:moveTo>
                    <a:cubicBezTo>
                      <a:pt x="6" y="129"/>
                      <a:pt x="0" y="136"/>
                      <a:pt x="1" y="144"/>
                    </a:cubicBezTo>
                    <a:cubicBezTo>
                      <a:pt x="2" y="148"/>
                      <a:pt x="4" y="151"/>
                      <a:pt x="7" y="153"/>
                    </a:cubicBezTo>
                    <a:cubicBezTo>
                      <a:pt x="13" y="158"/>
                      <a:pt x="21" y="157"/>
                      <a:pt x="26" y="151"/>
                    </a:cubicBezTo>
                    <a:cubicBezTo>
                      <a:pt x="28" y="148"/>
                      <a:pt x="29" y="144"/>
                      <a:pt x="29" y="141"/>
                    </a:cubicBezTo>
                    <a:cubicBezTo>
                      <a:pt x="28" y="137"/>
                      <a:pt x="27" y="134"/>
                      <a:pt x="24" y="131"/>
                    </a:cubicBezTo>
                    <a:cubicBezTo>
                      <a:pt x="21" y="129"/>
                      <a:pt x="17" y="128"/>
                      <a:pt x="13" y="129"/>
                    </a:cubicBezTo>
                    <a:close/>
                    <a:moveTo>
                      <a:pt x="29" y="141"/>
                    </a:moveTo>
                    <a:lnTo>
                      <a:pt x="130" y="13"/>
                    </a:lnTo>
                    <a:lnTo>
                      <a:pt x="115" y="0"/>
                    </a:lnTo>
                    <a:lnTo>
                      <a:pt x="13" y="129"/>
                    </a:lnTo>
                    <a:cubicBezTo>
                      <a:pt x="17" y="128"/>
                      <a:pt x="21" y="129"/>
                      <a:pt x="24" y="131"/>
                    </a:cubicBezTo>
                    <a:cubicBezTo>
                      <a:pt x="27" y="134"/>
                      <a:pt x="28" y="137"/>
                      <a:pt x="29" y="141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82" name="Freeform 101"/>
              <p:cNvSpPr>
                <a:spLocks noEditPoints="1"/>
              </p:cNvSpPr>
              <p:nvPr/>
            </p:nvSpPr>
            <p:spPr bwMode="auto">
              <a:xfrm>
                <a:off x="3274" y="1997"/>
                <a:ext cx="83" cy="283"/>
              </a:xfrm>
              <a:custGeom>
                <a:avLst/>
                <a:gdLst>
                  <a:gd name="T0" fmla="*/ 77 w 83"/>
                  <a:gd name="T1" fmla="*/ 283 h 283"/>
                  <a:gd name="T2" fmla="*/ 77 w 83"/>
                  <a:gd name="T3" fmla="*/ 0 h 283"/>
                  <a:gd name="T4" fmla="*/ 6 w 83"/>
                  <a:gd name="T5" fmla="*/ 0 h 283"/>
                  <a:gd name="T6" fmla="*/ 6 w 83"/>
                  <a:gd name="T7" fmla="*/ 283 h 283"/>
                  <a:gd name="T8" fmla="*/ 77 w 83"/>
                  <a:gd name="T9" fmla="*/ 283 h 283"/>
                  <a:gd name="T10" fmla="*/ 6 w 83"/>
                  <a:gd name="T11" fmla="*/ 274 h 283"/>
                  <a:gd name="T12" fmla="*/ 6 w 83"/>
                  <a:gd name="T13" fmla="*/ 9 h 283"/>
                  <a:gd name="T14" fmla="*/ 0 w 83"/>
                  <a:gd name="T15" fmla="*/ 9 h 283"/>
                  <a:gd name="T16" fmla="*/ 0 w 83"/>
                  <a:gd name="T17" fmla="*/ 274 h 283"/>
                  <a:gd name="T18" fmla="*/ 6 w 83"/>
                  <a:gd name="T19" fmla="*/ 274 h 283"/>
                  <a:gd name="T20" fmla="*/ 77 w 83"/>
                  <a:gd name="T21" fmla="*/ 274 h 283"/>
                  <a:gd name="T22" fmla="*/ 83 w 83"/>
                  <a:gd name="T23" fmla="*/ 274 h 283"/>
                  <a:gd name="T24" fmla="*/ 83 w 83"/>
                  <a:gd name="T25" fmla="*/ 9 h 283"/>
                  <a:gd name="T26" fmla="*/ 77 w 83"/>
                  <a:gd name="T27" fmla="*/ 9 h 283"/>
                  <a:gd name="T28" fmla="*/ 77 w 83"/>
                  <a:gd name="T29" fmla="*/ 274 h 28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3"/>
                  <a:gd name="T46" fmla="*/ 0 h 283"/>
                  <a:gd name="T47" fmla="*/ 83 w 83"/>
                  <a:gd name="T48" fmla="*/ 283 h 28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3" h="283">
                    <a:moveTo>
                      <a:pt x="77" y="283"/>
                    </a:moveTo>
                    <a:lnTo>
                      <a:pt x="77" y="0"/>
                    </a:lnTo>
                    <a:lnTo>
                      <a:pt x="6" y="0"/>
                    </a:lnTo>
                    <a:lnTo>
                      <a:pt x="6" y="283"/>
                    </a:lnTo>
                    <a:lnTo>
                      <a:pt x="77" y="283"/>
                    </a:lnTo>
                    <a:close/>
                    <a:moveTo>
                      <a:pt x="6" y="274"/>
                    </a:moveTo>
                    <a:lnTo>
                      <a:pt x="6" y="9"/>
                    </a:lnTo>
                    <a:lnTo>
                      <a:pt x="0" y="9"/>
                    </a:lnTo>
                    <a:lnTo>
                      <a:pt x="0" y="274"/>
                    </a:lnTo>
                    <a:lnTo>
                      <a:pt x="6" y="274"/>
                    </a:lnTo>
                    <a:close/>
                    <a:moveTo>
                      <a:pt x="77" y="274"/>
                    </a:moveTo>
                    <a:lnTo>
                      <a:pt x="83" y="274"/>
                    </a:lnTo>
                    <a:lnTo>
                      <a:pt x="83" y="9"/>
                    </a:lnTo>
                    <a:lnTo>
                      <a:pt x="77" y="9"/>
                    </a:lnTo>
                    <a:lnTo>
                      <a:pt x="77" y="2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83" name="Rectangle 102"/>
              <p:cNvSpPr>
                <a:spLocks noChangeArrowheads="1"/>
              </p:cNvSpPr>
              <p:nvPr/>
            </p:nvSpPr>
            <p:spPr bwMode="auto">
              <a:xfrm>
                <a:off x="3280" y="1997"/>
                <a:ext cx="71" cy="283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84" name="Rectangle 103"/>
              <p:cNvSpPr>
                <a:spLocks noChangeArrowheads="1"/>
              </p:cNvSpPr>
              <p:nvPr/>
            </p:nvSpPr>
            <p:spPr bwMode="auto">
              <a:xfrm>
                <a:off x="3274" y="2006"/>
                <a:ext cx="6" cy="265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85" name="Rectangle 104"/>
              <p:cNvSpPr>
                <a:spLocks noChangeArrowheads="1"/>
              </p:cNvSpPr>
              <p:nvPr/>
            </p:nvSpPr>
            <p:spPr bwMode="auto">
              <a:xfrm>
                <a:off x="3351" y="2006"/>
                <a:ext cx="6" cy="265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86" name="Freeform 105"/>
              <p:cNvSpPr>
                <a:spLocks/>
              </p:cNvSpPr>
              <p:nvPr/>
            </p:nvSpPr>
            <p:spPr bwMode="auto">
              <a:xfrm>
                <a:off x="3999" y="3187"/>
                <a:ext cx="126" cy="123"/>
              </a:xfrm>
              <a:custGeom>
                <a:avLst/>
                <a:gdLst>
                  <a:gd name="T0" fmla="*/ 0 w 344"/>
                  <a:gd name="T1" fmla="*/ 0 h 336"/>
                  <a:gd name="T2" fmla="*/ 0 w 344"/>
                  <a:gd name="T3" fmla="*/ 0 h 336"/>
                  <a:gd name="T4" fmla="*/ 0 w 344"/>
                  <a:gd name="T5" fmla="*/ 0 h 336"/>
                  <a:gd name="T6" fmla="*/ 0 w 344"/>
                  <a:gd name="T7" fmla="*/ 0 h 336"/>
                  <a:gd name="T8" fmla="*/ 0 w 344"/>
                  <a:gd name="T9" fmla="*/ 0 h 336"/>
                  <a:gd name="T10" fmla="*/ 0 w 344"/>
                  <a:gd name="T11" fmla="*/ 0 h 336"/>
                  <a:gd name="T12" fmla="*/ 0 w 344"/>
                  <a:gd name="T13" fmla="*/ 0 h 336"/>
                  <a:gd name="T14" fmla="*/ 0 w 344"/>
                  <a:gd name="T15" fmla="*/ 0 h 336"/>
                  <a:gd name="T16" fmla="*/ 0 w 344"/>
                  <a:gd name="T17" fmla="*/ 0 h 336"/>
                  <a:gd name="T18" fmla="*/ 0 w 344"/>
                  <a:gd name="T19" fmla="*/ 0 h 336"/>
                  <a:gd name="T20" fmla="*/ 0 w 344"/>
                  <a:gd name="T21" fmla="*/ 0 h 336"/>
                  <a:gd name="T22" fmla="*/ 0 w 344"/>
                  <a:gd name="T23" fmla="*/ 0 h 336"/>
                  <a:gd name="T24" fmla="*/ 0 w 344"/>
                  <a:gd name="T25" fmla="*/ 0 h 336"/>
                  <a:gd name="T26" fmla="*/ 0 w 344"/>
                  <a:gd name="T27" fmla="*/ 0 h 336"/>
                  <a:gd name="T28" fmla="*/ 0 w 344"/>
                  <a:gd name="T29" fmla="*/ 0 h 336"/>
                  <a:gd name="T30" fmla="*/ 0 w 344"/>
                  <a:gd name="T31" fmla="*/ 0 h 336"/>
                  <a:gd name="T32" fmla="*/ 0 w 344"/>
                  <a:gd name="T33" fmla="*/ 0 h 336"/>
                  <a:gd name="T34" fmla="*/ 0 w 344"/>
                  <a:gd name="T35" fmla="*/ 0 h 336"/>
                  <a:gd name="T36" fmla="*/ 0 w 344"/>
                  <a:gd name="T37" fmla="*/ 0 h 3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4"/>
                  <a:gd name="T58" fmla="*/ 0 h 336"/>
                  <a:gd name="T59" fmla="*/ 344 w 344"/>
                  <a:gd name="T60" fmla="*/ 336 h 3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4" h="336">
                    <a:moveTo>
                      <a:pt x="228" y="336"/>
                    </a:moveTo>
                    <a:lnTo>
                      <a:pt x="312" y="336"/>
                    </a:lnTo>
                    <a:cubicBezTo>
                      <a:pt x="294" y="336"/>
                      <a:pt x="280" y="322"/>
                      <a:pt x="280" y="304"/>
                    </a:cubicBezTo>
                    <a:cubicBezTo>
                      <a:pt x="280" y="304"/>
                      <a:pt x="280" y="304"/>
                      <a:pt x="280" y="304"/>
                    </a:cubicBezTo>
                    <a:lnTo>
                      <a:pt x="280" y="32"/>
                    </a:lnTo>
                    <a:cubicBezTo>
                      <a:pt x="280" y="15"/>
                      <a:pt x="294" y="0"/>
                      <a:pt x="312" y="0"/>
                    </a:cubicBezTo>
                    <a:cubicBezTo>
                      <a:pt x="330" y="0"/>
                      <a:pt x="344" y="15"/>
                      <a:pt x="344" y="32"/>
                    </a:cubicBezTo>
                    <a:lnTo>
                      <a:pt x="344" y="304"/>
                    </a:lnTo>
                    <a:cubicBezTo>
                      <a:pt x="344" y="322"/>
                      <a:pt x="330" y="336"/>
                      <a:pt x="312" y="336"/>
                    </a:cubicBezTo>
                    <a:cubicBezTo>
                      <a:pt x="294" y="336"/>
                      <a:pt x="280" y="322"/>
                      <a:pt x="280" y="304"/>
                    </a:cubicBezTo>
                    <a:cubicBezTo>
                      <a:pt x="280" y="304"/>
                      <a:pt x="280" y="304"/>
                      <a:pt x="280" y="304"/>
                    </a:cubicBezTo>
                    <a:lnTo>
                      <a:pt x="280" y="32"/>
                    </a:lnTo>
                    <a:cubicBezTo>
                      <a:pt x="280" y="15"/>
                      <a:pt x="294" y="0"/>
                      <a:pt x="312" y="0"/>
                    </a:cubicBezTo>
                    <a:lnTo>
                      <a:pt x="48" y="0"/>
                    </a:lnTo>
                    <a:cubicBezTo>
                      <a:pt x="21" y="0"/>
                      <a:pt x="0" y="22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lnTo>
                      <a:pt x="0" y="288"/>
                    </a:lnTo>
                    <a:cubicBezTo>
                      <a:pt x="0" y="315"/>
                      <a:pt x="21" y="336"/>
                      <a:pt x="48" y="336"/>
                    </a:cubicBezTo>
                    <a:lnTo>
                      <a:pt x="228" y="336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87" name="Freeform 106"/>
              <p:cNvSpPr>
                <a:spLocks/>
              </p:cNvSpPr>
              <p:nvPr/>
            </p:nvSpPr>
            <p:spPr bwMode="auto">
              <a:xfrm>
                <a:off x="3999" y="3187"/>
                <a:ext cx="126" cy="123"/>
              </a:xfrm>
              <a:custGeom>
                <a:avLst/>
                <a:gdLst>
                  <a:gd name="T0" fmla="*/ 0 w 344"/>
                  <a:gd name="T1" fmla="*/ 0 h 336"/>
                  <a:gd name="T2" fmla="*/ 0 w 344"/>
                  <a:gd name="T3" fmla="*/ 0 h 336"/>
                  <a:gd name="T4" fmla="*/ 0 w 344"/>
                  <a:gd name="T5" fmla="*/ 0 h 336"/>
                  <a:gd name="T6" fmla="*/ 0 w 344"/>
                  <a:gd name="T7" fmla="*/ 0 h 336"/>
                  <a:gd name="T8" fmla="*/ 0 w 344"/>
                  <a:gd name="T9" fmla="*/ 0 h 336"/>
                  <a:gd name="T10" fmla="*/ 0 w 344"/>
                  <a:gd name="T11" fmla="*/ 0 h 336"/>
                  <a:gd name="T12" fmla="*/ 0 w 344"/>
                  <a:gd name="T13" fmla="*/ 0 h 336"/>
                  <a:gd name="T14" fmla="*/ 0 w 344"/>
                  <a:gd name="T15" fmla="*/ 0 h 336"/>
                  <a:gd name="T16" fmla="*/ 0 w 344"/>
                  <a:gd name="T17" fmla="*/ 0 h 336"/>
                  <a:gd name="T18" fmla="*/ 0 w 344"/>
                  <a:gd name="T19" fmla="*/ 0 h 336"/>
                  <a:gd name="T20" fmla="*/ 0 w 344"/>
                  <a:gd name="T21" fmla="*/ 0 h 336"/>
                  <a:gd name="T22" fmla="*/ 0 w 344"/>
                  <a:gd name="T23" fmla="*/ 0 h 336"/>
                  <a:gd name="T24" fmla="*/ 0 w 344"/>
                  <a:gd name="T25" fmla="*/ 0 h 336"/>
                  <a:gd name="T26" fmla="*/ 0 w 344"/>
                  <a:gd name="T27" fmla="*/ 0 h 336"/>
                  <a:gd name="T28" fmla="*/ 0 w 344"/>
                  <a:gd name="T29" fmla="*/ 0 h 336"/>
                  <a:gd name="T30" fmla="*/ 0 w 344"/>
                  <a:gd name="T31" fmla="*/ 0 h 336"/>
                  <a:gd name="T32" fmla="*/ 0 w 344"/>
                  <a:gd name="T33" fmla="*/ 0 h 336"/>
                  <a:gd name="T34" fmla="*/ 0 w 344"/>
                  <a:gd name="T35" fmla="*/ 0 h 336"/>
                  <a:gd name="T36" fmla="*/ 0 w 344"/>
                  <a:gd name="T37" fmla="*/ 0 h 3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4"/>
                  <a:gd name="T58" fmla="*/ 0 h 336"/>
                  <a:gd name="T59" fmla="*/ 344 w 344"/>
                  <a:gd name="T60" fmla="*/ 336 h 3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4" h="336">
                    <a:moveTo>
                      <a:pt x="228" y="336"/>
                    </a:moveTo>
                    <a:lnTo>
                      <a:pt x="312" y="336"/>
                    </a:lnTo>
                    <a:cubicBezTo>
                      <a:pt x="294" y="336"/>
                      <a:pt x="280" y="322"/>
                      <a:pt x="280" y="304"/>
                    </a:cubicBezTo>
                    <a:cubicBezTo>
                      <a:pt x="280" y="304"/>
                      <a:pt x="280" y="304"/>
                      <a:pt x="280" y="304"/>
                    </a:cubicBezTo>
                    <a:lnTo>
                      <a:pt x="280" y="32"/>
                    </a:lnTo>
                    <a:cubicBezTo>
                      <a:pt x="280" y="15"/>
                      <a:pt x="294" y="0"/>
                      <a:pt x="312" y="0"/>
                    </a:cubicBezTo>
                    <a:cubicBezTo>
                      <a:pt x="330" y="0"/>
                      <a:pt x="344" y="15"/>
                      <a:pt x="344" y="32"/>
                    </a:cubicBezTo>
                    <a:lnTo>
                      <a:pt x="344" y="304"/>
                    </a:lnTo>
                    <a:cubicBezTo>
                      <a:pt x="344" y="322"/>
                      <a:pt x="330" y="336"/>
                      <a:pt x="312" y="336"/>
                    </a:cubicBezTo>
                    <a:cubicBezTo>
                      <a:pt x="294" y="336"/>
                      <a:pt x="280" y="322"/>
                      <a:pt x="280" y="304"/>
                    </a:cubicBezTo>
                    <a:cubicBezTo>
                      <a:pt x="280" y="304"/>
                      <a:pt x="280" y="304"/>
                      <a:pt x="280" y="304"/>
                    </a:cubicBezTo>
                    <a:lnTo>
                      <a:pt x="280" y="32"/>
                    </a:lnTo>
                    <a:cubicBezTo>
                      <a:pt x="280" y="15"/>
                      <a:pt x="294" y="0"/>
                      <a:pt x="312" y="0"/>
                    </a:cubicBezTo>
                    <a:lnTo>
                      <a:pt x="48" y="0"/>
                    </a:lnTo>
                    <a:cubicBezTo>
                      <a:pt x="21" y="0"/>
                      <a:pt x="0" y="22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lnTo>
                      <a:pt x="0" y="288"/>
                    </a:lnTo>
                    <a:cubicBezTo>
                      <a:pt x="0" y="315"/>
                      <a:pt x="21" y="336"/>
                      <a:pt x="48" y="336"/>
                    </a:cubicBezTo>
                    <a:lnTo>
                      <a:pt x="228" y="336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88" name="Freeform 107"/>
              <p:cNvSpPr>
                <a:spLocks/>
              </p:cNvSpPr>
              <p:nvPr/>
            </p:nvSpPr>
            <p:spPr bwMode="auto">
              <a:xfrm>
                <a:off x="3891" y="3070"/>
                <a:ext cx="124" cy="126"/>
              </a:xfrm>
              <a:custGeom>
                <a:avLst/>
                <a:gdLst>
                  <a:gd name="T0" fmla="*/ 0 w 336"/>
                  <a:gd name="T1" fmla="*/ 0 h 344"/>
                  <a:gd name="T2" fmla="*/ 0 w 336"/>
                  <a:gd name="T3" fmla="*/ 0 h 344"/>
                  <a:gd name="T4" fmla="*/ 0 w 336"/>
                  <a:gd name="T5" fmla="*/ 0 h 344"/>
                  <a:gd name="T6" fmla="*/ 0 w 336"/>
                  <a:gd name="T7" fmla="*/ 0 h 344"/>
                  <a:gd name="T8" fmla="*/ 0 w 336"/>
                  <a:gd name="T9" fmla="*/ 0 h 344"/>
                  <a:gd name="T10" fmla="*/ 0 w 336"/>
                  <a:gd name="T11" fmla="*/ 0 h 344"/>
                  <a:gd name="T12" fmla="*/ 0 w 336"/>
                  <a:gd name="T13" fmla="*/ 0 h 344"/>
                  <a:gd name="T14" fmla="*/ 0 w 336"/>
                  <a:gd name="T15" fmla="*/ 0 h 344"/>
                  <a:gd name="T16" fmla="*/ 0 w 336"/>
                  <a:gd name="T17" fmla="*/ 0 h 344"/>
                  <a:gd name="T18" fmla="*/ 0 w 336"/>
                  <a:gd name="T19" fmla="*/ 0 h 344"/>
                  <a:gd name="T20" fmla="*/ 0 w 336"/>
                  <a:gd name="T21" fmla="*/ 0 h 344"/>
                  <a:gd name="T22" fmla="*/ 0 w 336"/>
                  <a:gd name="T23" fmla="*/ 0 h 344"/>
                  <a:gd name="T24" fmla="*/ 0 w 336"/>
                  <a:gd name="T25" fmla="*/ 0 h 344"/>
                  <a:gd name="T26" fmla="*/ 0 w 336"/>
                  <a:gd name="T27" fmla="*/ 0 h 344"/>
                  <a:gd name="T28" fmla="*/ 0 w 336"/>
                  <a:gd name="T29" fmla="*/ 0 h 344"/>
                  <a:gd name="T30" fmla="*/ 0 w 336"/>
                  <a:gd name="T31" fmla="*/ 0 h 344"/>
                  <a:gd name="T32" fmla="*/ 0 w 336"/>
                  <a:gd name="T33" fmla="*/ 0 h 344"/>
                  <a:gd name="T34" fmla="*/ 0 w 336"/>
                  <a:gd name="T35" fmla="*/ 0 h 344"/>
                  <a:gd name="T36" fmla="*/ 0 w 336"/>
                  <a:gd name="T37" fmla="*/ 0 h 34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36"/>
                  <a:gd name="T58" fmla="*/ 0 h 344"/>
                  <a:gd name="T59" fmla="*/ 336 w 336"/>
                  <a:gd name="T60" fmla="*/ 344 h 34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36" h="344">
                    <a:moveTo>
                      <a:pt x="336" y="116"/>
                    </a:moveTo>
                    <a:lnTo>
                      <a:pt x="336" y="32"/>
                    </a:lnTo>
                    <a:cubicBezTo>
                      <a:pt x="336" y="49"/>
                      <a:pt x="322" y="64"/>
                      <a:pt x="304" y="64"/>
                    </a:cubicBezTo>
                    <a:cubicBezTo>
                      <a:pt x="304" y="64"/>
                      <a:pt x="304" y="64"/>
                      <a:pt x="304" y="64"/>
                    </a:cubicBezTo>
                    <a:lnTo>
                      <a:pt x="32" y="64"/>
                    </a:lnTo>
                    <a:cubicBezTo>
                      <a:pt x="15" y="64"/>
                      <a:pt x="0" y="49"/>
                      <a:pt x="0" y="32"/>
                    </a:cubicBezTo>
                    <a:cubicBezTo>
                      <a:pt x="0" y="14"/>
                      <a:pt x="15" y="0"/>
                      <a:pt x="32" y="0"/>
                    </a:cubicBezTo>
                    <a:lnTo>
                      <a:pt x="304" y="0"/>
                    </a:lnTo>
                    <a:cubicBezTo>
                      <a:pt x="322" y="0"/>
                      <a:pt x="336" y="14"/>
                      <a:pt x="336" y="32"/>
                    </a:cubicBezTo>
                    <a:cubicBezTo>
                      <a:pt x="336" y="49"/>
                      <a:pt x="322" y="64"/>
                      <a:pt x="304" y="64"/>
                    </a:cubicBezTo>
                    <a:cubicBezTo>
                      <a:pt x="304" y="64"/>
                      <a:pt x="304" y="64"/>
                      <a:pt x="304" y="64"/>
                    </a:cubicBezTo>
                    <a:lnTo>
                      <a:pt x="32" y="64"/>
                    </a:lnTo>
                    <a:cubicBezTo>
                      <a:pt x="15" y="64"/>
                      <a:pt x="0" y="49"/>
                      <a:pt x="0" y="32"/>
                    </a:cubicBezTo>
                    <a:lnTo>
                      <a:pt x="0" y="296"/>
                    </a:lnTo>
                    <a:cubicBezTo>
                      <a:pt x="0" y="322"/>
                      <a:pt x="22" y="344"/>
                      <a:pt x="48" y="344"/>
                    </a:cubicBezTo>
                    <a:cubicBezTo>
                      <a:pt x="48" y="344"/>
                      <a:pt x="48" y="344"/>
                      <a:pt x="48" y="344"/>
                    </a:cubicBezTo>
                    <a:lnTo>
                      <a:pt x="288" y="344"/>
                    </a:lnTo>
                    <a:cubicBezTo>
                      <a:pt x="315" y="344"/>
                      <a:pt x="336" y="322"/>
                      <a:pt x="336" y="296"/>
                    </a:cubicBezTo>
                    <a:lnTo>
                      <a:pt x="336" y="116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89" name="Freeform 108"/>
              <p:cNvSpPr>
                <a:spLocks/>
              </p:cNvSpPr>
              <p:nvPr/>
            </p:nvSpPr>
            <p:spPr bwMode="auto">
              <a:xfrm>
                <a:off x="3891" y="3070"/>
                <a:ext cx="124" cy="126"/>
              </a:xfrm>
              <a:custGeom>
                <a:avLst/>
                <a:gdLst>
                  <a:gd name="T0" fmla="*/ 0 w 336"/>
                  <a:gd name="T1" fmla="*/ 0 h 344"/>
                  <a:gd name="T2" fmla="*/ 0 w 336"/>
                  <a:gd name="T3" fmla="*/ 0 h 344"/>
                  <a:gd name="T4" fmla="*/ 0 w 336"/>
                  <a:gd name="T5" fmla="*/ 0 h 344"/>
                  <a:gd name="T6" fmla="*/ 0 w 336"/>
                  <a:gd name="T7" fmla="*/ 0 h 344"/>
                  <a:gd name="T8" fmla="*/ 0 w 336"/>
                  <a:gd name="T9" fmla="*/ 0 h 344"/>
                  <a:gd name="T10" fmla="*/ 0 w 336"/>
                  <a:gd name="T11" fmla="*/ 0 h 344"/>
                  <a:gd name="T12" fmla="*/ 0 w 336"/>
                  <a:gd name="T13" fmla="*/ 0 h 344"/>
                  <a:gd name="T14" fmla="*/ 0 w 336"/>
                  <a:gd name="T15" fmla="*/ 0 h 344"/>
                  <a:gd name="T16" fmla="*/ 0 w 336"/>
                  <a:gd name="T17" fmla="*/ 0 h 344"/>
                  <a:gd name="T18" fmla="*/ 0 w 336"/>
                  <a:gd name="T19" fmla="*/ 0 h 344"/>
                  <a:gd name="T20" fmla="*/ 0 w 336"/>
                  <a:gd name="T21" fmla="*/ 0 h 344"/>
                  <a:gd name="T22" fmla="*/ 0 w 336"/>
                  <a:gd name="T23" fmla="*/ 0 h 344"/>
                  <a:gd name="T24" fmla="*/ 0 w 336"/>
                  <a:gd name="T25" fmla="*/ 0 h 344"/>
                  <a:gd name="T26" fmla="*/ 0 w 336"/>
                  <a:gd name="T27" fmla="*/ 0 h 344"/>
                  <a:gd name="T28" fmla="*/ 0 w 336"/>
                  <a:gd name="T29" fmla="*/ 0 h 344"/>
                  <a:gd name="T30" fmla="*/ 0 w 336"/>
                  <a:gd name="T31" fmla="*/ 0 h 344"/>
                  <a:gd name="T32" fmla="*/ 0 w 336"/>
                  <a:gd name="T33" fmla="*/ 0 h 344"/>
                  <a:gd name="T34" fmla="*/ 0 w 336"/>
                  <a:gd name="T35" fmla="*/ 0 h 344"/>
                  <a:gd name="T36" fmla="*/ 0 w 336"/>
                  <a:gd name="T37" fmla="*/ 0 h 34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36"/>
                  <a:gd name="T58" fmla="*/ 0 h 344"/>
                  <a:gd name="T59" fmla="*/ 336 w 336"/>
                  <a:gd name="T60" fmla="*/ 344 h 34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36" h="344">
                    <a:moveTo>
                      <a:pt x="336" y="116"/>
                    </a:moveTo>
                    <a:lnTo>
                      <a:pt x="336" y="32"/>
                    </a:lnTo>
                    <a:cubicBezTo>
                      <a:pt x="336" y="49"/>
                      <a:pt x="322" y="64"/>
                      <a:pt x="304" y="64"/>
                    </a:cubicBezTo>
                    <a:cubicBezTo>
                      <a:pt x="304" y="64"/>
                      <a:pt x="304" y="64"/>
                      <a:pt x="304" y="64"/>
                    </a:cubicBezTo>
                    <a:lnTo>
                      <a:pt x="32" y="64"/>
                    </a:lnTo>
                    <a:cubicBezTo>
                      <a:pt x="15" y="64"/>
                      <a:pt x="0" y="49"/>
                      <a:pt x="0" y="32"/>
                    </a:cubicBezTo>
                    <a:cubicBezTo>
                      <a:pt x="0" y="14"/>
                      <a:pt x="15" y="0"/>
                      <a:pt x="32" y="0"/>
                    </a:cubicBezTo>
                    <a:lnTo>
                      <a:pt x="304" y="0"/>
                    </a:lnTo>
                    <a:cubicBezTo>
                      <a:pt x="322" y="0"/>
                      <a:pt x="336" y="14"/>
                      <a:pt x="336" y="32"/>
                    </a:cubicBezTo>
                    <a:cubicBezTo>
                      <a:pt x="336" y="49"/>
                      <a:pt x="322" y="64"/>
                      <a:pt x="304" y="64"/>
                    </a:cubicBezTo>
                    <a:cubicBezTo>
                      <a:pt x="304" y="64"/>
                      <a:pt x="304" y="64"/>
                      <a:pt x="304" y="64"/>
                    </a:cubicBezTo>
                    <a:lnTo>
                      <a:pt x="32" y="64"/>
                    </a:lnTo>
                    <a:cubicBezTo>
                      <a:pt x="15" y="64"/>
                      <a:pt x="0" y="49"/>
                      <a:pt x="0" y="32"/>
                    </a:cubicBezTo>
                    <a:lnTo>
                      <a:pt x="0" y="296"/>
                    </a:lnTo>
                    <a:cubicBezTo>
                      <a:pt x="0" y="322"/>
                      <a:pt x="22" y="344"/>
                      <a:pt x="48" y="344"/>
                    </a:cubicBezTo>
                    <a:cubicBezTo>
                      <a:pt x="48" y="344"/>
                      <a:pt x="48" y="344"/>
                      <a:pt x="48" y="344"/>
                    </a:cubicBezTo>
                    <a:lnTo>
                      <a:pt x="288" y="344"/>
                    </a:lnTo>
                    <a:cubicBezTo>
                      <a:pt x="315" y="344"/>
                      <a:pt x="336" y="322"/>
                      <a:pt x="336" y="296"/>
                    </a:cubicBezTo>
                    <a:lnTo>
                      <a:pt x="336" y="116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90" name="Freeform 109"/>
              <p:cNvSpPr>
                <a:spLocks/>
              </p:cNvSpPr>
              <p:nvPr/>
            </p:nvSpPr>
            <p:spPr bwMode="auto">
              <a:xfrm>
                <a:off x="3891" y="3433"/>
                <a:ext cx="124" cy="127"/>
              </a:xfrm>
              <a:custGeom>
                <a:avLst/>
                <a:gdLst>
                  <a:gd name="T0" fmla="*/ 0 w 336"/>
                  <a:gd name="T1" fmla="*/ 0 h 344"/>
                  <a:gd name="T2" fmla="*/ 0 w 336"/>
                  <a:gd name="T3" fmla="*/ 0 h 344"/>
                  <a:gd name="T4" fmla="*/ 0 w 336"/>
                  <a:gd name="T5" fmla="*/ 0 h 344"/>
                  <a:gd name="T6" fmla="*/ 0 w 336"/>
                  <a:gd name="T7" fmla="*/ 0 h 344"/>
                  <a:gd name="T8" fmla="*/ 0 w 336"/>
                  <a:gd name="T9" fmla="*/ 0 h 344"/>
                  <a:gd name="T10" fmla="*/ 0 w 336"/>
                  <a:gd name="T11" fmla="*/ 0 h 344"/>
                  <a:gd name="T12" fmla="*/ 0 w 336"/>
                  <a:gd name="T13" fmla="*/ 0 h 344"/>
                  <a:gd name="T14" fmla="*/ 0 w 336"/>
                  <a:gd name="T15" fmla="*/ 0 h 344"/>
                  <a:gd name="T16" fmla="*/ 0 w 336"/>
                  <a:gd name="T17" fmla="*/ 0 h 344"/>
                  <a:gd name="T18" fmla="*/ 0 w 336"/>
                  <a:gd name="T19" fmla="*/ 0 h 344"/>
                  <a:gd name="T20" fmla="*/ 0 w 336"/>
                  <a:gd name="T21" fmla="*/ 0 h 344"/>
                  <a:gd name="T22" fmla="*/ 0 w 336"/>
                  <a:gd name="T23" fmla="*/ 0 h 344"/>
                  <a:gd name="T24" fmla="*/ 0 w 336"/>
                  <a:gd name="T25" fmla="*/ 0 h 344"/>
                  <a:gd name="T26" fmla="*/ 0 w 336"/>
                  <a:gd name="T27" fmla="*/ 0 h 344"/>
                  <a:gd name="T28" fmla="*/ 0 w 336"/>
                  <a:gd name="T29" fmla="*/ 0 h 344"/>
                  <a:gd name="T30" fmla="*/ 0 w 336"/>
                  <a:gd name="T31" fmla="*/ 0 h 344"/>
                  <a:gd name="T32" fmla="*/ 0 w 336"/>
                  <a:gd name="T33" fmla="*/ 0 h 344"/>
                  <a:gd name="T34" fmla="*/ 0 w 336"/>
                  <a:gd name="T35" fmla="*/ 0 h 344"/>
                  <a:gd name="T36" fmla="*/ 0 w 336"/>
                  <a:gd name="T37" fmla="*/ 0 h 34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36"/>
                  <a:gd name="T58" fmla="*/ 0 h 344"/>
                  <a:gd name="T59" fmla="*/ 336 w 336"/>
                  <a:gd name="T60" fmla="*/ 344 h 34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36" h="344">
                    <a:moveTo>
                      <a:pt x="0" y="228"/>
                    </a:moveTo>
                    <a:lnTo>
                      <a:pt x="0" y="312"/>
                    </a:lnTo>
                    <a:cubicBezTo>
                      <a:pt x="0" y="294"/>
                      <a:pt x="15" y="280"/>
                      <a:pt x="32" y="280"/>
                    </a:cubicBezTo>
                    <a:cubicBezTo>
                      <a:pt x="32" y="280"/>
                      <a:pt x="32" y="280"/>
                      <a:pt x="32" y="280"/>
                    </a:cubicBezTo>
                    <a:lnTo>
                      <a:pt x="304" y="280"/>
                    </a:lnTo>
                    <a:cubicBezTo>
                      <a:pt x="322" y="280"/>
                      <a:pt x="336" y="294"/>
                      <a:pt x="336" y="312"/>
                    </a:cubicBezTo>
                    <a:cubicBezTo>
                      <a:pt x="336" y="329"/>
                      <a:pt x="322" y="344"/>
                      <a:pt x="304" y="344"/>
                    </a:cubicBezTo>
                    <a:lnTo>
                      <a:pt x="32" y="344"/>
                    </a:lnTo>
                    <a:cubicBezTo>
                      <a:pt x="15" y="344"/>
                      <a:pt x="0" y="329"/>
                      <a:pt x="0" y="312"/>
                    </a:cubicBezTo>
                    <a:cubicBezTo>
                      <a:pt x="0" y="294"/>
                      <a:pt x="15" y="280"/>
                      <a:pt x="32" y="280"/>
                    </a:cubicBezTo>
                    <a:cubicBezTo>
                      <a:pt x="32" y="280"/>
                      <a:pt x="32" y="280"/>
                      <a:pt x="32" y="280"/>
                    </a:cubicBezTo>
                    <a:lnTo>
                      <a:pt x="304" y="280"/>
                    </a:lnTo>
                    <a:cubicBezTo>
                      <a:pt x="322" y="280"/>
                      <a:pt x="336" y="294"/>
                      <a:pt x="336" y="312"/>
                    </a:cubicBezTo>
                    <a:lnTo>
                      <a:pt x="336" y="48"/>
                    </a:lnTo>
                    <a:cubicBezTo>
                      <a:pt x="336" y="21"/>
                      <a:pt x="315" y="0"/>
                      <a:pt x="288" y="0"/>
                    </a:cubicBezTo>
                    <a:cubicBezTo>
                      <a:pt x="288" y="0"/>
                      <a:pt x="288" y="0"/>
                      <a:pt x="288" y="0"/>
                    </a:cubicBezTo>
                    <a:lnTo>
                      <a:pt x="48" y="0"/>
                    </a:lnTo>
                    <a:cubicBezTo>
                      <a:pt x="22" y="0"/>
                      <a:pt x="0" y="21"/>
                      <a:pt x="0" y="48"/>
                    </a:cubicBezTo>
                    <a:lnTo>
                      <a:pt x="0" y="228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91" name="Freeform 110"/>
              <p:cNvSpPr>
                <a:spLocks/>
              </p:cNvSpPr>
              <p:nvPr/>
            </p:nvSpPr>
            <p:spPr bwMode="auto">
              <a:xfrm>
                <a:off x="3891" y="3433"/>
                <a:ext cx="124" cy="127"/>
              </a:xfrm>
              <a:custGeom>
                <a:avLst/>
                <a:gdLst>
                  <a:gd name="T0" fmla="*/ 0 w 336"/>
                  <a:gd name="T1" fmla="*/ 0 h 344"/>
                  <a:gd name="T2" fmla="*/ 0 w 336"/>
                  <a:gd name="T3" fmla="*/ 0 h 344"/>
                  <a:gd name="T4" fmla="*/ 0 w 336"/>
                  <a:gd name="T5" fmla="*/ 0 h 344"/>
                  <a:gd name="T6" fmla="*/ 0 w 336"/>
                  <a:gd name="T7" fmla="*/ 0 h 344"/>
                  <a:gd name="T8" fmla="*/ 0 w 336"/>
                  <a:gd name="T9" fmla="*/ 0 h 344"/>
                  <a:gd name="T10" fmla="*/ 0 w 336"/>
                  <a:gd name="T11" fmla="*/ 0 h 344"/>
                  <a:gd name="T12" fmla="*/ 0 w 336"/>
                  <a:gd name="T13" fmla="*/ 0 h 344"/>
                  <a:gd name="T14" fmla="*/ 0 w 336"/>
                  <a:gd name="T15" fmla="*/ 0 h 344"/>
                  <a:gd name="T16" fmla="*/ 0 w 336"/>
                  <a:gd name="T17" fmla="*/ 0 h 344"/>
                  <a:gd name="T18" fmla="*/ 0 w 336"/>
                  <a:gd name="T19" fmla="*/ 0 h 344"/>
                  <a:gd name="T20" fmla="*/ 0 w 336"/>
                  <a:gd name="T21" fmla="*/ 0 h 344"/>
                  <a:gd name="T22" fmla="*/ 0 w 336"/>
                  <a:gd name="T23" fmla="*/ 0 h 344"/>
                  <a:gd name="T24" fmla="*/ 0 w 336"/>
                  <a:gd name="T25" fmla="*/ 0 h 344"/>
                  <a:gd name="T26" fmla="*/ 0 w 336"/>
                  <a:gd name="T27" fmla="*/ 0 h 344"/>
                  <a:gd name="T28" fmla="*/ 0 w 336"/>
                  <a:gd name="T29" fmla="*/ 0 h 344"/>
                  <a:gd name="T30" fmla="*/ 0 w 336"/>
                  <a:gd name="T31" fmla="*/ 0 h 344"/>
                  <a:gd name="T32" fmla="*/ 0 w 336"/>
                  <a:gd name="T33" fmla="*/ 0 h 344"/>
                  <a:gd name="T34" fmla="*/ 0 w 336"/>
                  <a:gd name="T35" fmla="*/ 0 h 344"/>
                  <a:gd name="T36" fmla="*/ 0 w 336"/>
                  <a:gd name="T37" fmla="*/ 0 h 34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36"/>
                  <a:gd name="T58" fmla="*/ 0 h 344"/>
                  <a:gd name="T59" fmla="*/ 336 w 336"/>
                  <a:gd name="T60" fmla="*/ 344 h 34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36" h="344">
                    <a:moveTo>
                      <a:pt x="0" y="228"/>
                    </a:moveTo>
                    <a:lnTo>
                      <a:pt x="0" y="312"/>
                    </a:lnTo>
                    <a:cubicBezTo>
                      <a:pt x="0" y="294"/>
                      <a:pt x="15" y="280"/>
                      <a:pt x="32" y="280"/>
                    </a:cubicBezTo>
                    <a:cubicBezTo>
                      <a:pt x="32" y="280"/>
                      <a:pt x="32" y="280"/>
                      <a:pt x="32" y="280"/>
                    </a:cubicBezTo>
                    <a:lnTo>
                      <a:pt x="304" y="280"/>
                    </a:lnTo>
                    <a:cubicBezTo>
                      <a:pt x="322" y="280"/>
                      <a:pt x="336" y="294"/>
                      <a:pt x="336" y="312"/>
                    </a:cubicBezTo>
                    <a:cubicBezTo>
                      <a:pt x="336" y="329"/>
                      <a:pt x="322" y="344"/>
                      <a:pt x="304" y="344"/>
                    </a:cubicBezTo>
                    <a:lnTo>
                      <a:pt x="32" y="344"/>
                    </a:lnTo>
                    <a:cubicBezTo>
                      <a:pt x="15" y="344"/>
                      <a:pt x="0" y="329"/>
                      <a:pt x="0" y="312"/>
                    </a:cubicBezTo>
                    <a:cubicBezTo>
                      <a:pt x="0" y="294"/>
                      <a:pt x="15" y="280"/>
                      <a:pt x="32" y="280"/>
                    </a:cubicBezTo>
                    <a:cubicBezTo>
                      <a:pt x="32" y="280"/>
                      <a:pt x="32" y="280"/>
                      <a:pt x="32" y="280"/>
                    </a:cubicBezTo>
                    <a:lnTo>
                      <a:pt x="304" y="280"/>
                    </a:lnTo>
                    <a:cubicBezTo>
                      <a:pt x="322" y="280"/>
                      <a:pt x="336" y="294"/>
                      <a:pt x="336" y="312"/>
                    </a:cubicBezTo>
                    <a:lnTo>
                      <a:pt x="336" y="48"/>
                    </a:lnTo>
                    <a:cubicBezTo>
                      <a:pt x="336" y="21"/>
                      <a:pt x="315" y="0"/>
                      <a:pt x="288" y="0"/>
                    </a:cubicBezTo>
                    <a:cubicBezTo>
                      <a:pt x="288" y="0"/>
                      <a:pt x="288" y="0"/>
                      <a:pt x="288" y="0"/>
                    </a:cubicBezTo>
                    <a:lnTo>
                      <a:pt x="48" y="0"/>
                    </a:lnTo>
                    <a:cubicBezTo>
                      <a:pt x="22" y="0"/>
                      <a:pt x="0" y="21"/>
                      <a:pt x="0" y="48"/>
                    </a:cubicBezTo>
                    <a:lnTo>
                      <a:pt x="0" y="228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92" name="Freeform 111"/>
              <p:cNvSpPr>
                <a:spLocks/>
              </p:cNvSpPr>
              <p:nvPr/>
            </p:nvSpPr>
            <p:spPr bwMode="auto">
              <a:xfrm>
                <a:off x="3999" y="3319"/>
                <a:ext cx="126" cy="123"/>
              </a:xfrm>
              <a:custGeom>
                <a:avLst/>
                <a:gdLst>
                  <a:gd name="T0" fmla="*/ 0 w 344"/>
                  <a:gd name="T1" fmla="*/ 0 h 336"/>
                  <a:gd name="T2" fmla="*/ 0 w 344"/>
                  <a:gd name="T3" fmla="*/ 0 h 336"/>
                  <a:gd name="T4" fmla="*/ 0 w 344"/>
                  <a:gd name="T5" fmla="*/ 0 h 336"/>
                  <a:gd name="T6" fmla="*/ 0 w 344"/>
                  <a:gd name="T7" fmla="*/ 0 h 336"/>
                  <a:gd name="T8" fmla="*/ 0 w 344"/>
                  <a:gd name="T9" fmla="*/ 0 h 336"/>
                  <a:gd name="T10" fmla="*/ 0 w 344"/>
                  <a:gd name="T11" fmla="*/ 0 h 336"/>
                  <a:gd name="T12" fmla="*/ 0 w 344"/>
                  <a:gd name="T13" fmla="*/ 0 h 336"/>
                  <a:gd name="T14" fmla="*/ 0 w 344"/>
                  <a:gd name="T15" fmla="*/ 0 h 336"/>
                  <a:gd name="T16" fmla="*/ 0 w 344"/>
                  <a:gd name="T17" fmla="*/ 0 h 336"/>
                  <a:gd name="T18" fmla="*/ 0 w 344"/>
                  <a:gd name="T19" fmla="*/ 0 h 336"/>
                  <a:gd name="T20" fmla="*/ 0 w 344"/>
                  <a:gd name="T21" fmla="*/ 0 h 336"/>
                  <a:gd name="T22" fmla="*/ 0 w 344"/>
                  <a:gd name="T23" fmla="*/ 0 h 336"/>
                  <a:gd name="T24" fmla="*/ 0 w 344"/>
                  <a:gd name="T25" fmla="*/ 0 h 336"/>
                  <a:gd name="T26" fmla="*/ 0 w 344"/>
                  <a:gd name="T27" fmla="*/ 0 h 336"/>
                  <a:gd name="T28" fmla="*/ 0 w 344"/>
                  <a:gd name="T29" fmla="*/ 0 h 336"/>
                  <a:gd name="T30" fmla="*/ 0 w 344"/>
                  <a:gd name="T31" fmla="*/ 0 h 336"/>
                  <a:gd name="T32" fmla="*/ 0 w 344"/>
                  <a:gd name="T33" fmla="*/ 0 h 336"/>
                  <a:gd name="T34" fmla="*/ 0 w 344"/>
                  <a:gd name="T35" fmla="*/ 0 h 336"/>
                  <a:gd name="T36" fmla="*/ 0 w 344"/>
                  <a:gd name="T37" fmla="*/ 0 h 3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4"/>
                  <a:gd name="T58" fmla="*/ 0 h 336"/>
                  <a:gd name="T59" fmla="*/ 344 w 344"/>
                  <a:gd name="T60" fmla="*/ 336 h 3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4" h="336">
                    <a:moveTo>
                      <a:pt x="228" y="336"/>
                    </a:moveTo>
                    <a:lnTo>
                      <a:pt x="312" y="336"/>
                    </a:lnTo>
                    <a:cubicBezTo>
                      <a:pt x="294" y="336"/>
                      <a:pt x="280" y="322"/>
                      <a:pt x="280" y="304"/>
                    </a:cubicBezTo>
                    <a:cubicBezTo>
                      <a:pt x="280" y="304"/>
                      <a:pt x="280" y="304"/>
                      <a:pt x="280" y="304"/>
                    </a:cubicBezTo>
                    <a:lnTo>
                      <a:pt x="280" y="32"/>
                    </a:lnTo>
                    <a:cubicBezTo>
                      <a:pt x="280" y="14"/>
                      <a:pt x="294" y="0"/>
                      <a:pt x="312" y="0"/>
                    </a:cubicBezTo>
                    <a:cubicBezTo>
                      <a:pt x="330" y="0"/>
                      <a:pt x="344" y="14"/>
                      <a:pt x="344" y="32"/>
                    </a:cubicBezTo>
                    <a:lnTo>
                      <a:pt x="344" y="304"/>
                    </a:lnTo>
                    <a:cubicBezTo>
                      <a:pt x="344" y="322"/>
                      <a:pt x="330" y="336"/>
                      <a:pt x="312" y="336"/>
                    </a:cubicBezTo>
                    <a:cubicBezTo>
                      <a:pt x="294" y="336"/>
                      <a:pt x="280" y="322"/>
                      <a:pt x="280" y="304"/>
                    </a:cubicBezTo>
                    <a:cubicBezTo>
                      <a:pt x="280" y="304"/>
                      <a:pt x="280" y="304"/>
                      <a:pt x="280" y="304"/>
                    </a:cubicBezTo>
                    <a:lnTo>
                      <a:pt x="280" y="32"/>
                    </a:lnTo>
                    <a:cubicBezTo>
                      <a:pt x="280" y="14"/>
                      <a:pt x="294" y="0"/>
                      <a:pt x="312" y="0"/>
                    </a:cubicBezTo>
                    <a:lnTo>
                      <a:pt x="48" y="0"/>
                    </a:lnTo>
                    <a:cubicBezTo>
                      <a:pt x="21" y="0"/>
                      <a:pt x="0" y="22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lnTo>
                      <a:pt x="0" y="288"/>
                    </a:lnTo>
                    <a:cubicBezTo>
                      <a:pt x="0" y="315"/>
                      <a:pt x="21" y="336"/>
                      <a:pt x="48" y="336"/>
                    </a:cubicBezTo>
                    <a:lnTo>
                      <a:pt x="228" y="336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93" name="Freeform 112"/>
              <p:cNvSpPr>
                <a:spLocks/>
              </p:cNvSpPr>
              <p:nvPr/>
            </p:nvSpPr>
            <p:spPr bwMode="auto">
              <a:xfrm>
                <a:off x="3999" y="3319"/>
                <a:ext cx="126" cy="123"/>
              </a:xfrm>
              <a:custGeom>
                <a:avLst/>
                <a:gdLst>
                  <a:gd name="T0" fmla="*/ 0 w 344"/>
                  <a:gd name="T1" fmla="*/ 0 h 336"/>
                  <a:gd name="T2" fmla="*/ 0 w 344"/>
                  <a:gd name="T3" fmla="*/ 0 h 336"/>
                  <a:gd name="T4" fmla="*/ 0 w 344"/>
                  <a:gd name="T5" fmla="*/ 0 h 336"/>
                  <a:gd name="T6" fmla="*/ 0 w 344"/>
                  <a:gd name="T7" fmla="*/ 0 h 336"/>
                  <a:gd name="T8" fmla="*/ 0 w 344"/>
                  <a:gd name="T9" fmla="*/ 0 h 336"/>
                  <a:gd name="T10" fmla="*/ 0 w 344"/>
                  <a:gd name="T11" fmla="*/ 0 h 336"/>
                  <a:gd name="T12" fmla="*/ 0 w 344"/>
                  <a:gd name="T13" fmla="*/ 0 h 336"/>
                  <a:gd name="T14" fmla="*/ 0 w 344"/>
                  <a:gd name="T15" fmla="*/ 0 h 336"/>
                  <a:gd name="T16" fmla="*/ 0 w 344"/>
                  <a:gd name="T17" fmla="*/ 0 h 336"/>
                  <a:gd name="T18" fmla="*/ 0 w 344"/>
                  <a:gd name="T19" fmla="*/ 0 h 336"/>
                  <a:gd name="T20" fmla="*/ 0 w 344"/>
                  <a:gd name="T21" fmla="*/ 0 h 336"/>
                  <a:gd name="T22" fmla="*/ 0 w 344"/>
                  <a:gd name="T23" fmla="*/ 0 h 336"/>
                  <a:gd name="T24" fmla="*/ 0 w 344"/>
                  <a:gd name="T25" fmla="*/ 0 h 336"/>
                  <a:gd name="T26" fmla="*/ 0 w 344"/>
                  <a:gd name="T27" fmla="*/ 0 h 336"/>
                  <a:gd name="T28" fmla="*/ 0 w 344"/>
                  <a:gd name="T29" fmla="*/ 0 h 336"/>
                  <a:gd name="T30" fmla="*/ 0 w 344"/>
                  <a:gd name="T31" fmla="*/ 0 h 336"/>
                  <a:gd name="T32" fmla="*/ 0 w 344"/>
                  <a:gd name="T33" fmla="*/ 0 h 336"/>
                  <a:gd name="T34" fmla="*/ 0 w 344"/>
                  <a:gd name="T35" fmla="*/ 0 h 336"/>
                  <a:gd name="T36" fmla="*/ 0 w 344"/>
                  <a:gd name="T37" fmla="*/ 0 h 3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4"/>
                  <a:gd name="T58" fmla="*/ 0 h 336"/>
                  <a:gd name="T59" fmla="*/ 344 w 344"/>
                  <a:gd name="T60" fmla="*/ 336 h 3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4" h="336">
                    <a:moveTo>
                      <a:pt x="228" y="336"/>
                    </a:moveTo>
                    <a:lnTo>
                      <a:pt x="312" y="336"/>
                    </a:lnTo>
                    <a:cubicBezTo>
                      <a:pt x="294" y="336"/>
                      <a:pt x="280" y="322"/>
                      <a:pt x="280" y="304"/>
                    </a:cubicBezTo>
                    <a:cubicBezTo>
                      <a:pt x="280" y="304"/>
                      <a:pt x="280" y="304"/>
                      <a:pt x="280" y="304"/>
                    </a:cubicBezTo>
                    <a:lnTo>
                      <a:pt x="280" y="32"/>
                    </a:lnTo>
                    <a:cubicBezTo>
                      <a:pt x="280" y="14"/>
                      <a:pt x="294" y="0"/>
                      <a:pt x="312" y="0"/>
                    </a:cubicBezTo>
                    <a:cubicBezTo>
                      <a:pt x="330" y="0"/>
                      <a:pt x="344" y="14"/>
                      <a:pt x="344" y="32"/>
                    </a:cubicBezTo>
                    <a:lnTo>
                      <a:pt x="344" y="304"/>
                    </a:lnTo>
                    <a:cubicBezTo>
                      <a:pt x="344" y="322"/>
                      <a:pt x="330" y="336"/>
                      <a:pt x="312" y="336"/>
                    </a:cubicBezTo>
                    <a:cubicBezTo>
                      <a:pt x="294" y="336"/>
                      <a:pt x="280" y="322"/>
                      <a:pt x="280" y="304"/>
                    </a:cubicBezTo>
                    <a:cubicBezTo>
                      <a:pt x="280" y="304"/>
                      <a:pt x="280" y="304"/>
                      <a:pt x="280" y="304"/>
                    </a:cubicBezTo>
                    <a:lnTo>
                      <a:pt x="280" y="32"/>
                    </a:lnTo>
                    <a:cubicBezTo>
                      <a:pt x="280" y="14"/>
                      <a:pt x="294" y="0"/>
                      <a:pt x="312" y="0"/>
                    </a:cubicBezTo>
                    <a:lnTo>
                      <a:pt x="48" y="0"/>
                    </a:lnTo>
                    <a:cubicBezTo>
                      <a:pt x="21" y="0"/>
                      <a:pt x="0" y="22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lnTo>
                      <a:pt x="0" y="288"/>
                    </a:lnTo>
                    <a:cubicBezTo>
                      <a:pt x="0" y="315"/>
                      <a:pt x="21" y="336"/>
                      <a:pt x="48" y="336"/>
                    </a:cubicBezTo>
                    <a:lnTo>
                      <a:pt x="228" y="336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94" name="Freeform 113"/>
              <p:cNvSpPr>
                <a:spLocks/>
              </p:cNvSpPr>
              <p:nvPr/>
            </p:nvSpPr>
            <p:spPr bwMode="auto">
              <a:xfrm>
                <a:off x="3781" y="3187"/>
                <a:ext cx="126" cy="123"/>
              </a:xfrm>
              <a:custGeom>
                <a:avLst/>
                <a:gdLst>
                  <a:gd name="T0" fmla="*/ 0 w 344"/>
                  <a:gd name="T1" fmla="*/ 0 h 336"/>
                  <a:gd name="T2" fmla="*/ 0 w 344"/>
                  <a:gd name="T3" fmla="*/ 0 h 336"/>
                  <a:gd name="T4" fmla="*/ 0 w 344"/>
                  <a:gd name="T5" fmla="*/ 0 h 336"/>
                  <a:gd name="T6" fmla="*/ 0 w 344"/>
                  <a:gd name="T7" fmla="*/ 0 h 336"/>
                  <a:gd name="T8" fmla="*/ 0 w 344"/>
                  <a:gd name="T9" fmla="*/ 0 h 336"/>
                  <a:gd name="T10" fmla="*/ 0 w 344"/>
                  <a:gd name="T11" fmla="*/ 0 h 336"/>
                  <a:gd name="T12" fmla="*/ 0 w 344"/>
                  <a:gd name="T13" fmla="*/ 0 h 336"/>
                  <a:gd name="T14" fmla="*/ 0 w 344"/>
                  <a:gd name="T15" fmla="*/ 0 h 336"/>
                  <a:gd name="T16" fmla="*/ 0 w 344"/>
                  <a:gd name="T17" fmla="*/ 0 h 336"/>
                  <a:gd name="T18" fmla="*/ 0 w 344"/>
                  <a:gd name="T19" fmla="*/ 0 h 336"/>
                  <a:gd name="T20" fmla="*/ 0 w 344"/>
                  <a:gd name="T21" fmla="*/ 0 h 336"/>
                  <a:gd name="T22" fmla="*/ 0 w 344"/>
                  <a:gd name="T23" fmla="*/ 0 h 336"/>
                  <a:gd name="T24" fmla="*/ 0 w 344"/>
                  <a:gd name="T25" fmla="*/ 0 h 336"/>
                  <a:gd name="T26" fmla="*/ 0 w 344"/>
                  <a:gd name="T27" fmla="*/ 0 h 336"/>
                  <a:gd name="T28" fmla="*/ 0 w 344"/>
                  <a:gd name="T29" fmla="*/ 0 h 336"/>
                  <a:gd name="T30" fmla="*/ 0 w 344"/>
                  <a:gd name="T31" fmla="*/ 0 h 336"/>
                  <a:gd name="T32" fmla="*/ 0 w 344"/>
                  <a:gd name="T33" fmla="*/ 0 h 336"/>
                  <a:gd name="T34" fmla="*/ 0 w 344"/>
                  <a:gd name="T35" fmla="*/ 0 h 336"/>
                  <a:gd name="T36" fmla="*/ 0 w 344"/>
                  <a:gd name="T37" fmla="*/ 0 h 3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4"/>
                  <a:gd name="T58" fmla="*/ 0 h 336"/>
                  <a:gd name="T59" fmla="*/ 344 w 344"/>
                  <a:gd name="T60" fmla="*/ 336 h 3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4" h="336">
                    <a:moveTo>
                      <a:pt x="116" y="0"/>
                    </a:moveTo>
                    <a:lnTo>
                      <a:pt x="32" y="0"/>
                    </a:lnTo>
                    <a:cubicBezTo>
                      <a:pt x="49" y="0"/>
                      <a:pt x="64" y="15"/>
                      <a:pt x="64" y="32"/>
                    </a:cubicBezTo>
                    <a:cubicBezTo>
                      <a:pt x="64" y="32"/>
                      <a:pt x="64" y="32"/>
                      <a:pt x="64" y="32"/>
                    </a:cubicBezTo>
                    <a:lnTo>
                      <a:pt x="64" y="304"/>
                    </a:lnTo>
                    <a:cubicBezTo>
                      <a:pt x="64" y="322"/>
                      <a:pt x="49" y="336"/>
                      <a:pt x="32" y="336"/>
                    </a:cubicBezTo>
                    <a:cubicBezTo>
                      <a:pt x="14" y="336"/>
                      <a:pt x="0" y="322"/>
                      <a:pt x="0" y="304"/>
                    </a:cubicBezTo>
                    <a:lnTo>
                      <a:pt x="0" y="32"/>
                    </a:lnTo>
                    <a:cubicBezTo>
                      <a:pt x="0" y="15"/>
                      <a:pt x="14" y="0"/>
                      <a:pt x="32" y="0"/>
                    </a:cubicBezTo>
                    <a:cubicBezTo>
                      <a:pt x="49" y="0"/>
                      <a:pt x="64" y="15"/>
                      <a:pt x="64" y="32"/>
                    </a:cubicBezTo>
                    <a:cubicBezTo>
                      <a:pt x="64" y="32"/>
                      <a:pt x="64" y="32"/>
                      <a:pt x="64" y="32"/>
                    </a:cubicBezTo>
                    <a:lnTo>
                      <a:pt x="64" y="304"/>
                    </a:lnTo>
                    <a:cubicBezTo>
                      <a:pt x="64" y="322"/>
                      <a:pt x="49" y="336"/>
                      <a:pt x="32" y="336"/>
                    </a:cubicBezTo>
                    <a:lnTo>
                      <a:pt x="296" y="336"/>
                    </a:lnTo>
                    <a:cubicBezTo>
                      <a:pt x="322" y="336"/>
                      <a:pt x="344" y="315"/>
                      <a:pt x="344" y="288"/>
                    </a:cubicBezTo>
                    <a:cubicBezTo>
                      <a:pt x="344" y="288"/>
                      <a:pt x="344" y="288"/>
                      <a:pt x="344" y="288"/>
                    </a:cubicBezTo>
                    <a:lnTo>
                      <a:pt x="344" y="48"/>
                    </a:lnTo>
                    <a:cubicBezTo>
                      <a:pt x="344" y="22"/>
                      <a:pt x="322" y="0"/>
                      <a:pt x="296" y="0"/>
                    </a:cubicBez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95" name="Freeform 114"/>
              <p:cNvSpPr>
                <a:spLocks/>
              </p:cNvSpPr>
              <p:nvPr/>
            </p:nvSpPr>
            <p:spPr bwMode="auto">
              <a:xfrm>
                <a:off x="3781" y="3187"/>
                <a:ext cx="126" cy="123"/>
              </a:xfrm>
              <a:custGeom>
                <a:avLst/>
                <a:gdLst>
                  <a:gd name="T0" fmla="*/ 0 w 344"/>
                  <a:gd name="T1" fmla="*/ 0 h 336"/>
                  <a:gd name="T2" fmla="*/ 0 w 344"/>
                  <a:gd name="T3" fmla="*/ 0 h 336"/>
                  <a:gd name="T4" fmla="*/ 0 w 344"/>
                  <a:gd name="T5" fmla="*/ 0 h 336"/>
                  <a:gd name="T6" fmla="*/ 0 w 344"/>
                  <a:gd name="T7" fmla="*/ 0 h 336"/>
                  <a:gd name="T8" fmla="*/ 0 w 344"/>
                  <a:gd name="T9" fmla="*/ 0 h 336"/>
                  <a:gd name="T10" fmla="*/ 0 w 344"/>
                  <a:gd name="T11" fmla="*/ 0 h 336"/>
                  <a:gd name="T12" fmla="*/ 0 w 344"/>
                  <a:gd name="T13" fmla="*/ 0 h 336"/>
                  <a:gd name="T14" fmla="*/ 0 w 344"/>
                  <a:gd name="T15" fmla="*/ 0 h 336"/>
                  <a:gd name="T16" fmla="*/ 0 w 344"/>
                  <a:gd name="T17" fmla="*/ 0 h 336"/>
                  <a:gd name="T18" fmla="*/ 0 w 344"/>
                  <a:gd name="T19" fmla="*/ 0 h 336"/>
                  <a:gd name="T20" fmla="*/ 0 w 344"/>
                  <a:gd name="T21" fmla="*/ 0 h 336"/>
                  <a:gd name="T22" fmla="*/ 0 w 344"/>
                  <a:gd name="T23" fmla="*/ 0 h 336"/>
                  <a:gd name="T24" fmla="*/ 0 w 344"/>
                  <a:gd name="T25" fmla="*/ 0 h 336"/>
                  <a:gd name="T26" fmla="*/ 0 w 344"/>
                  <a:gd name="T27" fmla="*/ 0 h 336"/>
                  <a:gd name="T28" fmla="*/ 0 w 344"/>
                  <a:gd name="T29" fmla="*/ 0 h 336"/>
                  <a:gd name="T30" fmla="*/ 0 w 344"/>
                  <a:gd name="T31" fmla="*/ 0 h 336"/>
                  <a:gd name="T32" fmla="*/ 0 w 344"/>
                  <a:gd name="T33" fmla="*/ 0 h 336"/>
                  <a:gd name="T34" fmla="*/ 0 w 344"/>
                  <a:gd name="T35" fmla="*/ 0 h 336"/>
                  <a:gd name="T36" fmla="*/ 0 w 344"/>
                  <a:gd name="T37" fmla="*/ 0 h 3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4"/>
                  <a:gd name="T58" fmla="*/ 0 h 336"/>
                  <a:gd name="T59" fmla="*/ 344 w 344"/>
                  <a:gd name="T60" fmla="*/ 336 h 3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4" h="336">
                    <a:moveTo>
                      <a:pt x="116" y="0"/>
                    </a:moveTo>
                    <a:lnTo>
                      <a:pt x="32" y="0"/>
                    </a:lnTo>
                    <a:cubicBezTo>
                      <a:pt x="49" y="0"/>
                      <a:pt x="64" y="15"/>
                      <a:pt x="64" y="32"/>
                    </a:cubicBezTo>
                    <a:cubicBezTo>
                      <a:pt x="64" y="32"/>
                      <a:pt x="64" y="32"/>
                      <a:pt x="64" y="32"/>
                    </a:cubicBezTo>
                    <a:lnTo>
                      <a:pt x="64" y="304"/>
                    </a:lnTo>
                    <a:cubicBezTo>
                      <a:pt x="64" y="322"/>
                      <a:pt x="49" y="336"/>
                      <a:pt x="32" y="336"/>
                    </a:cubicBezTo>
                    <a:cubicBezTo>
                      <a:pt x="14" y="336"/>
                      <a:pt x="0" y="322"/>
                      <a:pt x="0" y="304"/>
                    </a:cubicBezTo>
                    <a:lnTo>
                      <a:pt x="0" y="32"/>
                    </a:lnTo>
                    <a:cubicBezTo>
                      <a:pt x="0" y="15"/>
                      <a:pt x="14" y="0"/>
                      <a:pt x="32" y="0"/>
                    </a:cubicBezTo>
                    <a:cubicBezTo>
                      <a:pt x="49" y="0"/>
                      <a:pt x="64" y="15"/>
                      <a:pt x="64" y="32"/>
                    </a:cubicBezTo>
                    <a:cubicBezTo>
                      <a:pt x="64" y="32"/>
                      <a:pt x="64" y="32"/>
                      <a:pt x="64" y="32"/>
                    </a:cubicBezTo>
                    <a:lnTo>
                      <a:pt x="64" y="304"/>
                    </a:lnTo>
                    <a:cubicBezTo>
                      <a:pt x="64" y="322"/>
                      <a:pt x="49" y="336"/>
                      <a:pt x="32" y="336"/>
                    </a:cubicBezTo>
                    <a:lnTo>
                      <a:pt x="296" y="336"/>
                    </a:lnTo>
                    <a:cubicBezTo>
                      <a:pt x="322" y="336"/>
                      <a:pt x="344" y="315"/>
                      <a:pt x="344" y="288"/>
                    </a:cubicBezTo>
                    <a:cubicBezTo>
                      <a:pt x="344" y="288"/>
                      <a:pt x="344" y="288"/>
                      <a:pt x="344" y="288"/>
                    </a:cubicBezTo>
                    <a:lnTo>
                      <a:pt x="344" y="48"/>
                    </a:lnTo>
                    <a:cubicBezTo>
                      <a:pt x="344" y="22"/>
                      <a:pt x="322" y="0"/>
                      <a:pt x="296" y="0"/>
                    </a:cubicBezTo>
                    <a:lnTo>
                      <a:pt x="116" y="0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96" name="Freeform 115"/>
              <p:cNvSpPr>
                <a:spLocks/>
              </p:cNvSpPr>
              <p:nvPr/>
            </p:nvSpPr>
            <p:spPr bwMode="auto">
              <a:xfrm>
                <a:off x="3781" y="3319"/>
                <a:ext cx="126" cy="123"/>
              </a:xfrm>
              <a:custGeom>
                <a:avLst/>
                <a:gdLst>
                  <a:gd name="T0" fmla="*/ 0 w 344"/>
                  <a:gd name="T1" fmla="*/ 0 h 336"/>
                  <a:gd name="T2" fmla="*/ 0 w 344"/>
                  <a:gd name="T3" fmla="*/ 0 h 336"/>
                  <a:gd name="T4" fmla="*/ 0 w 344"/>
                  <a:gd name="T5" fmla="*/ 0 h 336"/>
                  <a:gd name="T6" fmla="*/ 0 w 344"/>
                  <a:gd name="T7" fmla="*/ 0 h 336"/>
                  <a:gd name="T8" fmla="*/ 0 w 344"/>
                  <a:gd name="T9" fmla="*/ 0 h 336"/>
                  <a:gd name="T10" fmla="*/ 0 w 344"/>
                  <a:gd name="T11" fmla="*/ 0 h 336"/>
                  <a:gd name="T12" fmla="*/ 0 w 344"/>
                  <a:gd name="T13" fmla="*/ 0 h 336"/>
                  <a:gd name="T14" fmla="*/ 0 w 344"/>
                  <a:gd name="T15" fmla="*/ 0 h 336"/>
                  <a:gd name="T16" fmla="*/ 0 w 344"/>
                  <a:gd name="T17" fmla="*/ 0 h 336"/>
                  <a:gd name="T18" fmla="*/ 0 w 344"/>
                  <a:gd name="T19" fmla="*/ 0 h 336"/>
                  <a:gd name="T20" fmla="*/ 0 w 344"/>
                  <a:gd name="T21" fmla="*/ 0 h 336"/>
                  <a:gd name="T22" fmla="*/ 0 w 344"/>
                  <a:gd name="T23" fmla="*/ 0 h 336"/>
                  <a:gd name="T24" fmla="*/ 0 w 344"/>
                  <a:gd name="T25" fmla="*/ 0 h 336"/>
                  <a:gd name="T26" fmla="*/ 0 w 344"/>
                  <a:gd name="T27" fmla="*/ 0 h 336"/>
                  <a:gd name="T28" fmla="*/ 0 w 344"/>
                  <a:gd name="T29" fmla="*/ 0 h 336"/>
                  <a:gd name="T30" fmla="*/ 0 w 344"/>
                  <a:gd name="T31" fmla="*/ 0 h 336"/>
                  <a:gd name="T32" fmla="*/ 0 w 344"/>
                  <a:gd name="T33" fmla="*/ 0 h 336"/>
                  <a:gd name="T34" fmla="*/ 0 w 344"/>
                  <a:gd name="T35" fmla="*/ 0 h 336"/>
                  <a:gd name="T36" fmla="*/ 0 w 344"/>
                  <a:gd name="T37" fmla="*/ 0 h 3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4"/>
                  <a:gd name="T58" fmla="*/ 0 h 336"/>
                  <a:gd name="T59" fmla="*/ 344 w 344"/>
                  <a:gd name="T60" fmla="*/ 336 h 3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4" h="336">
                    <a:moveTo>
                      <a:pt x="116" y="0"/>
                    </a:moveTo>
                    <a:lnTo>
                      <a:pt x="32" y="0"/>
                    </a:lnTo>
                    <a:cubicBezTo>
                      <a:pt x="49" y="0"/>
                      <a:pt x="64" y="14"/>
                      <a:pt x="64" y="32"/>
                    </a:cubicBezTo>
                    <a:cubicBezTo>
                      <a:pt x="64" y="32"/>
                      <a:pt x="64" y="32"/>
                      <a:pt x="64" y="32"/>
                    </a:cubicBezTo>
                    <a:lnTo>
                      <a:pt x="64" y="304"/>
                    </a:lnTo>
                    <a:cubicBezTo>
                      <a:pt x="64" y="322"/>
                      <a:pt x="49" y="336"/>
                      <a:pt x="32" y="336"/>
                    </a:cubicBezTo>
                    <a:cubicBezTo>
                      <a:pt x="14" y="336"/>
                      <a:pt x="0" y="322"/>
                      <a:pt x="0" y="304"/>
                    </a:cubicBezTo>
                    <a:lnTo>
                      <a:pt x="0" y="32"/>
                    </a:ln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cubicBezTo>
                      <a:pt x="64" y="32"/>
                      <a:pt x="64" y="32"/>
                      <a:pt x="64" y="32"/>
                    </a:cubicBezTo>
                    <a:lnTo>
                      <a:pt x="64" y="304"/>
                    </a:lnTo>
                    <a:cubicBezTo>
                      <a:pt x="64" y="322"/>
                      <a:pt x="49" y="336"/>
                      <a:pt x="32" y="336"/>
                    </a:cubicBezTo>
                    <a:lnTo>
                      <a:pt x="296" y="336"/>
                    </a:lnTo>
                    <a:cubicBezTo>
                      <a:pt x="322" y="336"/>
                      <a:pt x="344" y="315"/>
                      <a:pt x="344" y="288"/>
                    </a:cubicBezTo>
                    <a:cubicBezTo>
                      <a:pt x="344" y="288"/>
                      <a:pt x="344" y="288"/>
                      <a:pt x="344" y="288"/>
                    </a:cubicBezTo>
                    <a:lnTo>
                      <a:pt x="344" y="48"/>
                    </a:lnTo>
                    <a:cubicBezTo>
                      <a:pt x="344" y="22"/>
                      <a:pt x="322" y="0"/>
                      <a:pt x="296" y="0"/>
                    </a:cubicBez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97" name="Freeform 116"/>
              <p:cNvSpPr>
                <a:spLocks/>
              </p:cNvSpPr>
              <p:nvPr/>
            </p:nvSpPr>
            <p:spPr bwMode="auto">
              <a:xfrm>
                <a:off x="3781" y="3319"/>
                <a:ext cx="126" cy="123"/>
              </a:xfrm>
              <a:custGeom>
                <a:avLst/>
                <a:gdLst>
                  <a:gd name="T0" fmla="*/ 0 w 344"/>
                  <a:gd name="T1" fmla="*/ 0 h 336"/>
                  <a:gd name="T2" fmla="*/ 0 w 344"/>
                  <a:gd name="T3" fmla="*/ 0 h 336"/>
                  <a:gd name="T4" fmla="*/ 0 w 344"/>
                  <a:gd name="T5" fmla="*/ 0 h 336"/>
                  <a:gd name="T6" fmla="*/ 0 w 344"/>
                  <a:gd name="T7" fmla="*/ 0 h 336"/>
                  <a:gd name="T8" fmla="*/ 0 w 344"/>
                  <a:gd name="T9" fmla="*/ 0 h 336"/>
                  <a:gd name="T10" fmla="*/ 0 w 344"/>
                  <a:gd name="T11" fmla="*/ 0 h 336"/>
                  <a:gd name="T12" fmla="*/ 0 w 344"/>
                  <a:gd name="T13" fmla="*/ 0 h 336"/>
                  <a:gd name="T14" fmla="*/ 0 w 344"/>
                  <a:gd name="T15" fmla="*/ 0 h 336"/>
                  <a:gd name="T16" fmla="*/ 0 w 344"/>
                  <a:gd name="T17" fmla="*/ 0 h 336"/>
                  <a:gd name="T18" fmla="*/ 0 w 344"/>
                  <a:gd name="T19" fmla="*/ 0 h 336"/>
                  <a:gd name="T20" fmla="*/ 0 w 344"/>
                  <a:gd name="T21" fmla="*/ 0 h 336"/>
                  <a:gd name="T22" fmla="*/ 0 w 344"/>
                  <a:gd name="T23" fmla="*/ 0 h 336"/>
                  <a:gd name="T24" fmla="*/ 0 w 344"/>
                  <a:gd name="T25" fmla="*/ 0 h 336"/>
                  <a:gd name="T26" fmla="*/ 0 w 344"/>
                  <a:gd name="T27" fmla="*/ 0 h 336"/>
                  <a:gd name="T28" fmla="*/ 0 w 344"/>
                  <a:gd name="T29" fmla="*/ 0 h 336"/>
                  <a:gd name="T30" fmla="*/ 0 w 344"/>
                  <a:gd name="T31" fmla="*/ 0 h 336"/>
                  <a:gd name="T32" fmla="*/ 0 w 344"/>
                  <a:gd name="T33" fmla="*/ 0 h 336"/>
                  <a:gd name="T34" fmla="*/ 0 w 344"/>
                  <a:gd name="T35" fmla="*/ 0 h 336"/>
                  <a:gd name="T36" fmla="*/ 0 w 344"/>
                  <a:gd name="T37" fmla="*/ 0 h 3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4"/>
                  <a:gd name="T58" fmla="*/ 0 h 336"/>
                  <a:gd name="T59" fmla="*/ 344 w 344"/>
                  <a:gd name="T60" fmla="*/ 336 h 3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4" h="336">
                    <a:moveTo>
                      <a:pt x="116" y="0"/>
                    </a:moveTo>
                    <a:lnTo>
                      <a:pt x="32" y="0"/>
                    </a:lnTo>
                    <a:cubicBezTo>
                      <a:pt x="49" y="0"/>
                      <a:pt x="64" y="14"/>
                      <a:pt x="64" y="32"/>
                    </a:cubicBezTo>
                    <a:cubicBezTo>
                      <a:pt x="64" y="32"/>
                      <a:pt x="64" y="32"/>
                      <a:pt x="64" y="32"/>
                    </a:cubicBezTo>
                    <a:lnTo>
                      <a:pt x="64" y="304"/>
                    </a:lnTo>
                    <a:cubicBezTo>
                      <a:pt x="64" y="322"/>
                      <a:pt x="49" y="336"/>
                      <a:pt x="32" y="336"/>
                    </a:cubicBezTo>
                    <a:cubicBezTo>
                      <a:pt x="14" y="336"/>
                      <a:pt x="0" y="322"/>
                      <a:pt x="0" y="304"/>
                    </a:cubicBezTo>
                    <a:lnTo>
                      <a:pt x="0" y="32"/>
                    </a:ln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cubicBezTo>
                      <a:pt x="64" y="32"/>
                      <a:pt x="64" y="32"/>
                      <a:pt x="64" y="32"/>
                    </a:cubicBezTo>
                    <a:lnTo>
                      <a:pt x="64" y="304"/>
                    </a:lnTo>
                    <a:cubicBezTo>
                      <a:pt x="64" y="322"/>
                      <a:pt x="49" y="336"/>
                      <a:pt x="32" y="336"/>
                    </a:cubicBezTo>
                    <a:lnTo>
                      <a:pt x="296" y="336"/>
                    </a:lnTo>
                    <a:cubicBezTo>
                      <a:pt x="322" y="336"/>
                      <a:pt x="344" y="315"/>
                      <a:pt x="344" y="288"/>
                    </a:cubicBezTo>
                    <a:cubicBezTo>
                      <a:pt x="344" y="288"/>
                      <a:pt x="344" y="288"/>
                      <a:pt x="344" y="288"/>
                    </a:cubicBezTo>
                    <a:lnTo>
                      <a:pt x="344" y="48"/>
                    </a:lnTo>
                    <a:cubicBezTo>
                      <a:pt x="344" y="22"/>
                      <a:pt x="322" y="0"/>
                      <a:pt x="296" y="0"/>
                    </a:cubicBezTo>
                    <a:lnTo>
                      <a:pt x="116" y="0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98" name="Freeform 117"/>
              <p:cNvSpPr>
                <a:spLocks/>
              </p:cNvSpPr>
              <p:nvPr/>
            </p:nvSpPr>
            <p:spPr bwMode="auto">
              <a:xfrm>
                <a:off x="3850" y="3132"/>
                <a:ext cx="208" cy="362"/>
              </a:xfrm>
              <a:custGeom>
                <a:avLst/>
                <a:gdLst>
                  <a:gd name="T0" fmla="*/ 0 w 567"/>
                  <a:gd name="T1" fmla="*/ 0 h 987"/>
                  <a:gd name="T2" fmla="*/ 0 w 567"/>
                  <a:gd name="T3" fmla="*/ 0 h 987"/>
                  <a:gd name="T4" fmla="*/ 0 w 567"/>
                  <a:gd name="T5" fmla="*/ 0 h 987"/>
                  <a:gd name="T6" fmla="*/ 0 w 567"/>
                  <a:gd name="T7" fmla="*/ 0 h 987"/>
                  <a:gd name="T8" fmla="*/ 0 w 567"/>
                  <a:gd name="T9" fmla="*/ 0 h 987"/>
                  <a:gd name="T10" fmla="*/ 0 w 567"/>
                  <a:gd name="T11" fmla="*/ 0 h 987"/>
                  <a:gd name="T12" fmla="*/ 0 w 567"/>
                  <a:gd name="T13" fmla="*/ 0 h 987"/>
                  <a:gd name="T14" fmla="*/ 0 w 567"/>
                  <a:gd name="T15" fmla="*/ 0 h 987"/>
                  <a:gd name="T16" fmla="*/ 0 w 567"/>
                  <a:gd name="T17" fmla="*/ 0 h 987"/>
                  <a:gd name="T18" fmla="*/ 0 w 567"/>
                  <a:gd name="T19" fmla="*/ 0 h 98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67"/>
                  <a:gd name="T31" fmla="*/ 0 h 987"/>
                  <a:gd name="T32" fmla="*/ 567 w 567"/>
                  <a:gd name="T33" fmla="*/ 987 h 98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67" h="987">
                    <a:moveTo>
                      <a:pt x="1" y="301"/>
                    </a:moveTo>
                    <a:lnTo>
                      <a:pt x="1" y="707"/>
                    </a:lnTo>
                    <a:cubicBezTo>
                      <a:pt x="1" y="861"/>
                      <a:pt x="126" y="987"/>
                      <a:pt x="280" y="987"/>
                    </a:cubicBezTo>
                    <a:cubicBezTo>
                      <a:pt x="435" y="987"/>
                      <a:pt x="560" y="861"/>
                      <a:pt x="560" y="707"/>
                    </a:cubicBezTo>
                    <a:cubicBezTo>
                      <a:pt x="560" y="707"/>
                      <a:pt x="560" y="707"/>
                      <a:pt x="560" y="707"/>
                    </a:cubicBezTo>
                    <a:lnTo>
                      <a:pt x="560" y="301"/>
                    </a:lnTo>
                    <a:cubicBezTo>
                      <a:pt x="567" y="147"/>
                      <a:pt x="448" y="15"/>
                      <a:pt x="294" y="8"/>
                    </a:cubicBezTo>
                    <a:cubicBezTo>
                      <a:pt x="139" y="0"/>
                      <a:pt x="8" y="119"/>
                      <a:pt x="1" y="274"/>
                    </a:cubicBezTo>
                    <a:cubicBezTo>
                      <a:pt x="0" y="283"/>
                      <a:pt x="0" y="292"/>
                      <a:pt x="1" y="3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99" name="Freeform 118"/>
              <p:cNvSpPr>
                <a:spLocks/>
              </p:cNvSpPr>
              <p:nvPr/>
            </p:nvSpPr>
            <p:spPr bwMode="auto">
              <a:xfrm>
                <a:off x="3850" y="3132"/>
                <a:ext cx="208" cy="362"/>
              </a:xfrm>
              <a:custGeom>
                <a:avLst/>
                <a:gdLst>
                  <a:gd name="T0" fmla="*/ 0 w 567"/>
                  <a:gd name="T1" fmla="*/ 0 h 987"/>
                  <a:gd name="T2" fmla="*/ 0 w 567"/>
                  <a:gd name="T3" fmla="*/ 0 h 987"/>
                  <a:gd name="T4" fmla="*/ 0 w 567"/>
                  <a:gd name="T5" fmla="*/ 0 h 987"/>
                  <a:gd name="T6" fmla="*/ 0 w 567"/>
                  <a:gd name="T7" fmla="*/ 0 h 987"/>
                  <a:gd name="T8" fmla="*/ 0 w 567"/>
                  <a:gd name="T9" fmla="*/ 0 h 987"/>
                  <a:gd name="T10" fmla="*/ 0 w 567"/>
                  <a:gd name="T11" fmla="*/ 0 h 987"/>
                  <a:gd name="T12" fmla="*/ 0 w 567"/>
                  <a:gd name="T13" fmla="*/ 0 h 987"/>
                  <a:gd name="T14" fmla="*/ 0 w 567"/>
                  <a:gd name="T15" fmla="*/ 0 h 987"/>
                  <a:gd name="T16" fmla="*/ 0 w 567"/>
                  <a:gd name="T17" fmla="*/ 0 h 987"/>
                  <a:gd name="T18" fmla="*/ 0 w 567"/>
                  <a:gd name="T19" fmla="*/ 0 h 98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67"/>
                  <a:gd name="T31" fmla="*/ 0 h 987"/>
                  <a:gd name="T32" fmla="*/ 567 w 567"/>
                  <a:gd name="T33" fmla="*/ 987 h 98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67" h="987">
                    <a:moveTo>
                      <a:pt x="1" y="301"/>
                    </a:moveTo>
                    <a:lnTo>
                      <a:pt x="1" y="707"/>
                    </a:lnTo>
                    <a:cubicBezTo>
                      <a:pt x="1" y="861"/>
                      <a:pt x="126" y="987"/>
                      <a:pt x="280" y="987"/>
                    </a:cubicBezTo>
                    <a:cubicBezTo>
                      <a:pt x="435" y="987"/>
                      <a:pt x="560" y="861"/>
                      <a:pt x="560" y="707"/>
                    </a:cubicBezTo>
                    <a:cubicBezTo>
                      <a:pt x="560" y="707"/>
                      <a:pt x="560" y="707"/>
                      <a:pt x="560" y="707"/>
                    </a:cubicBezTo>
                    <a:lnTo>
                      <a:pt x="560" y="301"/>
                    </a:lnTo>
                    <a:cubicBezTo>
                      <a:pt x="567" y="147"/>
                      <a:pt x="448" y="15"/>
                      <a:pt x="294" y="8"/>
                    </a:cubicBezTo>
                    <a:cubicBezTo>
                      <a:pt x="139" y="0"/>
                      <a:pt x="8" y="119"/>
                      <a:pt x="1" y="274"/>
                    </a:cubicBezTo>
                    <a:cubicBezTo>
                      <a:pt x="0" y="283"/>
                      <a:pt x="0" y="292"/>
                      <a:pt x="1" y="301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00" name="Rectangle 119"/>
              <p:cNvSpPr>
                <a:spLocks noChangeArrowheads="1"/>
              </p:cNvSpPr>
              <p:nvPr/>
            </p:nvSpPr>
            <p:spPr bwMode="auto">
              <a:xfrm>
                <a:off x="3643" y="3797"/>
                <a:ext cx="59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Arial" pitchFamily="34" charset="0"/>
                    <a:cs typeface="华文中宋"/>
                  </a:rPr>
                  <a:t>Dining Room</a:t>
                </a:r>
                <a:endParaRPr lang="en-US" altLang="zh-CN" b="1">
                  <a:cs typeface="华文中宋"/>
                </a:endParaRPr>
              </a:p>
            </p:txBody>
          </p:sp>
          <p:sp>
            <p:nvSpPr>
              <p:cNvPr id="3201" name="Rectangle 120"/>
              <p:cNvSpPr>
                <a:spLocks noChangeArrowheads="1"/>
              </p:cNvSpPr>
              <p:nvPr/>
            </p:nvSpPr>
            <p:spPr bwMode="auto">
              <a:xfrm>
                <a:off x="3831" y="2351"/>
                <a:ext cx="352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Arial" pitchFamily="34" charset="0"/>
                    <a:cs typeface="华文中宋"/>
                  </a:rPr>
                  <a:t>Kitchen</a:t>
                </a:r>
                <a:endParaRPr lang="en-US" altLang="zh-CN" b="1">
                  <a:cs typeface="华文中宋"/>
                </a:endParaRPr>
              </a:p>
            </p:txBody>
          </p:sp>
          <p:sp>
            <p:nvSpPr>
              <p:cNvPr id="3202" name="Freeform 121"/>
              <p:cNvSpPr>
                <a:spLocks noEditPoints="1"/>
              </p:cNvSpPr>
              <p:nvPr/>
            </p:nvSpPr>
            <p:spPr bwMode="auto">
              <a:xfrm>
                <a:off x="1498" y="3061"/>
                <a:ext cx="240" cy="233"/>
              </a:xfrm>
              <a:custGeom>
                <a:avLst/>
                <a:gdLst>
                  <a:gd name="T0" fmla="*/ 0 w 653"/>
                  <a:gd name="T1" fmla="*/ 0 h 634"/>
                  <a:gd name="T2" fmla="*/ 0 w 653"/>
                  <a:gd name="T3" fmla="*/ 0 h 634"/>
                  <a:gd name="T4" fmla="*/ 0 w 653"/>
                  <a:gd name="T5" fmla="*/ 0 h 634"/>
                  <a:gd name="T6" fmla="*/ 0 w 653"/>
                  <a:gd name="T7" fmla="*/ 0 h 634"/>
                  <a:gd name="T8" fmla="*/ 0 w 653"/>
                  <a:gd name="T9" fmla="*/ 0 h 634"/>
                  <a:gd name="T10" fmla="*/ 0 w 653"/>
                  <a:gd name="T11" fmla="*/ 0 h 634"/>
                  <a:gd name="T12" fmla="*/ 0 w 653"/>
                  <a:gd name="T13" fmla="*/ 0 h 634"/>
                  <a:gd name="T14" fmla="*/ 0 w 653"/>
                  <a:gd name="T15" fmla="*/ 0 h 634"/>
                  <a:gd name="T16" fmla="*/ 0 w 653"/>
                  <a:gd name="T17" fmla="*/ 0 h 634"/>
                  <a:gd name="T18" fmla="*/ 0 w 653"/>
                  <a:gd name="T19" fmla="*/ 0 h 634"/>
                  <a:gd name="T20" fmla="*/ 0 w 653"/>
                  <a:gd name="T21" fmla="*/ 0 h 634"/>
                  <a:gd name="T22" fmla="*/ 0 w 653"/>
                  <a:gd name="T23" fmla="*/ 0 h 634"/>
                  <a:gd name="T24" fmla="*/ 0 w 653"/>
                  <a:gd name="T25" fmla="*/ 0 h 634"/>
                  <a:gd name="T26" fmla="*/ 0 w 653"/>
                  <a:gd name="T27" fmla="*/ 0 h 634"/>
                  <a:gd name="T28" fmla="*/ 0 w 653"/>
                  <a:gd name="T29" fmla="*/ 0 h 63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53"/>
                  <a:gd name="T46" fmla="*/ 0 h 634"/>
                  <a:gd name="T47" fmla="*/ 653 w 653"/>
                  <a:gd name="T48" fmla="*/ 634 h 63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53" h="634">
                    <a:moveTo>
                      <a:pt x="627" y="605"/>
                    </a:moveTo>
                    <a:cubicBezTo>
                      <a:pt x="653" y="414"/>
                      <a:pt x="653" y="220"/>
                      <a:pt x="627" y="29"/>
                    </a:cubicBezTo>
                    <a:lnTo>
                      <a:pt x="627" y="0"/>
                    </a:lnTo>
                    <a:lnTo>
                      <a:pt x="109" y="0"/>
                    </a:lnTo>
                    <a:cubicBezTo>
                      <a:pt x="58" y="208"/>
                      <a:pt x="58" y="426"/>
                      <a:pt x="109" y="634"/>
                    </a:cubicBezTo>
                    <a:lnTo>
                      <a:pt x="627" y="634"/>
                    </a:lnTo>
                    <a:lnTo>
                      <a:pt x="627" y="605"/>
                    </a:lnTo>
                    <a:close/>
                    <a:moveTo>
                      <a:pt x="51" y="634"/>
                    </a:moveTo>
                    <a:lnTo>
                      <a:pt x="109" y="634"/>
                    </a:lnTo>
                    <a:cubicBezTo>
                      <a:pt x="58" y="426"/>
                      <a:pt x="58" y="208"/>
                      <a:pt x="109" y="0"/>
                    </a:cubicBezTo>
                    <a:lnTo>
                      <a:pt x="51" y="0"/>
                    </a:lnTo>
                    <a:cubicBezTo>
                      <a:pt x="0" y="208"/>
                      <a:pt x="0" y="426"/>
                      <a:pt x="51" y="6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03" name="Freeform 122"/>
              <p:cNvSpPr>
                <a:spLocks noEditPoints="1"/>
              </p:cNvSpPr>
              <p:nvPr/>
            </p:nvSpPr>
            <p:spPr bwMode="auto">
              <a:xfrm>
                <a:off x="1498" y="3061"/>
                <a:ext cx="240" cy="233"/>
              </a:xfrm>
              <a:custGeom>
                <a:avLst/>
                <a:gdLst>
                  <a:gd name="T0" fmla="*/ 0 w 653"/>
                  <a:gd name="T1" fmla="*/ 0 h 634"/>
                  <a:gd name="T2" fmla="*/ 0 w 653"/>
                  <a:gd name="T3" fmla="*/ 0 h 634"/>
                  <a:gd name="T4" fmla="*/ 0 w 653"/>
                  <a:gd name="T5" fmla="*/ 0 h 634"/>
                  <a:gd name="T6" fmla="*/ 0 w 653"/>
                  <a:gd name="T7" fmla="*/ 0 h 634"/>
                  <a:gd name="T8" fmla="*/ 0 w 653"/>
                  <a:gd name="T9" fmla="*/ 0 h 634"/>
                  <a:gd name="T10" fmla="*/ 0 w 653"/>
                  <a:gd name="T11" fmla="*/ 0 h 634"/>
                  <a:gd name="T12" fmla="*/ 0 w 653"/>
                  <a:gd name="T13" fmla="*/ 0 h 634"/>
                  <a:gd name="T14" fmla="*/ 0 w 653"/>
                  <a:gd name="T15" fmla="*/ 0 h 634"/>
                  <a:gd name="T16" fmla="*/ 0 w 653"/>
                  <a:gd name="T17" fmla="*/ 0 h 634"/>
                  <a:gd name="T18" fmla="*/ 0 w 653"/>
                  <a:gd name="T19" fmla="*/ 0 h 634"/>
                  <a:gd name="T20" fmla="*/ 0 w 653"/>
                  <a:gd name="T21" fmla="*/ 0 h 634"/>
                  <a:gd name="T22" fmla="*/ 0 w 653"/>
                  <a:gd name="T23" fmla="*/ 0 h 634"/>
                  <a:gd name="T24" fmla="*/ 0 w 653"/>
                  <a:gd name="T25" fmla="*/ 0 h 634"/>
                  <a:gd name="T26" fmla="*/ 0 w 653"/>
                  <a:gd name="T27" fmla="*/ 0 h 634"/>
                  <a:gd name="T28" fmla="*/ 0 w 653"/>
                  <a:gd name="T29" fmla="*/ 0 h 63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53"/>
                  <a:gd name="T46" fmla="*/ 0 h 634"/>
                  <a:gd name="T47" fmla="*/ 653 w 653"/>
                  <a:gd name="T48" fmla="*/ 634 h 63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53" h="634">
                    <a:moveTo>
                      <a:pt x="627" y="605"/>
                    </a:moveTo>
                    <a:cubicBezTo>
                      <a:pt x="653" y="414"/>
                      <a:pt x="653" y="220"/>
                      <a:pt x="627" y="29"/>
                    </a:cubicBezTo>
                    <a:lnTo>
                      <a:pt x="627" y="0"/>
                    </a:lnTo>
                    <a:lnTo>
                      <a:pt x="109" y="0"/>
                    </a:lnTo>
                    <a:cubicBezTo>
                      <a:pt x="58" y="208"/>
                      <a:pt x="58" y="426"/>
                      <a:pt x="109" y="634"/>
                    </a:cubicBezTo>
                    <a:lnTo>
                      <a:pt x="627" y="634"/>
                    </a:lnTo>
                    <a:lnTo>
                      <a:pt x="627" y="605"/>
                    </a:lnTo>
                    <a:close/>
                    <a:moveTo>
                      <a:pt x="51" y="634"/>
                    </a:moveTo>
                    <a:lnTo>
                      <a:pt x="109" y="634"/>
                    </a:lnTo>
                    <a:cubicBezTo>
                      <a:pt x="58" y="426"/>
                      <a:pt x="58" y="208"/>
                      <a:pt x="109" y="0"/>
                    </a:cubicBezTo>
                    <a:lnTo>
                      <a:pt x="51" y="0"/>
                    </a:lnTo>
                    <a:cubicBezTo>
                      <a:pt x="0" y="208"/>
                      <a:pt x="0" y="426"/>
                      <a:pt x="51" y="634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04" name="Freeform 123"/>
              <p:cNvSpPr>
                <a:spLocks noEditPoints="1"/>
              </p:cNvSpPr>
              <p:nvPr/>
            </p:nvSpPr>
            <p:spPr bwMode="auto">
              <a:xfrm>
                <a:off x="1559" y="3050"/>
                <a:ext cx="170" cy="254"/>
              </a:xfrm>
              <a:custGeom>
                <a:avLst/>
                <a:gdLst>
                  <a:gd name="T0" fmla="*/ 170 w 170"/>
                  <a:gd name="T1" fmla="*/ 21 h 254"/>
                  <a:gd name="T2" fmla="*/ 170 w 170"/>
                  <a:gd name="T3" fmla="*/ 0 h 254"/>
                  <a:gd name="T4" fmla="*/ 0 w 170"/>
                  <a:gd name="T5" fmla="*/ 0 h 254"/>
                  <a:gd name="T6" fmla="*/ 0 w 170"/>
                  <a:gd name="T7" fmla="*/ 21 h 254"/>
                  <a:gd name="T8" fmla="*/ 170 w 170"/>
                  <a:gd name="T9" fmla="*/ 21 h 254"/>
                  <a:gd name="T10" fmla="*/ 170 w 170"/>
                  <a:gd name="T11" fmla="*/ 254 h 254"/>
                  <a:gd name="T12" fmla="*/ 170 w 170"/>
                  <a:gd name="T13" fmla="*/ 233 h 254"/>
                  <a:gd name="T14" fmla="*/ 0 w 170"/>
                  <a:gd name="T15" fmla="*/ 233 h 254"/>
                  <a:gd name="T16" fmla="*/ 0 w 170"/>
                  <a:gd name="T17" fmla="*/ 254 h 254"/>
                  <a:gd name="T18" fmla="*/ 170 w 170"/>
                  <a:gd name="T19" fmla="*/ 254 h 2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0"/>
                  <a:gd name="T31" fmla="*/ 0 h 254"/>
                  <a:gd name="T32" fmla="*/ 170 w 170"/>
                  <a:gd name="T33" fmla="*/ 254 h 25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0" h="254">
                    <a:moveTo>
                      <a:pt x="170" y="21"/>
                    </a:moveTo>
                    <a:lnTo>
                      <a:pt x="170" y="0"/>
                    </a:lnTo>
                    <a:lnTo>
                      <a:pt x="0" y="0"/>
                    </a:lnTo>
                    <a:lnTo>
                      <a:pt x="0" y="21"/>
                    </a:lnTo>
                    <a:lnTo>
                      <a:pt x="170" y="21"/>
                    </a:lnTo>
                    <a:close/>
                    <a:moveTo>
                      <a:pt x="170" y="254"/>
                    </a:moveTo>
                    <a:lnTo>
                      <a:pt x="170" y="233"/>
                    </a:lnTo>
                    <a:lnTo>
                      <a:pt x="0" y="233"/>
                    </a:lnTo>
                    <a:lnTo>
                      <a:pt x="0" y="254"/>
                    </a:lnTo>
                    <a:lnTo>
                      <a:pt x="170" y="2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05" name="Rectangle 124"/>
              <p:cNvSpPr>
                <a:spLocks noChangeArrowheads="1"/>
              </p:cNvSpPr>
              <p:nvPr/>
            </p:nvSpPr>
            <p:spPr bwMode="auto">
              <a:xfrm>
                <a:off x="1559" y="3050"/>
                <a:ext cx="170" cy="21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06" name="Rectangle 125"/>
              <p:cNvSpPr>
                <a:spLocks noChangeArrowheads="1"/>
              </p:cNvSpPr>
              <p:nvPr/>
            </p:nvSpPr>
            <p:spPr bwMode="auto">
              <a:xfrm>
                <a:off x="1559" y="3283"/>
                <a:ext cx="170" cy="21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07" name="Line 126"/>
              <p:cNvSpPr>
                <a:spLocks noChangeShapeType="1"/>
              </p:cNvSpPr>
              <p:nvPr/>
            </p:nvSpPr>
            <p:spPr bwMode="auto">
              <a:xfrm flipV="1">
                <a:off x="1595" y="3071"/>
                <a:ext cx="1" cy="212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" name="Freeform 127"/>
              <p:cNvSpPr>
                <a:spLocks noEditPoints="1"/>
              </p:cNvSpPr>
              <p:nvPr/>
            </p:nvSpPr>
            <p:spPr bwMode="auto">
              <a:xfrm>
                <a:off x="1620" y="3110"/>
                <a:ext cx="91" cy="134"/>
              </a:xfrm>
              <a:custGeom>
                <a:avLst/>
                <a:gdLst>
                  <a:gd name="T0" fmla="*/ 0 w 249"/>
                  <a:gd name="T1" fmla="*/ 0 h 365"/>
                  <a:gd name="T2" fmla="*/ 0 w 249"/>
                  <a:gd name="T3" fmla="*/ 0 h 365"/>
                  <a:gd name="T4" fmla="*/ 0 w 249"/>
                  <a:gd name="T5" fmla="*/ 0 h 365"/>
                  <a:gd name="T6" fmla="*/ 0 w 249"/>
                  <a:gd name="T7" fmla="*/ 0 h 365"/>
                  <a:gd name="T8" fmla="*/ 0 w 249"/>
                  <a:gd name="T9" fmla="*/ 0 h 365"/>
                  <a:gd name="T10" fmla="*/ 0 w 249"/>
                  <a:gd name="T11" fmla="*/ 0 h 365"/>
                  <a:gd name="T12" fmla="*/ 0 w 249"/>
                  <a:gd name="T13" fmla="*/ 0 h 365"/>
                  <a:gd name="T14" fmla="*/ 0 w 249"/>
                  <a:gd name="T15" fmla="*/ 0 h 365"/>
                  <a:gd name="T16" fmla="*/ 0 w 249"/>
                  <a:gd name="T17" fmla="*/ 0 h 365"/>
                  <a:gd name="T18" fmla="*/ 0 w 249"/>
                  <a:gd name="T19" fmla="*/ 0 h 365"/>
                  <a:gd name="T20" fmla="*/ 0 w 249"/>
                  <a:gd name="T21" fmla="*/ 0 h 365"/>
                  <a:gd name="T22" fmla="*/ 0 w 249"/>
                  <a:gd name="T23" fmla="*/ 0 h 365"/>
                  <a:gd name="T24" fmla="*/ 0 w 249"/>
                  <a:gd name="T25" fmla="*/ 0 h 365"/>
                  <a:gd name="T26" fmla="*/ 0 w 249"/>
                  <a:gd name="T27" fmla="*/ 0 h 365"/>
                  <a:gd name="T28" fmla="*/ 0 w 249"/>
                  <a:gd name="T29" fmla="*/ 0 h 365"/>
                  <a:gd name="T30" fmla="*/ 0 w 249"/>
                  <a:gd name="T31" fmla="*/ 0 h 365"/>
                  <a:gd name="T32" fmla="*/ 0 w 249"/>
                  <a:gd name="T33" fmla="*/ 0 h 365"/>
                  <a:gd name="T34" fmla="*/ 0 w 249"/>
                  <a:gd name="T35" fmla="*/ 0 h 365"/>
                  <a:gd name="T36" fmla="*/ 0 w 249"/>
                  <a:gd name="T37" fmla="*/ 0 h 365"/>
                  <a:gd name="T38" fmla="*/ 0 w 249"/>
                  <a:gd name="T39" fmla="*/ 0 h 365"/>
                  <a:gd name="T40" fmla="*/ 0 w 249"/>
                  <a:gd name="T41" fmla="*/ 0 h 365"/>
                  <a:gd name="T42" fmla="*/ 0 w 249"/>
                  <a:gd name="T43" fmla="*/ 0 h 365"/>
                  <a:gd name="T44" fmla="*/ 0 w 249"/>
                  <a:gd name="T45" fmla="*/ 0 h 365"/>
                  <a:gd name="T46" fmla="*/ 0 w 249"/>
                  <a:gd name="T47" fmla="*/ 0 h 365"/>
                  <a:gd name="T48" fmla="*/ 0 w 249"/>
                  <a:gd name="T49" fmla="*/ 0 h 365"/>
                  <a:gd name="T50" fmla="*/ 0 w 249"/>
                  <a:gd name="T51" fmla="*/ 0 h 365"/>
                  <a:gd name="T52" fmla="*/ 0 w 249"/>
                  <a:gd name="T53" fmla="*/ 0 h 365"/>
                  <a:gd name="T54" fmla="*/ 0 w 249"/>
                  <a:gd name="T55" fmla="*/ 0 h 365"/>
                  <a:gd name="T56" fmla="*/ 0 w 249"/>
                  <a:gd name="T57" fmla="*/ 0 h 365"/>
                  <a:gd name="T58" fmla="*/ 0 w 249"/>
                  <a:gd name="T59" fmla="*/ 0 h 365"/>
                  <a:gd name="T60" fmla="*/ 0 w 249"/>
                  <a:gd name="T61" fmla="*/ 0 h 365"/>
                  <a:gd name="T62" fmla="*/ 0 w 249"/>
                  <a:gd name="T63" fmla="*/ 0 h 365"/>
                  <a:gd name="T64" fmla="*/ 0 w 249"/>
                  <a:gd name="T65" fmla="*/ 0 h 365"/>
                  <a:gd name="T66" fmla="*/ 0 w 249"/>
                  <a:gd name="T67" fmla="*/ 0 h 365"/>
                  <a:gd name="T68" fmla="*/ 0 w 249"/>
                  <a:gd name="T69" fmla="*/ 0 h 365"/>
                  <a:gd name="T70" fmla="*/ 0 w 249"/>
                  <a:gd name="T71" fmla="*/ 0 h 365"/>
                  <a:gd name="T72" fmla="*/ 0 w 249"/>
                  <a:gd name="T73" fmla="*/ 0 h 365"/>
                  <a:gd name="T74" fmla="*/ 0 w 249"/>
                  <a:gd name="T75" fmla="*/ 0 h 365"/>
                  <a:gd name="T76" fmla="*/ 0 w 249"/>
                  <a:gd name="T77" fmla="*/ 0 h 365"/>
                  <a:gd name="T78" fmla="*/ 0 w 249"/>
                  <a:gd name="T79" fmla="*/ 0 h 365"/>
                  <a:gd name="T80" fmla="*/ 0 w 249"/>
                  <a:gd name="T81" fmla="*/ 0 h 365"/>
                  <a:gd name="T82" fmla="*/ 0 w 249"/>
                  <a:gd name="T83" fmla="*/ 0 h 365"/>
                  <a:gd name="T84" fmla="*/ 0 w 249"/>
                  <a:gd name="T85" fmla="*/ 0 h 365"/>
                  <a:gd name="T86" fmla="*/ 0 w 249"/>
                  <a:gd name="T87" fmla="*/ 0 h 365"/>
                  <a:gd name="T88" fmla="*/ 0 w 249"/>
                  <a:gd name="T89" fmla="*/ 0 h 365"/>
                  <a:gd name="T90" fmla="*/ 0 w 249"/>
                  <a:gd name="T91" fmla="*/ 0 h 365"/>
                  <a:gd name="T92" fmla="*/ 0 w 249"/>
                  <a:gd name="T93" fmla="*/ 0 h 365"/>
                  <a:gd name="T94" fmla="*/ 0 w 249"/>
                  <a:gd name="T95" fmla="*/ 0 h 365"/>
                  <a:gd name="T96" fmla="*/ 0 w 249"/>
                  <a:gd name="T97" fmla="*/ 0 h 365"/>
                  <a:gd name="T98" fmla="*/ 0 w 249"/>
                  <a:gd name="T99" fmla="*/ 0 h 365"/>
                  <a:gd name="T100" fmla="*/ 0 w 249"/>
                  <a:gd name="T101" fmla="*/ 0 h 365"/>
                  <a:gd name="T102" fmla="*/ 0 w 249"/>
                  <a:gd name="T103" fmla="*/ 0 h 365"/>
                  <a:gd name="T104" fmla="*/ 0 w 249"/>
                  <a:gd name="T105" fmla="*/ 0 h 365"/>
                  <a:gd name="T106" fmla="*/ 0 w 249"/>
                  <a:gd name="T107" fmla="*/ 0 h 36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49"/>
                  <a:gd name="T163" fmla="*/ 0 h 365"/>
                  <a:gd name="T164" fmla="*/ 249 w 249"/>
                  <a:gd name="T165" fmla="*/ 365 h 365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49" h="365">
                    <a:moveTo>
                      <a:pt x="240" y="192"/>
                    </a:moveTo>
                    <a:cubicBezTo>
                      <a:pt x="234" y="192"/>
                      <a:pt x="230" y="187"/>
                      <a:pt x="230" y="182"/>
                    </a:cubicBezTo>
                    <a:cubicBezTo>
                      <a:pt x="230" y="177"/>
                      <a:pt x="234" y="173"/>
                      <a:pt x="240" y="173"/>
                    </a:cubicBezTo>
                    <a:cubicBezTo>
                      <a:pt x="240" y="173"/>
                      <a:pt x="240" y="173"/>
                      <a:pt x="240" y="173"/>
                    </a:cubicBezTo>
                    <a:cubicBezTo>
                      <a:pt x="245" y="173"/>
                      <a:pt x="249" y="177"/>
                      <a:pt x="249" y="182"/>
                    </a:cubicBezTo>
                    <a:cubicBezTo>
                      <a:pt x="249" y="187"/>
                      <a:pt x="245" y="192"/>
                      <a:pt x="240" y="192"/>
                    </a:cubicBezTo>
                    <a:close/>
                    <a:moveTo>
                      <a:pt x="124" y="192"/>
                    </a:moveTo>
                    <a:cubicBezTo>
                      <a:pt x="119" y="192"/>
                      <a:pt x="115" y="187"/>
                      <a:pt x="115" y="182"/>
                    </a:cubicBezTo>
                    <a:cubicBezTo>
                      <a:pt x="115" y="177"/>
                      <a:pt x="119" y="173"/>
                      <a:pt x="124" y="173"/>
                    </a:cubicBezTo>
                    <a:cubicBezTo>
                      <a:pt x="124" y="173"/>
                      <a:pt x="124" y="173"/>
                      <a:pt x="124" y="173"/>
                    </a:cubicBezTo>
                    <a:cubicBezTo>
                      <a:pt x="130" y="173"/>
                      <a:pt x="134" y="177"/>
                      <a:pt x="134" y="182"/>
                    </a:cubicBezTo>
                    <a:cubicBezTo>
                      <a:pt x="134" y="187"/>
                      <a:pt x="130" y="192"/>
                      <a:pt x="124" y="192"/>
                    </a:cubicBezTo>
                    <a:close/>
                    <a:moveTo>
                      <a:pt x="9" y="192"/>
                    </a:moveTo>
                    <a:cubicBezTo>
                      <a:pt x="4" y="192"/>
                      <a:pt x="0" y="187"/>
                      <a:pt x="0" y="182"/>
                    </a:cubicBezTo>
                    <a:cubicBezTo>
                      <a:pt x="0" y="177"/>
                      <a:pt x="4" y="173"/>
                      <a:pt x="9" y="173"/>
                    </a:cubicBezTo>
                    <a:cubicBezTo>
                      <a:pt x="9" y="173"/>
                      <a:pt x="9" y="173"/>
                      <a:pt x="9" y="173"/>
                    </a:cubicBezTo>
                    <a:cubicBezTo>
                      <a:pt x="15" y="173"/>
                      <a:pt x="19" y="177"/>
                      <a:pt x="19" y="182"/>
                    </a:cubicBezTo>
                    <a:cubicBezTo>
                      <a:pt x="19" y="187"/>
                      <a:pt x="15" y="192"/>
                      <a:pt x="9" y="192"/>
                    </a:cubicBezTo>
                    <a:close/>
                    <a:moveTo>
                      <a:pt x="240" y="19"/>
                    </a:moveTo>
                    <a:cubicBezTo>
                      <a:pt x="234" y="19"/>
                      <a:pt x="230" y="15"/>
                      <a:pt x="230" y="9"/>
                    </a:cubicBezTo>
                    <a:cubicBezTo>
                      <a:pt x="230" y="4"/>
                      <a:pt x="234" y="0"/>
                      <a:pt x="240" y="0"/>
                    </a:cubicBezTo>
                    <a:cubicBezTo>
                      <a:pt x="240" y="0"/>
                      <a:pt x="240" y="0"/>
                      <a:pt x="240" y="0"/>
                    </a:cubicBezTo>
                    <a:cubicBezTo>
                      <a:pt x="245" y="0"/>
                      <a:pt x="249" y="4"/>
                      <a:pt x="249" y="9"/>
                    </a:cubicBezTo>
                    <a:cubicBezTo>
                      <a:pt x="249" y="15"/>
                      <a:pt x="245" y="19"/>
                      <a:pt x="240" y="19"/>
                    </a:cubicBezTo>
                    <a:close/>
                    <a:moveTo>
                      <a:pt x="124" y="19"/>
                    </a:moveTo>
                    <a:cubicBezTo>
                      <a:pt x="119" y="19"/>
                      <a:pt x="115" y="15"/>
                      <a:pt x="115" y="9"/>
                    </a:cubicBezTo>
                    <a:cubicBezTo>
                      <a:pt x="115" y="4"/>
                      <a:pt x="119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30" y="0"/>
                      <a:pt x="134" y="4"/>
                      <a:pt x="134" y="9"/>
                    </a:cubicBezTo>
                    <a:cubicBezTo>
                      <a:pt x="134" y="15"/>
                      <a:pt x="130" y="19"/>
                      <a:pt x="124" y="19"/>
                    </a:cubicBezTo>
                    <a:close/>
                    <a:moveTo>
                      <a:pt x="9" y="19"/>
                    </a:moveTo>
                    <a:cubicBezTo>
                      <a:pt x="4" y="19"/>
                      <a:pt x="0" y="15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5" y="0"/>
                      <a:pt x="19" y="4"/>
                      <a:pt x="19" y="9"/>
                    </a:cubicBezTo>
                    <a:cubicBezTo>
                      <a:pt x="19" y="15"/>
                      <a:pt x="15" y="19"/>
                      <a:pt x="9" y="19"/>
                    </a:cubicBezTo>
                    <a:close/>
                    <a:moveTo>
                      <a:pt x="240" y="365"/>
                    </a:moveTo>
                    <a:cubicBezTo>
                      <a:pt x="234" y="365"/>
                      <a:pt x="230" y="360"/>
                      <a:pt x="230" y="355"/>
                    </a:cubicBezTo>
                    <a:cubicBezTo>
                      <a:pt x="230" y="350"/>
                      <a:pt x="234" y="345"/>
                      <a:pt x="240" y="345"/>
                    </a:cubicBezTo>
                    <a:cubicBezTo>
                      <a:pt x="240" y="345"/>
                      <a:pt x="240" y="345"/>
                      <a:pt x="240" y="345"/>
                    </a:cubicBezTo>
                    <a:cubicBezTo>
                      <a:pt x="245" y="345"/>
                      <a:pt x="249" y="350"/>
                      <a:pt x="249" y="355"/>
                    </a:cubicBezTo>
                    <a:cubicBezTo>
                      <a:pt x="249" y="360"/>
                      <a:pt x="245" y="365"/>
                      <a:pt x="240" y="365"/>
                    </a:cubicBezTo>
                    <a:close/>
                    <a:moveTo>
                      <a:pt x="124" y="365"/>
                    </a:moveTo>
                    <a:cubicBezTo>
                      <a:pt x="119" y="365"/>
                      <a:pt x="115" y="360"/>
                      <a:pt x="115" y="355"/>
                    </a:cubicBezTo>
                    <a:cubicBezTo>
                      <a:pt x="115" y="350"/>
                      <a:pt x="119" y="345"/>
                      <a:pt x="124" y="345"/>
                    </a:cubicBezTo>
                    <a:cubicBezTo>
                      <a:pt x="124" y="345"/>
                      <a:pt x="124" y="345"/>
                      <a:pt x="124" y="345"/>
                    </a:cubicBezTo>
                    <a:cubicBezTo>
                      <a:pt x="130" y="345"/>
                      <a:pt x="134" y="350"/>
                      <a:pt x="134" y="355"/>
                    </a:cubicBezTo>
                    <a:cubicBezTo>
                      <a:pt x="134" y="360"/>
                      <a:pt x="130" y="365"/>
                      <a:pt x="124" y="365"/>
                    </a:cubicBezTo>
                    <a:close/>
                    <a:moveTo>
                      <a:pt x="9" y="365"/>
                    </a:moveTo>
                    <a:cubicBezTo>
                      <a:pt x="4" y="365"/>
                      <a:pt x="0" y="360"/>
                      <a:pt x="0" y="355"/>
                    </a:cubicBezTo>
                    <a:cubicBezTo>
                      <a:pt x="0" y="350"/>
                      <a:pt x="4" y="345"/>
                      <a:pt x="9" y="345"/>
                    </a:cubicBezTo>
                    <a:cubicBezTo>
                      <a:pt x="9" y="345"/>
                      <a:pt x="9" y="345"/>
                      <a:pt x="9" y="345"/>
                    </a:cubicBezTo>
                    <a:cubicBezTo>
                      <a:pt x="15" y="345"/>
                      <a:pt x="19" y="350"/>
                      <a:pt x="19" y="355"/>
                    </a:cubicBezTo>
                    <a:cubicBezTo>
                      <a:pt x="19" y="360"/>
                      <a:pt x="15" y="365"/>
                      <a:pt x="9" y="3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09" name="Freeform 128"/>
              <p:cNvSpPr>
                <a:spLocks noEditPoints="1"/>
              </p:cNvSpPr>
              <p:nvPr/>
            </p:nvSpPr>
            <p:spPr bwMode="auto">
              <a:xfrm>
                <a:off x="1620" y="3110"/>
                <a:ext cx="91" cy="134"/>
              </a:xfrm>
              <a:custGeom>
                <a:avLst/>
                <a:gdLst>
                  <a:gd name="T0" fmla="*/ 0 w 249"/>
                  <a:gd name="T1" fmla="*/ 0 h 365"/>
                  <a:gd name="T2" fmla="*/ 0 w 249"/>
                  <a:gd name="T3" fmla="*/ 0 h 365"/>
                  <a:gd name="T4" fmla="*/ 0 w 249"/>
                  <a:gd name="T5" fmla="*/ 0 h 365"/>
                  <a:gd name="T6" fmla="*/ 0 w 249"/>
                  <a:gd name="T7" fmla="*/ 0 h 365"/>
                  <a:gd name="T8" fmla="*/ 0 w 249"/>
                  <a:gd name="T9" fmla="*/ 0 h 365"/>
                  <a:gd name="T10" fmla="*/ 0 w 249"/>
                  <a:gd name="T11" fmla="*/ 0 h 365"/>
                  <a:gd name="T12" fmla="*/ 0 w 249"/>
                  <a:gd name="T13" fmla="*/ 0 h 365"/>
                  <a:gd name="T14" fmla="*/ 0 w 249"/>
                  <a:gd name="T15" fmla="*/ 0 h 365"/>
                  <a:gd name="T16" fmla="*/ 0 w 249"/>
                  <a:gd name="T17" fmla="*/ 0 h 365"/>
                  <a:gd name="T18" fmla="*/ 0 w 249"/>
                  <a:gd name="T19" fmla="*/ 0 h 365"/>
                  <a:gd name="T20" fmla="*/ 0 w 249"/>
                  <a:gd name="T21" fmla="*/ 0 h 365"/>
                  <a:gd name="T22" fmla="*/ 0 w 249"/>
                  <a:gd name="T23" fmla="*/ 0 h 365"/>
                  <a:gd name="T24" fmla="*/ 0 w 249"/>
                  <a:gd name="T25" fmla="*/ 0 h 365"/>
                  <a:gd name="T26" fmla="*/ 0 w 249"/>
                  <a:gd name="T27" fmla="*/ 0 h 365"/>
                  <a:gd name="T28" fmla="*/ 0 w 249"/>
                  <a:gd name="T29" fmla="*/ 0 h 365"/>
                  <a:gd name="T30" fmla="*/ 0 w 249"/>
                  <a:gd name="T31" fmla="*/ 0 h 365"/>
                  <a:gd name="T32" fmla="*/ 0 w 249"/>
                  <a:gd name="T33" fmla="*/ 0 h 365"/>
                  <a:gd name="T34" fmla="*/ 0 w 249"/>
                  <a:gd name="T35" fmla="*/ 0 h 365"/>
                  <a:gd name="T36" fmla="*/ 0 w 249"/>
                  <a:gd name="T37" fmla="*/ 0 h 365"/>
                  <a:gd name="T38" fmla="*/ 0 w 249"/>
                  <a:gd name="T39" fmla="*/ 0 h 365"/>
                  <a:gd name="T40" fmla="*/ 0 w 249"/>
                  <a:gd name="T41" fmla="*/ 0 h 365"/>
                  <a:gd name="T42" fmla="*/ 0 w 249"/>
                  <a:gd name="T43" fmla="*/ 0 h 365"/>
                  <a:gd name="T44" fmla="*/ 0 w 249"/>
                  <a:gd name="T45" fmla="*/ 0 h 365"/>
                  <a:gd name="T46" fmla="*/ 0 w 249"/>
                  <a:gd name="T47" fmla="*/ 0 h 365"/>
                  <a:gd name="T48" fmla="*/ 0 w 249"/>
                  <a:gd name="T49" fmla="*/ 0 h 365"/>
                  <a:gd name="T50" fmla="*/ 0 w 249"/>
                  <a:gd name="T51" fmla="*/ 0 h 365"/>
                  <a:gd name="T52" fmla="*/ 0 w 249"/>
                  <a:gd name="T53" fmla="*/ 0 h 365"/>
                  <a:gd name="T54" fmla="*/ 0 w 249"/>
                  <a:gd name="T55" fmla="*/ 0 h 365"/>
                  <a:gd name="T56" fmla="*/ 0 w 249"/>
                  <a:gd name="T57" fmla="*/ 0 h 365"/>
                  <a:gd name="T58" fmla="*/ 0 w 249"/>
                  <a:gd name="T59" fmla="*/ 0 h 365"/>
                  <a:gd name="T60" fmla="*/ 0 w 249"/>
                  <a:gd name="T61" fmla="*/ 0 h 365"/>
                  <a:gd name="T62" fmla="*/ 0 w 249"/>
                  <a:gd name="T63" fmla="*/ 0 h 365"/>
                  <a:gd name="T64" fmla="*/ 0 w 249"/>
                  <a:gd name="T65" fmla="*/ 0 h 365"/>
                  <a:gd name="T66" fmla="*/ 0 w 249"/>
                  <a:gd name="T67" fmla="*/ 0 h 365"/>
                  <a:gd name="T68" fmla="*/ 0 w 249"/>
                  <a:gd name="T69" fmla="*/ 0 h 365"/>
                  <a:gd name="T70" fmla="*/ 0 w 249"/>
                  <a:gd name="T71" fmla="*/ 0 h 365"/>
                  <a:gd name="T72" fmla="*/ 0 w 249"/>
                  <a:gd name="T73" fmla="*/ 0 h 365"/>
                  <a:gd name="T74" fmla="*/ 0 w 249"/>
                  <a:gd name="T75" fmla="*/ 0 h 365"/>
                  <a:gd name="T76" fmla="*/ 0 w 249"/>
                  <a:gd name="T77" fmla="*/ 0 h 365"/>
                  <a:gd name="T78" fmla="*/ 0 w 249"/>
                  <a:gd name="T79" fmla="*/ 0 h 365"/>
                  <a:gd name="T80" fmla="*/ 0 w 249"/>
                  <a:gd name="T81" fmla="*/ 0 h 365"/>
                  <a:gd name="T82" fmla="*/ 0 w 249"/>
                  <a:gd name="T83" fmla="*/ 0 h 365"/>
                  <a:gd name="T84" fmla="*/ 0 w 249"/>
                  <a:gd name="T85" fmla="*/ 0 h 365"/>
                  <a:gd name="T86" fmla="*/ 0 w 249"/>
                  <a:gd name="T87" fmla="*/ 0 h 365"/>
                  <a:gd name="T88" fmla="*/ 0 w 249"/>
                  <a:gd name="T89" fmla="*/ 0 h 365"/>
                  <a:gd name="T90" fmla="*/ 0 w 249"/>
                  <a:gd name="T91" fmla="*/ 0 h 365"/>
                  <a:gd name="T92" fmla="*/ 0 w 249"/>
                  <a:gd name="T93" fmla="*/ 0 h 365"/>
                  <a:gd name="T94" fmla="*/ 0 w 249"/>
                  <a:gd name="T95" fmla="*/ 0 h 365"/>
                  <a:gd name="T96" fmla="*/ 0 w 249"/>
                  <a:gd name="T97" fmla="*/ 0 h 365"/>
                  <a:gd name="T98" fmla="*/ 0 w 249"/>
                  <a:gd name="T99" fmla="*/ 0 h 365"/>
                  <a:gd name="T100" fmla="*/ 0 w 249"/>
                  <a:gd name="T101" fmla="*/ 0 h 365"/>
                  <a:gd name="T102" fmla="*/ 0 w 249"/>
                  <a:gd name="T103" fmla="*/ 0 h 365"/>
                  <a:gd name="T104" fmla="*/ 0 w 249"/>
                  <a:gd name="T105" fmla="*/ 0 h 365"/>
                  <a:gd name="T106" fmla="*/ 0 w 249"/>
                  <a:gd name="T107" fmla="*/ 0 h 36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49"/>
                  <a:gd name="T163" fmla="*/ 0 h 365"/>
                  <a:gd name="T164" fmla="*/ 249 w 249"/>
                  <a:gd name="T165" fmla="*/ 365 h 365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49" h="365">
                    <a:moveTo>
                      <a:pt x="240" y="192"/>
                    </a:moveTo>
                    <a:cubicBezTo>
                      <a:pt x="234" y="192"/>
                      <a:pt x="230" y="187"/>
                      <a:pt x="230" y="182"/>
                    </a:cubicBezTo>
                    <a:cubicBezTo>
                      <a:pt x="230" y="177"/>
                      <a:pt x="234" y="173"/>
                      <a:pt x="240" y="173"/>
                    </a:cubicBezTo>
                    <a:cubicBezTo>
                      <a:pt x="240" y="173"/>
                      <a:pt x="240" y="173"/>
                      <a:pt x="240" y="173"/>
                    </a:cubicBezTo>
                    <a:cubicBezTo>
                      <a:pt x="245" y="173"/>
                      <a:pt x="249" y="177"/>
                      <a:pt x="249" y="182"/>
                    </a:cubicBezTo>
                    <a:cubicBezTo>
                      <a:pt x="249" y="187"/>
                      <a:pt x="245" y="192"/>
                      <a:pt x="240" y="192"/>
                    </a:cubicBezTo>
                    <a:close/>
                    <a:moveTo>
                      <a:pt x="124" y="192"/>
                    </a:moveTo>
                    <a:cubicBezTo>
                      <a:pt x="119" y="192"/>
                      <a:pt x="115" y="187"/>
                      <a:pt x="115" y="182"/>
                    </a:cubicBezTo>
                    <a:cubicBezTo>
                      <a:pt x="115" y="177"/>
                      <a:pt x="119" y="173"/>
                      <a:pt x="124" y="173"/>
                    </a:cubicBezTo>
                    <a:cubicBezTo>
                      <a:pt x="124" y="173"/>
                      <a:pt x="124" y="173"/>
                      <a:pt x="124" y="173"/>
                    </a:cubicBezTo>
                    <a:cubicBezTo>
                      <a:pt x="130" y="173"/>
                      <a:pt x="134" y="177"/>
                      <a:pt x="134" y="182"/>
                    </a:cubicBezTo>
                    <a:cubicBezTo>
                      <a:pt x="134" y="187"/>
                      <a:pt x="130" y="192"/>
                      <a:pt x="124" y="192"/>
                    </a:cubicBezTo>
                    <a:close/>
                    <a:moveTo>
                      <a:pt x="9" y="192"/>
                    </a:moveTo>
                    <a:cubicBezTo>
                      <a:pt x="4" y="192"/>
                      <a:pt x="0" y="187"/>
                      <a:pt x="0" y="182"/>
                    </a:cubicBezTo>
                    <a:cubicBezTo>
                      <a:pt x="0" y="177"/>
                      <a:pt x="4" y="173"/>
                      <a:pt x="9" y="173"/>
                    </a:cubicBezTo>
                    <a:cubicBezTo>
                      <a:pt x="9" y="173"/>
                      <a:pt x="9" y="173"/>
                      <a:pt x="9" y="173"/>
                    </a:cubicBezTo>
                    <a:cubicBezTo>
                      <a:pt x="15" y="173"/>
                      <a:pt x="19" y="177"/>
                      <a:pt x="19" y="182"/>
                    </a:cubicBezTo>
                    <a:cubicBezTo>
                      <a:pt x="19" y="187"/>
                      <a:pt x="15" y="192"/>
                      <a:pt x="9" y="192"/>
                    </a:cubicBezTo>
                    <a:close/>
                    <a:moveTo>
                      <a:pt x="240" y="19"/>
                    </a:moveTo>
                    <a:cubicBezTo>
                      <a:pt x="234" y="19"/>
                      <a:pt x="230" y="15"/>
                      <a:pt x="230" y="9"/>
                    </a:cubicBezTo>
                    <a:cubicBezTo>
                      <a:pt x="230" y="4"/>
                      <a:pt x="234" y="0"/>
                      <a:pt x="240" y="0"/>
                    </a:cubicBezTo>
                    <a:cubicBezTo>
                      <a:pt x="240" y="0"/>
                      <a:pt x="240" y="0"/>
                      <a:pt x="240" y="0"/>
                    </a:cubicBezTo>
                    <a:cubicBezTo>
                      <a:pt x="245" y="0"/>
                      <a:pt x="249" y="4"/>
                      <a:pt x="249" y="9"/>
                    </a:cubicBezTo>
                    <a:cubicBezTo>
                      <a:pt x="249" y="15"/>
                      <a:pt x="245" y="19"/>
                      <a:pt x="240" y="19"/>
                    </a:cubicBezTo>
                    <a:close/>
                    <a:moveTo>
                      <a:pt x="124" y="19"/>
                    </a:moveTo>
                    <a:cubicBezTo>
                      <a:pt x="119" y="19"/>
                      <a:pt x="115" y="15"/>
                      <a:pt x="115" y="9"/>
                    </a:cubicBezTo>
                    <a:cubicBezTo>
                      <a:pt x="115" y="4"/>
                      <a:pt x="119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30" y="0"/>
                      <a:pt x="134" y="4"/>
                      <a:pt x="134" y="9"/>
                    </a:cubicBezTo>
                    <a:cubicBezTo>
                      <a:pt x="134" y="15"/>
                      <a:pt x="130" y="19"/>
                      <a:pt x="124" y="19"/>
                    </a:cubicBezTo>
                    <a:close/>
                    <a:moveTo>
                      <a:pt x="9" y="19"/>
                    </a:moveTo>
                    <a:cubicBezTo>
                      <a:pt x="4" y="19"/>
                      <a:pt x="0" y="15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5" y="0"/>
                      <a:pt x="19" y="4"/>
                      <a:pt x="19" y="9"/>
                    </a:cubicBezTo>
                    <a:cubicBezTo>
                      <a:pt x="19" y="15"/>
                      <a:pt x="15" y="19"/>
                      <a:pt x="9" y="19"/>
                    </a:cubicBezTo>
                    <a:close/>
                    <a:moveTo>
                      <a:pt x="240" y="365"/>
                    </a:moveTo>
                    <a:cubicBezTo>
                      <a:pt x="234" y="365"/>
                      <a:pt x="230" y="360"/>
                      <a:pt x="230" y="355"/>
                    </a:cubicBezTo>
                    <a:cubicBezTo>
                      <a:pt x="230" y="350"/>
                      <a:pt x="234" y="345"/>
                      <a:pt x="240" y="345"/>
                    </a:cubicBezTo>
                    <a:cubicBezTo>
                      <a:pt x="240" y="345"/>
                      <a:pt x="240" y="345"/>
                      <a:pt x="240" y="345"/>
                    </a:cubicBezTo>
                    <a:cubicBezTo>
                      <a:pt x="245" y="345"/>
                      <a:pt x="249" y="350"/>
                      <a:pt x="249" y="355"/>
                    </a:cubicBezTo>
                    <a:cubicBezTo>
                      <a:pt x="249" y="360"/>
                      <a:pt x="245" y="365"/>
                      <a:pt x="240" y="365"/>
                    </a:cubicBezTo>
                    <a:close/>
                    <a:moveTo>
                      <a:pt x="124" y="365"/>
                    </a:moveTo>
                    <a:cubicBezTo>
                      <a:pt x="119" y="365"/>
                      <a:pt x="115" y="360"/>
                      <a:pt x="115" y="355"/>
                    </a:cubicBezTo>
                    <a:cubicBezTo>
                      <a:pt x="115" y="350"/>
                      <a:pt x="119" y="345"/>
                      <a:pt x="124" y="345"/>
                    </a:cubicBezTo>
                    <a:cubicBezTo>
                      <a:pt x="124" y="345"/>
                      <a:pt x="124" y="345"/>
                      <a:pt x="124" y="345"/>
                    </a:cubicBezTo>
                    <a:cubicBezTo>
                      <a:pt x="130" y="345"/>
                      <a:pt x="134" y="350"/>
                      <a:pt x="134" y="355"/>
                    </a:cubicBezTo>
                    <a:cubicBezTo>
                      <a:pt x="134" y="360"/>
                      <a:pt x="130" y="365"/>
                      <a:pt x="124" y="365"/>
                    </a:cubicBezTo>
                    <a:close/>
                    <a:moveTo>
                      <a:pt x="9" y="365"/>
                    </a:moveTo>
                    <a:cubicBezTo>
                      <a:pt x="4" y="365"/>
                      <a:pt x="0" y="360"/>
                      <a:pt x="0" y="355"/>
                    </a:cubicBezTo>
                    <a:cubicBezTo>
                      <a:pt x="0" y="350"/>
                      <a:pt x="4" y="345"/>
                      <a:pt x="9" y="345"/>
                    </a:cubicBezTo>
                    <a:cubicBezTo>
                      <a:pt x="9" y="345"/>
                      <a:pt x="9" y="345"/>
                      <a:pt x="9" y="345"/>
                    </a:cubicBezTo>
                    <a:cubicBezTo>
                      <a:pt x="15" y="345"/>
                      <a:pt x="19" y="350"/>
                      <a:pt x="19" y="355"/>
                    </a:cubicBezTo>
                    <a:cubicBezTo>
                      <a:pt x="19" y="360"/>
                      <a:pt x="15" y="365"/>
                      <a:pt x="9" y="365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10" name="Freeform 129"/>
              <p:cNvSpPr>
                <a:spLocks noEditPoints="1"/>
              </p:cNvSpPr>
              <p:nvPr/>
            </p:nvSpPr>
            <p:spPr bwMode="auto">
              <a:xfrm>
                <a:off x="1612" y="3103"/>
                <a:ext cx="106" cy="148"/>
              </a:xfrm>
              <a:custGeom>
                <a:avLst/>
                <a:gdLst>
                  <a:gd name="T0" fmla="*/ 106 w 106"/>
                  <a:gd name="T1" fmla="*/ 74 h 148"/>
                  <a:gd name="T2" fmla="*/ 92 w 106"/>
                  <a:gd name="T3" fmla="*/ 74 h 148"/>
                  <a:gd name="T4" fmla="*/ 96 w 106"/>
                  <a:gd name="T5" fmla="*/ 64 h 148"/>
                  <a:gd name="T6" fmla="*/ 96 w 106"/>
                  <a:gd name="T7" fmla="*/ 78 h 148"/>
                  <a:gd name="T8" fmla="*/ 64 w 106"/>
                  <a:gd name="T9" fmla="*/ 74 h 148"/>
                  <a:gd name="T10" fmla="*/ 50 w 106"/>
                  <a:gd name="T11" fmla="*/ 74 h 148"/>
                  <a:gd name="T12" fmla="*/ 53 w 106"/>
                  <a:gd name="T13" fmla="*/ 64 h 148"/>
                  <a:gd name="T14" fmla="*/ 53 w 106"/>
                  <a:gd name="T15" fmla="*/ 78 h 148"/>
                  <a:gd name="T16" fmla="*/ 22 w 106"/>
                  <a:gd name="T17" fmla="*/ 74 h 148"/>
                  <a:gd name="T18" fmla="*/ 8 w 106"/>
                  <a:gd name="T19" fmla="*/ 74 h 148"/>
                  <a:gd name="T20" fmla="*/ 11 w 106"/>
                  <a:gd name="T21" fmla="*/ 64 h 148"/>
                  <a:gd name="T22" fmla="*/ 11 w 106"/>
                  <a:gd name="T23" fmla="*/ 78 h 148"/>
                  <a:gd name="T24" fmla="*/ 106 w 106"/>
                  <a:gd name="T25" fmla="*/ 11 h 148"/>
                  <a:gd name="T26" fmla="*/ 92 w 106"/>
                  <a:gd name="T27" fmla="*/ 11 h 148"/>
                  <a:gd name="T28" fmla="*/ 96 w 106"/>
                  <a:gd name="T29" fmla="*/ 0 h 148"/>
                  <a:gd name="T30" fmla="*/ 96 w 106"/>
                  <a:gd name="T31" fmla="*/ 14 h 148"/>
                  <a:gd name="T32" fmla="*/ 64 w 106"/>
                  <a:gd name="T33" fmla="*/ 11 h 148"/>
                  <a:gd name="T34" fmla="*/ 50 w 106"/>
                  <a:gd name="T35" fmla="*/ 11 h 148"/>
                  <a:gd name="T36" fmla="*/ 53 w 106"/>
                  <a:gd name="T37" fmla="*/ 0 h 148"/>
                  <a:gd name="T38" fmla="*/ 53 w 106"/>
                  <a:gd name="T39" fmla="*/ 14 h 148"/>
                  <a:gd name="T40" fmla="*/ 22 w 106"/>
                  <a:gd name="T41" fmla="*/ 11 h 148"/>
                  <a:gd name="T42" fmla="*/ 8 w 106"/>
                  <a:gd name="T43" fmla="*/ 11 h 148"/>
                  <a:gd name="T44" fmla="*/ 11 w 106"/>
                  <a:gd name="T45" fmla="*/ 0 h 148"/>
                  <a:gd name="T46" fmla="*/ 11 w 106"/>
                  <a:gd name="T47" fmla="*/ 14 h 148"/>
                  <a:gd name="T48" fmla="*/ 106 w 106"/>
                  <a:gd name="T49" fmla="*/ 138 h 148"/>
                  <a:gd name="T50" fmla="*/ 92 w 106"/>
                  <a:gd name="T51" fmla="*/ 138 h 148"/>
                  <a:gd name="T52" fmla="*/ 96 w 106"/>
                  <a:gd name="T53" fmla="*/ 127 h 148"/>
                  <a:gd name="T54" fmla="*/ 96 w 106"/>
                  <a:gd name="T55" fmla="*/ 141 h 148"/>
                  <a:gd name="T56" fmla="*/ 64 w 106"/>
                  <a:gd name="T57" fmla="*/ 138 h 148"/>
                  <a:gd name="T58" fmla="*/ 50 w 106"/>
                  <a:gd name="T59" fmla="*/ 138 h 148"/>
                  <a:gd name="T60" fmla="*/ 53 w 106"/>
                  <a:gd name="T61" fmla="*/ 127 h 148"/>
                  <a:gd name="T62" fmla="*/ 53 w 106"/>
                  <a:gd name="T63" fmla="*/ 141 h 148"/>
                  <a:gd name="T64" fmla="*/ 22 w 106"/>
                  <a:gd name="T65" fmla="*/ 138 h 148"/>
                  <a:gd name="T66" fmla="*/ 8 w 106"/>
                  <a:gd name="T67" fmla="*/ 138 h 148"/>
                  <a:gd name="T68" fmla="*/ 11 w 106"/>
                  <a:gd name="T69" fmla="*/ 127 h 148"/>
                  <a:gd name="T70" fmla="*/ 11 w 106"/>
                  <a:gd name="T71" fmla="*/ 141 h 14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06"/>
                  <a:gd name="T109" fmla="*/ 0 h 148"/>
                  <a:gd name="T110" fmla="*/ 106 w 106"/>
                  <a:gd name="T111" fmla="*/ 148 h 14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06" h="148">
                    <a:moveTo>
                      <a:pt x="99" y="74"/>
                    </a:moveTo>
                    <a:lnTo>
                      <a:pt x="106" y="74"/>
                    </a:lnTo>
                    <a:moveTo>
                      <a:pt x="85" y="74"/>
                    </a:moveTo>
                    <a:lnTo>
                      <a:pt x="92" y="74"/>
                    </a:lnTo>
                    <a:moveTo>
                      <a:pt x="96" y="71"/>
                    </a:moveTo>
                    <a:lnTo>
                      <a:pt x="96" y="64"/>
                    </a:lnTo>
                    <a:moveTo>
                      <a:pt x="96" y="85"/>
                    </a:moveTo>
                    <a:lnTo>
                      <a:pt x="96" y="78"/>
                    </a:lnTo>
                    <a:moveTo>
                      <a:pt x="57" y="74"/>
                    </a:moveTo>
                    <a:lnTo>
                      <a:pt x="64" y="74"/>
                    </a:lnTo>
                    <a:moveTo>
                      <a:pt x="43" y="74"/>
                    </a:moveTo>
                    <a:lnTo>
                      <a:pt x="50" y="74"/>
                    </a:lnTo>
                    <a:moveTo>
                      <a:pt x="53" y="71"/>
                    </a:moveTo>
                    <a:lnTo>
                      <a:pt x="53" y="64"/>
                    </a:lnTo>
                    <a:moveTo>
                      <a:pt x="53" y="85"/>
                    </a:moveTo>
                    <a:lnTo>
                      <a:pt x="53" y="78"/>
                    </a:lnTo>
                    <a:moveTo>
                      <a:pt x="15" y="74"/>
                    </a:moveTo>
                    <a:lnTo>
                      <a:pt x="22" y="74"/>
                    </a:lnTo>
                    <a:moveTo>
                      <a:pt x="0" y="74"/>
                    </a:moveTo>
                    <a:lnTo>
                      <a:pt x="8" y="74"/>
                    </a:lnTo>
                    <a:moveTo>
                      <a:pt x="11" y="71"/>
                    </a:moveTo>
                    <a:lnTo>
                      <a:pt x="11" y="64"/>
                    </a:lnTo>
                    <a:moveTo>
                      <a:pt x="11" y="85"/>
                    </a:moveTo>
                    <a:lnTo>
                      <a:pt x="11" y="78"/>
                    </a:lnTo>
                    <a:moveTo>
                      <a:pt x="99" y="11"/>
                    </a:moveTo>
                    <a:lnTo>
                      <a:pt x="106" y="11"/>
                    </a:lnTo>
                    <a:moveTo>
                      <a:pt x="85" y="11"/>
                    </a:moveTo>
                    <a:lnTo>
                      <a:pt x="92" y="11"/>
                    </a:lnTo>
                    <a:moveTo>
                      <a:pt x="96" y="7"/>
                    </a:moveTo>
                    <a:lnTo>
                      <a:pt x="96" y="0"/>
                    </a:lnTo>
                    <a:moveTo>
                      <a:pt x="96" y="21"/>
                    </a:moveTo>
                    <a:lnTo>
                      <a:pt x="96" y="14"/>
                    </a:lnTo>
                    <a:moveTo>
                      <a:pt x="57" y="11"/>
                    </a:moveTo>
                    <a:lnTo>
                      <a:pt x="64" y="11"/>
                    </a:lnTo>
                    <a:moveTo>
                      <a:pt x="43" y="11"/>
                    </a:moveTo>
                    <a:lnTo>
                      <a:pt x="50" y="11"/>
                    </a:lnTo>
                    <a:moveTo>
                      <a:pt x="53" y="7"/>
                    </a:moveTo>
                    <a:lnTo>
                      <a:pt x="53" y="0"/>
                    </a:lnTo>
                    <a:moveTo>
                      <a:pt x="53" y="21"/>
                    </a:moveTo>
                    <a:lnTo>
                      <a:pt x="53" y="14"/>
                    </a:lnTo>
                    <a:moveTo>
                      <a:pt x="15" y="11"/>
                    </a:moveTo>
                    <a:lnTo>
                      <a:pt x="22" y="11"/>
                    </a:lnTo>
                    <a:moveTo>
                      <a:pt x="0" y="11"/>
                    </a:moveTo>
                    <a:lnTo>
                      <a:pt x="8" y="11"/>
                    </a:lnTo>
                    <a:moveTo>
                      <a:pt x="11" y="7"/>
                    </a:moveTo>
                    <a:lnTo>
                      <a:pt x="11" y="0"/>
                    </a:lnTo>
                    <a:moveTo>
                      <a:pt x="11" y="21"/>
                    </a:moveTo>
                    <a:lnTo>
                      <a:pt x="11" y="14"/>
                    </a:lnTo>
                    <a:moveTo>
                      <a:pt x="99" y="138"/>
                    </a:moveTo>
                    <a:lnTo>
                      <a:pt x="106" y="138"/>
                    </a:lnTo>
                    <a:moveTo>
                      <a:pt x="85" y="138"/>
                    </a:moveTo>
                    <a:lnTo>
                      <a:pt x="92" y="138"/>
                    </a:lnTo>
                    <a:moveTo>
                      <a:pt x="96" y="134"/>
                    </a:moveTo>
                    <a:lnTo>
                      <a:pt x="96" y="127"/>
                    </a:lnTo>
                    <a:moveTo>
                      <a:pt x="96" y="148"/>
                    </a:moveTo>
                    <a:lnTo>
                      <a:pt x="96" y="141"/>
                    </a:lnTo>
                    <a:moveTo>
                      <a:pt x="57" y="138"/>
                    </a:moveTo>
                    <a:lnTo>
                      <a:pt x="64" y="138"/>
                    </a:lnTo>
                    <a:moveTo>
                      <a:pt x="43" y="138"/>
                    </a:moveTo>
                    <a:lnTo>
                      <a:pt x="50" y="138"/>
                    </a:lnTo>
                    <a:moveTo>
                      <a:pt x="53" y="134"/>
                    </a:moveTo>
                    <a:lnTo>
                      <a:pt x="53" y="127"/>
                    </a:lnTo>
                    <a:moveTo>
                      <a:pt x="53" y="148"/>
                    </a:moveTo>
                    <a:lnTo>
                      <a:pt x="53" y="141"/>
                    </a:lnTo>
                    <a:moveTo>
                      <a:pt x="15" y="138"/>
                    </a:moveTo>
                    <a:lnTo>
                      <a:pt x="22" y="138"/>
                    </a:lnTo>
                    <a:moveTo>
                      <a:pt x="0" y="138"/>
                    </a:moveTo>
                    <a:lnTo>
                      <a:pt x="8" y="138"/>
                    </a:lnTo>
                    <a:moveTo>
                      <a:pt x="11" y="134"/>
                    </a:moveTo>
                    <a:lnTo>
                      <a:pt x="11" y="127"/>
                    </a:lnTo>
                    <a:moveTo>
                      <a:pt x="11" y="148"/>
                    </a:moveTo>
                    <a:lnTo>
                      <a:pt x="11" y="141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11" name="Freeform 130"/>
              <p:cNvSpPr>
                <a:spLocks noEditPoints="1"/>
              </p:cNvSpPr>
              <p:nvPr/>
            </p:nvSpPr>
            <p:spPr bwMode="auto">
              <a:xfrm>
                <a:off x="1479" y="3343"/>
                <a:ext cx="266" cy="258"/>
              </a:xfrm>
              <a:custGeom>
                <a:avLst/>
                <a:gdLst>
                  <a:gd name="T0" fmla="*/ 0 w 726"/>
                  <a:gd name="T1" fmla="*/ 0 h 704"/>
                  <a:gd name="T2" fmla="*/ 0 w 726"/>
                  <a:gd name="T3" fmla="*/ 0 h 704"/>
                  <a:gd name="T4" fmla="*/ 0 w 726"/>
                  <a:gd name="T5" fmla="*/ 0 h 704"/>
                  <a:gd name="T6" fmla="*/ 0 w 726"/>
                  <a:gd name="T7" fmla="*/ 0 h 704"/>
                  <a:gd name="T8" fmla="*/ 0 w 726"/>
                  <a:gd name="T9" fmla="*/ 0 h 704"/>
                  <a:gd name="T10" fmla="*/ 0 w 726"/>
                  <a:gd name="T11" fmla="*/ 0 h 704"/>
                  <a:gd name="T12" fmla="*/ 0 w 726"/>
                  <a:gd name="T13" fmla="*/ 0 h 704"/>
                  <a:gd name="T14" fmla="*/ 0 w 726"/>
                  <a:gd name="T15" fmla="*/ 0 h 704"/>
                  <a:gd name="T16" fmla="*/ 0 w 726"/>
                  <a:gd name="T17" fmla="*/ 0 h 704"/>
                  <a:gd name="T18" fmla="*/ 0 w 726"/>
                  <a:gd name="T19" fmla="*/ 0 h 704"/>
                  <a:gd name="T20" fmla="*/ 0 w 726"/>
                  <a:gd name="T21" fmla="*/ 0 h 704"/>
                  <a:gd name="T22" fmla="*/ 0 w 726"/>
                  <a:gd name="T23" fmla="*/ 0 h 704"/>
                  <a:gd name="T24" fmla="*/ 0 w 726"/>
                  <a:gd name="T25" fmla="*/ 0 h 704"/>
                  <a:gd name="T26" fmla="*/ 0 w 726"/>
                  <a:gd name="T27" fmla="*/ 0 h 704"/>
                  <a:gd name="T28" fmla="*/ 0 w 726"/>
                  <a:gd name="T29" fmla="*/ 0 h 70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26"/>
                  <a:gd name="T46" fmla="*/ 0 h 704"/>
                  <a:gd name="T47" fmla="*/ 726 w 726"/>
                  <a:gd name="T48" fmla="*/ 704 h 70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26" h="704">
                    <a:moveTo>
                      <a:pt x="697" y="672"/>
                    </a:moveTo>
                    <a:cubicBezTo>
                      <a:pt x="726" y="460"/>
                      <a:pt x="726" y="245"/>
                      <a:pt x="697" y="32"/>
                    </a:cubicBezTo>
                    <a:lnTo>
                      <a:pt x="697" y="0"/>
                    </a:lnTo>
                    <a:lnTo>
                      <a:pt x="121" y="0"/>
                    </a:lnTo>
                    <a:cubicBezTo>
                      <a:pt x="64" y="232"/>
                      <a:pt x="64" y="473"/>
                      <a:pt x="121" y="704"/>
                    </a:cubicBezTo>
                    <a:lnTo>
                      <a:pt x="697" y="704"/>
                    </a:lnTo>
                    <a:lnTo>
                      <a:pt x="697" y="672"/>
                    </a:lnTo>
                    <a:close/>
                    <a:moveTo>
                      <a:pt x="57" y="704"/>
                    </a:moveTo>
                    <a:lnTo>
                      <a:pt x="121" y="704"/>
                    </a:lnTo>
                    <a:cubicBezTo>
                      <a:pt x="64" y="473"/>
                      <a:pt x="64" y="232"/>
                      <a:pt x="121" y="0"/>
                    </a:cubicBezTo>
                    <a:lnTo>
                      <a:pt x="57" y="0"/>
                    </a:lnTo>
                    <a:cubicBezTo>
                      <a:pt x="0" y="232"/>
                      <a:pt x="0" y="473"/>
                      <a:pt x="57" y="7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12" name="Freeform 131"/>
              <p:cNvSpPr>
                <a:spLocks noEditPoints="1"/>
              </p:cNvSpPr>
              <p:nvPr/>
            </p:nvSpPr>
            <p:spPr bwMode="auto">
              <a:xfrm>
                <a:off x="1479" y="3343"/>
                <a:ext cx="266" cy="258"/>
              </a:xfrm>
              <a:custGeom>
                <a:avLst/>
                <a:gdLst>
                  <a:gd name="T0" fmla="*/ 0 w 726"/>
                  <a:gd name="T1" fmla="*/ 0 h 704"/>
                  <a:gd name="T2" fmla="*/ 0 w 726"/>
                  <a:gd name="T3" fmla="*/ 0 h 704"/>
                  <a:gd name="T4" fmla="*/ 0 w 726"/>
                  <a:gd name="T5" fmla="*/ 0 h 704"/>
                  <a:gd name="T6" fmla="*/ 0 w 726"/>
                  <a:gd name="T7" fmla="*/ 0 h 704"/>
                  <a:gd name="T8" fmla="*/ 0 w 726"/>
                  <a:gd name="T9" fmla="*/ 0 h 704"/>
                  <a:gd name="T10" fmla="*/ 0 w 726"/>
                  <a:gd name="T11" fmla="*/ 0 h 704"/>
                  <a:gd name="T12" fmla="*/ 0 w 726"/>
                  <a:gd name="T13" fmla="*/ 0 h 704"/>
                  <a:gd name="T14" fmla="*/ 0 w 726"/>
                  <a:gd name="T15" fmla="*/ 0 h 704"/>
                  <a:gd name="T16" fmla="*/ 0 w 726"/>
                  <a:gd name="T17" fmla="*/ 0 h 704"/>
                  <a:gd name="T18" fmla="*/ 0 w 726"/>
                  <a:gd name="T19" fmla="*/ 0 h 704"/>
                  <a:gd name="T20" fmla="*/ 0 w 726"/>
                  <a:gd name="T21" fmla="*/ 0 h 704"/>
                  <a:gd name="T22" fmla="*/ 0 w 726"/>
                  <a:gd name="T23" fmla="*/ 0 h 704"/>
                  <a:gd name="T24" fmla="*/ 0 w 726"/>
                  <a:gd name="T25" fmla="*/ 0 h 704"/>
                  <a:gd name="T26" fmla="*/ 0 w 726"/>
                  <a:gd name="T27" fmla="*/ 0 h 704"/>
                  <a:gd name="T28" fmla="*/ 0 w 726"/>
                  <a:gd name="T29" fmla="*/ 0 h 70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26"/>
                  <a:gd name="T46" fmla="*/ 0 h 704"/>
                  <a:gd name="T47" fmla="*/ 726 w 726"/>
                  <a:gd name="T48" fmla="*/ 704 h 70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26" h="704">
                    <a:moveTo>
                      <a:pt x="697" y="672"/>
                    </a:moveTo>
                    <a:cubicBezTo>
                      <a:pt x="726" y="460"/>
                      <a:pt x="726" y="245"/>
                      <a:pt x="697" y="32"/>
                    </a:cubicBezTo>
                    <a:lnTo>
                      <a:pt x="697" y="0"/>
                    </a:lnTo>
                    <a:lnTo>
                      <a:pt x="121" y="0"/>
                    </a:lnTo>
                    <a:cubicBezTo>
                      <a:pt x="64" y="232"/>
                      <a:pt x="64" y="473"/>
                      <a:pt x="121" y="704"/>
                    </a:cubicBezTo>
                    <a:lnTo>
                      <a:pt x="697" y="704"/>
                    </a:lnTo>
                    <a:lnTo>
                      <a:pt x="697" y="672"/>
                    </a:lnTo>
                    <a:close/>
                    <a:moveTo>
                      <a:pt x="57" y="704"/>
                    </a:moveTo>
                    <a:lnTo>
                      <a:pt x="121" y="704"/>
                    </a:lnTo>
                    <a:cubicBezTo>
                      <a:pt x="64" y="473"/>
                      <a:pt x="64" y="232"/>
                      <a:pt x="121" y="0"/>
                    </a:cubicBezTo>
                    <a:lnTo>
                      <a:pt x="57" y="0"/>
                    </a:lnTo>
                    <a:cubicBezTo>
                      <a:pt x="0" y="232"/>
                      <a:pt x="0" y="473"/>
                      <a:pt x="57" y="704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13" name="Freeform 132"/>
              <p:cNvSpPr>
                <a:spLocks noEditPoints="1"/>
              </p:cNvSpPr>
              <p:nvPr/>
            </p:nvSpPr>
            <p:spPr bwMode="auto">
              <a:xfrm>
                <a:off x="1546" y="3331"/>
                <a:ext cx="189" cy="282"/>
              </a:xfrm>
              <a:custGeom>
                <a:avLst/>
                <a:gdLst>
                  <a:gd name="T0" fmla="*/ 189 w 189"/>
                  <a:gd name="T1" fmla="*/ 24 h 282"/>
                  <a:gd name="T2" fmla="*/ 189 w 189"/>
                  <a:gd name="T3" fmla="*/ 0 h 282"/>
                  <a:gd name="T4" fmla="*/ 0 w 189"/>
                  <a:gd name="T5" fmla="*/ 0 h 282"/>
                  <a:gd name="T6" fmla="*/ 0 w 189"/>
                  <a:gd name="T7" fmla="*/ 24 h 282"/>
                  <a:gd name="T8" fmla="*/ 189 w 189"/>
                  <a:gd name="T9" fmla="*/ 24 h 282"/>
                  <a:gd name="T10" fmla="*/ 189 w 189"/>
                  <a:gd name="T11" fmla="*/ 282 h 282"/>
                  <a:gd name="T12" fmla="*/ 189 w 189"/>
                  <a:gd name="T13" fmla="*/ 259 h 282"/>
                  <a:gd name="T14" fmla="*/ 0 w 189"/>
                  <a:gd name="T15" fmla="*/ 259 h 282"/>
                  <a:gd name="T16" fmla="*/ 0 w 189"/>
                  <a:gd name="T17" fmla="*/ 282 h 282"/>
                  <a:gd name="T18" fmla="*/ 189 w 189"/>
                  <a:gd name="T19" fmla="*/ 282 h 28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9"/>
                  <a:gd name="T31" fmla="*/ 0 h 282"/>
                  <a:gd name="T32" fmla="*/ 189 w 189"/>
                  <a:gd name="T33" fmla="*/ 282 h 28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9" h="282">
                    <a:moveTo>
                      <a:pt x="189" y="24"/>
                    </a:moveTo>
                    <a:lnTo>
                      <a:pt x="189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9" y="24"/>
                    </a:lnTo>
                    <a:close/>
                    <a:moveTo>
                      <a:pt x="189" y="282"/>
                    </a:moveTo>
                    <a:lnTo>
                      <a:pt x="189" y="259"/>
                    </a:lnTo>
                    <a:lnTo>
                      <a:pt x="0" y="259"/>
                    </a:lnTo>
                    <a:lnTo>
                      <a:pt x="0" y="282"/>
                    </a:lnTo>
                    <a:lnTo>
                      <a:pt x="189" y="2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14" name="Rectangle 133"/>
              <p:cNvSpPr>
                <a:spLocks noChangeArrowheads="1"/>
              </p:cNvSpPr>
              <p:nvPr/>
            </p:nvSpPr>
            <p:spPr bwMode="auto">
              <a:xfrm>
                <a:off x="1546" y="3331"/>
                <a:ext cx="189" cy="24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15" name="Rectangle 134"/>
              <p:cNvSpPr>
                <a:spLocks noChangeArrowheads="1"/>
              </p:cNvSpPr>
              <p:nvPr/>
            </p:nvSpPr>
            <p:spPr bwMode="auto">
              <a:xfrm>
                <a:off x="1546" y="3590"/>
                <a:ext cx="189" cy="23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16" name="Line 135"/>
              <p:cNvSpPr>
                <a:spLocks noChangeShapeType="1"/>
              </p:cNvSpPr>
              <p:nvPr/>
            </p:nvSpPr>
            <p:spPr bwMode="auto">
              <a:xfrm flipV="1">
                <a:off x="1586" y="3355"/>
                <a:ext cx="1" cy="235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" name="Freeform 136"/>
              <p:cNvSpPr>
                <a:spLocks noEditPoints="1"/>
              </p:cNvSpPr>
              <p:nvPr/>
            </p:nvSpPr>
            <p:spPr bwMode="auto">
              <a:xfrm>
                <a:off x="1613" y="3398"/>
                <a:ext cx="102" cy="149"/>
              </a:xfrm>
              <a:custGeom>
                <a:avLst/>
                <a:gdLst>
                  <a:gd name="T0" fmla="*/ 0 w 277"/>
                  <a:gd name="T1" fmla="*/ 0 h 405"/>
                  <a:gd name="T2" fmla="*/ 0 w 277"/>
                  <a:gd name="T3" fmla="*/ 0 h 405"/>
                  <a:gd name="T4" fmla="*/ 0 w 277"/>
                  <a:gd name="T5" fmla="*/ 0 h 405"/>
                  <a:gd name="T6" fmla="*/ 0 w 277"/>
                  <a:gd name="T7" fmla="*/ 0 h 405"/>
                  <a:gd name="T8" fmla="*/ 0 w 277"/>
                  <a:gd name="T9" fmla="*/ 0 h 405"/>
                  <a:gd name="T10" fmla="*/ 0 w 277"/>
                  <a:gd name="T11" fmla="*/ 0 h 405"/>
                  <a:gd name="T12" fmla="*/ 0 w 277"/>
                  <a:gd name="T13" fmla="*/ 0 h 405"/>
                  <a:gd name="T14" fmla="*/ 0 w 277"/>
                  <a:gd name="T15" fmla="*/ 0 h 405"/>
                  <a:gd name="T16" fmla="*/ 0 w 277"/>
                  <a:gd name="T17" fmla="*/ 0 h 405"/>
                  <a:gd name="T18" fmla="*/ 0 w 277"/>
                  <a:gd name="T19" fmla="*/ 0 h 405"/>
                  <a:gd name="T20" fmla="*/ 0 w 277"/>
                  <a:gd name="T21" fmla="*/ 0 h 405"/>
                  <a:gd name="T22" fmla="*/ 0 w 277"/>
                  <a:gd name="T23" fmla="*/ 0 h 405"/>
                  <a:gd name="T24" fmla="*/ 0 w 277"/>
                  <a:gd name="T25" fmla="*/ 0 h 405"/>
                  <a:gd name="T26" fmla="*/ 0 w 277"/>
                  <a:gd name="T27" fmla="*/ 0 h 405"/>
                  <a:gd name="T28" fmla="*/ 0 w 277"/>
                  <a:gd name="T29" fmla="*/ 0 h 405"/>
                  <a:gd name="T30" fmla="*/ 0 w 277"/>
                  <a:gd name="T31" fmla="*/ 0 h 405"/>
                  <a:gd name="T32" fmla="*/ 0 w 277"/>
                  <a:gd name="T33" fmla="*/ 0 h 405"/>
                  <a:gd name="T34" fmla="*/ 0 w 277"/>
                  <a:gd name="T35" fmla="*/ 0 h 405"/>
                  <a:gd name="T36" fmla="*/ 0 w 277"/>
                  <a:gd name="T37" fmla="*/ 0 h 405"/>
                  <a:gd name="T38" fmla="*/ 0 w 277"/>
                  <a:gd name="T39" fmla="*/ 0 h 405"/>
                  <a:gd name="T40" fmla="*/ 0 w 277"/>
                  <a:gd name="T41" fmla="*/ 0 h 405"/>
                  <a:gd name="T42" fmla="*/ 0 w 277"/>
                  <a:gd name="T43" fmla="*/ 0 h 405"/>
                  <a:gd name="T44" fmla="*/ 0 w 277"/>
                  <a:gd name="T45" fmla="*/ 0 h 405"/>
                  <a:gd name="T46" fmla="*/ 0 w 277"/>
                  <a:gd name="T47" fmla="*/ 0 h 405"/>
                  <a:gd name="T48" fmla="*/ 0 w 277"/>
                  <a:gd name="T49" fmla="*/ 0 h 405"/>
                  <a:gd name="T50" fmla="*/ 0 w 277"/>
                  <a:gd name="T51" fmla="*/ 0 h 405"/>
                  <a:gd name="T52" fmla="*/ 0 w 277"/>
                  <a:gd name="T53" fmla="*/ 0 h 405"/>
                  <a:gd name="T54" fmla="*/ 0 w 277"/>
                  <a:gd name="T55" fmla="*/ 0 h 405"/>
                  <a:gd name="T56" fmla="*/ 0 w 277"/>
                  <a:gd name="T57" fmla="*/ 0 h 405"/>
                  <a:gd name="T58" fmla="*/ 0 w 277"/>
                  <a:gd name="T59" fmla="*/ 0 h 405"/>
                  <a:gd name="T60" fmla="*/ 0 w 277"/>
                  <a:gd name="T61" fmla="*/ 0 h 405"/>
                  <a:gd name="T62" fmla="*/ 0 w 277"/>
                  <a:gd name="T63" fmla="*/ 0 h 405"/>
                  <a:gd name="T64" fmla="*/ 0 w 277"/>
                  <a:gd name="T65" fmla="*/ 0 h 405"/>
                  <a:gd name="T66" fmla="*/ 0 w 277"/>
                  <a:gd name="T67" fmla="*/ 0 h 405"/>
                  <a:gd name="T68" fmla="*/ 0 w 277"/>
                  <a:gd name="T69" fmla="*/ 0 h 405"/>
                  <a:gd name="T70" fmla="*/ 0 w 277"/>
                  <a:gd name="T71" fmla="*/ 0 h 405"/>
                  <a:gd name="T72" fmla="*/ 0 w 277"/>
                  <a:gd name="T73" fmla="*/ 0 h 405"/>
                  <a:gd name="T74" fmla="*/ 0 w 277"/>
                  <a:gd name="T75" fmla="*/ 0 h 405"/>
                  <a:gd name="T76" fmla="*/ 0 w 277"/>
                  <a:gd name="T77" fmla="*/ 0 h 405"/>
                  <a:gd name="T78" fmla="*/ 0 w 277"/>
                  <a:gd name="T79" fmla="*/ 0 h 405"/>
                  <a:gd name="T80" fmla="*/ 0 w 277"/>
                  <a:gd name="T81" fmla="*/ 0 h 405"/>
                  <a:gd name="T82" fmla="*/ 0 w 277"/>
                  <a:gd name="T83" fmla="*/ 0 h 405"/>
                  <a:gd name="T84" fmla="*/ 0 w 277"/>
                  <a:gd name="T85" fmla="*/ 0 h 405"/>
                  <a:gd name="T86" fmla="*/ 0 w 277"/>
                  <a:gd name="T87" fmla="*/ 0 h 405"/>
                  <a:gd name="T88" fmla="*/ 0 w 277"/>
                  <a:gd name="T89" fmla="*/ 0 h 405"/>
                  <a:gd name="T90" fmla="*/ 0 w 277"/>
                  <a:gd name="T91" fmla="*/ 0 h 405"/>
                  <a:gd name="T92" fmla="*/ 0 w 277"/>
                  <a:gd name="T93" fmla="*/ 0 h 405"/>
                  <a:gd name="T94" fmla="*/ 0 w 277"/>
                  <a:gd name="T95" fmla="*/ 0 h 405"/>
                  <a:gd name="T96" fmla="*/ 0 w 277"/>
                  <a:gd name="T97" fmla="*/ 0 h 405"/>
                  <a:gd name="T98" fmla="*/ 0 w 277"/>
                  <a:gd name="T99" fmla="*/ 0 h 405"/>
                  <a:gd name="T100" fmla="*/ 0 w 277"/>
                  <a:gd name="T101" fmla="*/ 0 h 405"/>
                  <a:gd name="T102" fmla="*/ 0 w 277"/>
                  <a:gd name="T103" fmla="*/ 0 h 405"/>
                  <a:gd name="T104" fmla="*/ 0 w 277"/>
                  <a:gd name="T105" fmla="*/ 0 h 405"/>
                  <a:gd name="T106" fmla="*/ 0 w 277"/>
                  <a:gd name="T107" fmla="*/ 0 h 40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77"/>
                  <a:gd name="T163" fmla="*/ 0 h 405"/>
                  <a:gd name="T164" fmla="*/ 277 w 277"/>
                  <a:gd name="T165" fmla="*/ 405 h 405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77" h="405">
                    <a:moveTo>
                      <a:pt x="266" y="213"/>
                    </a:moveTo>
                    <a:cubicBezTo>
                      <a:pt x="260" y="213"/>
                      <a:pt x="256" y="208"/>
                      <a:pt x="256" y="202"/>
                    </a:cubicBezTo>
                    <a:cubicBezTo>
                      <a:pt x="256" y="196"/>
                      <a:pt x="260" y="192"/>
                      <a:pt x="266" y="192"/>
                    </a:cubicBezTo>
                    <a:cubicBezTo>
                      <a:pt x="266" y="192"/>
                      <a:pt x="266" y="192"/>
                      <a:pt x="266" y="192"/>
                    </a:cubicBezTo>
                    <a:cubicBezTo>
                      <a:pt x="272" y="192"/>
                      <a:pt x="277" y="196"/>
                      <a:pt x="277" y="202"/>
                    </a:cubicBezTo>
                    <a:cubicBezTo>
                      <a:pt x="277" y="208"/>
                      <a:pt x="272" y="213"/>
                      <a:pt x="266" y="213"/>
                    </a:cubicBezTo>
                    <a:close/>
                    <a:moveTo>
                      <a:pt x="138" y="213"/>
                    </a:moveTo>
                    <a:cubicBezTo>
                      <a:pt x="132" y="213"/>
                      <a:pt x="128" y="208"/>
                      <a:pt x="128" y="202"/>
                    </a:cubicBezTo>
                    <a:cubicBezTo>
                      <a:pt x="128" y="196"/>
                      <a:pt x="132" y="192"/>
                      <a:pt x="138" y="192"/>
                    </a:cubicBezTo>
                    <a:cubicBezTo>
                      <a:pt x="138" y="192"/>
                      <a:pt x="138" y="192"/>
                      <a:pt x="138" y="192"/>
                    </a:cubicBezTo>
                    <a:cubicBezTo>
                      <a:pt x="144" y="192"/>
                      <a:pt x="149" y="196"/>
                      <a:pt x="149" y="202"/>
                    </a:cubicBezTo>
                    <a:cubicBezTo>
                      <a:pt x="149" y="208"/>
                      <a:pt x="144" y="213"/>
                      <a:pt x="138" y="213"/>
                    </a:cubicBezTo>
                    <a:close/>
                    <a:moveTo>
                      <a:pt x="10" y="213"/>
                    </a:moveTo>
                    <a:cubicBezTo>
                      <a:pt x="4" y="213"/>
                      <a:pt x="0" y="208"/>
                      <a:pt x="0" y="202"/>
                    </a:cubicBezTo>
                    <a:cubicBezTo>
                      <a:pt x="0" y="196"/>
                      <a:pt x="4" y="192"/>
                      <a:pt x="10" y="192"/>
                    </a:cubicBezTo>
                    <a:cubicBezTo>
                      <a:pt x="10" y="192"/>
                      <a:pt x="10" y="192"/>
                      <a:pt x="10" y="192"/>
                    </a:cubicBezTo>
                    <a:cubicBezTo>
                      <a:pt x="16" y="192"/>
                      <a:pt x="21" y="196"/>
                      <a:pt x="21" y="202"/>
                    </a:cubicBezTo>
                    <a:cubicBezTo>
                      <a:pt x="21" y="208"/>
                      <a:pt x="16" y="213"/>
                      <a:pt x="10" y="213"/>
                    </a:cubicBezTo>
                    <a:close/>
                    <a:moveTo>
                      <a:pt x="266" y="21"/>
                    </a:moveTo>
                    <a:cubicBezTo>
                      <a:pt x="260" y="21"/>
                      <a:pt x="256" y="16"/>
                      <a:pt x="256" y="10"/>
                    </a:cubicBezTo>
                    <a:cubicBezTo>
                      <a:pt x="256" y="4"/>
                      <a:pt x="260" y="0"/>
                      <a:pt x="266" y="0"/>
                    </a:cubicBezTo>
                    <a:cubicBezTo>
                      <a:pt x="266" y="0"/>
                      <a:pt x="266" y="0"/>
                      <a:pt x="266" y="0"/>
                    </a:cubicBezTo>
                    <a:cubicBezTo>
                      <a:pt x="272" y="0"/>
                      <a:pt x="277" y="4"/>
                      <a:pt x="277" y="10"/>
                    </a:cubicBezTo>
                    <a:cubicBezTo>
                      <a:pt x="277" y="16"/>
                      <a:pt x="272" y="21"/>
                      <a:pt x="266" y="21"/>
                    </a:cubicBezTo>
                    <a:close/>
                    <a:moveTo>
                      <a:pt x="138" y="21"/>
                    </a:moveTo>
                    <a:cubicBezTo>
                      <a:pt x="132" y="21"/>
                      <a:pt x="128" y="16"/>
                      <a:pt x="128" y="10"/>
                    </a:cubicBezTo>
                    <a:cubicBezTo>
                      <a:pt x="128" y="4"/>
                      <a:pt x="132" y="0"/>
                      <a:pt x="138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4" y="0"/>
                      <a:pt x="149" y="4"/>
                      <a:pt x="149" y="10"/>
                    </a:cubicBezTo>
                    <a:cubicBezTo>
                      <a:pt x="149" y="16"/>
                      <a:pt x="144" y="21"/>
                      <a:pt x="138" y="21"/>
                    </a:cubicBezTo>
                    <a:close/>
                    <a:moveTo>
                      <a:pt x="10" y="21"/>
                    </a:moveTo>
                    <a:cubicBezTo>
                      <a:pt x="4" y="21"/>
                      <a:pt x="0" y="16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0"/>
                      <a:pt x="21" y="4"/>
                      <a:pt x="21" y="10"/>
                    </a:cubicBezTo>
                    <a:cubicBezTo>
                      <a:pt x="21" y="16"/>
                      <a:pt x="16" y="21"/>
                      <a:pt x="10" y="21"/>
                    </a:cubicBezTo>
                    <a:close/>
                    <a:moveTo>
                      <a:pt x="266" y="405"/>
                    </a:moveTo>
                    <a:cubicBezTo>
                      <a:pt x="260" y="405"/>
                      <a:pt x="256" y="400"/>
                      <a:pt x="256" y="394"/>
                    </a:cubicBezTo>
                    <a:cubicBezTo>
                      <a:pt x="256" y="388"/>
                      <a:pt x="260" y="384"/>
                      <a:pt x="266" y="384"/>
                    </a:cubicBezTo>
                    <a:cubicBezTo>
                      <a:pt x="266" y="384"/>
                      <a:pt x="266" y="384"/>
                      <a:pt x="266" y="384"/>
                    </a:cubicBezTo>
                    <a:cubicBezTo>
                      <a:pt x="272" y="384"/>
                      <a:pt x="277" y="388"/>
                      <a:pt x="277" y="394"/>
                    </a:cubicBezTo>
                    <a:cubicBezTo>
                      <a:pt x="277" y="400"/>
                      <a:pt x="272" y="405"/>
                      <a:pt x="266" y="405"/>
                    </a:cubicBezTo>
                    <a:close/>
                    <a:moveTo>
                      <a:pt x="138" y="405"/>
                    </a:moveTo>
                    <a:cubicBezTo>
                      <a:pt x="132" y="405"/>
                      <a:pt x="128" y="400"/>
                      <a:pt x="128" y="394"/>
                    </a:cubicBezTo>
                    <a:cubicBezTo>
                      <a:pt x="128" y="388"/>
                      <a:pt x="132" y="384"/>
                      <a:pt x="138" y="384"/>
                    </a:cubicBezTo>
                    <a:cubicBezTo>
                      <a:pt x="138" y="384"/>
                      <a:pt x="138" y="384"/>
                      <a:pt x="138" y="384"/>
                    </a:cubicBezTo>
                    <a:cubicBezTo>
                      <a:pt x="144" y="384"/>
                      <a:pt x="149" y="388"/>
                      <a:pt x="149" y="394"/>
                    </a:cubicBezTo>
                    <a:cubicBezTo>
                      <a:pt x="149" y="400"/>
                      <a:pt x="144" y="405"/>
                      <a:pt x="138" y="405"/>
                    </a:cubicBezTo>
                    <a:close/>
                    <a:moveTo>
                      <a:pt x="10" y="405"/>
                    </a:moveTo>
                    <a:cubicBezTo>
                      <a:pt x="4" y="405"/>
                      <a:pt x="0" y="400"/>
                      <a:pt x="0" y="394"/>
                    </a:cubicBezTo>
                    <a:cubicBezTo>
                      <a:pt x="0" y="388"/>
                      <a:pt x="4" y="384"/>
                      <a:pt x="10" y="384"/>
                    </a:cubicBezTo>
                    <a:cubicBezTo>
                      <a:pt x="10" y="384"/>
                      <a:pt x="10" y="384"/>
                      <a:pt x="10" y="384"/>
                    </a:cubicBezTo>
                    <a:cubicBezTo>
                      <a:pt x="16" y="384"/>
                      <a:pt x="21" y="388"/>
                      <a:pt x="21" y="394"/>
                    </a:cubicBezTo>
                    <a:cubicBezTo>
                      <a:pt x="21" y="400"/>
                      <a:pt x="16" y="405"/>
                      <a:pt x="10" y="4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18" name="Freeform 137"/>
              <p:cNvSpPr>
                <a:spLocks noEditPoints="1"/>
              </p:cNvSpPr>
              <p:nvPr/>
            </p:nvSpPr>
            <p:spPr bwMode="auto">
              <a:xfrm>
                <a:off x="1613" y="3398"/>
                <a:ext cx="102" cy="149"/>
              </a:xfrm>
              <a:custGeom>
                <a:avLst/>
                <a:gdLst>
                  <a:gd name="T0" fmla="*/ 0 w 277"/>
                  <a:gd name="T1" fmla="*/ 0 h 405"/>
                  <a:gd name="T2" fmla="*/ 0 w 277"/>
                  <a:gd name="T3" fmla="*/ 0 h 405"/>
                  <a:gd name="T4" fmla="*/ 0 w 277"/>
                  <a:gd name="T5" fmla="*/ 0 h 405"/>
                  <a:gd name="T6" fmla="*/ 0 w 277"/>
                  <a:gd name="T7" fmla="*/ 0 h 405"/>
                  <a:gd name="T8" fmla="*/ 0 w 277"/>
                  <a:gd name="T9" fmla="*/ 0 h 405"/>
                  <a:gd name="T10" fmla="*/ 0 w 277"/>
                  <a:gd name="T11" fmla="*/ 0 h 405"/>
                  <a:gd name="T12" fmla="*/ 0 w 277"/>
                  <a:gd name="T13" fmla="*/ 0 h 405"/>
                  <a:gd name="T14" fmla="*/ 0 w 277"/>
                  <a:gd name="T15" fmla="*/ 0 h 405"/>
                  <a:gd name="T16" fmla="*/ 0 w 277"/>
                  <a:gd name="T17" fmla="*/ 0 h 405"/>
                  <a:gd name="T18" fmla="*/ 0 w 277"/>
                  <a:gd name="T19" fmla="*/ 0 h 405"/>
                  <a:gd name="T20" fmla="*/ 0 w 277"/>
                  <a:gd name="T21" fmla="*/ 0 h 405"/>
                  <a:gd name="T22" fmla="*/ 0 w 277"/>
                  <a:gd name="T23" fmla="*/ 0 h 405"/>
                  <a:gd name="T24" fmla="*/ 0 w 277"/>
                  <a:gd name="T25" fmla="*/ 0 h 405"/>
                  <a:gd name="T26" fmla="*/ 0 w 277"/>
                  <a:gd name="T27" fmla="*/ 0 h 405"/>
                  <a:gd name="T28" fmla="*/ 0 w 277"/>
                  <a:gd name="T29" fmla="*/ 0 h 405"/>
                  <a:gd name="T30" fmla="*/ 0 w 277"/>
                  <a:gd name="T31" fmla="*/ 0 h 405"/>
                  <a:gd name="T32" fmla="*/ 0 w 277"/>
                  <a:gd name="T33" fmla="*/ 0 h 405"/>
                  <a:gd name="T34" fmla="*/ 0 w 277"/>
                  <a:gd name="T35" fmla="*/ 0 h 405"/>
                  <a:gd name="T36" fmla="*/ 0 w 277"/>
                  <a:gd name="T37" fmla="*/ 0 h 405"/>
                  <a:gd name="T38" fmla="*/ 0 w 277"/>
                  <a:gd name="T39" fmla="*/ 0 h 405"/>
                  <a:gd name="T40" fmla="*/ 0 w 277"/>
                  <a:gd name="T41" fmla="*/ 0 h 405"/>
                  <a:gd name="T42" fmla="*/ 0 w 277"/>
                  <a:gd name="T43" fmla="*/ 0 h 405"/>
                  <a:gd name="T44" fmla="*/ 0 w 277"/>
                  <a:gd name="T45" fmla="*/ 0 h 405"/>
                  <a:gd name="T46" fmla="*/ 0 w 277"/>
                  <a:gd name="T47" fmla="*/ 0 h 405"/>
                  <a:gd name="T48" fmla="*/ 0 w 277"/>
                  <a:gd name="T49" fmla="*/ 0 h 405"/>
                  <a:gd name="T50" fmla="*/ 0 w 277"/>
                  <a:gd name="T51" fmla="*/ 0 h 405"/>
                  <a:gd name="T52" fmla="*/ 0 w 277"/>
                  <a:gd name="T53" fmla="*/ 0 h 405"/>
                  <a:gd name="T54" fmla="*/ 0 w 277"/>
                  <a:gd name="T55" fmla="*/ 0 h 405"/>
                  <a:gd name="T56" fmla="*/ 0 w 277"/>
                  <a:gd name="T57" fmla="*/ 0 h 405"/>
                  <a:gd name="T58" fmla="*/ 0 w 277"/>
                  <a:gd name="T59" fmla="*/ 0 h 405"/>
                  <a:gd name="T60" fmla="*/ 0 w 277"/>
                  <a:gd name="T61" fmla="*/ 0 h 405"/>
                  <a:gd name="T62" fmla="*/ 0 w 277"/>
                  <a:gd name="T63" fmla="*/ 0 h 405"/>
                  <a:gd name="T64" fmla="*/ 0 w 277"/>
                  <a:gd name="T65" fmla="*/ 0 h 405"/>
                  <a:gd name="T66" fmla="*/ 0 w 277"/>
                  <a:gd name="T67" fmla="*/ 0 h 405"/>
                  <a:gd name="T68" fmla="*/ 0 w 277"/>
                  <a:gd name="T69" fmla="*/ 0 h 405"/>
                  <a:gd name="T70" fmla="*/ 0 w 277"/>
                  <a:gd name="T71" fmla="*/ 0 h 405"/>
                  <a:gd name="T72" fmla="*/ 0 w 277"/>
                  <a:gd name="T73" fmla="*/ 0 h 405"/>
                  <a:gd name="T74" fmla="*/ 0 w 277"/>
                  <a:gd name="T75" fmla="*/ 0 h 405"/>
                  <a:gd name="T76" fmla="*/ 0 w 277"/>
                  <a:gd name="T77" fmla="*/ 0 h 405"/>
                  <a:gd name="T78" fmla="*/ 0 w 277"/>
                  <a:gd name="T79" fmla="*/ 0 h 405"/>
                  <a:gd name="T80" fmla="*/ 0 w 277"/>
                  <a:gd name="T81" fmla="*/ 0 h 405"/>
                  <a:gd name="T82" fmla="*/ 0 w 277"/>
                  <a:gd name="T83" fmla="*/ 0 h 405"/>
                  <a:gd name="T84" fmla="*/ 0 w 277"/>
                  <a:gd name="T85" fmla="*/ 0 h 405"/>
                  <a:gd name="T86" fmla="*/ 0 w 277"/>
                  <a:gd name="T87" fmla="*/ 0 h 405"/>
                  <a:gd name="T88" fmla="*/ 0 w 277"/>
                  <a:gd name="T89" fmla="*/ 0 h 405"/>
                  <a:gd name="T90" fmla="*/ 0 w 277"/>
                  <a:gd name="T91" fmla="*/ 0 h 405"/>
                  <a:gd name="T92" fmla="*/ 0 w 277"/>
                  <a:gd name="T93" fmla="*/ 0 h 405"/>
                  <a:gd name="T94" fmla="*/ 0 w 277"/>
                  <a:gd name="T95" fmla="*/ 0 h 405"/>
                  <a:gd name="T96" fmla="*/ 0 w 277"/>
                  <a:gd name="T97" fmla="*/ 0 h 405"/>
                  <a:gd name="T98" fmla="*/ 0 w 277"/>
                  <a:gd name="T99" fmla="*/ 0 h 405"/>
                  <a:gd name="T100" fmla="*/ 0 w 277"/>
                  <a:gd name="T101" fmla="*/ 0 h 405"/>
                  <a:gd name="T102" fmla="*/ 0 w 277"/>
                  <a:gd name="T103" fmla="*/ 0 h 405"/>
                  <a:gd name="T104" fmla="*/ 0 w 277"/>
                  <a:gd name="T105" fmla="*/ 0 h 405"/>
                  <a:gd name="T106" fmla="*/ 0 w 277"/>
                  <a:gd name="T107" fmla="*/ 0 h 40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77"/>
                  <a:gd name="T163" fmla="*/ 0 h 405"/>
                  <a:gd name="T164" fmla="*/ 277 w 277"/>
                  <a:gd name="T165" fmla="*/ 405 h 405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77" h="405">
                    <a:moveTo>
                      <a:pt x="266" y="213"/>
                    </a:moveTo>
                    <a:cubicBezTo>
                      <a:pt x="260" y="213"/>
                      <a:pt x="256" y="208"/>
                      <a:pt x="256" y="202"/>
                    </a:cubicBezTo>
                    <a:cubicBezTo>
                      <a:pt x="256" y="196"/>
                      <a:pt x="260" y="192"/>
                      <a:pt x="266" y="192"/>
                    </a:cubicBezTo>
                    <a:cubicBezTo>
                      <a:pt x="266" y="192"/>
                      <a:pt x="266" y="192"/>
                      <a:pt x="266" y="192"/>
                    </a:cubicBezTo>
                    <a:cubicBezTo>
                      <a:pt x="272" y="192"/>
                      <a:pt x="277" y="196"/>
                      <a:pt x="277" y="202"/>
                    </a:cubicBezTo>
                    <a:cubicBezTo>
                      <a:pt x="277" y="208"/>
                      <a:pt x="272" y="213"/>
                      <a:pt x="266" y="213"/>
                    </a:cubicBezTo>
                    <a:close/>
                    <a:moveTo>
                      <a:pt x="138" y="213"/>
                    </a:moveTo>
                    <a:cubicBezTo>
                      <a:pt x="132" y="213"/>
                      <a:pt x="128" y="208"/>
                      <a:pt x="128" y="202"/>
                    </a:cubicBezTo>
                    <a:cubicBezTo>
                      <a:pt x="128" y="196"/>
                      <a:pt x="132" y="192"/>
                      <a:pt x="138" y="192"/>
                    </a:cubicBezTo>
                    <a:cubicBezTo>
                      <a:pt x="138" y="192"/>
                      <a:pt x="138" y="192"/>
                      <a:pt x="138" y="192"/>
                    </a:cubicBezTo>
                    <a:cubicBezTo>
                      <a:pt x="144" y="192"/>
                      <a:pt x="149" y="196"/>
                      <a:pt x="149" y="202"/>
                    </a:cubicBezTo>
                    <a:cubicBezTo>
                      <a:pt x="149" y="208"/>
                      <a:pt x="144" y="213"/>
                      <a:pt x="138" y="213"/>
                    </a:cubicBezTo>
                    <a:close/>
                    <a:moveTo>
                      <a:pt x="10" y="213"/>
                    </a:moveTo>
                    <a:cubicBezTo>
                      <a:pt x="4" y="213"/>
                      <a:pt x="0" y="208"/>
                      <a:pt x="0" y="202"/>
                    </a:cubicBezTo>
                    <a:cubicBezTo>
                      <a:pt x="0" y="196"/>
                      <a:pt x="4" y="192"/>
                      <a:pt x="10" y="192"/>
                    </a:cubicBezTo>
                    <a:cubicBezTo>
                      <a:pt x="10" y="192"/>
                      <a:pt x="10" y="192"/>
                      <a:pt x="10" y="192"/>
                    </a:cubicBezTo>
                    <a:cubicBezTo>
                      <a:pt x="16" y="192"/>
                      <a:pt x="21" y="196"/>
                      <a:pt x="21" y="202"/>
                    </a:cubicBezTo>
                    <a:cubicBezTo>
                      <a:pt x="21" y="208"/>
                      <a:pt x="16" y="213"/>
                      <a:pt x="10" y="213"/>
                    </a:cubicBezTo>
                    <a:close/>
                    <a:moveTo>
                      <a:pt x="266" y="21"/>
                    </a:moveTo>
                    <a:cubicBezTo>
                      <a:pt x="260" y="21"/>
                      <a:pt x="256" y="16"/>
                      <a:pt x="256" y="10"/>
                    </a:cubicBezTo>
                    <a:cubicBezTo>
                      <a:pt x="256" y="4"/>
                      <a:pt x="260" y="0"/>
                      <a:pt x="266" y="0"/>
                    </a:cubicBezTo>
                    <a:cubicBezTo>
                      <a:pt x="266" y="0"/>
                      <a:pt x="266" y="0"/>
                      <a:pt x="266" y="0"/>
                    </a:cubicBezTo>
                    <a:cubicBezTo>
                      <a:pt x="272" y="0"/>
                      <a:pt x="277" y="4"/>
                      <a:pt x="277" y="10"/>
                    </a:cubicBezTo>
                    <a:cubicBezTo>
                      <a:pt x="277" y="16"/>
                      <a:pt x="272" y="21"/>
                      <a:pt x="266" y="21"/>
                    </a:cubicBezTo>
                    <a:close/>
                    <a:moveTo>
                      <a:pt x="138" y="21"/>
                    </a:moveTo>
                    <a:cubicBezTo>
                      <a:pt x="132" y="21"/>
                      <a:pt x="128" y="16"/>
                      <a:pt x="128" y="10"/>
                    </a:cubicBezTo>
                    <a:cubicBezTo>
                      <a:pt x="128" y="4"/>
                      <a:pt x="132" y="0"/>
                      <a:pt x="138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4" y="0"/>
                      <a:pt x="149" y="4"/>
                      <a:pt x="149" y="10"/>
                    </a:cubicBezTo>
                    <a:cubicBezTo>
                      <a:pt x="149" y="16"/>
                      <a:pt x="144" y="21"/>
                      <a:pt x="138" y="21"/>
                    </a:cubicBezTo>
                    <a:close/>
                    <a:moveTo>
                      <a:pt x="10" y="21"/>
                    </a:moveTo>
                    <a:cubicBezTo>
                      <a:pt x="4" y="21"/>
                      <a:pt x="0" y="16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0"/>
                      <a:pt x="21" y="4"/>
                      <a:pt x="21" y="10"/>
                    </a:cubicBezTo>
                    <a:cubicBezTo>
                      <a:pt x="21" y="16"/>
                      <a:pt x="16" y="21"/>
                      <a:pt x="10" y="21"/>
                    </a:cubicBezTo>
                    <a:close/>
                    <a:moveTo>
                      <a:pt x="266" y="405"/>
                    </a:moveTo>
                    <a:cubicBezTo>
                      <a:pt x="260" y="405"/>
                      <a:pt x="256" y="400"/>
                      <a:pt x="256" y="394"/>
                    </a:cubicBezTo>
                    <a:cubicBezTo>
                      <a:pt x="256" y="388"/>
                      <a:pt x="260" y="384"/>
                      <a:pt x="266" y="384"/>
                    </a:cubicBezTo>
                    <a:cubicBezTo>
                      <a:pt x="266" y="384"/>
                      <a:pt x="266" y="384"/>
                      <a:pt x="266" y="384"/>
                    </a:cubicBezTo>
                    <a:cubicBezTo>
                      <a:pt x="272" y="384"/>
                      <a:pt x="277" y="388"/>
                      <a:pt x="277" y="394"/>
                    </a:cubicBezTo>
                    <a:cubicBezTo>
                      <a:pt x="277" y="400"/>
                      <a:pt x="272" y="405"/>
                      <a:pt x="266" y="405"/>
                    </a:cubicBezTo>
                    <a:close/>
                    <a:moveTo>
                      <a:pt x="138" y="405"/>
                    </a:moveTo>
                    <a:cubicBezTo>
                      <a:pt x="132" y="405"/>
                      <a:pt x="128" y="400"/>
                      <a:pt x="128" y="394"/>
                    </a:cubicBezTo>
                    <a:cubicBezTo>
                      <a:pt x="128" y="388"/>
                      <a:pt x="132" y="384"/>
                      <a:pt x="138" y="384"/>
                    </a:cubicBezTo>
                    <a:cubicBezTo>
                      <a:pt x="138" y="384"/>
                      <a:pt x="138" y="384"/>
                      <a:pt x="138" y="384"/>
                    </a:cubicBezTo>
                    <a:cubicBezTo>
                      <a:pt x="144" y="384"/>
                      <a:pt x="149" y="388"/>
                      <a:pt x="149" y="394"/>
                    </a:cubicBezTo>
                    <a:cubicBezTo>
                      <a:pt x="149" y="400"/>
                      <a:pt x="144" y="405"/>
                      <a:pt x="138" y="405"/>
                    </a:cubicBezTo>
                    <a:close/>
                    <a:moveTo>
                      <a:pt x="10" y="405"/>
                    </a:moveTo>
                    <a:cubicBezTo>
                      <a:pt x="4" y="405"/>
                      <a:pt x="0" y="400"/>
                      <a:pt x="0" y="394"/>
                    </a:cubicBezTo>
                    <a:cubicBezTo>
                      <a:pt x="0" y="388"/>
                      <a:pt x="4" y="384"/>
                      <a:pt x="10" y="384"/>
                    </a:cubicBezTo>
                    <a:cubicBezTo>
                      <a:pt x="10" y="384"/>
                      <a:pt x="10" y="384"/>
                      <a:pt x="10" y="384"/>
                    </a:cubicBezTo>
                    <a:cubicBezTo>
                      <a:pt x="16" y="384"/>
                      <a:pt x="21" y="388"/>
                      <a:pt x="21" y="394"/>
                    </a:cubicBezTo>
                    <a:cubicBezTo>
                      <a:pt x="21" y="400"/>
                      <a:pt x="16" y="405"/>
                      <a:pt x="10" y="405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19" name="Freeform 138"/>
              <p:cNvSpPr>
                <a:spLocks noEditPoints="1"/>
              </p:cNvSpPr>
              <p:nvPr/>
            </p:nvSpPr>
            <p:spPr bwMode="auto">
              <a:xfrm>
                <a:off x="1605" y="3390"/>
                <a:ext cx="118" cy="164"/>
              </a:xfrm>
              <a:custGeom>
                <a:avLst/>
                <a:gdLst>
                  <a:gd name="T0" fmla="*/ 118 w 118"/>
                  <a:gd name="T1" fmla="*/ 82 h 164"/>
                  <a:gd name="T2" fmla="*/ 102 w 118"/>
                  <a:gd name="T3" fmla="*/ 82 h 164"/>
                  <a:gd name="T4" fmla="*/ 106 w 118"/>
                  <a:gd name="T5" fmla="*/ 70 h 164"/>
                  <a:gd name="T6" fmla="*/ 106 w 118"/>
                  <a:gd name="T7" fmla="*/ 86 h 164"/>
                  <a:gd name="T8" fmla="*/ 71 w 118"/>
                  <a:gd name="T9" fmla="*/ 82 h 164"/>
                  <a:gd name="T10" fmla="*/ 55 w 118"/>
                  <a:gd name="T11" fmla="*/ 82 h 164"/>
                  <a:gd name="T12" fmla="*/ 59 w 118"/>
                  <a:gd name="T13" fmla="*/ 70 h 164"/>
                  <a:gd name="T14" fmla="*/ 59 w 118"/>
                  <a:gd name="T15" fmla="*/ 86 h 164"/>
                  <a:gd name="T16" fmla="*/ 24 w 118"/>
                  <a:gd name="T17" fmla="*/ 82 h 164"/>
                  <a:gd name="T18" fmla="*/ 8 w 118"/>
                  <a:gd name="T19" fmla="*/ 82 h 164"/>
                  <a:gd name="T20" fmla="*/ 12 w 118"/>
                  <a:gd name="T21" fmla="*/ 70 h 164"/>
                  <a:gd name="T22" fmla="*/ 12 w 118"/>
                  <a:gd name="T23" fmla="*/ 86 h 164"/>
                  <a:gd name="T24" fmla="*/ 118 w 118"/>
                  <a:gd name="T25" fmla="*/ 12 h 164"/>
                  <a:gd name="T26" fmla="*/ 102 w 118"/>
                  <a:gd name="T27" fmla="*/ 12 h 164"/>
                  <a:gd name="T28" fmla="*/ 106 w 118"/>
                  <a:gd name="T29" fmla="*/ 0 h 164"/>
                  <a:gd name="T30" fmla="*/ 106 w 118"/>
                  <a:gd name="T31" fmla="*/ 16 h 164"/>
                  <a:gd name="T32" fmla="*/ 71 w 118"/>
                  <a:gd name="T33" fmla="*/ 12 h 164"/>
                  <a:gd name="T34" fmla="*/ 55 w 118"/>
                  <a:gd name="T35" fmla="*/ 12 h 164"/>
                  <a:gd name="T36" fmla="*/ 59 w 118"/>
                  <a:gd name="T37" fmla="*/ 0 h 164"/>
                  <a:gd name="T38" fmla="*/ 59 w 118"/>
                  <a:gd name="T39" fmla="*/ 16 h 164"/>
                  <a:gd name="T40" fmla="*/ 24 w 118"/>
                  <a:gd name="T41" fmla="*/ 12 h 164"/>
                  <a:gd name="T42" fmla="*/ 8 w 118"/>
                  <a:gd name="T43" fmla="*/ 12 h 164"/>
                  <a:gd name="T44" fmla="*/ 12 w 118"/>
                  <a:gd name="T45" fmla="*/ 0 h 164"/>
                  <a:gd name="T46" fmla="*/ 12 w 118"/>
                  <a:gd name="T47" fmla="*/ 16 h 164"/>
                  <a:gd name="T48" fmla="*/ 118 w 118"/>
                  <a:gd name="T49" fmla="*/ 153 h 164"/>
                  <a:gd name="T50" fmla="*/ 102 w 118"/>
                  <a:gd name="T51" fmla="*/ 153 h 164"/>
                  <a:gd name="T52" fmla="*/ 106 w 118"/>
                  <a:gd name="T53" fmla="*/ 141 h 164"/>
                  <a:gd name="T54" fmla="*/ 106 w 118"/>
                  <a:gd name="T55" fmla="*/ 157 h 164"/>
                  <a:gd name="T56" fmla="*/ 71 w 118"/>
                  <a:gd name="T57" fmla="*/ 153 h 164"/>
                  <a:gd name="T58" fmla="*/ 55 w 118"/>
                  <a:gd name="T59" fmla="*/ 153 h 164"/>
                  <a:gd name="T60" fmla="*/ 59 w 118"/>
                  <a:gd name="T61" fmla="*/ 141 h 164"/>
                  <a:gd name="T62" fmla="*/ 59 w 118"/>
                  <a:gd name="T63" fmla="*/ 157 h 164"/>
                  <a:gd name="T64" fmla="*/ 24 w 118"/>
                  <a:gd name="T65" fmla="*/ 153 h 164"/>
                  <a:gd name="T66" fmla="*/ 8 w 118"/>
                  <a:gd name="T67" fmla="*/ 153 h 164"/>
                  <a:gd name="T68" fmla="*/ 12 w 118"/>
                  <a:gd name="T69" fmla="*/ 141 h 164"/>
                  <a:gd name="T70" fmla="*/ 12 w 118"/>
                  <a:gd name="T71" fmla="*/ 157 h 16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18"/>
                  <a:gd name="T109" fmla="*/ 0 h 164"/>
                  <a:gd name="T110" fmla="*/ 118 w 118"/>
                  <a:gd name="T111" fmla="*/ 164 h 16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18" h="164">
                    <a:moveTo>
                      <a:pt x="110" y="82"/>
                    </a:moveTo>
                    <a:lnTo>
                      <a:pt x="118" y="82"/>
                    </a:lnTo>
                    <a:moveTo>
                      <a:pt x="94" y="82"/>
                    </a:moveTo>
                    <a:lnTo>
                      <a:pt x="102" y="82"/>
                    </a:lnTo>
                    <a:moveTo>
                      <a:pt x="106" y="78"/>
                    </a:moveTo>
                    <a:lnTo>
                      <a:pt x="106" y="70"/>
                    </a:lnTo>
                    <a:moveTo>
                      <a:pt x="106" y="94"/>
                    </a:moveTo>
                    <a:lnTo>
                      <a:pt x="106" y="86"/>
                    </a:lnTo>
                    <a:moveTo>
                      <a:pt x="63" y="82"/>
                    </a:moveTo>
                    <a:lnTo>
                      <a:pt x="71" y="82"/>
                    </a:lnTo>
                    <a:moveTo>
                      <a:pt x="47" y="82"/>
                    </a:moveTo>
                    <a:lnTo>
                      <a:pt x="55" y="82"/>
                    </a:lnTo>
                    <a:moveTo>
                      <a:pt x="59" y="78"/>
                    </a:moveTo>
                    <a:lnTo>
                      <a:pt x="59" y="70"/>
                    </a:lnTo>
                    <a:moveTo>
                      <a:pt x="59" y="94"/>
                    </a:moveTo>
                    <a:lnTo>
                      <a:pt x="59" y="86"/>
                    </a:lnTo>
                    <a:moveTo>
                      <a:pt x="16" y="82"/>
                    </a:moveTo>
                    <a:lnTo>
                      <a:pt x="24" y="82"/>
                    </a:lnTo>
                    <a:moveTo>
                      <a:pt x="0" y="82"/>
                    </a:moveTo>
                    <a:lnTo>
                      <a:pt x="8" y="82"/>
                    </a:lnTo>
                    <a:moveTo>
                      <a:pt x="12" y="78"/>
                    </a:moveTo>
                    <a:lnTo>
                      <a:pt x="12" y="70"/>
                    </a:lnTo>
                    <a:moveTo>
                      <a:pt x="12" y="94"/>
                    </a:moveTo>
                    <a:lnTo>
                      <a:pt x="12" y="86"/>
                    </a:lnTo>
                    <a:moveTo>
                      <a:pt x="110" y="12"/>
                    </a:moveTo>
                    <a:lnTo>
                      <a:pt x="118" y="12"/>
                    </a:lnTo>
                    <a:moveTo>
                      <a:pt x="94" y="12"/>
                    </a:moveTo>
                    <a:lnTo>
                      <a:pt x="102" y="12"/>
                    </a:lnTo>
                    <a:moveTo>
                      <a:pt x="106" y="8"/>
                    </a:moveTo>
                    <a:lnTo>
                      <a:pt x="106" y="0"/>
                    </a:lnTo>
                    <a:moveTo>
                      <a:pt x="106" y="23"/>
                    </a:moveTo>
                    <a:lnTo>
                      <a:pt x="106" y="16"/>
                    </a:lnTo>
                    <a:moveTo>
                      <a:pt x="63" y="12"/>
                    </a:moveTo>
                    <a:lnTo>
                      <a:pt x="71" y="12"/>
                    </a:lnTo>
                    <a:moveTo>
                      <a:pt x="47" y="12"/>
                    </a:moveTo>
                    <a:lnTo>
                      <a:pt x="55" y="12"/>
                    </a:lnTo>
                    <a:moveTo>
                      <a:pt x="59" y="8"/>
                    </a:moveTo>
                    <a:lnTo>
                      <a:pt x="59" y="0"/>
                    </a:lnTo>
                    <a:moveTo>
                      <a:pt x="59" y="23"/>
                    </a:moveTo>
                    <a:lnTo>
                      <a:pt x="59" y="16"/>
                    </a:lnTo>
                    <a:moveTo>
                      <a:pt x="16" y="12"/>
                    </a:moveTo>
                    <a:lnTo>
                      <a:pt x="24" y="12"/>
                    </a:lnTo>
                    <a:moveTo>
                      <a:pt x="0" y="12"/>
                    </a:moveTo>
                    <a:lnTo>
                      <a:pt x="8" y="12"/>
                    </a:lnTo>
                    <a:moveTo>
                      <a:pt x="12" y="8"/>
                    </a:moveTo>
                    <a:lnTo>
                      <a:pt x="12" y="0"/>
                    </a:lnTo>
                    <a:moveTo>
                      <a:pt x="12" y="23"/>
                    </a:moveTo>
                    <a:lnTo>
                      <a:pt x="12" y="16"/>
                    </a:lnTo>
                    <a:moveTo>
                      <a:pt x="110" y="153"/>
                    </a:moveTo>
                    <a:lnTo>
                      <a:pt x="118" y="153"/>
                    </a:lnTo>
                    <a:moveTo>
                      <a:pt x="94" y="153"/>
                    </a:moveTo>
                    <a:lnTo>
                      <a:pt x="102" y="153"/>
                    </a:lnTo>
                    <a:moveTo>
                      <a:pt x="106" y="149"/>
                    </a:moveTo>
                    <a:lnTo>
                      <a:pt x="106" y="141"/>
                    </a:lnTo>
                    <a:moveTo>
                      <a:pt x="106" y="164"/>
                    </a:moveTo>
                    <a:lnTo>
                      <a:pt x="106" y="157"/>
                    </a:lnTo>
                    <a:moveTo>
                      <a:pt x="63" y="153"/>
                    </a:moveTo>
                    <a:lnTo>
                      <a:pt x="71" y="153"/>
                    </a:lnTo>
                    <a:moveTo>
                      <a:pt x="47" y="153"/>
                    </a:moveTo>
                    <a:lnTo>
                      <a:pt x="55" y="153"/>
                    </a:lnTo>
                    <a:moveTo>
                      <a:pt x="59" y="149"/>
                    </a:moveTo>
                    <a:lnTo>
                      <a:pt x="59" y="141"/>
                    </a:lnTo>
                    <a:moveTo>
                      <a:pt x="59" y="164"/>
                    </a:moveTo>
                    <a:lnTo>
                      <a:pt x="59" y="157"/>
                    </a:lnTo>
                    <a:moveTo>
                      <a:pt x="16" y="153"/>
                    </a:moveTo>
                    <a:lnTo>
                      <a:pt x="24" y="153"/>
                    </a:lnTo>
                    <a:moveTo>
                      <a:pt x="0" y="153"/>
                    </a:moveTo>
                    <a:lnTo>
                      <a:pt x="8" y="153"/>
                    </a:lnTo>
                    <a:moveTo>
                      <a:pt x="12" y="149"/>
                    </a:moveTo>
                    <a:lnTo>
                      <a:pt x="12" y="141"/>
                    </a:lnTo>
                    <a:moveTo>
                      <a:pt x="12" y="164"/>
                    </a:moveTo>
                    <a:lnTo>
                      <a:pt x="12" y="157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20" name="Freeform 139"/>
              <p:cNvSpPr>
                <a:spLocks/>
              </p:cNvSpPr>
              <p:nvPr/>
            </p:nvSpPr>
            <p:spPr bwMode="auto">
              <a:xfrm>
                <a:off x="2328" y="2352"/>
                <a:ext cx="191" cy="169"/>
              </a:xfrm>
              <a:custGeom>
                <a:avLst/>
                <a:gdLst>
                  <a:gd name="T0" fmla="*/ 0 w 519"/>
                  <a:gd name="T1" fmla="*/ 0 h 461"/>
                  <a:gd name="T2" fmla="*/ 0 w 519"/>
                  <a:gd name="T3" fmla="*/ 0 h 461"/>
                  <a:gd name="T4" fmla="*/ 0 w 519"/>
                  <a:gd name="T5" fmla="*/ 0 h 461"/>
                  <a:gd name="T6" fmla="*/ 0 w 519"/>
                  <a:gd name="T7" fmla="*/ 0 h 461"/>
                  <a:gd name="T8" fmla="*/ 0 w 519"/>
                  <a:gd name="T9" fmla="*/ 0 h 461"/>
                  <a:gd name="T10" fmla="*/ 0 w 519"/>
                  <a:gd name="T11" fmla="*/ 0 h 461"/>
                  <a:gd name="T12" fmla="*/ 0 w 519"/>
                  <a:gd name="T13" fmla="*/ 0 h 461"/>
                  <a:gd name="T14" fmla="*/ 0 w 519"/>
                  <a:gd name="T15" fmla="*/ 0 h 461"/>
                  <a:gd name="T16" fmla="*/ 0 w 519"/>
                  <a:gd name="T17" fmla="*/ 0 h 46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19"/>
                  <a:gd name="T28" fmla="*/ 0 h 461"/>
                  <a:gd name="T29" fmla="*/ 519 w 519"/>
                  <a:gd name="T30" fmla="*/ 461 h 46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19" h="461">
                    <a:moveTo>
                      <a:pt x="0" y="230"/>
                    </a:moveTo>
                    <a:cubicBezTo>
                      <a:pt x="0" y="308"/>
                      <a:pt x="7" y="385"/>
                      <a:pt x="19" y="461"/>
                    </a:cubicBezTo>
                    <a:lnTo>
                      <a:pt x="519" y="461"/>
                    </a:lnTo>
                    <a:lnTo>
                      <a:pt x="519" y="0"/>
                    </a:lnTo>
                    <a:lnTo>
                      <a:pt x="19" y="0"/>
                    </a:lnTo>
                    <a:cubicBezTo>
                      <a:pt x="7" y="76"/>
                      <a:pt x="0" y="153"/>
                      <a:pt x="0" y="23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21" name="Freeform 140"/>
              <p:cNvSpPr>
                <a:spLocks/>
              </p:cNvSpPr>
              <p:nvPr/>
            </p:nvSpPr>
            <p:spPr bwMode="auto">
              <a:xfrm>
                <a:off x="2328" y="2352"/>
                <a:ext cx="191" cy="169"/>
              </a:xfrm>
              <a:custGeom>
                <a:avLst/>
                <a:gdLst>
                  <a:gd name="T0" fmla="*/ 0 w 519"/>
                  <a:gd name="T1" fmla="*/ 0 h 461"/>
                  <a:gd name="T2" fmla="*/ 0 w 519"/>
                  <a:gd name="T3" fmla="*/ 0 h 461"/>
                  <a:gd name="T4" fmla="*/ 0 w 519"/>
                  <a:gd name="T5" fmla="*/ 0 h 461"/>
                  <a:gd name="T6" fmla="*/ 0 w 519"/>
                  <a:gd name="T7" fmla="*/ 0 h 461"/>
                  <a:gd name="T8" fmla="*/ 0 w 519"/>
                  <a:gd name="T9" fmla="*/ 0 h 461"/>
                  <a:gd name="T10" fmla="*/ 0 w 519"/>
                  <a:gd name="T11" fmla="*/ 0 h 461"/>
                  <a:gd name="T12" fmla="*/ 0 w 519"/>
                  <a:gd name="T13" fmla="*/ 0 h 461"/>
                  <a:gd name="T14" fmla="*/ 0 w 519"/>
                  <a:gd name="T15" fmla="*/ 0 h 461"/>
                  <a:gd name="T16" fmla="*/ 0 w 519"/>
                  <a:gd name="T17" fmla="*/ 0 h 46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19"/>
                  <a:gd name="T28" fmla="*/ 0 h 461"/>
                  <a:gd name="T29" fmla="*/ 519 w 519"/>
                  <a:gd name="T30" fmla="*/ 461 h 46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19" h="461">
                    <a:moveTo>
                      <a:pt x="0" y="230"/>
                    </a:moveTo>
                    <a:cubicBezTo>
                      <a:pt x="0" y="308"/>
                      <a:pt x="7" y="385"/>
                      <a:pt x="19" y="461"/>
                    </a:cubicBezTo>
                    <a:lnTo>
                      <a:pt x="519" y="461"/>
                    </a:lnTo>
                    <a:lnTo>
                      <a:pt x="519" y="0"/>
                    </a:lnTo>
                    <a:lnTo>
                      <a:pt x="19" y="0"/>
                    </a:lnTo>
                    <a:cubicBezTo>
                      <a:pt x="7" y="76"/>
                      <a:pt x="0" y="153"/>
                      <a:pt x="0" y="230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22" name="Freeform 141"/>
              <p:cNvSpPr>
                <a:spLocks/>
              </p:cNvSpPr>
              <p:nvPr/>
            </p:nvSpPr>
            <p:spPr bwMode="auto">
              <a:xfrm>
                <a:off x="2328" y="2331"/>
                <a:ext cx="212" cy="211"/>
              </a:xfrm>
              <a:custGeom>
                <a:avLst/>
                <a:gdLst>
                  <a:gd name="T0" fmla="*/ 0 w 576"/>
                  <a:gd name="T1" fmla="*/ 0 h 576"/>
                  <a:gd name="T2" fmla="*/ 0 w 576"/>
                  <a:gd name="T3" fmla="*/ 0 h 576"/>
                  <a:gd name="T4" fmla="*/ 0 w 576"/>
                  <a:gd name="T5" fmla="*/ 0 h 576"/>
                  <a:gd name="T6" fmla="*/ 0 w 576"/>
                  <a:gd name="T7" fmla="*/ 0 h 576"/>
                  <a:gd name="T8" fmla="*/ 0 w 576"/>
                  <a:gd name="T9" fmla="*/ 0 h 576"/>
                  <a:gd name="T10" fmla="*/ 0 w 576"/>
                  <a:gd name="T11" fmla="*/ 0 h 576"/>
                  <a:gd name="T12" fmla="*/ 0 w 576"/>
                  <a:gd name="T13" fmla="*/ 0 h 576"/>
                  <a:gd name="T14" fmla="*/ 0 w 576"/>
                  <a:gd name="T15" fmla="*/ 0 h 576"/>
                  <a:gd name="T16" fmla="*/ 0 w 576"/>
                  <a:gd name="T17" fmla="*/ 0 h 576"/>
                  <a:gd name="T18" fmla="*/ 0 w 576"/>
                  <a:gd name="T19" fmla="*/ 0 h 5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76"/>
                  <a:gd name="T31" fmla="*/ 0 h 576"/>
                  <a:gd name="T32" fmla="*/ 576 w 576"/>
                  <a:gd name="T33" fmla="*/ 576 h 5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76" h="576">
                    <a:moveTo>
                      <a:pt x="576" y="0"/>
                    </a:moveTo>
                    <a:lnTo>
                      <a:pt x="576" y="576"/>
                    </a:lnTo>
                    <a:lnTo>
                      <a:pt x="0" y="576"/>
                    </a:lnTo>
                    <a:lnTo>
                      <a:pt x="0" y="519"/>
                    </a:lnTo>
                    <a:cubicBezTo>
                      <a:pt x="173" y="508"/>
                      <a:pt x="346" y="508"/>
                      <a:pt x="519" y="519"/>
                    </a:cubicBezTo>
                    <a:cubicBezTo>
                      <a:pt x="485" y="367"/>
                      <a:pt x="485" y="210"/>
                      <a:pt x="519" y="58"/>
                    </a:cubicBezTo>
                    <a:cubicBezTo>
                      <a:pt x="346" y="69"/>
                      <a:pt x="173" y="69"/>
                      <a:pt x="0" y="58"/>
                    </a:cubicBezTo>
                    <a:lnTo>
                      <a:pt x="0" y="0"/>
                    </a:lnTo>
                    <a:lnTo>
                      <a:pt x="5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23" name="Freeform 142"/>
              <p:cNvSpPr>
                <a:spLocks/>
              </p:cNvSpPr>
              <p:nvPr/>
            </p:nvSpPr>
            <p:spPr bwMode="auto">
              <a:xfrm>
                <a:off x="2328" y="2331"/>
                <a:ext cx="212" cy="211"/>
              </a:xfrm>
              <a:custGeom>
                <a:avLst/>
                <a:gdLst>
                  <a:gd name="T0" fmla="*/ 0 w 576"/>
                  <a:gd name="T1" fmla="*/ 0 h 576"/>
                  <a:gd name="T2" fmla="*/ 0 w 576"/>
                  <a:gd name="T3" fmla="*/ 0 h 576"/>
                  <a:gd name="T4" fmla="*/ 0 w 576"/>
                  <a:gd name="T5" fmla="*/ 0 h 576"/>
                  <a:gd name="T6" fmla="*/ 0 w 576"/>
                  <a:gd name="T7" fmla="*/ 0 h 576"/>
                  <a:gd name="T8" fmla="*/ 0 w 576"/>
                  <a:gd name="T9" fmla="*/ 0 h 576"/>
                  <a:gd name="T10" fmla="*/ 0 w 576"/>
                  <a:gd name="T11" fmla="*/ 0 h 576"/>
                  <a:gd name="T12" fmla="*/ 0 w 576"/>
                  <a:gd name="T13" fmla="*/ 0 h 576"/>
                  <a:gd name="T14" fmla="*/ 0 w 576"/>
                  <a:gd name="T15" fmla="*/ 0 h 576"/>
                  <a:gd name="T16" fmla="*/ 0 w 576"/>
                  <a:gd name="T17" fmla="*/ 0 h 576"/>
                  <a:gd name="T18" fmla="*/ 0 w 576"/>
                  <a:gd name="T19" fmla="*/ 0 h 5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76"/>
                  <a:gd name="T31" fmla="*/ 0 h 576"/>
                  <a:gd name="T32" fmla="*/ 576 w 576"/>
                  <a:gd name="T33" fmla="*/ 576 h 5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76" h="576">
                    <a:moveTo>
                      <a:pt x="576" y="0"/>
                    </a:moveTo>
                    <a:lnTo>
                      <a:pt x="576" y="576"/>
                    </a:lnTo>
                    <a:lnTo>
                      <a:pt x="0" y="576"/>
                    </a:lnTo>
                    <a:lnTo>
                      <a:pt x="0" y="519"/>
                    </a:lnTo>
                    <a:cubicBezTo>
                      <a:pt x="173" y="508"/>
                      <a:pt x="346" y="508"/>
                      <a:pt x="519" y="519"/>
                    </a:cubicBezTo>
                    <a:cubicBezTo>
                      <a:pt x="485" y="367"/>
                      <a:pt x="485" y="210"/>
                      <a:pt x="519" y="58"/>
                    </a:cubicBezTo>
                    <a:cubicBezTo>
                      <a:pt x="346" y="69"/>
                      <a:pt x="173" y="69"/>
                      <a:pt x="0" y="58"/>
                    </a:cubicBezTo>
                    <a:lnTo>
                      <a:pt x="0" y="0"/>
                    </a:lnTo>
                    <a:lnTo>
                      <a:pt x="576" y="0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24" name="Freeform 143"/>
              <p:cNvSpPr>
                <a:spLocks noEditPoints="1"/>
              </p:cNvSpPr>
              <p:nvPr/>
            </p:nvSpPr>
            <p:spPr bwMode="auto">
              <a:xfrm>
                <a:off x="2367" y="2391"/>
                <a:ext cx="91" cy="91"/>
              </a:xfrm>
              <a:custGeom>
                <a:avLst/>
                <a:gdLst>
                  <a:gd name="T0" fmla="*/ 0 w 249"/>
                  <a:gd name="T1" fmla="*/ 0 h 249"/>
                  <a:gd name="T2" fmla="*/ 0 w 249"/>
                  <a:gd name="T3" fmla="*/ 0 h 249"/>
                  <a:gd name="T4" fmla="*/ 0 w 249"/>
                  <a:gd name="T5" fmla="*/ 0 h 249"/>
                  <a:gd name="T6" fmla="*/ 0 w 249"/>
                  <a:gd name="T7" fmla="*/ 0 h 249"/>
                  <a:gd name="T8" fmla="*/ 0 w 249"/>
                  <a:gd name="T9" fmla="*/ 0 h 249"/>
                  <a:gd name="T10" fmla="*/ 0 w 249"/>
                  <a:gd name="T11" fmla="*/ 0 h 249"/>
                  <a:gd name="T12" fmla="*/ 0 w 249"/>
                  <a:gd name="T13" fmla="*/ 0 h 249"/>
                  <a:gd name="T14" fmla="*/ 0 w 249"/>
                  <a:gd name="T15" fmla="*/ 0 h 249"/>
                  <a:gd name="T16" fmla="*/ 0 w 249"/>
                  <a:gd name="T17" fmla="*/ 0 h 249"/>
                  <a:gd name="T18" fmla="*/ 0 w 249"/>
                  <a:gd name="T19" fmla="*/ 0 h 249"/>
                  <a:gd name="T20" fmla="*/ 0 w 249"/>
                  <a:gd name="T21" fmla="*/ 0 h 249"/>
                  <a:gd name="T22" fmla="*/ 0 w 249"/>
                  <a:gd name="T23" fmla="*/ 0 h 249"/>
                  <a:gd name="T24" fmla="*/ 0 w 249"/>
                  <a:gd name="T25" fmla="*/ 0 h 249"/>
                  <a:gd name="T26" fmla="*/ 0 w 249"/>
                  <a:gd name="T27" fmla="*/ 0 h 249"/>
                  <a:gd name="T28" fmla="*/ 0 w 249"/>
                  <a:gd name="T29" fmla="*/ 0 h 249"/>
                  <a:gd name="T30" fmla="*/ 0 w 249"/>
                  <a:gd name="T31" fmla="*/ 0 h 249"/>
                  <a:gd name="T32" fmla="*/ 0 w 249"/>
                  <a:gd name="T33" fmla="*/ 0 h 249"/>
                  <a:gd name="T34" fmla="*/ 0 w 249"/>
                  <a:gd name="T35" fmla="*/ 0 h 249"/>
                  <a:gd name="T36" fmla="*/ 0 w 249"/>
                  <a:gd name="T37" fmla="*/ 0 h 249"/>
                  <a:gd name="T38" fmla="*/ 0 w 249"/>
                  <a:gd name="T39" fmla="*/ 0 h 249"/>
                  <a:gd name="T40" fmla="*/ 0 w 249"/>
                  <a:gd name="T41" fmla="*/ 0 h 249"/>
                  <a:gd name="T42" fmla="*/ 0 w 249"/>
                  <a:gd name="T43" fmla="*/ 0 h 249"/>
                  <a:gd name="T44" fmla="*/ 0 w 249"/>
                  <a:gd name="T45" fmla="*/ 0 h 249"/>
                  <a:gd name="T46" fmla="*/ 0 w 249"/>
                  <a:gd name="T47" fmla="*/ 0 h 249"/>
                  <a:gd name="T48" fmla="*/ 0 w 249"/>
                  <a:gd name="T49" fmla="*/ 0 h 249"/>
                  <a:gd name="T50" fmla="*/ 0 w 249"/>
                  <a:gd name="T51" fmla="*/ 0 h 249"/>
                  <a:gd name="T52" fmla="*/ 0 w 249"/>
                  <a:gd name="T53" fmla="*/ 0 h 249"/>
                  <a:gd name="T54" fmla="*/ 0 w 249"/>
                  <a:gd name="T55" fmla="*/ 0 h 249"/>
                  <a:gd name="T56" fmla="*/ 0 w 249"/>
                  <a:gd name="T57" fmla="*/ 0 h 249"/>
                  <a:gd name="T58" fmla="*/ 0 w 249"/>
                  <a:gd name="T59" fmla="*/ 0 h 249"/>
                  <a:gd name="T60" fmla="*/ 0 w 249"/>
                  <a:gd name="T61" fmla="*/ 0 h 249"/>
                  <a:gd name="T62" fmla="*/ 0 w 249"/>
                  <a:gd name="T63" fmla="*/ 0 h 249"/>
                  <a:gd name="T64" fmla="*/ 0 w 249"/>
                  <a:gd name="T65" fmla="*/ 0 h 249"/>
                  <a:gd name="T66" fmla="*/ 0 w 249"/>
                  <a:gd name="T67" fmla="*/ 0 h 249"/>
                  <a:gd name="T68" fmla="*/ 0 w 249"/>
                  <a:gd name="T69" fmla="*/ 0 h 249"/>
                  <a:gd name="T70" fmla="*/ 0 w 249"/>
                  <a:gd name="T71" fmla="*/ 0 h 249"/>
                  <a:gd name="T72" fmla="*/ 0 w 249"/>
                  <a:gd name="T73" fmla="*/ 0 h 249"/>
                  <a:gd name="T74" fmla="*/ 0 w 249"/>
                  <a:gd name="T75" fmla="*/ 0 h 249"/>
                  <a:gd name="T76" fmla="*/ 0 w 249"/>
                  <a:gd name="T77" fmla="*/ 0 h 249"/>
                  <a:gd name="T78" fmla="*/ 0 w 249"/>
                  <a:gd name="T79" fmla="*/ 0 h 249"/>
                  <a:gd name="T80" fmla="*/ 0 w 249"/>
                  <a:gd name="T81" fmla="*/ 0 h 249"/>
                  <a:gd name="T82" fmla="*/ 0 w 249"/>
                  <a:gd name="T83" fmla="*/ 0 h 249"/>
                  <a:gd name="T84" fmla="*/ 0 w 249"/>
                  <a:gd name="T85" fmla="*/ 0 h 249"/>
                  <a:gd name="T86" fmla="*/ 0 w 249"/>
                  <a:gd name="T87" fmla="*/ 0 h 249"/>
                  <a:gd name="T88" fmla="*/ 0 w 249"/>
                  <a:gd name="T89" fmla="*/ 0 h 249"/>
                  <a:gd name="T90" fmla="*/ 0 w 249"/>
                  <a:gd name="T91" fmla="*/ 0 h 249"/>
                  <a:gd name="T92" fmla="*/ 0 w 249"/>
                  <a:gd name="T93" fmla="*/ 0 h 249"/>
                  <a:gd name="T94" fmla="*/ 0 w 249"/>
                  <a:gd name="T95" fmla="*/ 0 h 249"/>
                  <a:gd name="T96" fmla="*/ 0 w 249"/>
                  <a:gd name="T97" fmla="*/ 0 h 249"/>
                  <a:gd name="T98" fmla="*/ 0 w 249"/>
                  <a:gd name="T99" fmla="*/ 0 h 249"/>
                  <a:gd name="T100" fmla="*/ 0 w 249"/>
                  <a:gd name="T101" fmla="*/ 0 h 249"/>
                  <a:gd name="T102" fmla="*/ 0 w 249"/>
                  <a:gd name="T103" fmla="*/ 0 h 249"/>
                  <a:gd name="T104" fmla="*/ 0 w 249"/>
                  <a:gd name="T105" fmla="*/ 0 h 249"/>
                  <a:gd name="T106" fmla="*/ 0 w 249"/>
                  <a:gd name="T107" fmla="*/ 0 h 24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49"/>
                  <a:gd name="T163" fmla="*/ 0 h 249"/>
                  <a:gd name="T164" fmla="*/ 249 w 249"/>
                  <a:gd name="T165" fmla="*/ 249 h 24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49" h="249">
                    <a:moveTo>
                      <a:pt x="9" y="115"/>
                    </a:moveTo>
                    <a:cubicBezTo>
                      <a:pt x="15" y="115"/>
                      <a:pt x="19" y="119"/>
                      <a:pt x="19" y="124"/>
                    </a:cubicBezTo>
                    <a:cubicBezTo>
                      <a:pt x="19" y="130"/>
                      <a:pt x="15" y="134"/>
                      <a:pt x="9" y="134"/>
                    </a:cubicBezTo>
                    <a:cubicBezTo>
                      <a:pt x="9" y="134"/>
                      <a:pt x="9" y="134"/>
                      <a:pt x="9" y="134"/>
                    </a:cubicBezTo>
                    <a:cubicBezTo>
                      <a:pt x="4" y="134"/>
                      <a:pt x="0" y="130"/>
                      <a:pt x="0" y="124"/>
                    </a:cubicBezTo>
                    <a:cubicBezTo>
                      <a:pt x="0" y="119"/>
                      <a:pt x="4" y="115"/>
                      <a:pt x="9" y="115"/>
                    </a:cubicBezTo>
                    <a:close/>
                    <a:moveTo>
                      <a:pt x="9" y="0"/>
                    </a:moveTo>
                    <a:cubicBezTo>
                      <a:pt x="15" y="0"/>
                      <a:pt x="19" y="4"/>
                      <a:pt x="19" y="9"/>
                    </a:cubicBezTo>
                    <a:cubicBezTo>
                      <a:pt x="19" y="15"/>
                      <a:pt x="15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4" y="19"/>
                      <a:pt x="0" y="15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lose/>
                    <a:moveTo>
                      <a:pt x="125" y="230"/>
                    </a:moveTo>
                    <a:cubicBezTo>
                      <a:pt x="130" y="230"/>
                      <a:pt x="134" y="234"/>
                      <a:pt x="134" y="240"/>
                    </a:cubicBezTo>
                    <a:cubicBezTo>
                      <a:pt x="134" y="245"/>
                      <a:pt x="130" y="249"/>
                      <a:pt x="125" y="249"/>
                    </a:cubicBezTo>
                    <a:cubicBezTo>
                      <a:pt x="125" y="249"/>
                      <a:pt x="125" y="249"/>
                      <a:pt x="125" y="249"/>
                    </a:cubicBezTo>
                    <a:cubicBezTo>
                      <a:pt x="119" y="249"/>
                      <a:pt x="115" y="245"/>
                      <a:pt x="115" y="240"/>
                    </a:cubicBezTo>
                    <a:cubicBezTo>
                      <a:pt x="115" y="234"/>
                      <a:pt x="119" y="230"/>
                      <a:pt x="125" y="230"/>
                    </a:cubicBezTo>
                    <a:close/>
                    <a:moveTo>
                      <a:pt x="125" y="115"/>
                    </a:moveTo>
                    <a:cubicBezTo>
                      <a:pt x="130" y="115"/>
                      <a:pt x="134" y="119"/>
                      <a:pt x="134" y="124"/>
                    </a:cubicBezTo>
                    <a:cubicBezTo>
                      <a:pt x="134" y="130"/>
                      <a:pt x="130" y="134"/>
                      <a:pt x="125" y="134"/>
                    </a:cubicBezTo>
                    <a:cubicBezTo>
                      <a:pt x="125" y="134"/>
                      <a:pt x="125" y="134"/>
                      <a:pt x="125" y="134"/>
                    </a:cubicBezTo>
                    <a:cubicBezTo>
                      <a:pt x="119" y="134"/>
                      <a:pt x="115" y="130"/>
                      <a:pt x="115" y="124"/>
                    </a:cubicBezTo>
                    <a:cubicBezTo>
                      <a:pt x="115" y="119"/>
                      <a:pt x="119" y="115"/>
                      <a:pt x="125" y="115"/>
                    </a:cubicBezTo>
                    <a:close/>
                    <a:moveTo>
                      <a:pt x="125" y="0"/>
                    </a:moveTo>
                    <a:cubicBezTo>
                      <a:pt x="130" y="0"/>
                      <a:pt x="134" y="4"/>
                      <a:pt x="134" y="9"/>
                    </a:cubicBezTo>
                    <a:cubicBezTo>
                      <a:pt x="134" y="15"/>
                      <a:pt x="130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19" y="19"/>
                      <a:pt x="115" y="15"/>
                      <a:pt x="115" y="9"/>
                    </a:cubicBezTo>
                    <a:cubicBezTo>
                      <a:pt x="115" y="4"/>
                      <a:pt x="119" y="0"/>
                      <a:pt x="125" y="0"/>
                    </a:cubicBezTo>
                    <a:close/>
                    <a:moveTo>
                      <a:pt x="240" y="230"/>
                    </a:moveTo>
                    <a:cubicBezTo>
                      <a:pt x="245" y="230"/>
                      <a:pt x="249" y="234"/>
                      <a:pt x="249" y="240"/>
                    </a:cubicBezTo>
                    <a:cubicBezTo>
                      <a:pt x="249" y="245"/>
                      <a:pt x="245" y="249"/>
                      <a:pt x="240" y="249"/>
                    </a:cubicBezTo>
                    <a:cubicBezTo>
                      <a:pt x="240" y="249"/>
                      <a:pt x="240" y="249"/>
                      <a:pt x="240" y="249"/>
                    </a:cubicBezTo>
                    <a:cubicBezTo>
                      <a:pt x="235" y="249"/>
                      <a:pt x="230" y="245"/>
                      <a:pt x="230" y="240"/>
                    </a:cubicBezTo>
                    <a:cubicBezTo>
                      <a:pt x="230" y="234"/>
                      <a:pt x="235" y="230"/>
                      <a:pt x="240" y="230"/>
                    </a:cubicBezTo>
                    <a:close/>
                    <a:moveTo>
                      <a:pt x="240" y="115"/>
                    </a:moveTo>
                    <a:cubicBezTo>
                      <a:pt x="245" y="115"/>
                      <a:pt x="249" y="119"/>
                      <a:pt x="249" y="124"/>
                    </a:cubicBezTo>
                    <a:cubicBezTo>
                      <a:pt x="249" y="130"/>
                      <a:pt x="245" y="134"/>
                      <a:pt x="240" y="134"/>
                    </a:cubicBezTo>
                    <a:cubicBezTo>
                      <a:pt x="240" y="134"/>
                      <a:pt x="240" y="134"/>
                      <a:pt x="240" y="134"/>
                    </a:cubicBezTo>
                    <a:cubicBezTo>
                      <a:pt x="235" y="134"/>
                      <a:pt x="230" y="130"/>
                      <a:pt x="230" y="124"/>
                    </a:cubicBezTo>
                    <a:cubicBezTo>
                      <a:pt x="230" y="119"/>
                      <a:pt x="235" y="115"/>
                      <a:pt x="240" y="115"/>
                    </a:cubicBezTo>
                    <a:close/>
                    <a:moveTo>
                      <a:pt x="240" y="0"/>
                    </a:moveTo>
                    <a:cubicBezTo>
                      <a:pt x="245" y="0"/>
                      <a:pt x="249" y="4"/>
                      <a:pt x="249" y="9"/>
                    </a:cubicBezTo>
                    <a:cubicBezTo>
                      <a:pt x="249" y="15"/>
                      <a:pt x="245" y="19"/>
                      <a:pt x="240" y="19"/>
                    </a:cubicBezTo>
                    <a:cubicBezTo>
                      <a:pt x="240" y="19"/>
                      <a:pt x="240" y="19"/>
                      <a:pt x="240" y="19"/>
                    </a:cubicBezTo>
                    <a:cubicBezTo>
                      <a:pt x="235" y="19"/>
                      <a:pt x="230" y="15"/>
                      <a:pt x="230" y="9"/>
                    </a:cubicBezTo>
                    <a:cubicBezTo>
                      <a:pt x="230" y="4"/>
                      <a:pt x="235" y="0"/>
                      <a:pt x="240" y="0"/>
                    </a:cubicBezTo>
                    <a:close/>
                    <a:moveTo>
                      <a:pt x="9" y="230"/>
                    </a:moveTo>
                    <a:cubicBezTo>
                      <a:pt x="15" y="230"/>
                      <a:pt x="19" y="234"/>
                      <a:pt x="19" y="240"/>
                    </a:cubicBezTo>
                    <a:cubicBezTo>
                      <a:pt x="19" y="245"/>
                      <a:pt x="15" y="249"/>
                      <a:pt x="9" y="249"/>
                    </a:cubicBezTo>
                    <a:cubicBezTo>
                      <a:pt x="9" y="249"/>
                      <a:pt x="9" y="249"/>
                      <a:pt x="9" y="249"/>
                    </a:cubicBezTo>
                    <a:cubicBezTo>
                      <a:pt x="4" y="249"/>
                      <a:pt x="0" y="245"/>
                      <a:pt x="0" y="240"/>
                    </a:cubicBezTo>
                    <a:cubicBezTo>
                      <a:pt x="0" y="234"/>
                      <a:pt x="4" y="230"/>
                      <a:pt x="9" y="23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25" name="Freeform 144"/>
              <p:cNvSpPr>
                <a:spLocks noEditPoints="1"/>
              </p:cNvSpPr>
              <p:nvPr/>
            </p:nvSpPr>
            <p:spPr bwMode="auto">
              <a:xfrm>
                <a:off x="2367" y="2391"/>
                <a:ext cx="91" cy="91"/>
              </a:xfrm>
              <a:custGeom>
                <a:avLst/>
                <a:gdLst>
                  <a:gd name="T0" fmla="*/ 0 w 249"/>
                  <a:gd name="T1" fmla="*/ 0 h 249"/>
                  <a:gd name="T2" fmla="*/ 0 w 249"/>
                  <a:gd name="T3" fmla="*/ 0 h 249"/>
                  <a:gd name="T4" fmla="*/ 0 w 249"/>
                  <a:gd name="T5" fmla="*/ 0 h 249"/>
                  <a:gd name="T6" fmla="*/ 0 w 249"/>
                  <a:gd name="T7" fmla="*/ 0 h 249"/>
                  <a:gd name="T8" fmla="*/ 0 w 249"/>
                  <a:gd name="T9" fmla="*/ 0 h 249"/>
                  <a:gd name="T10" fmla="*/ 0 w 249"/>
                  <a:gd name="T11" fmla="*/ 0 h 249"/>
                  <a:gd name="T12" fmla="*/ 0 w 249"/>
                  <a:gd name="T13" fmla="*/ 0 h 249"/>
                  <a:gd name="T14" fmla="*/ 0 w 249"/>
                  <a:gd name="T15" fmla="*/ 0 h 249"/>
                  <a:gd name="T16" fmla="*/ 0 w 249"/>
                  <a:gd name="T17" fmla="*/ 0 h 249"/>
                  <a:gd name="T18" fmla="*/ 0 w 249"/>
                  <a:gd name="T19" fmla="*/ 0 h 249"/>
                  <a:gd name="T20" fmla="*/ 0 w 249"/>
                  <a:gd name="T21" fmla="*/ 0 h 249"/>
                  <a:gd name="T22" fmla="*/ 0 w 249"/>
                  <a:gd name="T23" fmla="*/ 0 h 249"/>
                  <a:gd name="T24" fmla="*/ 0 w 249"/>
                  <a:gd name="T25" fmla="*/ 0 h 249"/>
                  <a:gd name="T26" fmla="*/ 0 w 249"/>
                  <a:gd name="T27" fmla="*/ 0 h 249"/>
                  <a:gd name="T28" fmla="*/ 0 w 249"/>
                  <a:gd name="T29" fmla="*/ 0 h 249"/>
                  <a:gd name="T30" fmla="*/ 0 w 249"/>
                  <a:gd name="T31" fmla="*/ 0 h 249"/>
                  <a:gd name="T32" fmla="*/ 0 w 249"/>
                  <a:gd name="T33" fmla="*/ 0 h 249"/>
                  <a:gd name="T34" fmla="*/ 0 w 249"/>
                  <a:gd name="T35" fmla="*/ 0 h 249"/>
                  <a:gd name="T36" fmla="*/ 0 w 249"/>
                  <a:gd name="T37" fmla="*/ 0 h 249"/>
                  <a:gd name="T38" fmla="*/ 0 w 249"/>
                  <a:gd name="T39" fmla="*/ 0 h 249"/>
                  <a:gd name="T40" fmla="*/ 0 w 249"/>
                  <a:gd name="T41" fmla="*/ 0 h 249"/>
                  <a:gd name="T42" fmla="*/ 0 w 249"/>
                  <a:gd name="T43" fmla="*/ 0 h 249"/>
                  <a:gd name="T44" fmla="*/ 0 w 249"/>
                  <a:gd name="T45" fmla="*/ 0 h 249"/>
                  <a:gd name="T46" fmla="*/ 0 w 249"/>
                  <a:gd name="T47" fmla="*/ 0 h 249"/>
                  <a:gd name="T48" fmla="*/ 0 w 249"/>
                  <a:gd name="T49" fmla="*/ 0 h 249"/>
                  <a:gd name="T50" fmla="*/ 0 w 249"/>
                  <a:gd name="T51" fmla="*/ 0 h 249"/>
                  <a:gd name="T52" fmla="*/ 0 w 249"/>
                  <a:gd name="T53" fmla="*/ 0 h 249"/>
                  <a:gd name="T54" fmla="*/ 0 w 249"/>
                  <a:gd name="T55" fmla="*/ 0 h 249"/>
                  <a:gd name="T56" fmla="*/ 0 w 249"/>
                  <a:gd name="T57" fmla="*/ 0 h 249"/>
                  <a:gd name="T58" fmla="*/ 0 w 249"/>
                  <a:gd name="T59" fmla="*/ 0 h 249"/>
                  <a:gd name="T60" fmla="*/ 0 w 249"/>
                  <a:gd name="T61" fmla="*/ 0 h 249"/>
                  <a:gd name="T62" fmla="*/ 0 w 249"/>
                  <a:gd name="T63" fmla="*/ 0 h 249"/>
                  <a:gd name="T64" fmla="*/ 0 w 249"/>
                  <a:gd name="T65" fmla="*/ 0 h 249"/>
                  <a:gd name="T66" fmla="*/ 0 w 249"/>
                  <a:gd name="T67" fmla="*/ 0 h 249"/>
                  <a:gd name="T68" fmla="*/ 0 w 249"/>
                  <a:gd name="T69" fmla="*/ 0 h 249"/>
                  <a:gd name="T70" fmla="*/ 0 w 249"/>
                  <a:gd name="T71" fmla="*/ 0 h 249"/>
                  <a:gd name="T72" fmla="*/ 0 w 249"/>
                  <a:gd name="T73" fmla="*/ 0 h 249"/>
                  <a:gd name="T74" fmla="*/ 0 w 249"/>
                  <a:gd name="T75" fmla="*/ 0 h 249"/>
                  <a:gd name="T76" fmla="*/ 0 w 249"/>
                  <a:gd name="T77" fmla="*/ 0 h 249"/>
                  <a:gd name="T78" fmla="*/ 0 w 249"/>
                  <a:gd name="T79" fmla="*/ 0 h 249"/>
                  <a:gd name="T80" fmla="*/ 0 w 249"/>
                  <a:gd name="T81" fmla="*/ 0 h 249"/>
                  <a:gd name="T82" fmla="*/ 0 w 249"/>
                  <a:gd name="T83" fmla="*/ 0 h 249"/>
                  <a:gd name="T84" fmla="*/ 0 w 249"/>
                  <a:gd name="T85" fmla="*/ 0 h 249"/>
                  <a:gd name="T86" fmla="*/ 0 w 249"/>
                  <a:gd name="T87" fmla="*/ 0 h 249"/>
                  <a:gd name="T88" fmla="*/ 0 w 249"/>
                  <a:gd name="T89" fmla="*/ 0 h 249"/>
                  <a:gd name="T90" fmla="*/ 0 w 249"/>
                  <a:gd name="T91" fmla="*/ 0 h 249"/>
                  <a:gd name="T92" fmla="*/ 0 w 249"/>
                  <a:gd name="T93" fmla="*/ 0 h 249"/>
                  <a:gd name="T94" fmla="*/ 0 w 249"/>
                  <a:gd name="T95" fmla="*/ 0 h 249"/>
                  <a:gd name="T96" fmla="*/ 0 w 249"/>
                  <a:gd name="T97" fmla="*/ 0 h 249"/>
                  <a:gd name="T98" fmla="*/ 0 w 249"/>
                  <a:gd name="T99" fmla="*/ 0 h 249"/>
                  <a:gd name="T100" fmla="*/ 0 w 249"/>
                  <a:gd name="T101" fmla="*/ 0 h 249"/>
                  <a:gd name="T102" fmla="*/ 0 w 249"/>
                  <a:gd name="T103" fmla="*/ 0 h 249"/>
                  <a:gd name="T104" fmla="*/ 0 w 249"/>
                  <a:gd name="T105" fmla="*/ 0 h 249"/>
                  <a:gd name="T106" fmla="*/ 0 w 249"/>
                  <a:gd name="T107" fmla="*/ 0 h 24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49"/>
                  <a:gd name="T163" fmla="*/ 0 h 249"/>
                  <a:gd name="T164" fmla="*/ 249 w 249"/>
                  <a:gd name="T165" fmla="*/ 249 h 24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49" h="249">
                    <a:moveTo>
                      <a:pt x="9" y="115"/>
                    </a:moveTo>
                    <a:cubicBezTo>
                      <a:pt x="15" y="115"/>
                      <a:pt x="19" y="119"/>
                      <a:pt x="19" y="124"/>
                    </a:cubicBezTo>
                    <a:cubicBezTo>
                      <a:pt x="19" y="130"/>
                      <a:pt x="15" y="134"/>
                      <a:pt x="9" y="134"/>
                    </a:cubicBezTo>
                    <a:cubicBezTo>
                      <a:pt x="9" y="134"/>
                      <a:pt x="9" y="134"/>
                      <a:pt x="9" y="134"/>
                    </a:cubicBezTo>
                    <a:cubicBezTo>
                      <a:pt x="4" y="134"/>
                      <a:pt x="0" y="130"/>
                      <a:pt x="0" y="124"/>
                    </a:cubicBezTo>
                    <a:cubicBezTo>
                      <a:pt x="0" y="119"/>
                      <a:pt x="4" y="115"/>
                      <a:pt x="9" y="115"/>
                    </a:cubicBezTo>
                    <a:close/>
                    <a:moveTo>
                      <a:pt x="9" y="0"/>
                    </a:moveTo>
                    <a:cubicBezTo>
                      <a:pt x="15" y="0"/>
                      <a:pt x="19" y="4"/>
                      <a:pt x="19" y="9"/>
                    </a:cubicBezTo>
                    <a:cubicBezTo>
                      <a:pt x="19" y="15"/>
                      <a:pt x="15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4" y="19"/>
                      <a:pt x="0" y="15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lose/>
                    <a:moveTo>
                      <a:pt x="125" y="230"/>
                    </a:moveTo>
                    <a:cubicBezTo>
                      <a:pt x="130" y="230"/>
                      <a:pt x="134" y="234"/>
                      <a:pt x="134" y="240"/>
                    </a:cubicBezTo>
                    <a:cubicBezTo>
                      <a:pt x="134" y="245"/>
                      <a:pt x="130" y="249"/>
                      <a:pt x="125" y="249"/>
                    </a:cubicBezTo>
                    <a:cubicBezTo>
                      <a:pt x="125" y="249"/>
                      <a:pt x="125" y="249"/>
                      <a:pt x="125" y="249"/>
                    </a:cubicBezTo>
                    <a:cubicBezTo>
                      <a:pt x="119" y="249"/>
                      <a:pt x="115" y="245"/>
                      <a:pt x="115" y="240"/>
                    </a:cubicBezTo>
                    <a:cubicBezTo>
                      <a:pt x="115" y="234"/>
                      <a:pt x="119" y="230"/>
                      <a:pt x="125" y="230"/>
                    </a:cubicBezTo>
                    <a:close/>
                    <a:moveTo>
                      <a:pt x="125" y="115"/>
                    </a:moveTo>
                    <a:cubicBezTo>
                      <a:pt x="130" y="115"/>
                      <a:pt x="134" y="119"/>
                      <a:pt x="134" y="124"/>
                    </a:cubicBezTo>
                    <a:cubicBezTo>
                      <a:pt x="134" y="130"/>
                      <a:pt x="130" y="134"/>
                      <a:pt x="125" y="134"/>
                    </a:cubicBezTo>
                    <a:cubicBezTo>
                      <a:pt x="125" y="134"/>
                      <a:pt x="125" y="134"/>
                      <a:pt x="125" y="134"/>
                    </a:cubicBezTo>
                    <a:cubicBezTo>
                      <a:pt x="119" y="134"/>
                      <a:pt x="115" y="130"/>
                      <a:pt x="115" y="124"/>
                    </a:cubicBezTo>
                    <a:cubicBezTo>
                      <a:pt x="115" y="119"/>
                      <a:pt x="119" y="115"/>
                      <a:pt x="125" y="115"/>
                    </a:cubicBezTo>
                    <a:close/>
                    <a:moveTo>
                      <a:pt x="125" y="0"/>
                    </a:moveTo>
                    <a:cubicBezTo>
                      <a:pt x="130" y="0"/>
                      <a:pt x="134" y="4"/>
                      <a:pt x="134" y="9"/>
                    </a:cubicBezTo>
                    <a:cubicBezTo>
                      <a:pt x="134" y="15"/>
                      <a:pt x="130" y="19"/>
                      <a:pt x="125" y="19"/>
                    </a:cubicBezTo>
                    <a:cubicBezTo>
                      <a:pt x="125" y="19"/>
                      <a:pt x="125" y="19"/>
                      <a:pt x="125" y="19"/>
                    </a:cubicBezTo>
                    <a:cubicBezTo>
                      <a:pt x="119" y="19"/>
                      <a:pt x="115" y="15"/>
                      <a:pt x="115" y="9"/>
                    </a:cubicBezTo>
                    <a:cubicBezTo>
                      <a:pt x="115" y="4"/>
                      <a:pt x="119" y="0"/>
                      <a:pt x="125" y="0"/>
                    </a:cubicBezTo>
                    <a:close/>
                    <a:moveTo>
                      <a:pt x="240" y="230"/>
                    </a:moveTo>
                    <a:cubicBezTo>
                      <a:pt x="245" y="230"/>
                      <a:pt x="249" y="234"/>
                      <a:pt x="249" y="240"/>
                    </a:cubicBezTo>
                    <a:cubicBezTo>
                      <a:pt x="249" y="245"/>
                      <a:pt x="245" y="249"/>
                      <a:pt x="240" y="249"/>
                    </a:cubicBezTo>
                    <a:cubicBezTo>
                      <a:pt x="240" y="249"/>
                      <a:pt x="240" y="249"/>
                      <a:pt x="240" y="249"/>
                    </a:cubicBezTo>
                    <a:cubicBezTo>
                      <a:pt x="235" y="249"/>
                      <a:pt x="230" y="245"/>
                      <a:pt x="230" y="240"/>
                    </a:cubicBezTo>
                    <a:cubicBezTo>
                      <a:pt x="230" y="234"/>
                      <a:pt x="235" y="230"/>
                      <a:pt x="240" y="230"/>
                    </a:cubicBezTo>
                    <a:close/>
                    <a:moveTo>
                      <a:pt x="240" y="115"/>
                    </a:moveTo>
                    <a:cubicBezTo>
                      <a:pt x="245" y="115"/>
                      <a:pt x="249" y="119"/>
                      <a:pt x="249" y="124"/>
                    </a:cubicBezTo>
                    <a:cubicBezTo>
                      <a:pt x="249" y="130"/>
                      <a:pt x="245" y="134"/>
                      <a:pt x="240" y="134"/>
                    </a:cubicBezTo>
                    <a:cubicBezTo>
                      <a:pt x="240" y="134"/>
                      <a:pt x="240" y="134"/>
                      <a:pt x="240" y="134"/>
                    </a:cubicBezTo>
                    <a:cubicBezTo>
                      <a:pt x="235" y="134"/>
                      <a:pt x="230" y="130"/>
                      <a:pt x="230" y="124"/>
                    </a:cubicBezTo>
                    <a:cubicBezTo>
                      <a:pt x="230" y="119"/>
                      <a:pt x="235" y="115"/>
                      <a:pt x="240" y="115"/>
                    </a:cubicBezTo>
                    <a:close/>
                    <a:moveTo>
                      <a:pt x="240" y="0"/>
                    </a:moveTo>
                    <a:cubicBezTo>
                      <a:pt x="245" y="0"/>
                      <a:pt x="249" y="4"/>
                      <a:pt x="249" y="9"/>
                    </a:cubicBezTo>
                    <a:cubicBezTo>
                      <a:pt x="249" y="15"/>
                      <a:pt x="245" y="19"/>
                      <a:pt x="240" y="19"/>
                    </a:cubicBezTo>
                    <a:cubicBezTo>
                      <a:pt x="240" y="19"/>
                      <a:pt x="240" y="19"/>
                      <a:pt x="240" y="19"/>
                    </a:cubicBezTo>
                    <a:cubicBezTo>
                      <a:pt x="235" y="19"/>
                      <a:pt x="230" y="15"/>
                      <a:pt x="230" y="9"/>
                    </a:cubicBezTo>
                    <a:cubicBezTo>
                      <a:pt x="230" y="4"/>
                      <a:pt x="235" y="0"/>
                      <a:pt x="240" y="0"/>
                    </a:cubicBezTo>
                    <a:close/>
                    <a:moveTo>
                      <a:pt x="9" y="230"/>
                    </a:moveTo>
                    <a:cubicBezTo>
                      <a:pt x="15" y="230"/>
                      <a:pt x="19" y="234"/>
                      <a:pt x="19" y="240"/>
                    </a:cubicBezTo>
                    <a:cubicBezTo>
                      <a:pt x="19" y="245"/>
                      <a:pt x="15" y="249"/>
                      <a:pt x="9" y="249"/>
                    </a:cubicBezTo>
                    <a:cubicBezTo>
                      <a:pt x="9" y="249"/>
                      <a:pt x="9" y="249"/>
                      <a:pt x="9" y="249"/>
                    </a:cubicBezTo>
                    <a:cubicBezTo>
                      <a:pt x="4" y="249"/>
                      <a:pt x="0" y="245"/>
                      <a:pt x="0" y="240"/>
                    </a:cubicBezTo>
                    <a:cubicBezTo>
                      <a:pt x="0" y="234"/>
                      <a:pt x="4" y="230"/>
                      <a:pt x="9" y="230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26" name="Freeform 145"/>
              <p:cNvSpPr>
                <a:spLocks noEditPoints="1"/>
              </p:cNvSpPr>
              <p:nvPr/>
            </p:nvSpPr>
            <p:spPr bwMode="auto">
              <a:xfrm>
                <a:off x="2360" y="2383"/>
                <a:ext cx="106" cy="106"/>
              </a:xfrm>
              <a:custGeom>
                <a:avLst/>
                <a:gdLst>
                  <a:gd name="T0" fmla="*/ 14 w 106"/>
                  <a:gd name="T1" fmla="*/ 53 h 106"/>
                  <a:gd name="T2" fmla="*/ 0 w 106"/>
                  <a:gd name="T3" fmla="*/ 53 h 106"/>
                  <a:gd name="T4" fmla="*/ 10 w 106"/>
                  <a:gd name="T5" fmla="*/ 50 h 106"/>
                  <a:gd name="T6" fmla="*/ 10 w 106"/>
                  <a:gd name="T7" fmla="*/ 64 h 106"/>
                  <a:gd name="T8" fmla="*/ 14 w 106"/>
                  <a:gd name="T9" fmla="*/ 11 h 106"/>
                  <a:gd name="T10" fmla="*/ 0 w 106"/>
                  <a:gd name="T11" fmla="*/ 11 h 106"/>
                  <a:gd name="T12" fmla="*/ 10 w 106"/>
                  <a:gd name="T13" fmla="*/ 8 h 106"/>
                  <a:gd name="T14" fmla="*/ 10 w 106"/>
                  <a:gd name="T15" fmla="*/ 22 h 106"/>
                  <a:gd name="T16" fmla="*/ 56 w 106"/>
                  <a:gd name="T17" fmla="*/ 96 h 106"/>
                  <a:gd name="T18" fmla="*/ 42 w 106"/>
                  <a:gd name="T19" fmla="*/ 96 h 106"/>
                  <a:gd name="T20" fmla="*/ 53 w 106"/>
                  <a:gd name="T21" fmla="*/ 92 h 106"/>
                  <a:gd name="T22" fmla="*/ 53 w 106"/>
                  <a:gd name="T23" fmla="*/ 106 h 106"/>
                  <a:gd name="T24" fmla="*/ 56 w 106"/>
                  <a:gd name="T25" fmla="*/ 53 h 106"/>
                  <a:gd name="T26" fmla="*/ 42 w 106"/>
                  <a:gd name="T27" fmla="*/ 53 h 106"/>
                  <a:gd name="T28" fmla="*/ 53 w 106"/>
                  <a:gd name="T29" fmla="*/ 50 h 106"/>
                  <a:gd name="T30" fmla="*/ 53 w 106"/>
                  <a:gd name="T31" fmla="*/ 64 h 106"/>
                  <a:gd name="T32" fmla="*/ 56 w 106"/>
                  <a:gd name="T33" fmla="*/ 11 h 106"/>
                  <a:gd name="T34" fmla="*/ 42 w 106"/>
                  <a:gd name="T35" fmla="*/ 11 h 106"/>
                  <a:gd name="T36" fmla="*/ 53 w 106"/>
                  <a:gd name="T37" fmla="*/ 8 h 106"/>
                  <a:gd name="T38" fmla="*/ 53 w 106"/>
                  <a:gd name="T39" fmla="*/ 22 h 106"/>
                  <a:gd name="T40" fmla="*/ 98 w 106"/>
                  <a:gd name="T41" fmla="*/ 96 h 106"/>
                  <a:gd name="T42" fmla="*/ 85 w 106"/>
                  <a:gd name="T43" fmla="*/ 96 h 106"/>
                  <a:gd name="T44" fmla="*/ 95 w 106"/>
                  <a:gd name="T45" fmla="*/ 92 h 106"/>
                  <a:gd name="T46" fmla="*/ 95 w 106"/>
                  <a:gd name="T47" fmla="*/ 106 h 106"/>
                  <a:gd name="T48" fmla="*/ 98 w 106"/>
                  <a:gd name="T49" fmla="*/ 53 h 106"/>
                  <a:gd name="T50" fmla="*/ 85 w 106"/>
                  <a:gd name="T51" fmla="*/ 53 h 106"/>
                  <a:gd name="T52" fmla="*/ 95 w 106"/>
                  <a:gd name="T53" fmla="*/ 50 h 106"/>
                  <a:gd name="T54" fmla="*/ 95 w 106"/>
                  <a:gd name="T55" fmla="*/ 64 h 106"/>
                  <a:gd name="T56" fmla="*/ 98 w 106"/>
                  <a:gd name="T57" fmla="*/ 11 h 106"/>
                  <a:gd name="T58" fmla="*/ 85 w 106"/>
                  <a:gd name="T59" fmla="*/ 11 h 106"/>
                  <a:gd name="T60" fmla="*/ 95 w 106"/>
                  <a:gd name="T61" fmla="*/ 8 h 106"/>
                  <a:gd name="T62" fmla="*/ 95 w 106"/>
                  <a:gd name="T63" fmla="*/ 22 h 106"/>
                  <a:gd name="T64" fmla="*/ 14 w 106"/>
                  <a:gd name="T65" fmla="*/ 96 h 106"/>
                  <a:gd name="T66" fmla="*/ 0 w 106"/>
                  <a:gd name="T67" fmla="*/ 96 h 106"/>
                  <a:gd name="T68" fmla="*/ 10 w 106"/>
                  <a:gd name="T69" fmla="*/ 92 h 106"/>
                  <a:gd name="T70" fmla="*/ 10 w 106"/>
                  <a:gd name="T71" fmla="*/ 106 h 10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06"/>
                  <a:gd name="T109" fmla="*/ 0 h 106"/>
                  <a:gd name="T110" fmla="*/ 106 w 106"/>
                  <a:gd name="T111" fmla="*/ 106 h 10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06" h="106">
                    <a:moveTo>
                      <a:pt x="21" y="53"/>
                    </a:moveTo>
                    <a:lnTo>
                      <a:pt x="14" y="53"/>
                    </a:lnTo>
                    <a:moveTo>
                      <a:pt x="7" y="53"/>
                    </a:moveTo>
                    <a:lnTo>
                      <a:pt x="0" y="53"/>
                    </a:lnTo>
                    <a:moveTo>
                      <a:pt x="10" y="43"/>
                    </a:moveTo>
                    <a:lnTo>
                      <a:pt x="10" y="50"/>
                    </a:lnTo>
                    <a:moveTo>
                      <a:pt x="10" y="57"/>
                    </a:moveTo>
                    <a:lnTo>
                      <a:pt x="10" y="64"/>
                    </a:lnTo>
                    <a:moveTo>
                      <a:pt x="21" y="11"/>
                    </a:moveTo>
                    <a:lnTo>
                      <a:pt x="14" y="11"/>
                    </a:lnTo>
                    <a:moveTo>
                      <a:pt x="7" y="11"/>
                    </a:moveTo>
                    <a:lnTo>
                      <a:pt x="0" y="11"/>
                    </a:lnTo>
                    <a:moveTo>
                      <a:pt x="10" y="0"/>
                    </a:moveTo>
                    <a:lnTo>
                      <a:pt x="10" y="8"/>
                    </a:lnTo>
                    <a:moveTo>
                      <a:pt x="10" y="15"/>
                    </a:moveTo>
                    <a:lnTo>
                      <a:pt x="10" y="22"/>
                    </a:lnTo>
                    <a:moveTo>
                      <a:pt x="63" y="96"/>
                    </a:moveTo>
                    <a:lnTo>
                      <a:pt x="56" y="96"/>
                    </a:lnTo>
                    <a:moveTo>
                      <a:pt x="49" y="96"/>
                    </a:moveTo>
                    <a:lnTo>
                      <a:pt x="42" y="96"/>
                    </a:lnTo>
                    <a:moveTo>
                      <a:pt x="53" y="85"/>
                    </a:moveTo>
                    <a:lnTo>
                      <a:pt x="53" y="92"/>
                    </a:lnTo>
                    <a:moveTo>
                      <a:pt x="53" y="99"/>
                    </a:moveTo>
                    <a:lnTo>
                      <a:pt x="53" y="106"/>
                    </a:lnTo>
                    <a:moveTo>
                      <a:pt x="63" y="53"/>
                    </a:moveTo>
                    <a:lnTo>
                      <a:pt x="56" y="53"/>
                    </a:lnTo>
                    <a:moveTo>
                      <a:pt x="49" y="53"/>
                    </a:moveTo>
                    <a:lnTo>
                      <a:pt x="42" y="53"/>
                    </a:lnTo>
                    <a:moveTo>
                      <a:pt x="53" y="43"/>
                    </a:moveTo>
                    <a:lnTo>
                      <a:pt x="53" y="50"/>
                    </a:lnTo>
                    <a:moveTo>
                      <a:pt x="53" y="57"/>
                    </a:moveTo>
                    <a:lnTo>
                      <a:pt x="53" y="64"/>
                    </a:lnTo>
                    <a:moveTo>
                      <a:pt x="63" y="11"/>
                    </a:moveTo>
                    <a:lnTo>
                      <a:pt x="56" y="11"/>
                    </a:lnTo>
                    <a:moveTo>
                      <a:pt x="49" y="11"/>
                    </a:moveTo>
                    <a:lnTo>
                      <a:pt x="42" y="11"/>
                    </a:lnTo>
                    <a:moveTo>
                      <a:pt x="53" y="0"/>
                    </a:moveTo>
                    <a:lnTo>
                      <a:pt x="53" y="8"/>
                    </a:lnTo>
                    <a:moveTo>
                      <a:pt x="53" y="15"/>
                    </a:moveTo>
                    <a:lnTo>
                      <a:pt x="53" y="22"/>
                    </a:lnTo>
                    <a:moveTo>
                      <a:pt x="106" y="96"/>
                    </a:moveTo>
                    <a:lnTo>
                      <a:pt x="98" y="96"/>
                    </a:lnTo>
                    <a:moveTo>
                      <a:pt x="91" y="96"/>
                    </a:moveTo>
                    <a:lnTo>
                      <a:pt x="85" y="96"/>
                    </a:lnTo>
                    <a:moveTo>
                      <a:pt x="95" y="85"/>
                    </a:moveTo>
                    <a:lnTo>
                      <a:pt x="95" y="92"/>
                    </a:lnTo>
                    <a:moveTo>
                      <a:pt x="95" y="99"/>
                    </a:moveTo>
                    <a:lnTo>
                      <a:pt x="95" y="106"/>
                    </a:lnTo>
                    <a:moveTo>
                      <a:pt x="106" y="53"/>
                    </a:moveTo>
                    <a:lnTo>
                      <a:pt x="98" y="53"/>
                    </a:lnTo>
                    <a:moveTo>
                      <a:pt x="91" y="53"/>
                    </a:moveTo>
                    <a:lnTo>
                      <a:pt x="85" y="53"/>
                    </a:lnTo>
                    <a:moveTo>
                      <a:pt x="95" y="43"/>
                    </a:moveTo>
                    <a:lnTo>
                      <a:pt x="95" y="50"/>
                    </a:lnTo>
                    <a:moveTo>
                      <a:pt x="95" y="57"/>
                    </a:moveTo>
                    <a:lnTo>
                      <a:pt x="95" y="64"/>
                    </a:lnTo>
                    <a:moveTo>
                      <a:pt x="106" y="11"/>
                    </a:moveTo>
                    <a:lnTo>
                      <a:pt x="98" y="11"/>
                    </a:lnTo>
                    <a:moveTo>
                      <a:pt x="91" y="11"/>
                    </a:moveTo>
                    <a:lnTo>
                      <a:pt x="85" y="11"/>
                    </a:lnTo>
                    <a:moveTo>
                      <a:pt x="95" y="0"/>
                    </a:moveTo>
                    <a:lnTo>
                      <a:pt x="95" y="8"/>
                    </a:lnTo>
                    <a:moveTo>
                      <a:pt x="95" y="15"/>
                    </a:moveTo>
                    <a:lnTo>
                      <a:pt x="95" y="22"/>
                    </a:lnTo>
                    <a:moveTo>
                      <a:pt x="21" y="96"/>
                    </a:moveTo>
                    <a:lnTo>
                      <a:pt x="14" y="96"/>
                    </a:lnTo>
                    <a:moveTo>
                      <a:pt x="7" y="96"/>
                    </a:moveTo>
                    <a:lnTo>
                      <a:pt x="0" y="96"/>
                    </a:lnTo>
                    <a:moveTo>
                      <a:pt x="10" y="85"/>
                    </a:moveTo>
                    <a:lnTo>
                      <a:pt x="10" y="92"/>
                    </a:lnTo>
                    <a:moveTo>
                      <a:pt x="10" y="99"/>
                    </a:moveTo>
                    <a:lnTo>
                      <a:pt x="10" y="106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aphicFrame>
          <p:nvGraphicFramePr>
            <p:cNvPr id="3074" name="Object 146"/>
            <p:cNvGraphicFramePr>
              <a:graphicFrameLocks noChangeAspect="1"/>
            </p:cNvGraphicFramePr>
            <p:nvPr/>
          </p:nvGraphicFramePr>
          <p:xfrm>
            <a:off x="2112" y="1680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3" name="Clip" r:id="rId4" imgW="1305000" imgH="1085760" progId="">
                    <p:embed/>
                  </p:oleObj>
                </mc:Choice>
                <mc:Fallback>
                  <p:oleObj name="Clip" r:id="rId4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2" y="1680"/>
                          <a:ext cx="288" cy="2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080" name="Picture 14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1680"/>
              <a:ext cx="240" cy="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1" name="Line 148"/>
            <p:cNvSpPr>
              <a:spLocks noChangeShapeType="1"/>
            </p:cNvSpPr>
            <p:nvPr/>
          </p:nvSpPr>
          <p:spPr bwMode="auto">
            <a:xfrm flipH="1">
              <a:off x="1824" y="1776"/>
              <a:ext cx="336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cxnSp>
          <p:nvCxnSpPr>
            <p:cNvPr id="3082" name="AutoShape 149"/>
            <p:cNvCxnSpPr>
              <a:cxnSpLocks noChangeShapeType="1"/>
            </p:cNvCxnSpPr>
            <p:nvPr/>
          </p:nvCxnSpPr>
          <p:spPr bwMode="auto">
            <a:xfrm rot="16200000" flipH="1">
              <a:off x="1265" y="1354"/>
              <a:ext cx="722" cy="144"/>
            </a:xfrm>
            <a:prstGeom prst="bentConnector2">
              <a:avLst/>
            </a:prstGeom>
            <a:noFill/>
            <a:ln w="28575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83" name="Text Box 150"/>
            <p:cNvSpPr txBox="1">
              <a:spLocks noChangeArrowheads="1"/>
            </p:cNvSpPr>
            <p:nvPr/>
          </p:nvSpPr>
          <p:spPr bwMode="auto">
            <a:xfrm>
              <a:off x="1574" y="1113"/>
              <a:ext cx="601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sz="1400" b="1">
                  <a:solidFill>
                    <a:srgbClr val="0000FF"/>
                  </a:solidFill>
                  <a:cs typeface="华文中宋"/>
                </a:rPr>
                <a:t>CATV or</a:t>
              </a:r>
              <a:br>
                <a:rPr lang="en-US" altLang="zh-CN" sz="1400" b="1">
                  <a:solidFill>
                    <a:srgbClr val="0000FF"/>
                  </a:solidFill>
                  <a:cs typeface="华文中宋"/>
                </a:rPr>
              </a:br>
              <a:r>
                <a:rPr lang="en-US" altLang="zh-CN" sz="1400" b="1">
                  <a:solidFill>
                    <a:srgbClr val="0000FF"/>
                  </a:solidFill>
                  <a:cs typeface="华文中宋"/>
                </a:rPr>
                <a:t>DSL Line</a:t>
              </a:r>
            </a:p>
          </p:txBody>
        </p:sp>
        <p:sp>
          <p:nvSpPr>
            <p:cNvPr id="3084" name="Text Box 151"/>
            <p:cNvSpPr txBox="1">
              <a:spLocks noChangeArrowheads="1"/>
            </p:cNvSpPr>
            <p:nvPr/>
          </p:nvSpPr>
          <p:spPr bwMode="auto">
            <a:xfrm>
              <a:off x="1464" y="1839"/>
              <a:ext cx="7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altLang="zh-CN" sz="1200" b="1">
                  <a:solidFill>
                    <a:srgbClr val="0000FF"/>
                  </a:solidFill>
                  <a:cs typeface="华文中宋"/>
                </a:rPr>
                <a:t>SOHO router</a:t>
              </a:r>
            </a:p>
          </p:txBody>
        </p:sp>
      </p:grpSp>
      <p:sp>
        <p:nvSpPr>
          <p:cNvPr id="15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357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b="1" u="sng" dirty="0" smtClean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  <a:t>Home Network: Wired LAN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5" name="Content Placeholder 154"/>
          <p:cNvSpPr>
            <a:spLocks noGrp="1"/>
          </p:cNvSpPr>
          <p:nvPr>
            <p:ph idx="1"/>
          </p:nvPr>
        </p:nvSpPr>
        <p:spPr>
          <a:xfrm>
            <a:off x="1981200" y="1828800"/>
            <a:ext cx="5410200" cy="3962400"/>
          </a:xfr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E18DF-92D6-4373-9A35-4D08D407E002}" type="slidenum">
              <a:rPr lang="en-US" altLang="zh-CN"/>
              <a:pPr>
                <a:defRPr/>
              </a:pPr>
              <a:t>38</a:t>
            </a:fld>
            <a:endParaRPr lang="en-US" altLang="zh-CN"/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1905000" y="1676400"/>
          <a:ext cx="5008563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" name="Visio" r:id="rId4" imgW="5510479" imgH="4688129" progId="Visio.Drawing.11">
                  <p:embed/>
                </p:oleObj>
              </mc:Choice>
              <mc:Fallback>
                <p:oleObj name="Visio" r:id="rId4" imgW="5510479" imgH="4688129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676400"/>
                        <a:ext cx="5008563" cy="419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029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b="1" u="sng" dirty="0" smtClean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  <a:t>Wireless LAN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5" name="Content Placeholder 154"/>
          <p:cNvSpPr>
            <a:spLocks noGrp="1"/>
          </p:cNvSpPr>
          <p:nvPr>
            <p:ph idx="1"/>
          </p:nvPr>
        </p:nvSpPr>
        <p:spPr>
          <a:xfrm>
            <a:off x="1600200" y="1828800"/>
            <a:ext cx="5867400" cy="3733800"/>
          </a:xfr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CFE93-17AD-4066-8A4F-5C93F2386D44}" type="slidenum">
              <a:rPr lang="en-US" altLang="zh-CN"/>
              <a:pPr>
                <a:defRPr/>
              </a:pPr>
              <a:t>39</a:t>
            </a:fld>
            <a:endParaRPr lang="en-US" altLang="zh-CN"/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8342411"/>
              </p:ext>
            </p:extLst>
          </p:nvPr>
        </p:nvGraphicFramePr>
        <p:xfrm>
          <a:off x="2057401" y="1828800"/>
          <a:ext cx="4800600" cy="3816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" name="Visio" r:id="rId4" imgW="5301691" imgH="4672889" progId="Visio.Drawing.11">
                  <p:embed/>
                </p:oleObj>
              </mc:Choice>
              <mc:Fallback>
                <p:oleObj name="Visio" r:id="rId4" imgW="5301691" imgH="4672889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1" y="1828800"/>
                        <a:ext cx="4800600" cy="38164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748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1" y="817582"/>
            <a:ext cx="7391400" cy="120248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sz="3600" b="1" u="sng" dirty="0" smtClean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  <a:t>Small Office Network: Wired LAN</a:t>
            </a:r>
            <a:endParaRPr lang="en-US" sz="3600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5" name="Content Placeholder 154"/>
          <p:cNvSpPr>
            <a:spLocks noGrp="1"/>
          </p:cNvSpPr>
          <p:nvPr>
            <p:ph idx="1"/>
          </p:nvPr>
        </p:nvSpPr>
        <p:spPr>
          <a:xfrm>
            <a:off x="1905000" y="1752600"/>
            <a:ext cx="5791200" cy="3733800"/>
          </a:xfr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CD4E27-45FA-4E1E-B424-201F957BE167}" type="slidenum">
              <a:rPr lang="en-US" altLang="zh-CN"/>
              <a:pPr>
                <a:defRPr/>
              </a:pPr>
              <a:t>40</a:t>
            </a:fld>
            <a:endParaRPr lang="en-US" altLang="zh-CN"/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3552790"/>
              </p:ext>
            </p:extLst>
          </p:nvPr>
        </p:nvGraphicFramePr>
        <p:xfrm>
          <a:off x="1981200" y="1828800"/>
          <a:ext cx="5638800" cy="3888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" name="Visio" r:id="rId4" imgW="5479999" imgH="3774948" progId="Visio.Drawing.11">
                  <p:embed/>
                </p:oleObj>
              </mc:Choice>
              <mc:Fallback>
                <p:oleObj name="Visio" r:id="rId4" imgW="5479999" imgH="3774948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828800"/>
                        <a:ext cx="5638800" cy="38888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423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b="1" u="sng" dirty="0" smtClean="0">
                <a:solidFill>
                  <a:schemeClr val="bg2">
                    <a:lumMod val="50000"/>
                  </a:schemeClr>
                </a:solidFill>
                <a:effectLst/>
                <a:ea typeface="SimSun" pitchFamily="2" charset="-122"/>
              </a:rPr>
              <a:t>Typical SOHO network components</a:t>
            </a:r>
            <a:endParaRPr lang="en-US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0419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altLang="zh-CN" sz="2800" dirty="0" smtClean="0">
                <a:cs typeface="华文中宋"/>
              </a:rPr>
              <a:t>ADSL or cable modem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altLang="zh-CN" sz="2800" dirty="0" smtClean="0">
                <a:cs typeface="华文中宋"/>
              </a:rPr>
              <a:t>router/firewall.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altLang="zh-CN" sz="2800" dirty="0" smtClean="0">
                <a:cs typeface="华文中宋"/>
              </a:rPr>
              <a:t>Ethernet (switches, hubs)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altLang="zh-CN" sz="2800" dirty="0" smtClean="0">
                <a:cs typeface="华文中宋"/>
              </a:rPr>
              <a:t>Wireless access point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altLang="zh-CN" sz="2800" dirty="0" smtClean="0">
                <a:cs typeface="华文中宋"/>
              </a:rPr>
              <a:t>Workstations/Servers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FF0000"/>
                </a:solidFill>
              </a:rPr>
              <a:t>ADSL</a:t>
            </a:r>
            <a:r>
              <a:rPr lang="en-US" sz="2800" dirty="0" smtClean="0"/>
              <a:t>: </a:t>
            </a:r>
            <a:r>
              <a:rPr lang="en-US" dirty="0" smtClean="0"/>
              <a:t>Asymmetric Digital Subscriber Line.</a:t>
            </a:r>
            <a:endParaRPr lang="en-US" altLang="zh-CN" u="sng" dirty="0" smtClean="0">
              <a:cs typeface="华文中宋"/>
            </a:endParaRP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endParaRPr lang="en-US" dirty="0" smtClean="0">
              <a:ea typeface="华文楷体"/>
              <a:cs typeface="华文中宋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95333F-4878-4B8F-BA48-534ED42D91A7}" type="slidenum">
              <a:rPr lang="en-US" altLang="zh-CN"/>
              <a:pPr>
                <a:defRPr/>
              </a:pPr>
              <a:t>41</a:t>
            </a:fld>
            <a:endParaRPr lang="en-US" altLang="zh-CN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856185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438400" y="2133600"/>
            <a:ext cx="3733800" cy="358140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9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7612063" cy="838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b="1" u="sng" dirty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  <a:t>Small Office Network</a:t>
            </a:r>
            <a:br>
              <a:rPr lang="en-US" altLang="zh-CN" b="1" u="sng" dirty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</a:br>
            <a:r>
              <a:rPr lang="en-US" altLang="zh-CN" b="1" u="sng" dirty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  <a:t>Wired LAN - Logical Layout</a:t>
            </a:r>
          </a:p>
        </p:txBody>
      </p:sp>
      <p:graphicFrame>
        <p:nvGraphicFramePr>
          <p:cNvPr id="7170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117889"/>
              </p:ext>
            </p:extLst>
          </p:nvPr>
        </p:nvGraphicFramePr>
        <p:xfrm>
          <a:off x="2743200" y="2320925"/>
          <a:ext cx="3235325" cy="324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9" name="Visio" r:id="rId4" imgW="3235147" imgH="3242462" progId="Visio.Drawing.11">
                  <p:embed/>
                </p:oleObj>
              </mc:Choice>
              <mc:Fallback>
                <p:oleObj name="Visio" r:id="rId4" imgW="3235147" imgH="3242462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320925"/>
                        <a:ext cx="3235325" cy="324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253DB6-2FAF-4014-818B-C954AB76344E}" type="slidenum">
              <a:rPr lang="zh-CN" altLang="en-US"/>
              <a:pPr>
                <a:defRPr/>
              </a:pPr>
              <a:t>42</a:t>
            </a:fld>
            <a:endParaRPr lang="en-US" altLang="zh-CN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8699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00200" y="1600200"/>
            <a:ext cx="6324600" cy="403860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9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1" y="838200"/>
            <a:ext cx="7086600" cy="5334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sz="3600" b="1" u="sng" dirty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  <a:t>Small Office Network</a:t>
            </a:r>
            <a:br>
              <a:rPr lang="en-US" altLang="zh-CN" sz="3600" b="1" u="sng" dirty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</a:br>
            <a:r>
              <a:rPr lang="en-US" altLang="zh-CN" sz="3600" b="1" u="sng" dirty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  <a:t>Multiple Subnets</a:t>
            </a:r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485073"/>
              </p:ext>
            </p:extLst>
          </p:nvPr>
        </p:nvGraphicFramePr>
        <p:xfrm>
          <a:off x="1615201" y="1600201"/>
          <a:ext cx="6004800" cy="3962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3" name="Visio" r:id="rId4" imgW="6698285" imgH="4418990" progId="Visio.Drawing.11">
                  <p:embed/>
                </p:oleObj>
              </mc:Choice>
              <mc:Fallback>
                <p:oleObj name="Visio" r:id="rId4" imgW="6698285" imgH="441899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5201" y="1600201"/>
                        <a:ext cx="6004800" cy="39623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682A80-A246-4928-BEB6-8B41CF979676}" type="slidenum">
              <a:rPr lang="zh-CN" altLang="en-US"/>
              <a:pPr>
                <a:defRPr/>
              </a:pPr>
              <a:t>43</a:t>
            </a:fld>
            <a:endParaRPr lang="en-US" altLang="zh-CN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588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81200" y="1752600"/>
            <a:ext cx="5562600" cy="388620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17537"/>
            <a:ext cx="7231063" cy="9826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b="1" u="sng" dirty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  <a:t>Small Office Network</a:t>
            </a:r>
            <a:br>
              <a:rPr lang="en-US" altLang="zh-CN" b="1" u="sng" dirty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</a:br>
            <a:r>
              <a:rPr lang="en-US" altLang="zh-CN" b="1" u="sng" dirty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  <a:t>Public/Private Subnets</a:t>
            </a:r>
          </a:p>
        </p:txBody>
      </p:sp>
      <p:graphicFrame>
        <p:nvGraphicFramePr>
          <p:cNvPr id="9218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9039895"/>
              </p:ext>
            </p:extLst>
          </p:nvPr>
        </p:nvGraphicFramePr>
        <p:xfrm>
          <a:off x="2031133" y="1752600"/>
          <a:ext cx="5436467" cy="3928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7" name="Visio" r:id="rId4" imgW="6698285" imgH="5282489" progId="Visio.Drawing.11">
                  <p:embed/>
                </p:oleObj>
              </mc:Choice>
              <mc:Fallback>
                <p:oleObj name="Visio" r:id="rId4" imgW="6698285" imgH="5282489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1133" y="1752600"/>
                        <a:ext cx="5436467" cy="39280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7E8F7-F50F-4113-89B9-38ABFE189E96}" type="slidenum">
              <a:rPr lang="zh-CN" altLang="en-US"/>
              <a:pPr>
                <a:defRPr/>
              </a:pPr>
              <a:t>44</a:t>
            </a:fld>
            <a:endParaRPr lang="en-US" altLang="zh-CN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7306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0" y="2057400"/>
            <a:ext cx="5791200" cy="3733800"/>
          </a:xfrm>
          <a:prstGeom prst="rect">
            <a:avLst/>
          </a:prstGeom>
          <a:solidFill>
            <a:srgbClr val="C6EA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9937"/>
            <a:ext cx="7231063" cy="9826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b="1" u="sng" dirty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  <a:t>Small Office Network</a:t>
            </a:r>
            <a:br>
              <a:rPr lang="en-US" altLang="zh-CN" b="1" u="sng" dirty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</a:br>
            <a:r>
              <a:rPr lang="en-US" altLang="zh-CN" b="1" u="sng" dirty="0">
                <a:solidFill>
                  <a:schemeClr val="bg2">
                    <a:lumMod val="50000"/>
                  </a:schemeClr>
                </a:solidFill>
                <a:ea typeface="宋体" pitchFamily="2" charset="-122"/>
              </a:rPr>
              <a:t>Wireless LANs</a:t>
            </a:r>
          </a:p>
        </p:txBody>
      </p:sp>
      <p:graphicFrame>
        <p:nvGraphicFramePr>
          <p:cNvPr id="1024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779302"/>
              </p:ext>
            </p:extLst>
          </p:nvPr>
        </p:nvGraphicFramePr>
        <p:xfrm>
          <a:off x="2209801" y="2111253"/>
          <a:ext cx="4571999" cy="359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1" name="Visio" r:id="rId4" imgW="6734861" imgH="5291023" progId="Visio.Drawing.11">
                  <p:embed/>
                </p:oleObj>
              </mc:Choice>
              <mc:Fallback>
                <p:oleObj name="Visio" r:id="rId4" imgW="6734861" imgH="529102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1" y="2111253"/>
                        <a:ext cx="4571999" cy="359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1B5063-D922-4A72-B32D-2C94FD3E2F49}" type="slidenum">
              <a:rPr lang="zh-CN" altLang="en-US"/>
              <a:pPr>
                <a:defRPr/>
              </a:pPr>
              <a:t>45</a:t>
            </a:fld>
            <a:endParaRPr lang="en-US" altLang="zh-CN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550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629400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End 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Slide 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Show # 1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en-US" sz="96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46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L. Rania 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3406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441</TotalTime>
  <Words>1598</Words>
  <Application>Microsoft Office PowerPoint</Application>
  <PresentationFormat>On-screen Show (4:3)</PresentationFormat>
  <Paragraphs>418</Paragraphs>
  <Slides>46</Slides>
  <Notes>37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Pushpin</vt:lpstr>
      <vt:lpstr>Clip</vt:lpstr>
      <vt:lpstr>Visio</vt:lpstr>
      <vt:lpstr>321:Networks Protocols</vt:lpstr>
      <vt:lpstr>PowerPoint Presentation</vt:lpstr>
      <vt:lpstr>Grade Components</vt:lpstr>
      <vt:lpstr>Course Project</vt:lpstr>
      <vt:lpstr>projects</vt:lpstr>
      <vt:lpstr>Projects cont…</vt:lpstr>
      <vt:lpstr>review Networking concepts </vt:lpstr>
      <vt:lpstr>Network</vt:lpstr>
      <vt:lpstr>Communication Network (End system view)</vt:lpstr>
      <vt:lpstr>PowerPoint Presentation</vt:lpstr>
      <vt:lpstr>Communication Network (Infrastructure Centric View)</vt:lpstr>
      <vt:lpstr>Computer Network</vt:lpstr>
      <vt:lpstr>Why Networks?</vt:lpstr>
      <vt:lpstr>Why network? (cont.)</vt:lpstr>
      <vt:lpstr>Connecting two PCs together</vt:lpstr>
      <vt:lpstr>Network Applications </vt:lpstr>
      <vt:lpstr>LAN Application</vt:lpstr>
      <vt:lpstr>How to network?</vt:lpstr>
      <vt:lpstr>Network Classifications</vt:lpstr>
      <vt:lpstr>Network Classifications</vt:lpstr>
      <vt:lpstr>Types of Networks</vt:lpstr>
      <vt:lpstr>Types of Networks cont…</vt:lpstr>
      <vt:lpstr>Types of Networks</vt:lpstr>
      <vt:lpstr>Types of Networks cont…</vt:lpstr>
      <vt:lpstr>Types of Networks</vt:lpstr>
      <vt:lpstr>Types of Networks cont…</vt:lpstr>
      <vt:lpstr>Types of Networks cont…</vt:lpstr>
      <vt:lpstr>Types of Networks cont…</vt:lpstr>
      <vt:lpstr>Types of Networks</vt:lpstr>
      <vt:lpstr>Types of Networks</vt:lpstr>
      <vt:lpstr>Types of Networks cont…</vt:lpstr>
      <vt:lpstr>Types of Networks cont…</vt:lpstr>
      <vt:lpstr>Types of Networks cont…</vt:lpstr>
      <vt:lpstr>Types of Networks cont…</vt:lpstr>
      <vt:lpstr>Types of Networks CONT…</vt:lpstr>
      <vt:lpstr>SOHO Network</vt:lpstr>
      <vt:lpstr>Home Network: Single PC</vt:lpstr>
      <vt:lpstr>Home Network: Wired LAN</vt:lpstr>
      <vt:lpstr>Wireless LAN</vt:lpstr>
      <vt:lpstr>Small Office Network: Wired LAN</vt:lpstr>
      <vt:lpstr>Typical SOHO network components</vt:lpstr>
      <vt:lpstr>Small Office Network Wired LAN - Logical Layout</vt:lpstr>
      <vt:lpstr>Small Office Network Multiple Subnets</vt:lpstr>
      <vt:lpstr>Small Office Network Public/Private Subnets</vt:lpstr>
      <vt:lpstr>Small Office Network Wireless LANs</vt:lpstr>
      <vt:lpstr>PowerPoint Presentation</vt:lpstr>
    </vt:vector>
  </TitlesOfParts>
  <Company>rno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rno</dc:creator>
  <cp:lastModifiedBy>rno</cp:lastModifiedBy>
  <cp:revision>79</cp:revision>
  <dcterms:created xsi:type="dcterms:W3CDTF">2012-01-30T19:30:12Z</dcterms:created>
  <dcterms:modified xsi:type="dcterms:W3CDTF">2012-02-05T21:58:36Z</dcterms:modified>
</cp:coreProperties>
</file>