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5" r:id="rId9"/>
    <p:sldId id="266" r:id="rId10"/>
    <p:sldId id="267" r:id="rId11"/>
    <p:sldId id="268" r:id="rId12"/>
    <p:sldId id="271" r:id="rId13"/>
    <p:sldId id="269" r:id="rId14"/>
    <p:sldId id="270" r:id="rId15"/>
    <p:sldId id="261" r:id="rId16"/>
    <p:sldId id="262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20RBpMztASvGUY6oh7kazA==" hashData="v/3QJUc9SaFKGn/diHB/jR2vC64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1EF86-089A-6643-84F2-657D4A36658B}" type="datetimeFigureOut">
              <a:rPr lang="en-US" smtClean="0"/>
              <a:t>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D0351-B9D0-6547-B85D-50A652A32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580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AB4A3-AA2F-E043-B765-D2D547039C4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83D52-A6B5-BD44-BFF6-BC991F6CA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26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19CF-7E9A-F541-828B-CC83F3731BA5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8A5B-0728-8E46-8D5E-C4C85CAF5653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BE47-3191-C544-B4F8-CC648C81A987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0EF6-4FF2-E842-B3A6-9CB9ABB8951C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C25B-C800-DC4B-91A4-B485209E6D40}" type="datetime1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7842-C744-DB49-A6BA-CAB05A581072}" type="datetime1">
              <a:rPr lang="en-US" smtClean="0"/>
              <a:t>2/11/12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306E-2074-424A-A298-5DD116780438}" type="datetime1">
              <a:rPr lang="en-US" smtClean="0"/>
              <a:t>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6A36-7170-C74F-94C2-10D8C0EE15EA}" type="datetime1">
              <a:rPr lang="en-US" smtClean="0"/>
              <a:t>2/11/12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E6BBD568-8BF0-0148-BEF2-484666188434}" type="datetime1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C849-89C6-F44A-9AC8-6CFEC7CB5660}" type="datetime1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D10328B0-7FFA-1844-855A-824A592A4780}" type="datetime1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3974-9A17-0343-AEB8-AB220F913C7F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CB5B3-32F4-F947-BF00-0D2CCEFF327F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31A6AA7-4128-E641-88EA-EB6D2C0902F9}" type="datetime1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Ms.Azzah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 smtClean="0"/>
              <a:t>English Basics</a:t>
            </a:r>
            <a:endParaRPr lang="en-US" sz="72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75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Parts of speech</a:t>
            </a:r>
            <a:endParaRPr lang="en-US" sz="6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4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5178" y="861778"/>
            <a:ext cx="16571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/>
              <a:t>Verb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76221" y="731525"/>
            <a:ext cx="2491043" cy="707886"/>
          </a:xfrm>
          <a:prstGeom prst="rect">
            <a:avLst/>
          </a:prstGeom>
          <a:blipFill dpi="0" rotWithShape="1">
            <a:blip r:embed="rId2">
              <a:alphaModFix amt="65000"/>
              <a:duotone>
                <a:schemeClr val="accent3">
                  <a:shade val="10000"/>
                  <a:satMod val="130000"/>
                </a:schemeClr>
                <a:schemeClr val="accent3">
                  <a:satMod val="275000"/>
                </a:schemeClr>
              </a:duotone>
            </a:blip>
            <a:srcRect/>
            <a:tile tx="0" ty="0" sx="40000" sy="4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/>
              <a:t>adjective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0677" y="3190600"/>
            <a:ext cx="342040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/>
              <a:t>Conjunction 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73772" y="4308590"/>
            <a:ext cx="2491043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/>
              <a:t>Adverb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95125" y="1283992"/>
            <a:ext cx="180363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/>
              <a:t>Noun </a:t>
            </a:r>
            <a:endParaRPr lang="en-US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5178" y="5834455"/>
            <a:ext cx="2491043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Pronoun 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07712" y="5016476"/>
            <a:ext cx="3045558" cy="646331"/>
          </a:xfrm>
          <a:prstGeom prst="rect">
            <a:avLst/>
          </a:prstGeom>
          <a:blipFill dpi="0" rotWithShape="1">
            <a:blip r:embed="rId2">
              <a:alphaModFix amt="57000"/>
              <a:duotone>
                <a:schemeClr val="accent3">
                  <a:shade val="10000"/>
                  <a:satMod val="130000"/>
                </a:schemeClr>
                <a:schemeClr val="accent3">
                  <a:satMod val="275000"/>
                </a:schemeClr>
              </a:duotone>
            </a:blip>
            <a:srcRect/>
            <a:tile tx="0" ty="0" sx="40000" sy="4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Interjection 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17194" y="3212759"/>
            <a:ext cx="2491043" cy="5847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Preposition </a:t>
            </a:r>
            <a:endParaRPr lang="en-US" sz="3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0" t="19253" r="12567" b="16042"/>
          <a:stretch/>
        </p:blipFill>
        <p:spPr bwMode="auto">
          <a:xfrm>
            <a:off x="1" y="-1"/>
            <a:ext cx="9144000" cy="6739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5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53565" y="162802"/>
            <a:ext cx="7823674" cy="609008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effectLst/>
              </a:rPr>
              <a:t>* Some grammar sources categorize English into 9 or 10 parts of speech.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Here we </a:t>
            </a:r>
            <a:r>
              <a:rPr lang="en-US" sz="2800" dirty="0">
                <a:solidFill>
                  <a:schemeClr val="tx1"/>
                </a:solidFill>
                <a:effectLst/>
              </a:rPr>
              <a:t>use the traditional categorization of </a:t>
            </a:r>
            <a:r>
              <a:rPr lang="en-US" sz="3600" b="1" dirty="0">
                <a:solidFill>
                  <a:schemeClr val="tx1"/>
                </a:solidFill>
                <a:effectLst/>
              </a:rPr>
              <a:t>8</a:t>
            </a:r>
            <a:r>
              <a:rPr lang="en-US" sz="3600" b="1" u="sng" dirty="0">
                <a:solidFill>
                  <a:schemeClr val="tx1"/>
                </a:solidFill>
                <a:effectLst/>
              </a:rPr>
              <a:t> </a:t>
            </a:r>
            <a:r>
              <a:rPr lang="en-US" sz="2800" b="1" u="sng" dirty="0">
                <a:solidFill>
                  <a:schemeClr val="tx1"/>
                </a:solidFill>
                <a:effectLst/>
              </a:rPr>
              <a:t>parts of speech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.</a:t>
            </a:r>
          </a:p>
          <a:p>
            <a:r>
              <a:rPr lang="en-US" sz="28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</a:rPr>
              <a:t>Examples of other categorizations are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:</a:t>
            </a: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Verbs may be treated as two different parts of speech: </a:t>
            </a:r>
            <a:endParaRPr lang="en-US" sz="2000" dirty="0">
              <a:effectLst/>
            </a:endParaRPr>
          </a:p>
          <a:p>
            <a:pPr lvl="1"/>
            <a:r>
              <a:rPr lang="en-US" sz="3200" b="1" dirty="0">
                <a:solidFill>
                  <a:srgbClr val="800000"/>
                </a:solidFill>
                <a:effectLst/>
              </a:rPr>
              <a:t>Lexical Verbs</a:t>
            </a:r>
            <a:r>
              <a:rPr lang="en-US" sz="3200" dirty="0">
                <a:solidFill>
                  <a:srgbClr val="800000"/>
                </a:solidFill>
                <a:effectLst/>
              </a:rPr>
              <a:t> </a:t>
            </a:r>
            <a:r>
              <a:rPr lang="en-US" sz="2400" dirty="0">
                <a:effectLst/>
              </a:rPr>
              <a:t>(</a:t>
            </a:r>
            <a:r>
              <a:rPr lang="en-US" sz="2400" i="1" dirty="0">
                <a:effectLst/>
              </a:rPr>
              <a:t>work, like, run</a:t>
            </a:r>
            <a:r>
              <a:rPr lang="en-US" sz="2400" dirty="0">
                <a:effectLst/>
              </a:rPr>
              <a:t>)</a:t>
            </a:r>
            <a:endParaRPr lang="en-US" sz="2000" dirty="0">
              <a:effectLst/>
            </a:endParaRPr>
          </a:p>
          <a:p>
            <a:pPr lvl="1"/>
            <a:r>
              <a:rPr lang="en-US" sz="3200" b="1" dirty="0">
                <a:solidFill>
                  <a:srgbClr val="800000"/>
                </a:solidFill>
                <a:effectLst/>
              </a:rPr>
              <a:t>Auxiliary Verbs </a:t>
            </a:r>
            <a:r>
              <a:rPr lang="en-US" sz="2400" dirty="0">
                <a:effectLst/>
              </a:rPr>
              <a:t>(</a:t>
            </a:r>
            <a:r>
              <a:rPr lang="en-US" sz="2400" i="1" dirty="0">
                <a:effectLst/>
              </a:rPr>
              <a:t>be, have, must</a:t>
            </a:r>
            <a:r>
              <a:rPr lang="en-US" sz="2400" dirty="0">
                <a:effectLst/>
              </a:rPr>
              <a:t>)</a:t>
            </a:r>
            <a:endParaRPr lang="en-US" sz="2000" dirty="0">
              <a:effectLst/>
            </a:endParaRPr>
          </a:p>
          <a:p>
            <a:pPr lvl="0"/>
            <a:r>
              <a:rPr lang="en-US" sz="3200" b="1" dirty="0">
                <a:solidFill>
                  <a:srgbClr val="800000"/>
                </a:solidFill>
                <a:effectLst/>
              </a:rPr>
              <a:t>Determiners</a:t>
            </a:r>
            <a:r>
              <a:rPr lang="en-US" dirty="0">
                <a:solidFill>
                  <a:srgbClr val="800000"/>
                </a:solidFill>
                <a:effectLst/>
              </a:rPr>
              <a:t> </a:t>
            </a:r>
            <a:r>
              <a:rPr lang="en-US" dirty="0">
                <a:effectLst/>
              </a:rPr>
              <a:t>may be treated as a separate part of speech, instead of being categorized under Adjectives</a:t>
            </a:r>
            <a:endParaRPr lang="en-US" sz="2000" dirty="0">
              <a:effectLst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2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Parts of Speech </a:t>
            </a:r>
            <a:r>
              <a:rPr lang="en-US" b="1" dirty="0" smtClean="0">
                <a:effectLst/>
              </a:rPr>
              <a:t>Examples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1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853960"/>
              </p:ext>
            </p:extLst>
          </p:nvPr>
        </p:nvGraphicFramePr>
        <p:xfrm>
          <a:off x="2784058" y="1970822"/>
          <a:ext cx="2778002" cy="103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001"/>
                <a:gridCol w="1389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Noun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Verb 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John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works.</a:t>
                      </a:r>
                      <a:endParaRPr lang="en-US" sz="28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406663"/>
              </p:ext>
            </p:extLst>
          </p:nvPr>
        </p:nvGraphicFramePr>
        <p:xfrm>
          <a:off x="312736" y="1945843"/>
          <a:ext cx="1211263" cy="1061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263"/>
              </a:tblGrid>
              <a:tr h="530649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 </a:t>
                      </a:r>
                      <a:endParaRPr lang="en-US" sz="2400" b="1" dirty="0"/>
                    </a:p>
                  </a:txBody>
                  <a:tcPr/>
                </a:tc>
              </a:tr>
              <a:tr h="530649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Stop !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65398"/>
              </p:ext>
            </p:extLst>
          </p:nvPr>
        </p:nvGraphicFramePr>
        <p:xfrm>
          <a:off x="3874955" y="3448671"/>
          <a:ext cx="456572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908"/>
                <a:gridCol w="1521908"/>
                <a:gridCol w="1521908"/>
              </a:tblGrid>
              <a:tr h="38225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Verb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Verb </a:t>
                      </a:r>
                      <a:endParaRPr lang="en-US" sz="2400" b="1" dirty="0"/>
                    </a:p>
                  </a:txBody>
                  <a:tcPr/>
                </a:tc>
              </a:tr>
              <a:tr h="38225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John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working.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086238"/>
              </p:ext>
            </p:extLst>
          </p:nvPr>
        </p:nvGraphicFramePr>
        <p:xfrm>
          <a:off x="976831" y="4987292"/>
          <a:ext cx="490072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76"/>
                <a:gridCol w="1633576"/>
                <a:gridCol w="16335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She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loves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animals.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62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48654268"/>
              </p:ext>
            </p:extLst>
          </p:nvPr>
        </p:nvGraphicFramePr>
        <p:xfrm>
          <a:off x="787277" y="995612"/>
          <a:ext cx="761206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3016"/>
                <a:gridCol w="1903016"/>
                <a:gridCol w="1903016"/>
                <a:gridCol w="1903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Noun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Verb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Adjective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noun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Animals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like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kind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people.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760419"/>
              </p:ext>
            </p:extLst>
          </p:nvPr>
        </p:nvGraphicFramePr>
        <p:xfrm>
          <a:off x="787278" y="3181670"/>
          <a:ext cx="7612064" cy="914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903016"/>
                <a:gridCol w="1903016"/>
                <a:gridCol w="1903016"/>
                <a:gridCol w="1903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Norah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speaks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300540"/>
              </p:ext>
            </p:extLst>
          </p:nvPr>
        </p:nvGraphicFramePr>
        <p:xfrm>
          <a:off x="787277" y="4882038"/>
          <a:ext cx="7612065" cy="914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522413"/>
                <a:gridCol w="1522413"/>
                <a:gridCol w="1522413"/>
                <a:gridCol w="1522413"/>
                <a:gridCol w="15224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Adverb 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Norah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speaks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well.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1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768225"/>
              </p:ext>
            </p:extLst>
          </p:nvPr>
        </p:nvGraphicFramePr>
        <p:xfrm>
          <a:off x="195376" y="1204729"/>
          <a:ext cx="8726790" cy="1233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465"/>
                <a:gridCol w="971453"/>
                <a:gridCol w="1937477"/>
                <a:gridCol w="1790946"/>
                <a:gridCol w="1117984"/>
                <a:gridCol w="1454465"/>
              </a:tblGrid>
              <a:tr h="60236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Pronoun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Verb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Preposition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Adjective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Noun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Adverb </a:t>
                      </a:r>
                      <a:endParaRPr lang="en-US" sz="2000" b="1" dirty="0"/>
                    </a:p>
                  </a:txBody>
                  <a:tcPr/>
                </a:tc>
              </a:tr>
              <a:tr h="63142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station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quickly.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714764"/>
              </p:ext>
            </p:extLst>
          </p:nvPr>
        </p:nvGraphicFramePr>
        <p:xfrm>
          <a:off x="244221" y="3568846"/>
          <a:ext cx="8612824" cy="128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603"/>
                <a:gridCol w="1076603"/>
                <a:gridCol w="875120"/>
                <a:gridCol w="1278086"/>
                <a:gridCol w="1076603"/>
                <a:gridCol w="1076603"/>
                <a:gridCol w="1076603"/>
                <a:gridCol w="1076603"/>
              </a:tblGrid>
              <a:tr h="64461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Adj.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Conj.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Pron.</a:t>
                      </a:r>
                      <a:endParaRPr lang="en-US" sz="2400" b="1" dirty="0"/>
                    </a:p>
                  </a:txBody>
                  <a:tcPr/>
                </a:tc>
              </a:tr>
              <a:tr h="64461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She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likes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big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snakes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but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hate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them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7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89" y="79467"/>
            <a:ext cx="8785811" cy="1678785"/>
          </a:xfrm>
        </p:spPr>
        <p:txBody>
          <a:bodyPr/>
          <a:lstStyle/>
          <a:p>
            <a:r>
              <a:rPr lang="en-US" b="1" dirty="0" smtClean="0"/>
              <a:t>Here is a sentence that contain every part of speech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589846"/>
              </p:ext>
            </p:extLst>
          </p:nvPr>
        </p:nvGraphicFramePr>
        <p:xfrm>
          <a:off x="358190" y="2932945"/>
          <a:ext cx="8596539" cy="1463123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955171"/>
                <a:gridCol w="955171"/>
                <a:gridCol w="955171"/>
                <a:gridCol w="955171"/>
                <a:gridCol w="803212"/>
                <a:gridCol w="960598"/>
                <a:gridCol w="683816"/>
                <a:gridCol w="1123411"/>
                <a:gridCol w="1204818"/>
              </a:tblGrid>
              <a:tr h="476842">
                <a:tc>
                  <a:txBody>
                    <a:bodyPr/>
                    <a:lstStyle/>
                    <a:p>
                      <a:r>
                        <a:rPr lang="en-US" dirty="0" smtClean="0"/>
                        <a:t>interjection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Conj.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Adj.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Prep.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Adv.</a:t>
                      </a:r>
                      <a:endParaRPr lang="en-US" dirty="0"/>
                    </a:p>
                  </a:txBody>
                  <a:tcPr/>
                </a:tc>
              </a:tr>
              <a:tr h="82304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Well,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She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And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Young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John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Walk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School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Slowly.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6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Words with more than one job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4" y="2070846"/>
            <a:ext cx="7896491" cy="437608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effectLst/>
              </a:rPr>
              <a:t>Many words in English can have more than one job, or be more than one part of speech. For example, </a:t>
            </a:r>
            <a:endParaRPr lang="en-US" b="1" dirty="0" smtClean="0">
              <a:solidFill>
                <a:srgbClr val="FF0000"/>
              </a:solidFill>
              <a:effectLst/>
            </a:endParaRPr>
          </a:p>
          <a:p>
            <a:r>
              <a:rPr lang="en-US" sz="2800" b="1" dirty="0" smtClean="0">
                <a:effectLst/>
              </a:rPr>
              <a:t>"</a:t>
            </a:r>
            <a:r>
              <a:rPr lang="en-US" sz="2800" b="1" dirty="0">
                <a:effectLst/>
              </a:rPr>
              <a:t>work" can be a verb and a noun; </a:t>
            </a:r>
            <a:endParaRPr lang="en-US" sz="2800" b="1" dirty="0" smtClean="0">
              <a:effectLst/>
            </a:endParaRPr>
          </a:p>
          <a:p>
            <a:r>
              <a:rPr lang="en-US" sz="2800" b="1" dirty="0" smtClean="0">
                <a:effectLst/>
              </a:rPr>
              <a:t>"</a:t>
            </a:r>
            <a:r>
              <a:rPr lang="en-US" sz="2800" b="1" dirty="0">
                <a:effectLst/>
              </a:rPr>
              <a:t>but" can be a conjunction and a preposition; </a:t>
            </a:r>
            <a:endParaRPr lang="en-US" sz="2800" b="1" dirty="0" smtClean="0">
              <a:effectLst/>
            </a:endParaRPr>
          </a:p>
          <a:p>
            <a:r>
              <a:rPr lang="en-US" sz="2800" b="1" dirty="0" smtClean="0">
                <a:effectLst/>
              </a:rPr>
              <a:t>"</a:t>
            </a:r>
            <a:r>
              <a:rPr lang="en-US" sz="2800" b="1" dirty="0">
                <a:effectLst/>
              </a:rPr>
              <a:t>well" can be an adjective, an adverb and an interjection</a:t>
            </a:r>
            <a:r>
              <a:rPr lang="en-US" sz="2800" b="1" dirty="0" smtClean="0">
                <a:effectLst/>
              </a:rPr>
              <a:t>.</a:t>
            </a:r>
          </a:p>
          <a:p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In addition, many nouns can act as adjectives</a:t>
            </a:r>
            <a:r>
              <a:rPr lang="en-US" dirty="0" smtClean="0">
                <a:effectLst/>
              </a:rPr>
              <a:t>.</a:t>
            </a:r>
            <a:endParaRPr lang="en-US" dirty="0"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In the table below you can see a few examples. Of course, there are more, even for some of the words in the table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b="1" dirty="0" smtClean="0">
                <a:effectLst/>
              </a:rPr>
              <a:t> </a:t>
            </a:r>
            <a:r>
              <a:rPr lang="en-US" b="1" dirty="0">
                <a:effectLst/>
              </a:rPr>
              <a:t>In fact, if you look in a good dictionary you will see that the word "but" has six jobs to do:</a:t>
            </a:r>
          </a:p>
          <a:p>
            <a:pPr lvl="0"/>
            <a:r>
              <a:rPr lang="en-US" dirty="0">
                <a:effectLst/>
              </a:rPr>
              <a:t>verb, noun, adverb, pronoun, preposition and </a:t>
            </a:r>
            <a:r>
              <a:rPr lang="en-US" dirty="0" smtClean="0">
                <a:effectLst/>
              </a:rPr>
              <a:t>conjunction!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0252509"/>
              </p:ext>
            </p:extLst>
          </p:nvPr>
        </p:nvGraphicFramePr>
        <p:xfrm>
          <a:off x="113970" y="276762"/>
          <a:ext cx="8905886" cy="66245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4062"/>
                <a:gridCol w="3462939"/>
                <a:gridCol w="3838885"/>
              </a:tblGrid>
              <a:tr h="59650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word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Part of</a:t>
                      </a:r>
                      <a:r>
                        <a:rPr lang="en-US" sz="2400" b="1" baseline="0" dirty="0" smtClean="0"/>
                        <a:t> speech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Example 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work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My work is easy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 work in London</a:t>
                      </a:r>
                      <a:endParaRPr lang="en-US" sz="2400" b="1" dirty="0"/>
                    </a:p>
                  </a:txBody>
                  <a:tcPr/>
                </a:tc>
              </a:tr>
              <a:tr h="1029577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but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Conjunction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John came but Mary</a:t>
                      </a:r>
                      <a:r>
                        <a:rPr lang="en-US" sz="2400" b="1" baseline="0" dirty="0" smtClean="0"/>
                        <a:t> didn’t come.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Preposition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Everyone</a:t>
                      </a:r>
                      <a:r>
                        <a:rPr lang="en-US" sz="2400" b="1" baseline="0" dirty="0" smtClean="0"/>
                        <a:t> came but Mary.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rowSpan="3">
                  <a:txBody>
                    <a:bodyPr/>
                    <a:lstStyle/>
                    <a:p>
                      <a:endParaRPr lang="en-US" sz="2400" b="1" dirty="0" smtClean="0"/>
                    </a:p>
                    <a:p>
                      <a:r>
                        <a:rPr lang="en-US" sz="2400" b="1" dirty="0" smtClean="0"/>
                        <a:t>well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Are you</a:t>
                      </a:r>
                      <a:r>
                        <a:rPr lang="en-US" sz="2400" b="1" baseline="0" dirty="0" smtClean="0"/>
                        <a:t> well?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She speaks well.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Interjection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Well</a:t>
                      </a:r>
                      <a:r>
                        <a:rPr lang="en-US" sz="2400" b="1" baseline="0" dirty="0" smtClean="0"/>
                        <a:t> ! That’s expensive.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 afternoon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We ate in the afternoon.</a:t>
                      </a:r>
                      <a:endParaRPr lang="en-US" sz="2400" b="1" dirty="0"/>
                    </a:p>
                  </a:txBody>
                  <a:tcPr/>
                </a:tc>
              </a:tr>
              <a:tr h="5965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 acting</a:t>
                      </a:r>
                      <a:r>
                        <a:rPr lang="en-US" sz="2400" b="1" baseline="0" dirty="0" smtClean="0"/>
                        <a:t> as 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We had afternoon tea.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5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To analyze the part of speech, ask yourself: </a:t>
            </a:r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sz="2800" b="1" dirty="0" smtClean="0">
                <a:solidFill>
                  <a:srgbClr val="800000"/>
                </a:solidFill>
                <a:effectLst/>
              </a:rPr>
              <a:t>"</a:t>
            </a:r>
            <a:r>
              <a:rPr lang="en-US" sz="2800" b="1" dirty="0">
                <a:solidFill>
                  <a:srgbClr val="800000"/>
                </a:solidFill>
                <a:effectLst/>
              </a:rPr>
              <a:t>What job is this word doing in this sentence?"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1437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 smtClean="0"/>
              <a:t>Practice</a:t>
            </a:r>
            <a:endParaRPr lang="en-US" sz="6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812" y="146521"/>
            <a:ext cx="8824479" cy="6593447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I bought a </a:t>
            </a:r>
            <a:r>
              <a:rPr lang="en-US" b="1" u="sng" dirty="0" smtClean="0">
                <a:solidFill>
                  <a:schemeClr val="tx1"/>
                </a:solidFill>
              </a:rPr>
              <a:t>beautiful</a:t>
            </a:r>
            <a:r>
              <a:rPr lang="en-US" b="1" dirty="0" smtClean="0">
                <a:solidFill>
                  <a:schemeClr val="tx1"/>
                </a:solidFill>
              </a:rPr>
              <a:t> dress at the mall.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What did </a:t>
            </a:r>
            <a:r>
              <a:rPr lang="en-US" b="1" u="sng" dirty="0" smtClean="0">
                <a:solidFill>
                  <a:schemeClr val="tx1"/>
                </a:solidFill>
              </a:rPr>
              <a:t>she</a:t>
            </a:r>
            <a:r>
              <a:rPr lang="en-US" b="1" dirty="0" smtClean="0">
                <a:solidFill>
                  <a:schemeClr val="tx1"/>
                </a:solidFill>
              </a:rPr>
              <a:t> ask you to do?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 left my shoes </a:t>
            </a:r>
            <a:r>
              <a:rPr lang="en-US" b="1" u="sng" dirty="0" smtClean="0">
                <a:solidFill>
                  <a:schemeClr val="tx1"/>
                </a:solidFill>
              </a:rPr>
              <a:t>under</a:t>
            </a:r>
            <a:r>
              <a:rPr lang="en-US" b="1" dirty="0" smtClean="0">
                <a:solidFill>
                  <a:schemeClr val="tx1"/>
                </a:solidFill>
              </a:rPr>
              <a:t> the </a:t>
            </a:r>
            <a:r>
              <a:rPr lang="en-US" b="1" dirty="0" err="1" smtClean="0">
                <a:solidFill>
                  <a:schemeClr val="tx1"/>
                </a:solidFill>
              </a:rPr>
              <a:t>kichen</a:t>
            </a:r>
            <a:r>
              <a:rPr lang="en-US" b="1" dirty="0" smtClean="0">
                <a:solidFill>
                  <a:schemeClr val="tx1"/>
                </a:solidFill>
              </a:rPr>
              <a:t> table.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If we finish our work </a:t>
            </a:r>
            <a:r>
              <a:rPr lang="en-US" b="1" u="sng" dirty="0" smtClean="0">
                <a:solidFill>
                  <a:schemeClr val="tx1"/>
                </a:solidFill>
              </a:rPr>
              <a:t>quickly</a:t>
            </a:r>
            <a:r>
              <a:rPr lang="en-US" b="1" dirty="0" smtClean="0">
                <a:solidFill>
                  <a:schemeClr val="tx1"/>
                </a:solidFill>
              </a:rPr>
              <a:t> we can go to the movies.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On Saturdays I </a:t>
            </a:r>
            <a:r>
              <a:rPr lang="en-US" b="1" u="sng" dirty="0" smtClean="0">
                <a:solidFill>
                  <a:schemeClr val="tx1"/>
                </a:solidFill>
              </a:rPr>
              <a:t>work</a:t>
            </a:r>
            <a:r>
              <a:rPr lang="en-US" b="1" dirty="0" smtClean="0">
                <a:solidFill>
                  <a:schemeClr val="tx1"/>
                </a:solidFill>
              </a:rPr>
              <a:t> from nine to five.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 want to go to a </a:t>
            </a:r>
            <a:r>
              <a:rPr lang="en-US" b="1" u="sng" dirty="0" smtClean="0">
                <a:solidFill>
                  <a:schemeClr val="tx1"/>
                </a:solidFill>
              </a:rPr>
              <a:t>university</a:t>
            </a:r>
            <a:r>
              <a:rPr lang="en-US" b="1" dirty="0" smtClean="0">
                <a:solidFill>
                  <a:schemeClr val="tx1"/>
                </a:solidFill>
              </a:rPr>
              <a:t> in the United States.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I’m sure I’ve </a:t>
            </a:r>
            <a:r>
              <a:rPr lang="en-US" b="1" u="sng" dirty="0" smtClean="0">
                <a:solidFill>
                  <a:schemeClr val="tx1"/>
                </a:solidFill>
              </a:rPr>
              <a:t>met</a:t>
            </a:r>
            <a:r>
              <a:rPr lang="en-US" b="1" dirty="0" smtClean="0">
                <a:solidFill>
                  <a:schemeClr val="tx1"/>
                </a:solidFill>
              </a:rPr>
              <a:t> your friend before.</a:t>
            </a:r>
          </a:p>
          <a:p>
            <a:r>
              <a:rPr lang="en-US" b="1" u="sng" dirty="0" smtClean="0">
                <a:solidFill>
                  <a:schemeClr val="tx1"/>
                </a:solidFill>
              </a:rPr>
              <a:t>Well</a:t>
            </a:r>
            <a:r>
              <a:rPr lang="en-US" b="1" dirty="0" smtClean="0">
                <a:solidFill>
                  <a:schemeClr val="tx1"/>
                </a:solidFill>
              </a:rPr>
              <a:t> , I don’t think I will be here to answer the phone.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Sarah knocked in the door </a:t>
            </a:r>
            <a:r>
              <a:rPr lang="en-US" b="1" u="sng" dirty="0" smtClean="0">
                <a:solidFill>
                  <a:schemeClr val="tx1"/>
                </a:solidFill>
              </a:rPr>
              <a:t>but</a:t>
            </a:r>
            <a:r>
              <a:rPr lang="en-US" b="1" dirty="0" smtClean="0">
                <a:solidFill>
                  <a:schemeClr val="tx1"/>
                </a:solidFill>
              </a:rPr>
              <a:t> nobody answered.</a:t>
            </a:r>
          </a:p>
          <a:p>
            <a:r>
              <a:rPr lang="en-US" b="1" u="sng" dirty="0" smtClean="0">
                <a:solidFill>
                  <a:schemeClr val="tx1"/>
                </a:solidFill>
              </a:rPr>
              <a:t>After</a:t>
            </a:r>
            <a:r>
              <a:rPr lang="en-US" b="1" dirty="0" smtClean="0">
                <a:solidFill>
                  <a:schemeClr val="tx1"/>
                </a:solidFill>
              </a:rPr>
              <a:t> lunch let’s go out for a coffee.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38016" y="3288584"/>
            <a:ext cx="66777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5451" y="5149627"/>
            <a:ext cx="879432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Conj</a:t>
            </a:r>
            <a:r>
              <a:rPr lang="en-US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6742" y="1570716"/>
            <a:ext cx="110713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Prep.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05788" y="2124714"/>
            <a:ext cx="781504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Adv</a:t>
            </a:r>
            <a:r>
              <a:rPr lang="en-US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3514" y="276288"/>
            <a:ext cx="110713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Adj.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9611" y="885005"/>
            <a:ext cx="110713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3514" y="2732189"/>
            <a:ext cx="558111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V</a:t>
            </a:r>
            <a:r>
              <a:rPr lang="en-US" dirty="0" smtClean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53176" y="5860843"/>
            <a:ext cx="93844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Prep.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05787" y="4521351"/>
            <a:ext cx="938213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/>
              <a:t>Interj</a:t>
            </a:r>
            <a:r>
              <a:rPr lang="en-US" sz="2000" dirty="0"/>
              <a:t> </a:t>
            </a:r>
            <a:r>
              <a:rPr lang="en-US" dirty="0" smtClean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53177" y="3935267"/>
            <a:ext cx="55356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V 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1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End</a:t>
            </a:r>
            <a:endParaRPr lang="en-US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669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133</TotalTime>
  <Words>588</Words>
  <Application>Microsoft Macintosh PowerPoint</Application>
  <PresentationFormat>On-screen Show (4:3)</PresentationFormat>
  <Paragraphs>187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Habitat</vt:lpstr>
      <vt:lpstr>English Basics</vt:lpstr>
      <vt:lpstr>Parts of speech</vt:lpstr>
      <vt:lpstr>PowerPoint Presentation</vt:lpstr>
      <vt:lpstr>PowerPoint Presentation</vt:lpstr>
      <vt:lpstr>PowerPoint Presentation</vt:lpstr>
      <vt:lpstr>Parts of Speech Examples</vt:lpstr>
      <vt:lpstr>PowerPoint Presentation</vt:lpstr>
      <vt:lpstr>PowerPoint Presentation</vt:lpstr>
      <vt:lpstr>PowerPoint Presentation</vt:lpstr>
      <vt:lpstr>Here is a sentence that contain every part of speech</vt:lpstr>
      <vt:lpstr>Words with more than one job.</vt:lpstr>
      <vt:lpstr>PowerPoint Presentation</vt:lpstr>
      <vt:lpstr>PowerPoint Presentation</vt:lpstr>
      <vt:lpstr>PowerPoint Presentation</vt:lpstr>
      <vt:lpstr>Practice</vt:lpstr>
      <vt:lpstr>PowerPoint Presentation</vt:lpstr>
      <vt:lpstr>The End</vt:lpstr>
    </vt:vector>
  </TitlesOfParts>
  <Company>zozogirl86@hotmail.com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Basics</dc:title>
  <dc:creator>Azzah Alzahrani</dc:creator>
  <cp:lastModifiedBy>Azzah Alzahrani</cp:lastModifiedBy>
  <cp:revision>20</cp:revision>
  <dcterms:created xsi:type="dcterms:W3CDTF">2012-02-07T19:29:04Z</dcterms:created>
  <dcterms:modified xsi:type="dcterms:W3CDTF">2012-02-11T20:09:00Z</dcterms:modified>
</cp:coreProperties>
</file>