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38"/>
  </p:notesMasterIdLst>
  <p:sldIdLst>
    <p:sldId id="347" r:id="rId2"/>
    <p:sldId id="258" r:id="rId3"/>
    <p:sldId id="259" r:id="rId4"/>
    <p:sldId id="287" r:id="rId5"/>
    <p:sldId id="268" r:id="rId6"/>
    <p:sldId id="261" r:id="rId7"/>
    <p:sldId id="262" r:id="rId8"/>
    <p:sldId id="290" r:id="rId9"/>
    <p:sldId id="292" r:id="rId10"/>
    <p:sldId id="330" r:id="rId11"/>
    <p:sldId id="293" r:id="rId12"/>
    <p:sldId id="346" r:id="rId13"/>
    <p:sldId id="294" r:id="rId14"/>
    <p:sldId id="332" r:id="rId15"/>
    <p:sldId id="295" r:id="rId16"/>
    <p:sldId id="333" r:id="rId17"/>
    <p:sldId id="296" r:id="rId18"/>
    <p:sldId id="297" r:id="rId19"/>
    <p:sldId id="298" r:id="rId20"/>
    <p:sldId id="299" r:id="rId21"/>
    <p:sldId id="345" r:id="rId22"/>
    <p:sldId id="300" r:id="rId23"/>
    <p:sldId id="336" r:id="rId24"/>
    <p:sldId id="334" r:id="rId25"/>
    <p:sldId id="301" r:id="rId26"/>
    <p:sldId id="335" r:id="rId27"/>
    <p:sldId id="302" r:id="rId28"/>
    <p:sldId id="337" r:id="rId29"/>
    <p:sldId id="303" r:id="rId30"/>
    <p:sldId id="338" r:id="rId31"/>
    <p:sldId id="304" r:id="rId32"/>
    <p:sldId id="342" r:id="rId33"/>
    <p:sldId id="305" r:id="rId34"/>
    <p:sldId id="339" r:id="rId35"/>
    <p:sldId id="340" r:id="rId36"/>
    <p:sldId id="34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94E1-2627-4E1E-9205-EBBB33DFE66B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AD397-C818-4F1A-B28F-F1FC37D94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6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7F324B-359F-43DC-B9A7-CD28D22196B8}" type="slidenum">
              <a:rPr lang="en-US"/>
              <a:pPr/>
              <a:t>12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39788" y="241300"/>
            <a:ext cx="5235575" cy="3925888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305300"/>
            <a:ext cx="5989637" cy="4184650"/>
          </a:xfrm>
        </p:spPr>
        <p:txBody>
          <a:bodyPr/>
          <a:lstStyle/>
          <a:p>
            <a:pPr marL="112713" indent="-112713" defTabSz="1020763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8BC87FD3-CCFE-492D-8E50-ADE351BB1FEF}" type="datetime1">
              <a:rPr lang="en-US" smtClean="0"/>
              <a:t>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F597-F3DA-4899-BB63-000BC0B30618}" type="datetime1">
              <a:rPr lang="en-US" smtClean="0"/>
              <a:t>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D8F0-BAC7-4560-837A-D7A37A8DAFD4}" type="datetime1">
              <a:rPr lang="en-US" smtClean="0"/>
              <a:t>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4530-64C3-41BC-9F8A-239443711F9C}" type="datetime1">
              <a:rPr lang="en-US" smtClean="0"/>
              <a:t>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B1063-A148-4942-B9AE-5426325C82D9}" type="datetime1">
              <a:rPr lang="en-US" smtClean="0"/>
              <a:t>2/12/2012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BBE2-EAAF-487C-9483-58B257F3551D}" type="datetime1">
              <a:rPr lang="en-US" smtClean="0"/>
              <a:t>2/12/2012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242C-09E2-4B99-87EA-A4AF37632806}" type="datetime1">
              <a:rPr lang="en-US" smtClean="0"/>
              <a:t>2/12/2012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084F8A7-937B-4693-BC78-0B6894C4C943}" type="datetime1">
              <a:rPr lang="en-US" smtClean="0"/>
              <a:t>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89B4AA27-22C1-449F-B3DC-8CEEBD8B43BC}" type="datetime1">
              <a:rPr lang="en-US" smtClean="0"/>
              <a:t>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6D9CA-3645-444B-99B2-D0EADCC40C66}" type="datetime1">
              <a:rPr lang="en-US" smtClean="0"/>
              <a:t>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7F06-0477-4F49-958D-1D10683777F9}" type="datetime1">
              <a:rPr lang="en-US" smtClean="0"/>
              <a:t>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1910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143000"/>
            <a:ext cx="41910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7200" y="6629400"/>
            <a:ext cx="68580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Rick Graziani  graziani@cabrillo.edu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077200" y="6629400"/>
            <a:ext cx="914400" cy="228600"/>
          </a:xfrm>
        </p:spPr>
        <p:txBody>
          <a:bodyPr/>
          <a:lstStyle>
            <a:lvl1pPr>
              <a:defRPr/>
            </a:lvl1pPr>
          </a:lstStyle>
          <a:p>
            <a:fld id="{30C342EB-41C7-4105-B54D-69054F89D2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3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4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3E2F70C-8592-4565-8A71-7EC3EDE86AB2}" type="datetime1">
              <a:rPr lang="en-US" smtClean="0"/>
              <a:t>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727201" y="1794934"/>
            <a:ext cx="5723468" cy="292946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Lecture # 2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WAN Technologies</a:t>
            </a:r>
            <a:b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079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dirty="0">
                <a:cs typeface="Arial" pitchFamily="34" charset="0"/>
              </a:rPr>
              <a:t>Define </a:t>
            </a:r>
            <a:r>
              <a:rPr lang="en-US" dirty="0" smtClean="0">
                <a:solidFill>
                  <a:srgbClr val="0000FF"/>
                </a:solidFill>
                <a:cs typeface="Arial" pitchFamily="34" charset="0"/>
              </a:rPr>
              <a:t>LAN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>
                <a:cs typeface="Arial" pitchFamily="34" charset="0"/>
              </a:rPr>
              <a:t>and </a:t>
            </a:r>
            <a:r>
              <a:rPr lang="en-US" dirty="0">
                <a:solidFill>
                  <a:srgbClr val="0000FF"/>
                </a:solidFill>
                <a:cs typeface="Arial" pitchFamily="34" charset="0"/>
              </a:rPr>
              <a:t>WAN</a:t>
            </a:r>
            <a:r>
              <a:rPr lang="en-US" dirty="0">
                <a:cs typeface="Arial" pitchFamily="34" charset="0"/>
              </a:rPr>
              <a:t> and tell how they are used</a:t>
            </a:r>
            <a:r>
              <a:rPr lang="en-US" dirty="0" smtClean="0">
                <a:cs typeface="Arial" pitchFamily="34" charset="0"/>
              </a:rPr>
              <a:t>.</a:t>
            </a:r>
          </a:p>
          <a:p>
            <a:pPr defTabSz="814388">
              <a:buFont typeface="Wingdings" pitchFamily="2" charset="2"/>
              <a:buChar char="q"/>
            </a:pPr>
            <a:r>
              <a:rPr lang="en-US" dirty="0"/>
              <a:t>WAN Technologies Overview</a:t>
            </a:r>
          </a:p>
          <a:p>
            <a:pPr defTabSz="814388">
              <a:buFont typeface="Wingdings" pitchFamily="2" charset="2"/>
              <a:buChar char="q"/>
            </a:pPr>
            <a:r>
              <a:rPr lang="en-US" dirty="0"/>
              <a:t>WAN Technologies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en-US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en-US" dirty="0">
              <a:cs typeface="Times New Roman" pitchFamily="18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47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90600"/>
            <a:ext cx="6965245" cy="102946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Different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LAN and WAN technologies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.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</a:br>
            <a:endParaRPr lang="en-US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934200" cy="3603812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sz="3100" b="1" dirty="0">
                <a:solidFill>
                  <a:schemeClr val="accent1">
                    <a:lumMod val="75000"/>
                  </a:schemeClr>
                </a:solidFill>
              </a:rPr>
              <a:t>LAN </a:t>
            </a: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</a:rPr>
              <a:t>(Local </a:t>
            </a:r>
            <a:r>
              <a:rPr lang="en-US" sz="3100" b="1" dirty="0">
                <a:solidFill>
                  <a:schemeClr val="accent1">
                    <a:lumMod val="75000"/>
                  </a:schemeClr>
                </a:solidFill>
              </a:rPr>
              <a:t>Area </a:t>
            </a: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</a:rPr>
              <a:t>Network) </a:t>
            </a:r>
            <a:r>
              <a:rPr lang="en-US" sz="31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en-US" sz="31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endParaRPr lang="en-US" sz="2900" dirty="0"/>
          </a:p>
          <a:p>
            <a:pPr>
              <a:buFont typeface="Wingdings" pitchFamily="2" charset="2"/>
              <a:buChar char="q"/>
            </a:pPr>
            <a:r>
              <a:rPr lang="en-US" sz="2900" dirty="0" smtClean="0"/>
              <a:t> </a:t>
            </a:r>
            <a:r>
              <a:rPr lang="en-US" sz="2900" dirty="0"/>
              <a:t>Local is generally referred to a network contained within a building or an office or a campus. </a:t>
            </a:r>
            <a:br>
              <a:rPr lang="en-US" sz="2900" dirty="0"/>
            </a:br>
            <a:r>
              <a:rPr lang="en-US" sz="2900" dirty="0" smtClean="0"/>
              <a:t>(You </a:t>
            </a:r>
            <a:r>
              <a:rPr lang="en-US" sz="2900" dirty="0"/>
              <a:t>might have a LAN for example on a University campus or between office blocks in an office </a:t>
            </a:r>
            <a:r>
              <a:rPr lang="en-US" sz="2900" dirty="0" smtClean="0"/>
              <a:t>park). </a:t>
            </a:r>
          </a:p>
          <a:p>
            <a:pPr lvl="0">
              <a:buClr>
                <a:srgbClr val="009DD9"/>
              </a:buClr>
              <a:buFont typeface="Wingdings" pitchFamily="2" charset="2"/>
              <a:buChar char="q"/>
            </a:pPr>
            <a:r>
              <a:rPr lang="en-US" sz="2900" dirty="0">
                <a:solidFill>
                  <a:prstClr val="black"/>
                </a:solidFill>
              </a:rPr>
              <a:t>Have a small geographical range and do not need any leased telecommunication lines 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71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Different LAN and WAN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technologies cont...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</a:b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009DD9"/>
              </a:buClr>
              <a:buFont typeface="Wingdings" pitchFamily="2" charset="2"/>
              <a:buChar char="q"/>
            </a:pPr>
            <a:r>
              <a:rPr lang="en-US" dirty="0">
                <a:solidFill>
                  <a:prstClr val="black"/>
                </a:solidFill>
              </a:rPr>
              <a:t>O</a:t>
            </a:r>
            <a:r>
              <a:rPr lang="en-US" dirty="0" smtClean="0">
                <a:solidFill>
                  <a:prstClr val="black"/>
                </a:solidFill>
              </a:rPr>
              <a:t>ne </a:t>
            </a:r>
            <a:r>
              <a:rPr lang="en-US" dirty="0">
                <a:solidFill>
                  <a:prstClr val="black"/>
                </a:solidFill>
              </a:rPr>
              <a:t>LAN can be connected to other LANs over any distance via telephone lines and radio waves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LANs have a high data transfer rate 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To set up a LAN -relatively speaking- is </a:t>
            </a:r>
            <a:r>
              <a:rPr lang="en-US" dirty="0" smtClean="0"/>
              <a:t>cheap </a:t>
            </a:r>
            <a:r>
              <a:rPr lang="en-US" dirty="0"/>
              <a:t>If you want to put an extra couple of network points or an extra couple of devices on the network.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31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66800"/>
            <a:ext cx="6965245" cy="95326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Different LAN and WAN technologies cont...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119257"/>
            <a:ext cx="7010400" cy="360381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WAN (Wide Area Network):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 </a:t>
            </a:r>
            <a:r>
              <a:rPr lang="en-US" dirty="0"/>
              <a:t>WAN is generally slow. If we compare that to a LAN, we said that Ethernet could run up to 1000 Mbps, </a:t>
            </a:r>
            <a:r>
              <a:rPr lang="en-US" dirty="0" smtClean="0"/>
              <a:t>currently, </a:t>
            </a:r>
            <a:r>
              <a:rPr lang="en-US" dirty="0"/>
              <a:t>the fastest WAN is 155 </a:t>
            </a:r>
            <a:r>
              <a:rPr lang="en-US" dirty="0" smtClean="0"/>
              <a:t>Mbps, so you can see in a LAN we can talk up to 1000 Mbps whereas in a WAN, </a:t>
            </a:r>
            <a:r>
              <a:rPr lang="en-US" dirty="0" smtClean="0"/>
              <a:t>currently</a:t>
            </a:r>
            <a:r>
              <a:rPr lang="en-US" dirty="0"/>
              <a:t>.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WAN is expensive. If we look at the path of telecommunications, we need to connect two offices, one in </a:t>
            </a:r>
            <a:r>
              <a:rPr lang="en-US" dirty="0" err="1" smtClean="0"/>
              <a:t>Aldmmam</a:t>
            </a:r>
            <a:r>
              <a:rPr lang="en-US" dirty="0" smtClean="0"/>
              <a:t> and </a:t>
            </a:r>
            <a:r>
              <a:rPr lang="en-US" dirty="0"/>
              <a:t>one in </a:t>
            </a:r>
            <a:r>
              <a:rPr lang="en-US" dirty="0" err="1" smtClean="0"/>
              <a:t>Alkhartoum</a:t>
            </a:r>
            <a:r>
              <a:rPr lang="en-US" dirty="0" smtClean="0"/>
              <a:t>  together </a:t>
            </a:r>
            <a:r>
              <a:rPr lang="en-US" dirty="0"/>
              <a:t>- it 's an expensive operation even for a slow line.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719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10566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Different LAN and WAN technologies cont...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</a:b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/>
              <a:t>Internet is the best example of a WAN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WANs (like the Internet) are not owned by any one organization but rather exist under collective or distributed ownership and management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WANs tend to use technology like ATM, Frame Relay and X.25 for connectivity over the longer distances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6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36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90600"/>
            <a:ext cx="6965245" cy="102946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Different LAN and WAN technologies cont...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</a:b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sz="3400" dirty="0" smtClean="0"/>
              <a:t>Have </a:t>
            </a:r>
            <a:r>
              <a:rPr lang="en-US" sz="3400" dirty="0"/>
              <a:t>a large geographical range generally spreading across boundaries and need leased telecommunication lines </a:t>
            </a:r>
            <a:r>
              <a:rPr lang="en-US" sz="3400" dirty="0" smtClean="0"/>
              <a:t>.</a:t>
            </a:r>
            <a:endParaRPr lang="en-US" sz="3400" dirty="0"/>
          </a:p>
          <a:p>
            <a:pPr>
              <a:buFont typeface="Wingdings" pitchFamily="2" charset="2"/>
              <a:buChar char="q"/>
            </a:pPr>
            <a:r>
              <a:rPr lang="en-US" sz="3400" dirty="0"/>
              <a:t>Computers connected to a wide-area network are often connected through public networks, such as the telephone system. They can also be connected through leased lines or </a:t>
            </a:r>
            <a:r>
              <a:rPr lang="en-US" sz="3400" dirty="0" smtClean="0"/>
              <a:t>satellites.</a:t>
            </a:r>
            <a:endParaRPr lang="en-US" sz="3400" dirty="0"/>
          </a:p>
          <a:p>
            <a:pPr marL="0" indent="0">
              <a:buNone/>
            </a:pPr>
            <a:r>
              <a:rPr lang="en-US" sz="3400" dirty="0"/>
              <a:t/>
            </a:r>
            <a:br>
              <a:rPr lang="en-US" sz="3400" dirty="0"/>
            </a:br>
            <a:endParaRPr lang="en-US" sz="3400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445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727201" y="1794935"/>
            <a:ext cx="5723468" cy="79586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WAN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Terminology 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94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WAN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Terminology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0"/>
            <a:ext cx="7086600" cy="4038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cs typeface="Arial" charset="0"/>
              </a:rPr>
              <a:t>Devices on the subscriber premises are called </a:t>
            </a:r>
            <a:r>
              <a:rPr lang="en-US" sz="2000" b="1" dirty="0" smtClean="0">
                <a:cs typeface="Arial" charset="0"/>
              </a:rPr>
              <a:t>Customer Premises Equipment </a:t>
            </a:r>
            <a:r>
              <a:rPr lang="en-US" sz="2000" b="1" dirty="0">
                <a:cs typeface="Arial" charset="0"/>
              </a:rPr>
              <a:t>(CPE).</a:t>
            </a:r>
            <a:r>
              <a:rPr lang="en-US" sz="2000" dirty="0">
                <a:cs typeface="Arial" charset="0"/>
              </a:rPr>
              <a:t>  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cs typeface="Arial" charset="0"/>
              </a:rPr>
              <a:t>The subscriber owns the CPE or leases the CPE from the service provider.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cs typeface="Arial" charset="0"/>
              </a:rPr>
              <a:t>A copper or fiber cable connects the CPE to the service provider’s nearest exchange or </a:t>
            </a:r>
            <a:r>
              <a:rPr lang="en-US" sz="2000" b="1" dirty="0">
                <a:cs typeface="Arial" charset="0"/>
              </a:rPr>
              <a:t>central office (CO).</a:t>
            </a:r>
            <a:r>
              <a:rPr lang="en-US" sz="2000" dirty="0">
                <a:cs typeface="Arial" charset="0"/>
              </a:rPr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cs typeface="Arial" charset="0"/>
              </a:rPr>
              <a:t>This cabling is often called the local loop, or </a:t>
            </a:r>
            <a:r>
              <a:rPr lang="en-US" sz="2000" b="1" dirty="0">
                <a:cs typeface="Arial" charset="0"/>
              </a:rPr>
              <a:t>"last-mile".</a:t>
            </a:r>
            <a:r>
              <a:rPr lang="en-US" sz="2000" dirty="0"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8627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765" y="2119313"/>
            <a:ext cx="6179833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6574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WAN 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Terminology </a:t>
            </a:r>
            <a:r>
              <a:rPr lang="en-US" sz="3600" b="1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133600"/>
            <a:ext cx="7315200" cy="37338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>
                <a:cs typeface="Arial" charset="0"/>
              </a:rPr>
              <a:t>A dialed call is connected locally to other local loops, or non-locally through a trunk to a primary center. 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cs typeface="Arial" charset="0"/>
              </a:rPr>
              <a:t>It then goes to a sectional center and on to a regional or international carrier center as the call travels to its destination. </a:t>
            </a:r>
            <a:endParaRPr lang="en-US" dirty="0"/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94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14388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WAN Service Providers</a:t>
            </a:r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2038" y="1905000"/>
            <a:ext cx="7015162" cy="40386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316914777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WAN </a:t>
            </a:r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Terminology </a:t>
            </a:r>
            <a:r>
              <a:rPr lang="en-US" sz="3600" b="1" dirty="0" err="1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sz="3600" b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7620000" cy="4038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cs typeface="Arial" charset="0"/>
              </a:rPr>
              <a:t>Devices that put data on the local loop are called </a:t>
            </a:r>
            <a:r>
              <a:rPr lang="en-US" sz="2000" b="1" dirty="0">
                <a:cs typeface="Arial" charset="0"/>
              </a:rPr>
              <a:t>data circuit-terminating equipment</a:t>
            </a:r>
            <a:r>
              <a:rPr lang="en-US" sz="2000" dirty="0">
                <a:cs typeface="Arial" charset="0"/>
              </a:rPr>
              <a:t>, or </a:t>
            </a:r>
            <a:r>
              <a:rPr lang="en-US" sz="2000" b="1" dirty="0" smtClean="0">
                <a:cs typeface="Arial" charset="0"/>
              </a:rPr>
              <a:t>Data Communications Equipment </a:t>
            </a:r>
            <a:r>
              <a:rPr lang="en-US" sz="2000" b="1" dirty="0">
                <a:cs typeface="Arial" charset="0"/>
              </a:rPr>
              <a:t>(DCE).</a:t>
            </a:r>
            <a:r>
              <a:rPr lang="en-US" sz="2000" dirty="0">
                <a:cs typeface="Arial" charset="0"/>
              </a:rPr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cs typeface="Arial" charset="0"/>
              </a:rPr>
              <a:t>The customer devices that pass the data to the DCE are called </a:t>
            </a:r>
            <a:r>
              <a:rPr lang="en-US" sz="2000" b="1" dirty="0" smtClean="0">
                <a:cs typeface="Arial" charset="0"/>
              </a:rPr>
              <a:t>Data Terminal Equipment </a:t>
            </a:r>
            <a:r>
              <a:rPr lang="en-US" sz="2000" b="1" dirty="0">
                <a:cs typeface="Arial" charset="0"/>
              </a:rPr>
              <a:t>(DTE).</a:t>
            </a:r>
            <a:r>
              <a:rPr lang="en-US" sz="2000" dirty="0">
                <a:cs typeface="Arial" charset="0"/>
              </a:rPr>
              <a:t>  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cs typeface="Arial" charset="0"/>
              </a:rPr>
              <a:t>The DCE primarily provides an interface for the DTE into the communication link on the </a:t>
            </a:r>
            <a:r>
              <a:rPr lang="en-US" sz="2000" b="1" dirty="0">
                <a:cs typeface="Arial" charset="0"/>
              </a:rPr>
              <a:t>WAN cloud</a:t>
            </a:r>
            <a:r>
              <a:rPr lang="en-US" sz="2000" dirty="0">
                <a:cs typeface="Arial" charset="0"/>
              </a:rPr>
              <a:t>. </a:t>
            </a: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890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WAN 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Terminology </a:t>
            </a:r>
            <a:r>
              <a:rPr lang="en-US" sz="3600" b="1" dirty="0" err="1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863" y="2119313"/>
            <a:ext cx="5319637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8604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WAN 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 Terminology </a:t>
            </a:r>
            <a:r>
              <a:rPr lang="en-US" sz="3600" b="1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7696200" cy="37338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dirty="0">
                <a:cs typeface="Arial" charset="0"/>
              </a:rPr>
              <a:t>The DTE/DCE interface uses various physical layer protocols, such as High-Speed Serial Interface (HSSI) and V.35. 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>
                <a:cs typeface="Arial" charset="0"/>
              </a:rPr>
              <a:t>These protocols establish the codes and electrical parameters the devices use to communicate with each other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392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Physical Layer: WANs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085" y="2119313"/>
            <a:ext cx="6059192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44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458200" cy="990600"/>
          </a:xfrm>
        </p:spPr>
        <p:txBody>
          <a:bodyPr/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Connecting a Modem To a Router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524000"/>
            <a:ext cx="7543800" cy="4724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/>
              <a:t>Connecting to a serial interface: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b="1" dirty="0"/>
              <a:t>physical-layer </a:t>
            </a:r>
            <a:r>
              <a:rPr lang="en-US" sz="2000" b="1" dirty="0" err="1"/>
              <a:t>async</a:t>
            </a:r>
            <a:r>
              <a:rPr lang="en-US" sz="2000" b="1" dirty="0"/>
              <a:t> </a:t>
            </a:r>
            <a:r>
              <a:rPr lang="en-US" sz="2000" dirty="0"/>
              <a:t>interface command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/>
              <a:t>The Picture  shows a connection between a Cisco 2620 series router and an external modem using an EIA/TIA-232 Smart Serial cable.  </a:t>
            </a:r>
          </a:p>
        </p:txBody>
      </p:sp>
      <p:pic>
        <p:nvPicPr>
          <p:cNvPr id="60420" name="Picture 4" descr="async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3581400"/>
            <a:ext cx="4187825" cy="24605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2180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458200" cy="609600"/>
          </a:xfrm>
        </p:spPr>
        <p:txBody>
          <a:bodyPr/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Connecting a Modem To a 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</a:rPr>
              <a:t>Router </a:t>
            </a:r>
            <a:r>
              <a:rPr lang="en-US" sz="2800" b="1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7126" y="1295400"/>
            <a:ext cx="7276563" cy="1905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en-US" b="1" u="sng" dirty="0"/>
              <a:t>AUX (Auxiliary):</a:t>
            </a:r>
            <a:r>
              <a:rPr lang="en-US" dirty="0"/>
              <a:t> To connect a modem to a Cisco router's AUX port, you typically use a rollover cable and a RJ-45-to-DB-25 male DCE modem adapter </a:t>
            </a:r>
          </a:p>
        </p:txBody>
      </p:sp>
      <p:pic>
        <p:nvPicPr>
          <p:cNvPr id="59396" name="Picture 4" descr="async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3200400"/>
            <a:ext cx="6019800" cy="2463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7560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817583"/>
            <a:ext cx="6965245" cy="10112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WAN Line Types and Bandwidth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738" y="5486400"/>
            <a:ext cx="7510462" cy="838200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The bps values are generally full duplex. </a:t>
            </a:r>
            <a:endParaRPr lang="en-US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1905000"/>
            <a:ext cx="724852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1143000" y="1731963"/>
            <a:ext cx="4572000" cy="0"/>
          </a:xfrm>
          <a:prstGeom prst="rect">
            <a:avLst/>
          </a:prstGeom>
          <a:solidFill>
            <a:srgbClr val="FFFF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632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775474"/>
              </p:ext>
            </p:extLst>
          </p:nvPr>
        </p:nvGraphicFramePr>
        <p:xfrm>
          <a:off x="1295400" y="1353353"/>
          <a:ext cx="6629400" cy="4429904"/>
        </p:xfrm>
        <a:graphic>
          <a:graphicData uri="http://schemas.openxmlformats.org/drawingml/2006/table">
            <a:tbl>
              <a:tblPr/>
              <a:tblGrid>
                <a:gridCol w="952850"/>
                <a:gridCol w="1254416"/>
                <a:gridCol w="4422134"/>
              </a:tblGrid>
              <a:tr h="3296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Abbr.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Size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</a:tr>
              <a:tr h="3296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Kilo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K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2^10 = 1,024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3296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Mega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2^20 = 1,048,576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3296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Giga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2^30 = 1,073,741,824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4831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Tera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2^40 = 1,099,511,627,776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4819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Peta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2^50 = 1,125,899,906,842,624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66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Exa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2^60 = 1,152,921,504,606,846,976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6680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Zetta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2^70 = 1,180,591,620,717,411,303,424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66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Yotta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2^80 = 1,208,925,819,614,629,174,706,176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87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Link 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cs typeface="Arial" charset="0"/>
              </a:rPr>
              <a:t>establishment and full and half duplex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b="1" dirty="0">
                <a:cs typeface="Arial" charset="0"/>
              </a:rPr>
              <a:t>Link partners are allowed to skip offering configurations of which they are capable. This allows the network administrator to force ports to a selected speed and duplex setting, without disabling Auto-Negotiation. </a:t>
            </a:r>
          </a:p>
        </p:txBody>
      </p:sp>
    </p:spTree>
    <p:extLst>
      <p:ext uri="{BB962C8B-B14F-4D97-AF65-F5344CB8AC3E}">
        <p14:creationId xmlns:p14="http://schemas.microsoft.com/office/powerpoint/2010/main" val="260277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WAN Devices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5715000"/>
            <a:ext cx="7086600" cy="1143000"/>
          </a:xfrm>
        </p:spPr>
        <p:txBody>
          <a:bodyPr/>
          <a:lstStyle/>
          <a:p>
            <a:r>
              <a:rPr lang="en-US" dirty="0"/>
              <a:t>Frame Relay, ATM, X.25 switch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1828800"/>
            <a:ext cx="6858001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191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CSU/DSU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107" y="2119313"/>
            <a:ext cx="5147149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5125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835" y="2733914"/>
            <a:ext cx="6039693" cy="1914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96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751339"/>
            <a:ext cx="5676900" cy="146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5105400" y="3657600"/>
            <a:ext cx="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4800600" y="4175125"/>
            <a:ext cx="1371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latin typeface="Arial" charset="0"/>
              </a:rPr>
              <a:t>To router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 flipV="1">
            <a:off x="2895600" y="3733800"/>
            <a:ext cx="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2209800" y="4267200"/>
            <a:ext cx="205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latin typeface="Arial" charset="0"/>
              </a:rPr>
              <a:t>To T1 circuit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26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solidFill>
                  <a:srgbClr val="000000"/>
                </a:solidFill>
                <a:cs typeface="Arial" charset="0"/>
              </a:rPr>
              <a:t>For digital lines, a </a:t>
            </a:r>
            <a:r>
              <a:rPr lang="en-US" sz="2000" b="1" dirty="0">
                <a:solidFill>
                  <a:srgbClr val="000000"/>
                </a:solidFill>
                <a:cs typeface="Arial" charset="0"/>
              </a:rPr>
              <a:t>channel service unit (CSU)</a:t>
            </a:r>
            <a:r>
              <a:rPr lang="en-US" sz="2000" dirty="0">
                <a:solidFill>
                  <a:srgbClr val="000000"/>
                </a:solidFill>
                <a:cs typeface="Arial" charset="0"/>
              </a:rPr>
              <a:t> and a </a:t>
            </a:r>
            <a:r>
              <a:rPr lang="en-US" sz="2000" b="1" dirty="0">
                <a:solidFill>
                  <a:srgbClr val="000000"/>
                </a:solidFill>
                <a:cs typeface="Arial" charset="0"/>
              </a:rPr>
              <a:t>data service unit (DSU)</a:t>
            </a:r>
            <a:r>
              <a:rPr lang="en-US" sz="2000" dirty="0">
                <a:solidFill>
                  <a:srgbClr val="000000"/>
                </a:solidFill>
                <a:cs typeface="Arial" charset="0"/>
              </a:rPr>
              <a:t> are required.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solidFill>
                  <a:srgbClr val="000000"/>
                </a:solidFill>
                <a:cs typeface="Arial" charset="0"/>
              </a:rPr>
              <a:t>We won’t go into the differences here.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solidFill>
                  <a:srgbClr val="000000"/>
                </a:solidFill>
                <a:cs typeface="Arial" charset="0"/>
              </a:rPr>
              <a:t>The two are often combined into a single piece of equipment, called the </a:t>
            </a:r>
            <a:r>
              <a:rPr lang="en-US" sz="2000" b="1" dirty="0">
                <a:solidFill>
                  <a:srgbClr val="000000"/>
                </a:solidFill>
                <a:cs typeface="Arial" charset="0"/>
              </a:rPr>
              <a:t>CSU/DSU</a:t>
            </a:r>
            <a:r>
              <a:rPr lang="en-US" sz="2000" dirty="0">
                <a:solidFill>
                  <a:srgbClr val="000000"/>
                </a:solidFill>
                <a:cs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65493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CSU/DSU Interface Card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0"/>
            <a:ext cx="7086600" cy="37338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>
                <a:solidFill>
                  <a:srgbClr val="000000"/>
                </a:solidFill>
                <a:cs typeface="Arial" charset="0"/>
              </a:rPr>
              <a:t>The CSU/DSU may also be built into the </a:t>
            </a:r>
            <a:r>
              <a:rPr lang="en-US" b="1" dirty="0">
                <a:solidFill>
                  <a:srgbClr val="000000"/>
                </a:solidFill>
                <a:cs typeface="Arial" charset="0"/>
              </a:rPr>
              <a:t>interface card</a:t>
            </a:r>
            <a:r>
              <a:rPr lang="en-US" dirty="0">
                <a:solidFill>
                  <a:srgbClr val="000000"/>
                </a:solidFill>
                <a:cs typeface="Arial" charset="0"/>
              </a:rPr>
              <a:t> in the router.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56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28</a:t>
            </a:fld>
            <a:endParaRPr lang="en-US"/>
          </a:p>
        </p:txBody>
      </p:sp>
      <p:pic>
        <p:nvPicPr>
          <p:cNvPr id="6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938" y="2119313"/>
            <a:ext cx="4651487" cy="360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09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Modems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7391400" cy="4038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solidFill>
                  <a:srgbClr val="000000"/>
                </a:solidFill>
                <a:cs typeface="Arial" charset="0"/>
              </a:rPr>
              <a:t>Modems transmit data over voice-grade telephone lines by modulating and demodulating the signal.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solidFill>
                  <a:srgbClr val="000000"/>
                </a:solidFill>
                <a:cs typeface="Arial" charset="0"/>
              </a:rPr>
              <a:t>The digital signals are superimposed on an analog voice signal that is modulated for transmission.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smtClean="0">
                <a:solidFill>
                  <a:srgbClr val="000000"/>
                </a:solidFill>
                <a:cs typeface="Arial" charset="0"/>
              </a:rPr>
              <a:t>At </a:t>
            </a:r>
            <a:r>
              <a:rPr lang="en-US" sz="2000" dirty="0">
                <a:solidFill>
                  <a:srgbClr val="000000"/>
                </a:solidFill>
                <a:cs typeface="Arial" charset="0"/>
              </a:rPr>
              <a:t>the receiving end the analog signals are returned to their digital form, or demodulated.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5525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1087418"/>
          </a:xfrm>
        </p:spPr>
        <p:txBody>
          <a:bodyPr/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Modem Transmission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30</a:t>
            </a:fld>
            <a:endParaRPr lang="en-US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31166"/>
            <a:ext cx="7010399" cy="3579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10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WAN Standards 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Organizations</a:t>
            </a:r>
            <a:endParaRPr lang="en-US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7696200" cy="4419600"/>
          </a:xfrm>
          <a:noFill/>
          <a:ln/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dirty="0">
                <a:cs typeface="Arial" charset="0"/>
              </a:rPr>
              <a:t>WAN standards typically describe both physical layer delivery methods and data link layer requirements, including physical addressing, flow control, and encapsulation. 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>
                <a:cs typeface="Arial" charset="0"/>
              </a:rPr>
              <a:t>WAN standards are defined and managed by a number of recognized authorities. </a:t>
            </a:r>
          </a:p>
        </p:txBody>
      </p:sp>
    </p:spTree>
    <p:extLst>
      <p:ext uri="{BB962C8B-B14F-4D97-AF65-F5344CB8AC3E}">
        <p14:creationId xmlns:p14="http://schemas.microsoft.com/office/powerpoint/2010/main" val="126515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32</a:t>
            </a:fld>
            <a:endParaRPr lang="en-US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1" y="2133600"/>
            <a:ext cx="70104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15072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010400" cy="9144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Physical Layer Standards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696200" cy="47244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dirty="0">
                <a:cs typeface="Arial" charset="0"/>
              </a:rPr>
              <a:t>The physical layer protocols describe how to provide electrical, mechanical, operational, and functional connections to the services provided by a communications service provider.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3441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34</a:t>
            </a:fld>
            <a:endParaRPr lang="en-US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2133600"/>
            <a:ext cx="6196013" cy="3358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75105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35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774" y="2119313"/>
            <a:ext cx="4665814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1938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# 2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36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466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395</TotalTime>
  <Words>964</Words>
  <Application>Microsoft Office PowerPoint</Application>
  <PresentationFormat>On-screen Show (4:3)</PresentationFormat>
  <Paragraphs>143</Paragraphs>
  <Slides>36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Pushpin</vt:lpstr>
      <vt:lpstr>   Lecture # 2 WAN Technologies </vt:lpstr>
      <vt:lpstr>Objectives</vt:lpstr>
      <vt:lpstr>Different LAN and WAN technologies. </vt:lpstr>
      <vt:lpstr>Different LAN and WAN technologies cont... </vt:lpstr>
      <vt:lpstr>Different LAN and WAN technologies cont... </vt:lpstr>
      <vt:lpstr>Different LAN and WAN technologies cont... </vt:lpstr>
      <vt:lpstr>Different LAN and WAN technologies cont... </vt:lpstr>
      <vt:lpstr>WAN Terminology </vt:lpstr>
      <vt:lpstr>WAN Terminology</vt:lpstr>
      <vt:lpstr>PowerPoint Presentation</vt:lpstr>
      <vt:lpstr>WAN Terminology cont…</vt:lpstr>
      <vt:lpstr>WAN Service Providers</vt:lpstr>
      <vt:lpstr>WAN  Terminology cont…</vt:lpstr>
      <vt:lpstr>WAN Terminology cont…</vt:lpstr>
      <vt:lpstr>WAN  Terminology cont…</vt:lpstr>
      <vt:lpstr>Physical Layer: WANs</vt:lpstr>
      <vt:lpstr>Connecting a Modem To a Router</vt:lpstr>
      <vt:lpstr>Connecting a Modem To a Router cont…</vt:lpstr>
      <vt:lpstr>WAN Line Types and Bandwidth</vt:lpstr>
      <vt:lpstr>PowerPoint Presentation</vt:lpstr>
      <vt:lpstr>Link establishment and full and half duplex</vt:lpstr>
      <vt:lpstr>WAN Devices</vt:lpstr>
      <vt:lpstr>CSU/DSU</vt:lpstr>
      <vt:lpstr>PowerPoint Presentation</vt:lpstr>
      <vt:lpstr>PowerPoint Presentation</vt:lpstr>
      <vt:lpstr>PowerPoint Presentation</vt:lpstr>
      <vt:lpstr>CSU/DSU Interface Card</vt:lpstr>
      <vt:lpstr>PowerPoint Presentation</vt:lpstr>
      <vt:lpstr>Modems</vt:lpstr>
      <vt:lpstr>Modem Transmission</vt:lpstr>
      <vt:lpstr>WAN Standards Organizations</vt:lpstr>
      <vt:lpstr>PowerPoint Presentation</vt:lpstr>
      <vt:lpstr>Physical Layer Standards</vt:lpstr>
      <vt:lpstr>PowerPoint Presentation</vt:lpstr>
      <vt:lpstr>PowerPoint Presentation</vt:lpstr>
      <vt:lpstr>PowerPoint Presentation</vt:lpstr>
    </vt:vector>
  </TitlesOfParts>
  <Company>rno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rno</dc:creator>
  <cp:lastModifiedBy>rno</cp:lastModifiedBy>
  <cp:revision>44</cp:revision>
  <dcterms:created xsi:type="dcterms:W3CDTF">2012-02-02T23:41:35Z</dcterms:created>
  <dcterms:modified xsi:type="dcterms:W3CDTF">2012-02-12T20:35:41Z</dcterms:modified>
</cp:coreProperties>
</file>