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41"/>
  </p:notesMasterIdLst>
  <p:sldIdLst>
    <p:sldId id="287" r:id="rId2"/>
    <p:sldId id="484" r:id="rId3"/>
    <p:sldId id="536" r:id="rId4"/>
    <p:sldId id="537" r:id="rId5"/>
    <p:sldId id="540" r:id="rId6"/>
    <p:sldId id="541" r:id="rId7"/>
    <p:sldId id="538" r:id="rId8"/>
    <p:sldId id="550" r:id="rId9"/>
    <p:sldId id="558" r:id="rId10"/>
    <p:sldId id="554" r:id="rId11"/>
    <p:sldId id="552" r:id="rId12"/>
    <p:sldId id="487" r:id="rId13"/>
    <p:sldId id="488" r:id="rId14"/>
    <p:sldId id="560" r:id="rId15"/>
    <p:sldId id="539" r:id="rId16"/>
    <p:sldId id="561" r:id="rId17"/>
    <p:sldId id="565" r:id="rId18"/>
    <p:sldId id="549" r:id="rId19"/>
    <p:sldId id="493" r:id="rId20"/>
    <p:sldId id="556" r:id="rId21"/>
    <p:sldId id="576" r:id="rId22"/>
    <p:sldId id="568" r:id="rId23"/>
    <p:sldId id="569" r:id="rId24"/>
    <p:sldId id="570" r:id="rId25"/>
    <p:sldId id="495" r:id="rId26"/>
    <p:sldId id="562" r:id="rId27"/>
    <p:sldId id="564" r:id="rId28"/>
    <p:sldId id="504" r:id="rId29"/>
    <p:sldId id="505" r:id="rId30"/>
    <p:sldId id="506" r:id="rId31"/>
    <p:sldId id="507" r:id="rId32"/>
    <p:sldId id="508" r:id="rId33"/>
    <p:sldId id="509" r:id="rId34"/>
    <p:sldId id="511" r:id="rId35"/>
    <p:sldId id="523" r:id="rId36"/>
    <p:sldId id="524" r:id="rId37"/>
    <p:sldId id="559" r:id="rId38"/>
    <p:sldId id="535" r:id="rId39"/>
    <p:sldId id="544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9" autoAdjust="0"/>
    <p:restoredTop sz="94676" autoAdjust="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C94E1-2627-4E1E-9205-EBBB33DFE66B}" type="datetimeFigureOut">
              <a:rPr lang="en-US" smtClean="0"/>
              <a:t>2/19/2012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AD397-C818-4F1A-B28F-F1FC37D94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67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CC46165-CAE9-436E-9EAD-E16593031317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679450"/>
            <a:ext cx="4622800" cy="3468688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376965"/>
            <a:ext cx="5036344" cy="407458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06" tIns="45556" rIns="91106" bIns="45556"/>
          <a:lstStyle/>
          <a:p>
            <a:pPr defTabSz="85592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DF7B0C-92E6-4E51-8772-0627CD0C9F2A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DD6411-8960-44FF-9D60-6FC2E2760CB5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3099BE6-900B-4F78-8A84-2185CBA8D009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679450"/>
            <a:ext cx="4622800" cy="3468688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376965"/>
            <a:ext cx="5036344" cy="407458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06" tIns="45556" rIns="91106" bIns="45556"/>
          <a:lstStyle/>
          <a:p>
            <a:pPr defTabSz="85592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DD2C92F-0A61-448B-964D-FDCAF0FA7EAB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Two simple multiple access control techniques.</a:t>
            </a:r>
          </a:p>
          <a:p>
            <a:endParaRPr lang="en-US" smtClean="0"/>
          </a:p>
          <a:p>
            <a:r>
              <a:rPr lang="en-US" smtClean="0"/>
              <a:t>Each mobile’s share of the bandwidth is divided into portions for the uplink and the downlink. Also, possibly, out of band signaling.</a:t>
            </a:r>
          </a:p>
          <a:p>
            <a:endParaRPr lang="en-US" smtClean="0"/>
          </a:p>
          <a:p>
            <a:r>
              <a:rPr lang="en-US" smtClean="0"/>
              <a:t>As we will see, used in AMPS, GSM, IS-54/136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6BFE2BF-2C03-4A34-B7AC-674E2FFFA449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Two simple multiple access control techniques.</a:t>
            </a:r>
          </a:p>
          <a:p>
            <a:endParaRPr lang="en-US" smtClean="0"/>
          </a:p>
          <a:p>
            <a:r>
              <a:rPr lang="en-US" smtClean="0"/>
              <a:t>Each mobile’s share of the bandwidth is divided into portions for the uplink and the downlink. Also, possibly, out of band signaling.</a:t>
            </a:r>
          </a:p>
          <a:p>
            <a:endParaRPr lang="en-US" smtClean="0"/>
          </a:p>
          <a:p>
            <a:r>
              <a:rPr lang="en-US" smtClean="0"/>
              <a:t>As we will see, used in AMPS, GSM, IS-54/136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B961328-B078-43B2-90A9-44BBD2566810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679450"/>
            <a:ext cx="4622800" cy="3468688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376965"/>
            <a:ext cx="5036344" cy="407458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06" tIns="45556" rIns="91106" bIns="45556"/>
          <a:lstStyle/>
          <a:p>
            <a:pPr defTabSz="85592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54AB48-7536-4A23-80DC-99124802F777}" type="slidenum">
              <a:rPr lang="en-US"/>
              <a:pPr/>
              <a:t>26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0563"/>
            <a:ext cx="4554537" cy="3417887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638" y="4343049"/>
            <a:ext cx="5031169" cy="4116441"/>
          </a:xfrm>
          <a:noFill/>
          <a:ln/>
        </p:spPr>
        <p:txBody>
          <a:bodyPr lIns="92064" tIns="46033" rIns="92064" bIns="46033"/>
          <a:lstStyle/>
          <a:p>
            <a:pPr algn="just"/>
            <a:r>
              <a:rPr lang="en-US"/>
              <a:t>The type of data communication facility used is a function of the nature of the application, the number of computers involved, and their physical interface.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A4229A-8825-4B56-912A-0CF76C87975E}" type="slidenum">
              <a:rPr lang="en-US" sz="1200"/>
              <a:pPr/>
              <a:t>28</a:t>
            </a:fld>
            <a:endParaRPr lang="en-US" sz="12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15963"/>
            <a:ext cx="4497387" cy="3375025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781" y="4345214"/>
            <a:ext cx="5024438" cy="411389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85592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E4CF240-3EBB-4446-8837-22461055308B}" type="slidenum">
              <a:rPr lang="en-US" sz="1200"/>
              <a:pPr/>
              <a:t>29</a:t>
            </a:fld>
            <a:endParaRPr lang="en-US" sz="12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15963"/>
            <a:ext cx="4497387" cy="3375025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781" y="4345214"/>
            <a:ext cx="5024438" cy="411389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85592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F15D170-2D8B-41D4-8AB9-567022C7D69B}" type="slidenum">
              <a:rPr lang="en-US" sz="1200"/>
              <a:pPr/>
              <a:t>30</a:t>
            </a:fld>
            <a:endParaRPr lang="en-US" sz="12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15963"/>
            <a:ext cx="4497387" cy="3375025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781" y="4345214"/>
            <a:ext cx="5024438" cy="411389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85592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26DCB76-FAEA-4D5C-9BE4-1A9C632DE481}" type="slidenum">
              <a:rPr lang="en-US" sz="1200"/>
              <a:pPr/>
              <a:t>34</a:t>
            </a:fld>
            <a:endParaRPr lang="en-US" sz="120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15963"/>
            <a:ext cx="4497387" cy="3375025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781" y="4345214"/>
            <a:ext cx="5024438" cy="411389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85592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DD16857-828D-4328-AFED-1C5594F0E676}" type="slidenum">
              <a:rPr lang="en-US" sz="1200"/>
              <a:pPr/>
              <a:t>35</a:t>
            </a:fld>
            <a:endParaRPr lang="en-US" sz="12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E79E737A-5C6B-495B-98C2-95DEA291F28A}" type="datetime1">
              <a:rPr lang="en-US" smtClean="0">
                <a:solidFill>
                  <a:srgbClr val="04617B"/>
                </a:solidFill>
              </a:rPr>
              <a:t>2/19/2012</a:t>
            </a:fld>
            <a:endParaRPr lang="en-US">
              <a:solidFill>
                <a:srgbClr val="04617B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455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AD258-B562-4EB0-A94D-4DEA2A949AB1}" type="datetime1">
              <a:rPr lang="en-US" smtClean="0">
                <a:solidFill>
                  <a:srgbClr val="04617B"/>
                </a:solidFill>
              </a:rPr>
              <a:t>2/19/2012</a:t>
            </a:fld>
            <a:endParaRPr lang="en-US">
              <a:solidFill>
                <a:srgbClr val="04617B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699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BE88-0426-4FE6-8AC2-17FCE9983182}" type="datetime1">
              <a:rPr lang="en-US" smtClean="0">
                <a:solidFill>
                  <a:srgbClr val="04617B"/>
                </a:solidFill>
              </a:rPr>
              <a:t>2/19/2012</a:t>
            </a:fld>
            <a:endParaRPr lang="en-US">
              <a:solidFill>
                <a:srgbClr val="04617B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999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81C9D-7828-4FC1-B807-48A7E3048EF6}" type="datetime1">
              <a:rPr lang="en-US" smtClean="0">
                <a:solidFill>
                  <a:srgbClr val="04617B"/>
                </a:solidFill>
              </a:rPr>
              <a:t>2/19/2012</a:t>
            </a:fld>
            <a:endParaRPr lang="en-US">
              <a:solidFill>
                <a:srgbClr val="04617B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>
              <a:solidFill>
                <a:srgbClr val="04617B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668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8CC7-DFD9-494D-B834-887FF59B449D}" type="datetime1">
              <a:rPr lang="en-US" smtClean="0">
                <a:solidFill>
                  <a:srgbClr val="04617B"/>
                </a:solidFill>
              </a:rPr>
              <a:t>2/19/2012</a:t>
            </a:fld>
            <a:endParaRPr lang="en-US">
              <a:solidFill>
                <a:srgbClr val="04617B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>
              <a:solidFill>
                <a:srgbClr val="04617B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378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F5A35-4D97-4F2A-88D0-E66EC573163E}" type="datetime1">
              <a:rPr lang="en-US" smtClean="0">
                <a:solidFill>
                  <a:srgbClr val="04617B"/>
                </a:solidFill>
              </a:rPr>
              <a:t>2/19/2012</a:t>
            </a:fld>
            <a:endParaRPr lang="en-US">
              <a:solidFill>
                <a:srgbClr val="04617B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92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8C65D-28F6-476E-9061-AEC6D92318F1}" type="datetime1">
              <a:rPr lang="en-US" smtClean="0">
                <a:solidFill>
                  <a:srgbClr val="04617B"/>
                </a:solidFill>
              </a:rPr>
              <a:t>2/19/2012</a:t>
            </a:fld>
            <a:endParaRPr lang="en-US">
              <a:solidFill>
                <a:srgbClr val="04617B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424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A02EEFDB-3440-4CFF-B53C-EE084C7323EB}" type="datetime1">
              <a:rPr lang="en-US" smtClean="0">
                <a:solidFill>
                  <a:srgbClr val="04617B"/>
                </a:solidFill>
              </a:rPr>
              <a:t>2/19/2012</a:t>
            </a:fld>
            <a:endParaRPr lang="en-US">
              <a:solidFill>
                <a:srgbClr val="04617B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737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766E45E5-6B59-4040-9CEA-0710D56A4D1F}" type="datetime1">
              <a:rPr lang="en-US" smtClean="0">
                <a:solidFill>
                  <a:srgbClr val="04617B"/>
                </a:solidFill>
              </a:rPr>
              <a:t>2/19/2012</a:t>
            </a:fld>
            <a:endParaRPr lang="en-US">
              <a:solidFill>
                <a:srgbClr val="04617B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964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66C7F-81F7-41C9-BBDC-8FC1E8BA71AE}" type="datetime1">
              <a:rPr lang="en-US" smtClean="0">
                <a:solidFill>
                  <a:srgbClr val="04617B"/>
                </a:solidFill>
              </a:rPr>
              <a:t>2/19/2012</a:t>
            </a:fld>
            <a:endParaRPr lang="en-US">
              <a:solidFill>
                <a:srgbClr val="04617B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967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6D1C-7F2E-42D2-BB49-3CC451C437B0}" type="datetime1">
              <a:rPr lang="en-US" smtClean="0">
                <a:solidFill>
                  <a:srgbClr val="04617B"/>
                </a:solidFill>
              </a:rPr>
              <a:t>2/19/2012</a:t>
            </a:fld>
            <a:endParaRPr lang="en-US">
              <a:solidFill>
                <a:srgbClr val="04617B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199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495800" y="1600200"/>
            <a:ext cx="3810000" cy="2247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495800" y="4000500"/>
            <a:ext cx="3810000" cy="2247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2935B8-7B11-4C85-AB09-510A73678441}" type="datetime1">
              <a:rPr lang="en-US" smtClean="0"/>
              <a:t>2/19/2012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1-</a:t>
            </a:r>
            <a:fld id="{5F020BC3-348D-4A19-9C57-24FEEE1D1F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91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4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04228FC-506D-42BD-A825-B0D8F25B259A}" type="datetime1">
              <a:rPr lang="en-US" smtClean="0">
                <a:solidFill>
                  <a:srgbClr val="04617B"/>
                </a:solidFill>
              </a:rPr>
              <a:t>2/19/2012</a:t>
            </a:fld>
            <a:endParaRPr lang="en-US">
              <a:solidFill>
                <a:srgbClr val="04617B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071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1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7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9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1.bin"/><Relationship Id="rId4" Type="http://schemas.openxmlformats.org/officeDocument/2006/relationships/image" Target="../media/image5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3.bin"/><Relationship Id="rId4" Type="http://schemas.openxmlformats.org/officeDocument/2006/relationships/image" Target="../media/image5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4.bin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b="1" dirty="0" smtClean="0"/>
          </a:p>
          <a:p>
            <a:pPr marL="0" indent="0" algn="ctr">
              <a:buNone/>
            </a:pP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Lecture # 3: </a:t>
            </a:r>
          </a:p>
          <a:p>
            <a:pPr marL="0" indent="0" algn="ctr">
              <a:buNone/>
            </a:pP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WAN </a:t>
            </a:r>
          </a:p>
          <a:p>
            <a:pPr marL="0" indent="0" algn="ctr">
              <a:buNone/>
            </a:pP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Data Communication Network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flipH="1">
            <a:off x="8229600" y="6476996"/>
            <a:ext cx="685800" cy="152403"/>
          </a:xfrm>
        </p:spPr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14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smtClean="0"/>
              <a:t>L.Rania Ahmed Tabeidi</a:t>
            </a:r>
          </a:p>
        </p:txBody>
      </p:sp>
      <p:sp>
        <p:nvSpPr>
          <p:cNvPr id="317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1-</a:t>
            </a:r>
            <a:fld id="{85FE28A3-D179-40F1-B9D0-8A6522F03FC7}" type="slidenum">
              <a:rPr lang="en-US" sz="1400"/>
              <a:pPr/>
              <a:t>2</a:t>
            </a:fld>
            <a:endParaRPr lang="en-US" sz="1400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Outline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63040" y="1828800"/>
            <a:ext cx="6196405" cy="3894269"/>
          </a:xfrm>
        </p:spPr>
        <p:txBody>
          <a:bodyPr/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Data Communication Network Taxonomy</a:t>
            </a:r>
          </a:p>
          <a:p>
            <a:pPr lvl="1"/>
            <a:r>
              <a:rPr lang="en-US" dirty="0" smtClean="0"/>
              <a:t>Broadcast vs</a:t>
            </a:r>
            <a:r>
              <a:rPr lang="en-US" dirty="0"/>
              <a:t>.</a:t>
            </a:r>
            <a:r>
              <a:rPr lang="en-US" dirty="0" smtClean="0"/>
              <a:t> Switched Networks</a:t>
            </a:r>
          </a:p>
          <a:p>
            <a:pPr lvl="1"/>
            <a:r>
              <a:rPr lang="en-US" dirty="0" smtClean="0"/>
              <a:t>Circuit Switched vs. packet switched</a:t>
            </a:r>
          </a:p>
          <a:p>
            <a:pPr lvl="1">
              <a:buFont typeface="Wingdings" pitchFamily="2" charset="2"/>
              <a:buNone/>
            </a:pPr>
            <a:endParaRPr lang="en-US" dirty="0" smtClean="0"/>
          </a:p>
          <a:p>
            <a:r>
              <a:rPr lang="en-US" dirty="0" smtClean="0"/>
              <a:t>Switched Network Performance</a:t>
            </a:r>
          </a:p>
          <a:p>
            <a:pPr lvl="1"/>
            <a:r>
              <a:rPr lang="en-US" dirty="0" smtClean="0"/>
              <a:t>Delay, Lose, </a:t>
            </a:r>
            <a:r>
              <a:rPr lang="en-US" dirty="0" err="1" smtClean="0"/>
              <a:t>Throughtput</a:t>
            </a:r>
            <a:endParaRPr lang="en-US" dirty="0" smtClean="0"/>
          </a:p>
          <a:p>
            <a:pPr lvl="1">
              <a:buFont typeface="Wingdings" pitchFamily="2" charset="2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3044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smtClean="0"/>
              <a:t>L.Rania Ahmed Tabeidi</a:t>
            </a:r>
          </a:p>
        </p:txBody>
      </p:sp>
      <p:sp>
        <p:nvSpPr>
          <p:cNvPr id="430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1-</a:t>
            </a:r>
            <a:fld id="{55476446-158C-4E4B-B907-E3A7F2B0003B}" type="slidenum">
              <a:rPr lang="en-US" sz="1400"/>
              <a:pPr/>
              <a:t>3</a:t>
            </a:fld>
            <a:endParaRPr lang="en-US" sz="1400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760412"/>
            <a:ext cx="7162800" cy="1144588"/>
          </a:xfrm>
        </p:spPr>
        <p:txBody>
          <a:bodyPr lIns="91402" tIns="45704" rIns="91402" bIns="45704" anchor="t"/>
          <a:lstStyle/>
          <a:p>
            <a:pPr defTabSz="915988"/>
            <a:r>
              <a:rPr lang="en-US" altLang="zh-TW" b="1" u="none" dirty="0" smtClean="0">
                <a:solidFill>
                  <a:schemeClr val="bg2">
                    <a:lumMod val="50000"/>
                  </a:schemeClr>
                </a:solidFill>
                <a:ea typeface="PMingLiU" pitchFamily="18" charset="-120"/>
              </a:rPr>
              <a:t>Network Taxonomy</a:t>
            </a:r>
          </a:p>
        </p:txBody>
      </p:sp>
      <p:grpSp>
        <p:nvGrpSpPr>
          <p:cNvPr id="43014" name="Group 4"/>
          <p:cNvGrpSpPr>
            <a:grpSpLocks/>
          </p:cNvGrpSpPr>
          <p:nvPr/>
        </p:nvGrpSpPr>
        <p:grpSpPr bwMode="auto">
          <a:xfrm>
            <a:off x="990600" y="1828799"/>
            <a:ext cx="7162800" cy="2741920"/>
            <a:chOff x="398" y="2356"/>
            <a:chExt cx="4598" cy="974"/>
          </a:xfrm>
        </p:grpSpPr>
        <p:sp>
          <p:nvSpPr>
            <p:cNvPr id="43015" name="Text Box 5"/>
            <p:cNvSpPr txBox="1">
              <a:spLocks noChangeArrowheads="1"/>
            </p:cNvSpPr>
            <p:nvPr/>
          </p:nvSpPr>
          <p:spPr bwMode="auto">
            <a:xfrm>
              <a:off x="1865" y="2356"/>
              <a:ext cx="1504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396" tIns="45701" rIns="91396" bIns="45701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dirty="0" smtClean="0">
                  <a:latin typeface="Comic Sans MS" pitchFamily="66" charset="0"/>
                </a:rPr>
                <a:t>Data Communication Networks</a:t>
              </a:r>
              <a:endParaRPr lang="en-US" sz="3600" i="1" dirty="0">
                <a:latin typeface="Comic Sans MS" pitchFamily="66" charset="0"/>
              </a:endParaRPr>
            </a:p>
          </p:txBody>
        </p:sp>
        <p:sp>
          <p:nvSpPr>
            <p:cNvPr id="43016" name="Text Box 6"/>
            <p:cNvSpPr txBox="1">
              <a:spLocks noChangeArrowheads="1"/>
            </p:cNvSpPr>
            <p:nvPr/>
          </p:nvSpPr>
          <p:spPr bwMode="auto">
            <a:xfrm>
              <a:off x="398" y="3035"/>
              <a:ext cx="1297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396" tIns="45701" rIns="91396" bIns="45701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dirty="0" smtClean="0">
                  <a:solidFill>
                    <a:srgbClr val="FF0000"/>
                  </a:solidFill>
                  <a:latin typeface="Comic Sans MS" pitchFamily="66" charset="0"/>
                </a:rPr>
                <a:t>Switched</a:t>
              </a:r>
              <a:r>
                <a:rPr lang="en-US" dirty="0">
                  <a:solidFill>
                    <a:srgbClr val="FF0000"/>
                  </a:solidFill>
                  <a:latin typeface="Comic Sans MS" pitchFamily="66" charset="0"/>
                </a:rPr>
                <a:t/>
              </a:r>
              <a:br>
                <a:rPr lang="en-US" dirty="0">
                  <a:solidFill>
                    <a:srgbClr val="FF0000"/>
                  </a:solidFill>
                  <a:latin typeface="Comic Sans MS" pitchFamily="66" charset="0"/>
                </a:rPr>
              </a:br>
              <a:r>
                <a:rPr lang="en-US" dirty="0">
                  <a:solidFill>
                    <a:srgbClr val="FF0000"/>
                  </a:solidFill>
                  <a:latin typeface="Comic Sans MS" pitchFamily="66" charset="0"/>
                </a:rPr>
                <a:t>networks</a:t>
              </a:r>
              <a:endParaRPr lang="en-US" sz="3600" i="1" dirty="0">
                <a:solidFill>
                  <a:srgbClr val="FF0000"/>
                </a:solidFill>
                <a:latin typeface="Comic Sans MS" pitchFamily="66" charset="0"/>
              </a:endParaRPr>
            </a:p>
          </p:txBody>
        </p:sp>
        <p:sp>
          <p:nvSpPr>
            <p:cNvPr id="43017" name="Text Box 7"/>
            <p:cNvSpPr txBox="1">
              <a:spLocks noChangeArrowheads="1"/>
            </p:cNvSpPr>
            <p:nvPr/>
          </p:nvSpPr>
          <p:spPr bwMode="auto">
            <a:xfrm>
              <a:off x="3698" y="3028"/>
              <a:ext cx="1298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396" tIns="45701" rIns="91396" bIns="45701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dirty="0" smtClean="0">
                  <a:latin typeface="Comic Sans MS" pitchFamily="66" charset="0"/>
                </a:rPr>
                <a:t>Broadcast</a:t>
              </a:r>
              <a:r>
                <a:rPr lang="en-US" dirty="0">
                  <a:latin typeface="Comic Sans MS" pitchFamily="66" charset="0"/>
                </a:rPr>
                <a:t/>
              </a:r>
              <a:br>
                <a:rPr lang="en-US" dirty="0">
                  <a:latin typeface="Comic Sans MS" pitchFamily="66" charset="0"/>
                </a:rPr>
              </a:br>
              <a:r>
                <a:rPr lang="en-US" dirty="0">
                  <a:latin typeface="Comic Sans MS" pitchFamily="66" charset="0"/>
                </a:rPr>
                <a:t>networks</a:t>
              </a:r>
              <a:endParaRPr lang="en-US" sz="3600" i="1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43018" name="Line 8"/>
            <p:cNvSpPr>
              <a:spLocks noChangeShapeType="1"/>
            </p:cNvSpPr>
            <p:nvPr/>
          </p:nvSpPr>
          <p:spPr bwMode="auto">
            <a:xfrm flipH="1">
              <a:off x="838" y="2654"/>
              <a:ext cx="1203" cy="4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  <p:sp>
          <p:nvSpPr>
            <p:cNvPr id="43019" name="Line 9"/>
            <p:cNvSpPr>
              <a:spLocks noChangeShapeType="1"/>
            </p:cNvSpPr>
            <p:nvPr/>
          </p:nvSpPr>
          <p:spPr bwMode="auto">
            <a:xfrm>
              <a:off x="3177" y="2643"/>
              <a:ext cx="1153" cy="3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6094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105667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>
                <a:solidFill>
                  <a:schemeClr val="bg2">
                    <a:lumMod val="50000"/>
                  </a:schemeClr>
                </a:solidFill>
                <a:ea typeface="PMingLiU" pitchFamily="18" charset="-120"/>
              </a:rPr>
              <a:t>1. Broadcast </a:t>
            </a:r>
            <a:r>
              <a:rPr lang="en-US" altLang="zh-TW" b="1" dirty="0">
                <a:solidFill>
                  <a:schemeClr val="bg2">
                    <a:lumMod val="50000"/>
                  </a:schemeClr>
                </a:solidFill>
                <a:ea typeface="PMingLiU" pitchFamily="18" charset="-120"/>
              </a:rPr>
              <a:t>networks</a:t>
            </a:r>
            <a:br>
              <a:rPr lang="en-US" altLang="zh-TW" b="1" dirty="0">
                <a:solidFill>
                  <a:schemeClr val="bg2">
                    <a:lumMod val="50000"/>
                  </a:schemeClr>
                </a:solidFill>
                <a:ea typeface="PMingLiU" pitchFamily="18" charset="-120"/>
              </a:rPr>
            </a:b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19257"/>
            <a:ext cx="6745045" cy="3603812"/>
          </a:xfrm>
        </p:spPr>
        <p:txBody>
          <a:bodyPr>
            <a:normAutofit/>
          </a:bodyPr>
          <a:lstStyle/>
          <a:p>
            <a:pPr marL="744538" lvl="1" indent="-287338" defTabSz="915988"/>
            <a:r>
              <a:rPr lang="en-US" altLang="zh-TW" sz="2800" dirty="0" smtClean="0">
                <a:ea typeface="PMingLiU" pitchFamily="18" charset="-120"/>
              </a:rPr>
              <a:t>Nodes </a:t>
            </a:r>
            <a:r>
              <a:rPr lang="en-US" altLang="zh-TW" sz="2800" dirty="0">
                <a:ea typeface="PMingLiU" pitchFamily="18" charset="-120"/>
              </a:rPr>
              <a:t>share a common channel; information transmitted by a node is received by </a:t>
            </a:r>
            <a:r>
              <a:rPr lang="en-US" altLang="zh-TW" sz="2800" dirty="0">
                <a:solidFill>
                  <a:schemeClr val="accent2"/>
                </a:solidFill>
                <a:ea typeface="PMingLiU" pitchFamily="18" charset="-120"/>
              </a:rPr>
              <a:t>all</a:t>
            </a:r>
            <a:r>
              <a:rPr lang="en-US" altLang="zh-TW" sz="2800" dirty="0">
                <a:ea typeface="PMingLiU" pitchFamily="18" charset="-120"/>
              </a:rPr>
              <a:t> other nodes in the </a:t>
            </a:r>
            <a:r>
              <a:rPr lang="en-US" altLang="zh-TW" sz="2800" dirty="0" smtClean="0">
                <a:ea typeface="PMingLiU" pitchFamily="18" charset="-120"/>
              </a:rPr>
              <a:t>network.</a:t>
            </a:r>
          </a:p>
          <a:p>
            <a:pPr marL="744538" lvl="1" indent="-287338" defTabSz="915988"/>
            <a:r>
              <a:rPr lang="en-US" sz="2800" dirty="0"/>
              <a:t>Broadcast Network (used in LAN</a:t>
            </a:r>
            <a:r>
              <a:rPr lang="en-US" sz="2800" dirty="0" smtClean="0"/>
              <a:t>)</a:t>
            </a:r>
            <a:endParaRPr lang="en-US" altLang="zh-TW" sz="2800" dirty="0">
              <a:ea typeface="PMingLiU" pitchFamily="18" charset="-120"/>
            </a:endParaRPr>
          </a:p>
          <a:p>
            <a:pPr marL="744538" lvl="1" indent="-287338" defTabSz="915988"/>
            <a:r>
              <a:rPr lang="en-US" altLang="zh-TW" sz="2800" dirty="0">
                <a:ea typeface="PMingLiU" pitchFamily="18" charset="-120"/>
              </a:rPr>
              <a:t>Examples: TV, radio</a:t>
            </a:r>
            <a:endParaRPr lang="en-US" altLang="zh-CN" sz="2800" dirty="0">
              <a:ea typeface="PMingLiU" pitchFamily="18" charset="-120"/>
            </a:endParaRPr>
          </a:p>
          <a:p>
            <a:pPr marL="457200" lvl="1" indent="0" defTabSz="915988">
              <a:buNone/>
            </a:pPr>
            <a:endParaRPr lang="en-US" altLang="zh-TW" sz="2800" dirty="0">
              <a:ea typeface="PMingLiU" pitchFamily="18" charset="-12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4</a:t>
            </a:fld>
            <a:endParaRPr lang="en-US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224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9C335-D2E2-4667-8AF9-12889431735D}" type="slidenum">
              <a:rPr lang="en-US">
                <a:solidFill>
                  <a:srgbClr val="04617B"/>
                </a:solidFill>
              </a:rPr>
              <a:pPr/>
              <a:t>5</a:t>
            </a:fld>
            <a:endParaRPr lang="en-US">
              <a:solidFill>
                <a:srgbClr val="04617B"/>
              </a:solidFill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2. Switching </a:t>
            </a:r>
            <a:r>
              <a:rPr lang="en-US" b="1" dirty="0">
                <a:solidFill>
                  <a:srgbClr val="FF0000"/>
                </a:solidFill>
              </a:rPr>
              <a:t>Networks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Long distance transmission is typically done over a network of switched nodes</a:t>
            </a:r>
          </a:p>
          <a:p>
            <a:r>
              <a:rPr lang="en-US" dirty="0" smtClean="0"/>
              <a:t>End </a:t>
            </a:r>
            <a:r>
              <a:rPr lang="en-US" dirty="0"/>
              <a:t>devices are referred to as stations</a:t>
            </a:r>
          </a:p>
          <a:p>
            <a:pPr lvl="1"/>
            <a:r>
              <a:rPr lang="en-US" dirty="0"/>
              <a:t>Computer, terminal, phone, etc.</a:t>
            </a:r>
          </a:p>
          <a:p>
            <a:r>
              <a:rPr lang="en-US" dirty="0"/>
              <a:t>A collection of nodes and connections is a communications network</a:t>
            </a:r>
          </a:p>
          <a:p>
            <a:r>
              <a:rPr lang="en-US" dirty="0"/>
              <a:t>Data is routed by being switched from node to </a:t>
            </a:r>
            <a:r>
              <a:rPr lang="en-US" dirty="0" smtClean="0"/>
              <a:t>node</a:t>
            </a:r>
          </a:p>
          <a:p>
            <a:pPr marL="274320" lvl="1"/>
            <a:r>
              <a:rPr lang="en-US" altLang="zh-TW" sz="2000" dirty="0">
                <a:latin typeface="Franklin Gothic Book" pitchFamily="34" charset="0"/>
                <a:ea typeface="PMingLiU" pitchFamily="18" charset="-120"/>
              </a:rPr>
              <a:t>Information is transmitted to a </a:t>
            </a:r>
            <a:r>
              <a:rPr lang="en-US" altLang="zh-TW" sz="2000" dirty="0">
                <a:solidFill>
                  <a:schemeClr val="accent2"/>
                </a:solidFill>
                <a:latin typeface="Franklin Gothic Book" pitchFamily="34" charset="0"/>
                <a:ea typeface="PMingLiU" pitchFamily="18" charset="-120"/>
              </a:rPr>
              <a:t>small sub-set</a:t>
            </a:r>
            <a:r>
              <a:rPr lang="en-US" altLang="zh-TW" sz="2000" dirty="0">
                <a:latin typeface="Franklin Gothic Book" pitchFamily="34" charset="0"/>
                <a:ea typeface="PMingLiU" pitchFamily="18" charset="-120"/>
              </a:rPr>
              <a:t> (usually only one) of the nodes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15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ED31-13C4-464E-B535-CC8096405018}" type="slidenum">
              <a:rPr lang="en-US">
                <a:solidFill>
                  <a:srgbClr val="04617B"/>
                </a:solidFill>
              </a:rPr>
              <a:pPr/>
              <a:t>6</a:t>
            </a:fld>
            <a:endParaRPr lang="en-US">
              <a:solidFill>
                <a:srgbClr val="04617B"/>
              </a:solidFill>
            </a:endParaRPr>
          </a:p>
        </p:txBody>
      </p:sp>
      <p:sp>
        <p:nvSpPr>
          <p:cNvPr id="645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95023" y="817582"/>
            <a:ext cx="7134577" cy="120248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2. Switching Networks </a:t>
            </a:r>
            <a:r>
              <a:rPr lang="en-US" b="1" dirty="0" err="1" smtClean="0">
                <a:solidFill>
                  <a:srgbClr val="FF0000"/>
                </a:solidFill>
              </a:rPr>
              <a:t>cont</a:t>
            </a:r>
            <a:r>
              <a:rPr lang="en-US" b="1" dirty="0" smtClean="0">
                <a:solidFill>
                  <a:srgbClr val="FF0000"/>
                </a:solidFill>
              </a:rPr>
              <a:t>…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45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Communication Network</a:t>
            </a:r>
          </a:p>
          <a:p>
            <a:pPr lvl="1"/>
            <a:r>
              <a:rPr lang="en-US" dirty="0"/>
              <a:t>Switching Network (used in WAN)</a:t>
            </a:r>
          </a:p>
          <a:p>
            <a:r>
              <a:rPr lang="en-US" dirty="0" smtClean="0"/>
              <a:t>Switching </a:t>
            </a:r>
            <a:r>
              <a:rPr lang="en-US" dirty="0"/>
              <a:t>Networks</a:t>
            </a:r>
          </a:p>
          <a:p>
            <a:pPr lvl="1"/>
            <a:r>
              <a:rPr lang="en-US" dirty="0"/>
              <a:t>Circuit-switching networks</a:t>
            </a:r>
          </a:p>
          <a:p>
            <a:pPr lvl="1"/>
            <a:r>
              <a:rPr lang="en-US" dirty="0"/>
              <a:t>Packet-switching networks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99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549552" y="6035675"/>
            <a:ext cx="554023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1-</a:t>
            </a:r>
            <a:fld id="{304BCD43-A1C1-4B88-8975-AC6702676071}" type="slidenum">
              <a:rPr lang="en-US" sz="1400"/>
              <a:pPr/>
              <a:t>7</a:t>
            </a:fld>
            <a:endParaRPr lang="en-US" sz="1400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841375" y="609600"/>
            <a:ext cx="7343775" cy="6858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2. Switched Network </a:t>
            </a:r>
            <a:r>
              <a:rPr lang="en-US" b="1" dirty="0" err="1" smtClean="0">
                <a:solidFill>
                  <a:srgbClr val="FF0000"/>
                </a:solidFill>
              </a:rPr>
              <a:t>cont</a:t>
            </a:r>
            <a:r>
              <a:rPr lang="en-US" b="1" dirty="0" smtClean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44037" name="Rectangle 4"/>
          <p:cNvSpPr>
            <a:spLocks noChangeArrowheads="1"/>
          </p:cNvSpPr>
          <p:nvPr/>
        </p:nvSpPr>
        <p:spPr bwMode="auto">
          <a:xfrm>
            <a:off x="3114675" y="1521923"/>
            <a:ext cx="2360613" cy="654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dirty="0">
                <a:latin typeface="Comic Sans MS" pitchFamily="66" charset="0"/>
              </a:rPr>
              <a:t>Switched</a:t>
            </a:r>
          </a:p>
          <a:p>
            <a:pPr algn="ctr"/>
            <a:r>
              <a:rPr lang="en-US" sz="2000" dirty="0">
                <a:latin typeface="Comic Sans MS" pitchFamily="66" charset="0"/>
              </a:rPr>
              <a:t>networks</a:t>
            </a:r>
          </a:p>
        </p:txBody>
      </p:sp>
      <p:grpSp>
        <p:nvGrpSpPr>
          <p:cNvPr id="44038" name="Group 30"/>
          <p:cNvGrpSpPr>
            <a:grpSpLocks/>
          </p:cNvGrpSpPr>
          <p:nvPr/>
        </p:nvGrpSpPr>
        <p:grpSpPr bwMode="auto">
          <a:xfrm>
            <a:off x="914400" y="2520950"/>
            <a:ext cx="3211513" cy="1957388"/>
            <a:chOff x="446" y="1472"/>
            <a:chExt cx="2163" cy="1233"/>
          </a:xfrm>
        </p:grpSpPr>
        <p:sp>
          <p:nvSpPr>
            <p:cNvPr id="44060" name="Rectangle 6"/>
            <p:cNvSpPr>
              <a:spLocks noChangeArrowheads="1"/>
            </p:cNvSpPr>
            <p:nvPr/>
          </p:nvSpPr>
          <p:spPr bwMode="auto">
            <a:xfrm>
              <a:off x="860" y="1472"/>
              <a:ext cx="1487" cy="47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sz="2000" dirty="0">
                  <a:latin typeface="Comic Sans MS" pitchFamily="66" charset="0"/>
                </a:rPr>
                <a:t>Circuit-switched</a:t>
              </a:r>
            </a:p>
            <a:p>
              <a:pPr algn="ctr"/>
              <a:r>
                <a:rPr lang="en-US" sz="2000" dirty="0">
                  <a:latin typeface="Comic Sans MS" pitchFamily="66" charset="0"/>
                </a:rPr>
                <a:t>networks</a:t>
              </a:r>
            </a:p>
          </p:txBody>
        </p:sp>
        <p:sp>
          <p:nvSpPr>
            <p:cNvPr id="44061" name="Rectangle 8"/>
            <p:cNvSpPr>
              <a:spLocks noChangeArrowheads="1"/>
            </p:cNvSpPr>
            <p:nvPr/>
          </p:nvSpPr>
          <p:spPr bwMode="auto">
            <a:xfrm>
              <a:off x="446" y="2290"/>
              <a:ext cx="803" cy="399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2000" dirty="0">
                  <a:latin typeface="Comic Sans MS" pitchFamily="66" charset="0"/>
                </a:rPr>
                <a:t>FDM</a:t>
              </a:r>
            </a:p>
          </p:txBody>
        </p:sp>
        <p:sp>
          <p:nvSpPr>
            <p:cNvPr id="44062" name="Rectangle 9"/>
            <p:cNvSpPr>
              <a:spLocks noChangeArrowheads="1"/>
            </p:cNvSpPr>
            <p:nvPr/>
          </p:nvSpPr>
          <p:spPr bwMode="auto">
            <a:xfrm>
              <a:off x="1806" y="2306"/>
              <a:ext cx="803" cy="39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2000" dirty="0">
                  <a:latin typeface="Comic Sans MS" pitchFamily="66" charset="0"/>
                </a:rPr>
                <a:t>TDM</a:t>
              </a:r>
            </a:p>
          </p:txBody>
        </p:sp>
        <p:grpSp>
          <p:nvGrpSpPr>
            <p:cNvPr id="44063" name="Group 17"/>
            <p:cNvGrpSpPr>
              <a:grpSpLocks/>
            </p:cNvGrpSpPr>
            <p:nvPr/>
          </p:nvGrpSpPr>
          <p:grpSpPr bwMode="auto">
            <a:xfrm>
              <a:off x="1009" y="1954"/>
              <a:ext cx="1184" cy="361"/>
              <a:chOff x="1009" y="1954"/>
              <a:chExt cx="1184" cy="361"/>
            </a:xfrm>
          </p:grpSpPr>
          <p:grpSp>
            <p:nvGrpSpPr>
              <p:cNvPr id="44064" name="Group 15"/>
              <p:cNvGrpSpPr>
                <a:grpSpLocks/>
              </p:cNvGrpSpPr>
              <p:nvPr/>
            </p:nvGrpSpPr>
            <p:grpSpPr bwMode="auto">
              <a:xfrm>
                <a:off x="1009" y="2114"/>
                <a:ext cx="1184" cy="201"/>
                <a:chOff x="1009" y="2114"/>
                <a:chExt cx="1184" cy="201"/>
              </a:xfrm>
            </p:grpSpPr>
            <p:sp>
              <p:nvSpPr>
                <p:cNvPr id="44066" name="Line 12"/>
                <p:cNvSpPr>
                  <a:spLocks noChangeShapeType="1"/>
                </p:cNvSpPr>
                <p:nvPr/>
              </p:nvSpPr>
              <p:spPr bwMode="auto">
                <a:xfrm>
                  <a:off x="1009" y="2118"/>
                  <a:ext cx="1179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067" name="Line 13"/>
                <p:cNvSpPr>
                  <a:spLocks noChangeShapeType="1"/>
                </p:cNvSpPr>
                <p:nvPr/>
              </p:nvSpPr>
              <p:spPr bwMode="auto">
                <a:xfrm>
                  <a:off x="2193" y="2129"/>
                  <a:ext cx="0" cy="18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068" name="Line 14"/>
                <p:cNvSpPr>
                  <a:spLocks noChangeShapeType="1"/>
                </p:cNvSpPr>
                <p:nvPr/>
              </p:nvSpPr>
              <p:spPr bwMode="auto">
                <a:xfrm>
                  <a:off x="1010" y="2114"/>
                  <a:ext cx="0" cy="18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065" name="Line 16"/>
              <p:cNvSpPr>
                <a:spLocks noChangeShapeType="1"/>
              </p:cNvSpPr>
              <p:nvPr/>
            </p:nvSpPr>
            <p:spPr bwMode="auto">
              <a:xfrm>
                <a:off x="1588" y="1954"/>
                <a:ext cx="0" cy="1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4039" name="Group 31"/>
          <p:cNvGrpSpPr>
            <a:grpSpLocks/>
          </p:cNvGrpSpPr>
          <p:nvPr/>
        </p:nvGrpSpPr>
        <p:grpSpPr bwMode="auto">
          <a:xfrm>
            <a:off x="4956175" y="2742711"/>
            <a:ext cx="3076575" cy="1981200"/>
            <a:chOff x="3012" y="1468"/>
            <a:chExt cx="2318" cy="1248"/>
          </a:xfrm>
        </p:grpSpPr>
        <p:sp>
          <p:nvSpPr>
            <p:cNvPr id="44051" name="Rectangle 7"/>
            <p:cNvSpPr>
              <a:spLocks noChangeArrowheads="1"/>
            </p:cNvSpPr>
            <p:nvPr/>
          </p:nvSpPr>
          <p:spPr bwMode="auto">
            <a:xfrm>
              <a:off x="3383" y="1468"/>
              <a:ext cx="1487" cy="47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sz="2000" dirty="0">
                  <a:latin typeface="Comic Sans MS" pitchFamily="66" charset="0"/>
                </a:rPr>
                <a:t>Packet-switched</a:t>
              </a:r>
            </a:p>
            <a:p>
              <a:pPr algn="ctr"/>
              <a:r>
                <a:rPr lang="en-US" sz="2000" dirty="0">
                  <a:latin typeface="Comic Sans MS" pitchFamily="66" charset="0"/>
                </a:rPr>
                <a:t>networks</a:t>
              </a:r>
            </a:p>
          </p:txBody>
        </p:sp>
        <p:sp>
          <p:nvSpPr>
            <p:cNvPr id="44052" name="Rectangle 10"/>
            <p:cNvSpPr>
              <a:spLocks noChangeArrowheads="1"/>
            </p:cNvSpPr>
            <p:nvPr/>
          </p:nvSpPr>
          <p:spPr bwMode="auto">
            <a:xfrm>
              <a:off x="3012" y="2317"/>
              <a:ext cx="1005" cy="39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2000" dirty="0">
                  <a:latin typeface="Comic Sans MS" pitchFamily="66" charset="0"/>
                </a:rPr>
                <a:t>Networks</a:t>
              </a:r>
            </a:p>
            <a:p>
              <a:pPr algn="ctr"/>
              <a:r>
                <a:rPr lang="en-US" sz="2000" dirty="0">
                  <a:latin typeface="Comic Sans MS" pitchFamily="66" charset="0"/>
                </a:rPr>
                <a:t>with VCs</a:t>
              </a:r>
            </a:p>
          </p:txBody>
        </p:sp>
        <p:sp>
          <p:nvSpPr>
            <p:cNvPr id="44053" name="Rectangle 11"/>
            <p:cNvSpPr>
              <a:spLocks noChangeArrowheads="1"/>
            </p:cNvSpPr>
            <p:nvPr/>
          </p:nvSpPr>
          <p:spPr bwMode="auto">
            <a:xfrm>
              <a:off x="4325" y="2312"/>
              <a:ext cx="1005" cy="399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2000" dirty="0">
                  <a:latin typeface="Comic Sans MS" pitchFamily="66" charset="0"/>
                </a:rPr>
                <a:t>Datagram</a:t>
              </a:r>
            </a:p>
            <a:p>
              <a:pPr algn="ctr"/>
              <a:r>
                <a:rPr lang="en-US" sz="2000" dirty="0">
                  <a:latin typeface="Comic Sans MS" pitchFamily="66" charset="0"/>
                </a:rPr>
                <a:t>Networks</a:t>
              </a:r>
            </a:p>
          </p:txBody>
        </p:sp>
        <p:grpSp>
          <p:nvGrpSpPr>
            <p:cNvPr id="44054" name="Group 18"/>
            <p:cNvGrpSpPr>
              <a:grpSpLocks/>
            </p:cNvGrpSpPr>
            <p:nvPr/>
          </p:nvGrpSpPr>
          <p:grpSpPr bwMode="auto">
            <a:xfrm>
              <a:off x="3574" y="1955"/>
              <a:ext cx="1184" cy="361"/>
              <a:chOff x="1009" y="1954"/>
              <a:chExt cx="1184" cy="361"/>
            </a:xfrm>
          </p:grpSpPr>
          <p:grpSp>
            <p:nvGrpSpPr>
              <p:cNvPr id="44055" name="Group 19"/>
              <p:cNvGrpSpPr>
                <a:grpSpLocks/>
              </p:cNvGrpSpPr>
              <p:nvPr/>
            </p:nvGrpSpPr>
            <p:grpSpPr bwMode="auto">
              <a:xfrm>
                <a:off x="1009" y="2114"/>
                <a:ext cx="1184" cy="201"/>
                <a:chOff x="1009" y="2114"/>
                <a:chExt cx="1184" cy="201"/>
              </a:xfrm>
            </p:grpSpPr>
            <p:sp>
              <p:nvSpPr>
                <p:cNvPr id="44057" name="Line 20"/>
                <p:cNvSpPr>
                  <a:spLocks noChangeShapeType="1"/>
                </p:cNvSpPr>
                <p:nvPr/>
              </p:nvSpPr>
              <p:spPr bwMode="auto">
                <a:xfrm>
                  <a:off x="1009" y="2118"/>
                  <a:ext cx="1179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058" name="Line 21"/>
                <p:cNvSpPr>
                  <a:spLocks noChangeShapeType="1"/>
                </p:cNvSpPr>
                <p:nvPr/>
              </p:nvSpPr>
              <p:spPr bwMode="auto">
                <a:xfrm>
                  <a:off x="2193" y="2129"/>
                  <a:ext cx="0" cy="18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059" name="Line 22"/>
                <p:cNvSpPr>
                  <a:spLocks noChangeShapeType="1"/>
                </p:cNvSpPr>
                <p:nvPr/>
              </p:nvSpPr>
              <p:spPr bwMode="auto">
                <a:xfrm>
                  <a:off x="1010" y="2114"/>
                  <a:ext cx="0" cy="18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056" name="Line 23"/>
              <p:cNvSpPr>
                <a:spLocks noChangeShapeType="1"/>
              </p:cNvSpPr>
              <p:nvPr/>
            </p:nvSpPr>
            <p:spPr bwMode="auto">
              <a:xfrm>
                <a:off x="1588" y="1954"/>
                <a:ext cx="0" cy="1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4040" name="Group 24"/>
          <p:cNvGrpSpPr>
            <a:grpSpLocks/>
          </p:cNvGrpSpPr>
          <p:nvPr/>
        </p:nvGrpSpPr>
        <p:grpSpPr bwMode="auto">
          <a:xfrm>
            <a:off x="2468563" y="2174386"/>
            <a:ext cx="3816350" cy="573087"/>
            <a:chOff x="1009" y="1954"/>
            <a:chExt cx="1184" cy="361"/>
          </a:xfrm>
        </p:grpSpPr>
        <p:grpSp>
          <p:nvGrpSpPr>
            <p:cNvPr id="44046" name="Group 25"/>
            <p:cNvGrpSpPr>
              <a:grpSpLocks/>
            </p:cNvGrpSpPr>
            <p:nvPr/>
          </p:nvGrpSpPr>
          <p:grpSpPr bwMode="auto">
            <a:xfrm>
              <a:off x="1009" y="2114"/>
              <a:ext cx="1184" cy="201"/>
              <a:chOff x="1009" y="2114"/>
              <a:chExt cx="1184" cy="201"/>
            </a:xfrm>
          </p:grpSpPr>
          <p:sp>
            <p:nvSpPr>
              <p:cNvPr id="44048" name="Line 26"/>
              <p:cNvSpPr>
                <a:spLocks noChangeShapeType="1"/>
              </p:cNvSpPr>
              <p:nvPr/>
            </p:nvSpPr>
            <p:spPr bwMode="auto">
              <a:xfrm>
                <a:off x="1009" y="2118"/>
                <a:ext cx="117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49" name="Line 27"/>
              <p:cNvSpPr>
                <a:spLocks noChangeShapeType="1"/>
              </p:cNvSpPr>
              <p:nvPr/>
            </p:nvSpPr>
            <p:spPr bwMode="auto">
              <a:xfrm>
                <a:off x="2193" y="2129"/>
                <a:ext cx="0" cy="1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50" name="Line 28"/>
              <p:cNvSpPr>
                <a:spLocks noChangeShapeType="1"/>
              </p:cNvSpPr>
              <p:nvPr/>
            </p:nvSpPr>
            <p:spPr bwMode="auto">
              <a:xfrm>
                <a:off x="1010" y="2114"/>
                <a:ext cx="0" cy="1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4047" name="Line 29"/>
            <p:cNvSpPr>
              <a:spLocks noChangeShapeType="1"/>
            </p:cNvSpPr>
            <p:nvPr/>
          </p:nvSpPr>
          <p:spPr bwMode="auto">
            <a:xfrm>
              <a:off x="1588" y="1954"/>
              <a:ext cx="0" cy="1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4041" name="Text Box 33"/>
          <p:cNvSpPr txBox="1">
            <a:spLocks noChangeArrowheads="1"/>
          </p:cNvSpPr>
          <p:nvPr/>
        </p:nvSpPr>
        <p:spPr bwMode="auto">
          <a:xfrm>
            <a:off x="6858000" y="4736068"/>
            <a:ext cx="1066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dirty="0"/>
              <a:t>(</a:t>
            </a:r>
            <a:r>
              <a:rPr lang="en-US" sz="1800" dirty="0">
                <a:solidFill>
                  <a:srgbClr val="FF0000"/>
                </a:solidFill>
              </a:rPr>
              <a:t>Internet</a:t>
            </a:r>
            <a:r>
              <a:rPr lang="en-US" sz="1200" dirty="0"/>
              <a:t>)</a:t>
            </a:r>
          </a:p>
        </p:txBody>
      </p:sp>
      <p:sp>
        <p:nvSpPr>
          <p:cNvPr id="44042" name="Text Box 34"/>
          <p:cNvSpPr txBox="1">
            <a:spLocks noChangeArrowheads="1"/>
          </p:cNvSpPr>
          <p:nvPr/>
        </p:nvSpPr>
        <p:spPr bwMode="auto">
          <a:xfrm>
            <a:off x="5091112" y="4785823"/>
            <a:ext cx="17748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dirty="0"/>
              <a:t>(</a:t>
            </a:r>
            <a:r>
              <a:rPr lang="en-US" sz="1400" dirty="0"/>
              <a:t>X.25,Frame relay, ATM)</a:t>
            </a:r>
          </a:p>
        </p:txBody>
      </p:sp>
      <p:sp>
        <p:nvSpPr>
          <p:cNvPr id="44043" name="Oval 35"/>
          <p:cNvSpPr>
            <a:spLocks noChangeArrowheads="1"/>
          </p:cNvSpPr>
          <p:nvPr/>
        </p:nvSpPr>
        <p:spPr bwMode="auto">
          <a:xfrm>
            <a:off x="4606925" y="2434736"/>
            <a:ext cx="3578225" cy="3175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4" name="Line 36"/>
          <p:cNvSpPr>
            <a:spLocks noChangeShapeType="1"/>
          </p:cNvSpPr>
          <p:nvPr/>
        </p:nvSpPr>
        <p:spPr bwMode="auto">
          <a:xfrm flipV="1">
            <a:off x="3962399" y="5160472"/>
            <a:ext cx="1128713" cy="6307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5" name="Text Box 37"/>
          <p:cNvSpPr txBox="1">
            <a:spLocks noChangeArrowheads="1"/>
          </p:cNvSpPr>
          <p:nvPr/>
        </p:nvSpPr>
        <p:spPr bwMode="auto">
          <a:xfrm>
            <a:off x="1981200" y="5410200"/>
            <a:ext cx="2192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</a:rPr>
              <a:t>Course Subject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10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85800"/>
            <a:ext cx="7467600" cy="6858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2.1 Circuit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Switching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524000"/>
            <a:ext cx="7315200" cy="3962400"/>
          </a:xfrm>
        </p:spPr>
        <p:txBody>
          <a:bodyPr>
            <a:normAutofit/>
          </a:bodyPr>
          <a:lstStyle/>
          <a:p>
            <a:r>
              <a:rPr lang="en-US" sz="2400" b="1" dirty="0"/>
              <a:t>Circuit switching</a:t>
            </a:r>
            <a:r>
              <a:rPr lang="en-US" sz="2400" dirty="0"/>
              <a:t> is a technique that directly connects the sender and the receiver in an unbroken path.</a:t>
            </a:r>
          </a:p>
          <a:p>
            <a:r>
              <a:rPr lang="en-US" sz="2400" dirty="0"/>
              <a:t>Telephone switching equipment, for example, establishes a path that connects the caller's telephone to the receiver's telephone by making a physical connection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err="1" smtClean="0">
                <a:solidFill>
                  <a:srgbClr val="04617B"/>
                </a:solidFill>
              </a:rPr>
              <a:t>L.Rania</a:t>
            </a:r>
            <a:r>
              <a:rPr lang="en-US" sz="1600" dirty="0" smtClean="0">
                <a:solidFill>
                  <a:srgbClr val="04617B"/>
                </a:solidFill>
              </a:rPr>
              <a:t> Ahmed </a:t>
            </a:r>
            <a:r>
              <a:rPr lang="en-US" sz="1600" dirty="0" err="1" smtClean="0">
                <a:solidFill>
                  <a:srgbClr val="04617B"/>
                </a:solidFill>
              </a:rPr>
              <a:t>Tabeidi</a:t>
            </a:r>
            <a:endParaRPr lang="en-US" sz="1600" dirty="0">
              <a:solidFill>
                <a:srgbClr val="04617B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8</a:t>
            </a:fld>
            <a:endParaRPr lang="en-US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174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2.1 Circuit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Switching </a:t>
            </a:r>
            <a:r>
              <a:rPr lang="en-US" b="1" dirty="0" err="1" smtClean="0">
                <a:solidFill>
                  <a:schemeClr val="bg2">
                    <a:lumMod val="50000"/>
                  </a:schemeClr>
                </a:solidFill>
              </a:rPr>
              <a:t>cont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this type of switching technique, once a connection is established, a dedicated path exists between both ends until the connection is terminated.</a:t>
            </a:r>
          </a:p>
          <a:p>
            <a:r>
              <a:rPr lang="en-US" dirty="0"/>
              <a:t>Routing decisions must be made when the circuit is first established, but there are no decisions made after that time.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9</a:t>
            </a:fld>
            <a:endParaRPr lang="en-US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20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ChangeArrowheads="1"/>
          </p:cNvSpPr>
          <p:nvPr/>
        </p:nvSpPr>
        <p:spPr bwMode="auto">
          <a:xfrm>
            <a:off x="4260850" y="1711325"/>
            <a:ext cx="0" cy="11113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3" name="Rectangle 3"/>
          <p:cNvSpPr>
            <a:spLocks noChangeArrowheads="1"/>
          </p:cNvSpPr>
          <p:nvPr/>
        </p:nvSpPr>
        <p:spPr bwMode="auto">
          <a:xfrm>
            <a:off x="4260850" y="1770063"/>
            <a:ext cx="0" cy="11112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4" name="Rectangle 4"/>
          <p:cNvSpPr>
            <a:spLocks noChangeArrowheads="1"/>
          </p:cNvSpPr>
          <p:nvPr/>
        </p:nvSpPr>
        <p:spPr bwMode="auto">
          <a:xfrm>
            <a:off x="1066800" y="1917700"/>
            <a:ext cx="0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5" name="Rectangle 5"/>
          <p:cNvSpPr>
            <a:spLocks noChangeArrowheads="1"/>
          </p:cNvSpPr>
          <p:nvPr/>
        </p:nvSpPr>
        <p:spPr bwMode="auto">
          <a:xfrm>
            <a:off x="1790700" y="2070100"/>
            <a:ext cx="0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6" name="Rectangle 6"/>
          <p:cNvSpPr>
            <a:spLocks noChangeArrowheads="1"/>
          </p:cNvSpPr>
          <p:nvPr/>
        </p:nvSpPr>
        <p:spPr bwMode="auto">
          <a:xfrm>
            <a:off x="1066800" y="1993900"/>
            <a:ext cx="0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7" name="Rectangle 7"/>
          <p:cNvSpPr>
            <a:spLocks noChangeArrowheads="1"/>
          </p:cNvSpPr>
          <p:nvPr/>
        </p:nvSpPr>
        <p:spPr bwMode="auto">
          <a:xfrm>
            <a:off x="1790700" y="2146300"/>
            <a:ext cx="0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8" name="Rectangle 8"/>
          <p:cNvSpPr>
            <a:spLocks noChangeArrowheads="1"/>
          </p:cNvSpPr>
          <p:nvPr/>
        </p:nvSpPr>
        <p:spPr bwMode="auto">
          <a:xfrm>
            <a:off x="1066800" y="3390900"/>
            <a:ext cx="0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9" name="Rectangle 9"/>
          <p:cNvSpPr>
            <a:spLocks noChangeArrowheads="1"/>
          </p:cNvSpPr>
          <p:nvPr/>
        </p:nvSpPr>
        <p:spPr bwMode="auto">
          <a:xfrm>
            <a:off x="3151188" y="3824288"/>
            <a:ext cx="0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0" name="Rectangle 10"/>
          <p:cNvSpPr>
            <a:spLocks noChangeArrowheads="1"/>
          </p:cNvSpPr>
          <p:nvPr/>
        </p:nvSpPr>
        <p:spPr bwMode="auto">
          <a:xfrm>
            <a:off x="1066800" y="4116388"/>
            <a:ext cx="0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1" name="Rectangle 11"/>
          <p:cNvSpPr>
            <a:spLocks noChangeArrowheads="1"/>
          </p:cNvSpPr>
          <p:nvPr/>
        </p:nvSpPr>
        <p:spPr bwMode="auto">
          <a:xfrm>
            <a:off x="3151188" y="4560888"/>
            <a:ext cx="0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2" name="Line 12"/>
          <p:cNvSpPr>
            <a:spLocks noChangeShapeType="1"/>
          </p:cNvSpPr>
          <p:nvPr/>
        </p:nvSpPr>
        <p:spPr bwMode="auto">
          <a:xfrm flipH="1">
            <a:off x="3717262" y="3048000"/>
            <a:ext cx="11776" cy="342820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10800000" vert="eaVert" wrap="none" lIns="92121" tIns="46062" rIns="92121" bIns="46062" anchor="ctr"/>
          <a:lstStyle/>
          <a:p>
            <a:endParaRPr lang="en-US"/>
          </a:p>
        </p:txBody>
      </p:sp>
      <p:sp>
        <p:nvSpPr>
          <p:cNvPr id="4113" name="Line 13"/>
          <p:cNvSpPr>
            <a:spLocks noChangeShapeType="1"/>
          </p:cNvSpPr>
          <p:nvPr/>
        </p:nvSpPr>
        <p:spPr bwMode="auto">
          <a:xfrm flipH="1">
            <a:off x="1984375" y="2819400"/>
            <a:ext cx="20638" cy="38274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10800000" vert="eaVert" wrap="none" lIns="92121" tIns="46062" rIns="92121" bIns="46062" anchor="ctr"/>
          <a:lstStyle/>
          <a:p>
            <a:endParaRPr lang="en-US"/>
          </a:p>
        </p:txBody>
      </p:sp>
      <p:sp>
        <p:nvSpPr>
          <p:cNvPr id="215054" name="AutoShape 14"/>
          <p:cNvSpPr>
            <a:spLocks noChangeArrowheads="1"/>
          </p:cNvSpPr>
          <p:nvPr/>
        </p:nvSpPr>
        <p:spPr bwMode="auto">
          <a:xfrm rot="16200000" flipH="1">
            <a:off x="4354835" y="1914845"/>
            <a:ext cx="305748" cy="5005388"/>
          </a:xfrm>
          <a:prstGeom prst="parallelogram">
            <a:avLst>
              <a:gd name="adj" fmla="val 79579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rot="10800000" vert="eaVert" wrap="none" lIns="92121" tIns="46062" rIns="92121" bIns="46062" anchor="ctr"/>
          <a:lstStyle/>
          <a:p>
            <a:endParaRPr lang="en-US"/>
          </a:p>
        </p:txBody>
      </p:sp>
      <p:sp>
        <p:nvSpPr>
          <p:cNvPr id="215055" name="AutoShape 15"/>
          <p:cNvSpPr>
            <a:spLocks noChangeArrowheads="1"/>
          </p:cNvSpPr>
          <p:nvPr/>
        </p:nvSpPr>
        <p:spPr bwMode="auto">
          <a:xfrm rot="5400000">
            <a:off x="2775744" y="2626519"/>
            <a:ext cx="184150" cy="1725612"/>
          </a:xfrm>
          <a:prstGeom prst="parallelogram">
            <a:avLst>
              <a:gd name="adj" fmla="val 63884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rot="10800000" vert="eaVert" wrap="none" lIns="92121" tIns="46062" rIns="92121" bIns="46062" anchor="ctr"/>
          <a:lstStyle/>
          <a:p>
            <a:endParaRPr lang="en-US"/>
          </a:p>
        </p:txBody>
      </p:sp>
      <p:sp>
        <p:nvSpPr>
          <p:cNvPr id="215057" name="AutoShape 17"/>
          <p:cNvSpPr>
            <a:spLocks/>
          </p:cNvSpPr>
          <p:nvPr/>
        </p:nvSpPr>
        <p:spPr bwMode="auto">
          <a:xfrm>
            <a:off x="1741488" y="3429000"/>
            <a:ext cx="90487" cy="1065213"/>
          </a:xfrm>
          <a:prstGeom prst="leftBrace">
            <a:avLst>
              <a:gd name="adj1" fmla="val 98100"/>
              <a:gd name="adj2" fmla="val 36366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671" tIns="45839" rIns="91671" bIns="229194" anchor="ctr"/>
          <a:lstStyle/>
          <a:p>
            <a:pPr algn="r">
              <a:spcBef>
                <a:spcPct val="50000"/>
              </a:spcBef>
              <a:spcAft>
                <a:spcPts val="1000"/>
              </a:spcAft>
            </a:pPr>
            <a:r>
              <a:rPr lang="en-US" sz="1600" dirty="0">
                <a:latin typeface="Comic Sans MS" pitchFamily="66" charset="0"/>
              </a:rPr>
              <a:t>circuit               </a:t>
            </a:r>
            <a:br>
              <a:rPr lang="en-US" sz="1600" dirty="0">
                <a:latin typeface="Comic Sans MS" pitchFamily="66" charset="0"/>
              </a:rPr>
            </a:br>
            <a:r>
              <a:rPr lang="en-US" sz="1600" dirty="0">
                <a:latin typeface="Comic Sans MS" pitchFamily="66" charset="0"/>
              </a:rPr>
              <a:t>establishment</a:t>
            </a:r>
            <a:r>
              <a:rPr lang="en-US" sz="1600" dirty="0">
                <a:latin typeface="PMingLiU" pitchFamily="18" charset="-120"/>
              </a:rPr>
              <a:t>   </a:t>
            </a:r>
            <a:endParaRPr lang="en-US" sz="1600" dirty="0">
              <a:solidFill>
                <a:srgbClr val="000000"/>
              </a:solidFill>
              <a:latin typeface="PMingLiU" pitchFamily="18" charset="-120"/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715294" y="4572000"/>
            <a:ext cx="5295106" cy="1525587"/>
            <a:chOff x="1099" y="2692"/>
            <a:chExt cx="3434" cy="1115"/>
          </a:xfrm>
        </p:grpSpPr>
        <p:sp>
          <p:nvSpPr>
            <p:cNvPr id="4171" name="AutoShape 19"/>
            <p:cNvSpPr>
              <a:spLocks noChangeArrowheads="1"/>
            </p:cNvSpPr>
            <p:nvPr/>
          </p:nvSpPr>
          <p:spPr bwMode="auto">
            <a:xfrm rot="5400000">
              <a:off x="2343" y="1617"/>
              <a:ext cx="1115" cy="3265"/>
            </a:xfrm>
            <a:prstGeom prst="parallelogram">
              <a:avLst>
                <a:gd name="adj" fmla="val 25000"/>
              </a:avLst>
            </a:prstGeom>
            <a:solidFill>
              <a:srgbClr val="C1CE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lIns="91947" tIns="45973" rIns="91947" bIns="45973" anchor="ctr"/>
            <a:lstStyle/>
            <a:p>
              <a:pPr algn="ctr" eaLnBrk="1" hangingPunct="1">
                <a:spcBef>
                  <a:spcPts val="1000"/>
                </a:spcBef>
                <a:spcAft>
                  <a:spcPts val="1000"/>
                </a:spcAft>
              </a:pPr>
              <a:r>
                <a:rPr lang="en-US" altLang="zh-TW" i="1">
                  <a:solidFill>
                    <a:srgbClr val="000000"/>
                  </a:solidFill>
                  <a:latin typeface="Arial" pitchFamily="34" charset="0"/>
                  <a:ea typeface="PMingLiU" pitchFamily="18" charset="-120"/>
                </a:rPr>
                <a:t>DATA</a:t>
              </a:r>
            </a:p>
          </p:txBody>
        </p:sp>
        <p:sp>
          <p:nvSpPr>
            <p:cNvPr id="4172" name="AutoShape 20"/>
            <p:cNvSpPr>
              <a:spLocks/>
            </p:cNvSpPr>
            <p:nvPr/>
          </p:nvSpPr>
          <p:spPr bwMode="auto">
            <a:xfrm>
              <a:off x="1099" y="2739"/>
              <a:ext cx="48" cy="769"/>
            </a:xfrm>
            <a:prstGeom prst="leftBrace">
              <a:avLst>
                <a:gd name="adj1" fmla="val 133507"/>
                <a:gd name="adj2" fmla="val 36366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1671" tIns="45839" rIns="91671" bIns="229194" anchor="ctr"/>
            <a:lstStyle/>
            <a:p>
              <a:pPr algn="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latin typeface="Comic Sans MS" pitchFamily="66" charset="0"/>
                </a:rPr>
                <a:t>data                  </a:t>
              </a:r>
              <a:br>
                <a:rPr lang="en-US" sz="1600" dirty="0">
                  <a:latin typeface="Comic Sans MS" pitchFamily="66" charset="0"/>
                </a:rPr>
              </a:br>
              <a:r>
                <a:rPr lang="en-US" sz="1600" dirty="0">
                  <a:latin typeface="Comic Sans MS" pitchFamily="66" charset="0"/>
                </a:rPr>
                <a:t> transmission</a:t>
              </a:r>
              <a:r>
                <a:rPr lang="en-US" sz="1600" dirty="0">
                  <a:latin typeface="PMingLiU" pitchFamily="18" charset="-120"/>
                </a:rPr>
                <a:t>  </a:t>
              </a:r>
              <a:r>
                <a:rPr lang="en-US" sz="1600" dirty="0">
                  <a:solidFill>
                    <a:srgbClr val="000000"/>
                  </a:solidFill>
                  <a:latin typeface="PMingLiU" pitchFamily="18" charset="-120"/>
                </a:rPr>
                <a:t>   </a:t>
              </a:r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741488" y="5638800"/>
            <a:ext cx="5280856" cy="763588"/>
            <a:chOff x="1099" y="3555"/>
            <a:chExt cx="3431" cy="481"/>
          </a:xfrm>
        </p:grpSpPr>
        <p:sp>
          <p:nvSpPr>
            <p:cNvPr id="4169" name="AutoShape 22"/>
            <p:cNvSpPr>
              <a:spLocks noChangeArrowheads="1"/>
            </p:cNvSpPr>
            <p:nvPr/>
          </p:nvSpPr>
          <p:spPr bwMode="auto">
            <a:xfrm rot="16200000" flipH="1">
              <a:off x="2782" y="2287"/>
              <a:ext cx="232" cy="3265"/>
            </a:xfrm>
            <a:prstGeom prst="parallelogram">
              <a:avLst>
                <a:gd name="adj" fmla="val 80898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10800000" vert="eaVert" wrap="none" lIns="92121" tIns="46062" rIns="92121" bIns="46062" anchor="ctr"/>
            <a:lstStyle/>
            <a:p>
              <a:endParaRPr lang="en-US"/>
            </a:p>
          </p:txBody>
        </p:sp>
        <p:sp>
          <p:nvSpPr>
            <p:cNvPr id="4170" name="AutoShape 23"/>
            <p:cNvSpPr>
              <a:spLocks/>
            </p:cNvSpPr>
            <p:nvPr/>
          </p:nvSpPr>
          <p:spPr bwMode="auto">
            <a:xfrm>
              <a:off x="1099" y="3555"/>
              <a:ext cx="48" cy="481"/>
            </a:xfrm>
            <a:prstGeom prst="leftBrace">
              <a:avLst>
                <a:gd name="adj1" fmla="val 83507"/>
                <a:gd name="adj2" fmla="val 36366"/>
              </a:avLst>
            </a:prstGeom>
            <a:solidFill>
              <a:srgbClr val="FF0000"/>
            </a:solidFill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1671" tIns="45839" rIns="91671" bIns="229194" anchor="ctr"/>
            <a:lstStyle/>
            <a:p>
              <a:pPr algn="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latin typeface="Comic Sans MS" pitchFamily="66" charset="0"/>
                </a:rPr>
                <a:t>circuit               </a:t>
              </a:r>
              <a:br>
                <a:rPr lang="en-US" sz="1600" dirty="0">
                  <a:latin typeface="Comic Sans MS" pitchFamily="66" charset="0"/>
                </a:rPr>
              </a:br>
              <a:r>
                <a:rPr lang="en-US" sz="1600" dirty="0" smtClean="0">
                  <a:latin typeface="Comic Sans MS" pitchFamily="66" charset="0"/>
                </a:rPr>
                <a:t>termination</a:t>
              </a:r>
              <a:r>
                <a:rPr lang="en-US" sz="1600" dirty="0" smtClean="0">
                  <a:latin typeface="PMingLiU" pitchFamily="18" charset="-120"/>
                </a:rPr>
                <a:t>      </a:t>
              </a:r>
              <a:endParaRPr lang="en-US" sz="1600" dirty="0">
                <a:latin typeface="PMingLiU" pitchFamily="18" charset="-120"/>
              </a:endParaRPr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2027238" y="3049588"/>
            <a:ext cx="6660215" cy="951142"/>
            <a:chOff x="1279" y="1826"/>
            <a:chExt cx="4201" cy="601"/>
          </a:xfrm>
        </p:grpSpPr>
        <p:sp>
          <p:nvSpPr>
            <p:cNvPr id="4165" name="Line 29"/>
            <p:cNvSpPr>
              <a:spLocks noChangeShapeType="1"/>
            </p:cNvSpPr>
            <p:nvPr/>
          </p:nvSpPr>
          <p:spPr bwMode="auto">
            <a:xfrm>
              <a:off x="1279" y="2026"/>
              <a:ext cx="337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274731" tIns="45786" rIns="91570" bIns="228943" anchor="ctr"/>
            <a:lstStyle/>
            <a:p>
              <a:endParaRPr lang="en-US"/>
            </a:p>
          </p:txBody>
        </p:sp>
        <p:sp>
          <p:nvSpPr>
            <p:cNvPr id="4166" name="Line 30"/>
            <p:cNvSpPr>
              <a:spLocks noChangeShapeType="1"/>
            </p:cNvSpPr>
            <p:nvPr/>
          </p:nvSpPr>
          <p:spPr bwMode="auto">
            <a:xfrm>
              <a:off x="2345" y="2112"/>
              <a:ext cx="23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274731" tIns="45786" rIns="91570" bIns="228943" anchor="ctr"/>
            <a:lstStyle/>
            <a:p>
              <a:endParaRPr lang="en-US"/>
            </a:p>
          </p:txBody>
        </p:sp>
        <p:sp>
          <p:nvSpPr>
            <p:cNvPr id="4167" name="AutoShape 31"/>
            <p:cNvSpPr>
              <a:spLocks/>
            </p:cNvSpPr>
            <p:nvPr/>
          </p:nvSpPr>
          <p:spPr bwMode="auto">
            <a:xfrm>
              <a:off x="4656" y="2020"/>
              <a:ext cx="48" cy="96"/>
            </a:xfrm>
            <a:prstGeom prst="rightBrace">
              <a:avLst>
                <a:gd name="adj1" fmla="val 16667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274206" tIns="45701" rIns="91396" bIns="228508" anchor="ctr"/>
            <a:lstStyle/>
            <a:p>
              <a:pPr>
                <a:spcBef>
                  <a:spcPct val="50000"/>
                </a:spcBef>
                <a:spcAft>
                  <a:spcPts val="1000"/>
                </a:spcAft>
              </a:pPr>
              <a:endParaRPr lang="en-US" sz="1400">
                <a:latin typeface="PMingLiU" pitchFamily="18" charset="-120"/>
              </a:endParaRPr>
            </a:p>
          </p:txBody>
        </p:sp>
        <p:sp>
          <p:nvSpPr>
            <p:cNvPr id="4168" name="Text Box 32"/>
            <p:cNvSpPr txBox="1">
              <a:spLocks noChangeArrowheads="1"/>
            </p:cNvSpPr>
            <p:nvPr/>
          </p:nvSpPr>
          <p:spPr bwMode="auto">
            <a:xfrm>
              <a:off x="4728" y="1826"/>
              <a:ext cx="752" cy="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315" tIns="44367" rIns="90315" bIns="44367">
              <a:spAutoFit/>
            </a:bodyPr>
            <a:lstStyle>
              <a:lvl1pPr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400" dirty="0">
                  <a:latin typeface="Comic Sans MS" pitchFamily="66" charset="0"/>
                </a:rPr>
                <a:t>propagation delay </a:t>
              </a:r>
            </a:p>
            <a:p>
              <a:r>
                <a:rPr lang="en-US" altLang="zh-CN" sz="1400" dirty="0">
                  <a:latin typeface="Comic Sans MS" pitchFamily="66" charset="0"/>
                  <a:ea typeface="宋体" pitchFamily="2" charset="-122"/>
                </a:rPr>
                <a:t>f</a:t>
              </a:r>
              <a:r>
                <a:rPr lang="en-US" sz="1400" dirty="0">
                  <a:latin typeface="Comic Sans MS" pitchFamily="66" charset="0"/>
                </a:rPr>
                <a:t>rom</a:t>
              </a:r>
              <a:r>
                <a:rPr lang="en-US" altLang="zh-CN" sz="1400" dirty="0">
                  <a:latin typeface="Comic Sans MS" pitchFamily="66" charset="0"/>
                  <a:ea typeface="宋体" pitchFamily="2" charset="-122"/>
                </a:rPr>
                <a:t> A</a:t>
              </a:r>
              <a:r>
                <a:rPr lang="en-US" sz="1400" dirty="0">
                  <a:latin typeface="Comic Sans MS" pitchFamily="66" charset="0"/>
                </a:rPr>
                <a:t> to </a:t>
              </a:r>
              <a:r>
                <a:rPr lang="en-US" altLang="zh-CN" sz="1400" dirty="0">
                  <a:latin typeface="Comic Sans MS" pitchFamily="66" charset="0"/>
                  <a:ea typeface="宋体" pitchFamily="2" charset="-122"/>
                </a:rPr>
                <a:t>Node 1</a:t>
              </a:r>
              <a:endParaRPr lang="en-US" sz="1400" dirty="0">
                <a:latin typeface="Comic Sans MS" pitchFamily="66" charset="0"/>
              </a:endParaRPr>
            </a:p>
          </p:txBody>
        </p:sp>
      </p:grpSp>
      <p:sp>
        <p:nvSpPr>
          <p:cNvPr id="215073" name="AutoShape 33"/>
          <p:cNvSpPr>
            <a:spLocks noChangeArrowheads="1"/>
          </p:cNvSpPr>
          <p:nvPr/>
        </p:nvSpPr>
        <p:spPr bwMode="auto">
          <a:xfrm rot="5400000">
            <a:off x="6160689" y="3302400"/>
            <a:ext cx="182565" cy="1591468"/>
          </a:xfrm>
          <a:prstGeom prst="parallelogram">
            <a:avLst>
              <a:gd name="adj" fmla="val 63884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rot="10800000" vert="eaVert" wrap="none" lIns="92121" tIns="46062" rIns="92121" bIns="46062" anchor="ctr"/>
          <a:lstStyle/>
          <a:p>
            <a:endParaRPr lang="en-US"/>
          </a:p>
        </p:txBody>
      </p: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2008188" y="4008438"/>
            <a:ext cx="6678612" cy="561975"/>
            <a:chOff x="1267" y="2404"/>
            <a:chExt cx="4498" cy="261"/>
          </a:xfrm>
        </p:grpSpPr>
        <p:sp>
          <p:nvSpPr>
            <p:cNvPr id="4161" name="Line 35"/>
            <p:cNvSpPr>
              <a:spLocks noChangeShapeType="1"/>
            </p:cNvSpPr>
            <p:nvPr/>
          </p:nvSpPr>
          <p:spPr bwMode="auto">
            <a:xfrm>
              <a:off x="4520" y="2534"/>
              <a:ext cx="138" cy="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274731" tIns="45786" rIns="91570" bIns="228943" anchor="ctr"/>
            <a:lstStyle/>
            <a:p>
              <a:endParaRPr lang="en-US"/>
            </a:p>
          </p:txBody>
        </p:sp>
        <p:sp>
          <p:nvSpPr>
            <p:cNvPr id="4162" name="Line 36"/>
            <p:cNvSpPr>
              <a:spLocks noChangeShapeType="1"/>
            </p:cNvSpPr>
            <p:nvPr/>
          </p:nvSpPr>
          <p:spPr bwMode="auto">
            <a:xfrm>
              <a:off x="1267" y="2644"/>
              <a:ext cx="337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274731" tIns="45786" rIns="91570" bIns="228943" anchor="ctr"/>
            <a:lstStyle/>
            <a:p>
              <a:endParaRPr lang="en-US"/>
            </a:p>
          </p:txBody>
        </p:sp>
        <p:sp>
          <p:nvSpPr>
            <p:cNvPr id="4163" name="AutoShape 37"/>
            <p:cNvSpPr>
              <a:spLocks/>
            </p:cNvSpPr>
            <p:nvPr/>
          </p:nvSpPr>
          <p:spPr bwMode="auto">
            <a:xfrm>
              <a:off x="4674" y="2528"/>
              <a:ext cx="48" cy="137"/>
            </a:xfrm>
            <a:prstGeom prst="rightBrace">
              <a:avLst>
                <a:gd name="adj1" fmla="val 23785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274206" tIns="45701" rIns="91396" bIns="228508" anchor="ctr"/>
            <a:lstStyle/>
            <a:p>
              <a:pPr>
                <a:spcBef>
                  <a:spcPct val="50000"/>
                </a:spcBef>
                <a:spcAft>
                  <a:spcPts val="1000"/>
                </a:spcAft>
              </a:pPr>
              <a:endParaRPr lang="en-US" sz="1200" i="1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4164" name="Text Box 38"/>
            <p:cNvSpPr txBox="1">
              <a:spLocks noChangeArrowheads="1"/>
            </p:cNvSpPr>
            <p:nvPr/>
          </p:nvSpPr>
          <p:spPr bwMode="auto">
            <a:xfrm>
              <a:off x="4704" y="2404"/>
              <a:ext cx="106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315" tIns="44367" rIns="90315" bIns="44367">
              <a:spAutoFit/>
            </a:bodyPr>
            <a:lstStyle>
              <a:lvl1pPr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400">
                  <a:latin typeface="Comic Sans MS" pitchFamily="66" charset="0"/>
                </a:rPr>
                <a:t>propagation delay </a:t>
              </a:r>
            </a:p>
            <a:p>
              <a:r>
                <a:rPr lang="en-US" sz="1400">
                  <a:latin typeface="Comic Sans MS" pitchFamily="66" charset="0"/>
                </a:rPr>
                <a:t>from </a:t>
              </a:r>
              <a:r>
                <a:rPr lang="en-US" altLang="zh-CN" sz="1400">
                  <a:latin typeface="Comic Sans MS" pitchFamily="66" charset="0"/>
                  <a:ea typeface="宋体" pitchFamily="2" charset="-122"/>
                </a:rPr>
                <a:t>B</a:t>
              </a:r>
              <a:r>
                <a:rPr lang="en-US" sz="1400">
                  <a:latin typeface="Comic Sans MS" pitchFamily="66" charset="0"/>
                </a:rPr>
                <a:t> To </a:t>
              </a:r>
              <a:r>
                <a:rPr lang="en-US" altLang="zh-CN" sz="1400">
                  <a:latin typeface="Comic Sans MS" pitchFamily="66" charset="0"/>
                  <a:ea typeface="宋体" pitchFamily="2" charset="-122"/>
                </a:rPr>
                <a:t>A</a:t>
              </a:r>
              <a:endParaRPr lang="en-US" sz="1400">
                <a:latin typeface="Comic Sans MS" pitchFamily="66" charset="0"/>
              </a:endParaRPr>
            </a:p>
          </p:txBody>
        </p:sp>
      </p:grpSp>
      <p:sp>
        <p:nvSpPr>
          <p:cNvPr id="215079" name="AutoShape 39"/>
          <p:cNvSpPr>
            <a:spLocks noChangeArrowheads="1"/>
          </p:cNvSpPr>
          <p:nvPr/>
        </p:nvSpPr>
        <p:spPr bwMode="auto">
          <a:xfrm rot="5400000">
            <a:off x="4505325" y="2940050"/>
            <a:ext cx="182563" cy="1725613"/>
          </a:xfrm>
          <a:prstGeom prst="parallelogram">
            <a:avLst>
              <a:gd name="adj" fmla="val 63884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rot="10800000" vert="eaVert" wrap="none" lIns="92121" tIns="46062" rIns="92121" bIns="46062" anchor="ctr"/>
          <a:lstStyle/>
          <a:p>
            <a:endParaRPr lang="en-US"/>
          </a:p>
        </p:txBody>
      </p: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3729038" y="2438535"/>
            <a:ext cx="2924370" cy="984113"/>
            <a:chOff x="2352" y="1539"/>
            <a:chExt cx="1845" cy="621"/>
          </a:xfrm>
        </p:grpSpPr>
        <p:sp>
          <p:nvSpPr>
            <p:cNvPr id="4157" name="Line 41"/>
            <p:cNvSpPr>
              <a:spLocks noChangeShapeType="1"/>
            </p:cNvSpPr>
            <p:nvPr/>
          </p:nvSpPr>
          <p:spPr bwMode="auto">
            <a:xfrm flipV="1">
              <a:off x="2352" y="1684"/>
              <a:ext cx="384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  <p:sp>
          <p:nvSpPr>
            <p:cNvPr id="4158" name="Line 42"/>
            <p:cNvSpPr>
              <a:spLocks noChangeShapeType="1"/>
            </p:cNvSpPr>
            <p:nvPr/>
          </p:nvSpPr>
          <p:spPr bwMode="auto">
            <a:xfrm flipV="1">
              <a:off x="2352" y="1776"/>
              <a:ext cx="384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  <p:sp>
          <p:nvSpPr>
            <p:cNvPr id="4159" name="AutoShape 43"/>
            <p:cNvSpPr>
              <a:spLocks/>
            </p:cNvSpPr>
            <p:nvPr/>
          </p:nvSpPr>
          <p:spPr bwMode="auto">
            <a:xfrm>
              <a:off x="2736" y="1684"/>
              <a:ext cx="52" cy="96"/>
            </a:xfrm>
            <a:prstGeom prst="rightBrace">
              <a:avLst>
                <a:gd name="adj1" fmla="val 15385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274206" tIns="45701" rIns="91396" bIns="228508" anchor="ctr"/>
            <a:lstStyle/>
            <a:p>
              <a:pPr>
                <a:spcBef>
                  <a:spcPct val="50000"/>
                </a:spcBef>
                <a:spcAft>
                  <a:spcPts val="1000"/>
                </a:spcAft>
              </a:pPr>
              <a:endParaRPr lang="en-US" sz="1400">
                <a:latin typeface="PMingLiU" pitchFamily="18" charset="-120"/>
              </a:endParaRPr>
            </a:p>
          </p:txBody>
        </p:sp>
        <p:sp>
          <p:nvSpPr>
            <p:cNvPr id="4160" name="Text Box 44"/>
            <p:cNvSpPr txBox="1">
              <a:spLocks noChangeArrowheads="1"/>
            </p:cNvSpPr>
            <p:nvPr/>
          </p:nvSpPr>
          <p:spPr bwMode="auto">
            <a:xfrm>
              <a:off x="2692" y="1539"/>
              <a:ext cx="1505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315" tIns="44367" rIns="90315" bIns="44367">
              <a:spAutoFit/>
            </a:bodyPr>
            <a:lstStyle>
              <a:lvl1pPr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sz="1400" dirty="0">
                  <a:latin typeface="Comic Sans MS" pitchFamily="66" charset="0"/>
                </a:rPr>
                <a:t>processing delay at Node 1</a:t>
              </a:r>
            </a:p>
          </p:txBody>
        </p:sp>
      </p:grpSp>
      <p:sp>
        <p:nvSpPr>
          <p:cNvPr id="4124" name="Text Box 45"/>
          <p:cNvSpPr txBox="1">
            <a:spLocks noChangeArrowheads="1"/>
          </p:cNvSpPr>
          <p:nvPr/>
        </p:nvSpPr>
        <p:spPr bwMode="auto">
          <a:xfrm>
            <a:off x="990600" y="772347"/>
            <a:ext cx="7086600" cy="523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76" tIns="45637" rIns="91276" bIns="45637">
            <a:spAutoFit/>
          </a:bodyPr>
          <a:lstStyle>
            <a:lvl1pPr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Circuit Switching in </a:t>
            </a:r>
            <a:r>
              <a:rPr lang="en-US" sz="2800" b="1" dirty="0" err="1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MultiHop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Route</a:t>
            </a:r>
          </a:p>
        </p:txBody>
      </p:sp>
      <p:sp>
        <p:nvSpPr>
          <p:cNvPr id="4125" name="Line 46"/>
          <p:cNvSpPr>
            <a:spLocks noChangeShapeType="1"/>
          </p:cNvSpPr>
          <p:nvPr/>
        </p:nvSpPr>
        <p:spPr bwMode="auto">
          <a:xfrm flipH="1">
            <a:off x="5464175" y="3048000"/>
            <a:ext cx="22225" cy="342185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10800000" vert="eaVert" wrap="none" lIns="92121" tIns="46062" rIns="92121" bIns="46062" anchor="ctr"/>
          <a:lstStyle/>
          <a:p>
            <a:endParaRPr lang="en-US"/>
          </a:p>
        </p:txBody>
      </p:sp>
      <p:sp>
        <p:nvSpPr>
          <p:cNvPr id="4126" name="Line 47"/>
          <p:cNvSpPr>
            <a:spLocks noChangeShapeType="1"/>
          </p:cNvSpPr>
          <p:nvPr/>
        </p:nvSpPr>
        <p:spPr bwMode="auto">
          <a:xfrm flipH="1">
            <a:off x="7010400" y="2971800"/>
            <a:ext cx="74612" cy="342820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10800000" vert="eaVert" wrap="none" lIns="92121" tIns="46062" rIns="92121" bIns="46062" anchor="ctr"/>
          <a:lstStyle/>
          <a:p>
            <a:endParaRPr lang="en-US"/>
          </a:p>
        </p:txBody>
      </p:sp>
      <p:grpSp>
        <p:nvGrpSpPr>
          <p:cNvPr id="4127" name="Group 48"/>
          <p:cNvGrpSpPr>
            <a:grpSpLocks/>
          </p:cNvGrpSpPr>
          <p:nvPr/>
        </p:nvGrpSpPr>
        <p:grpSpPr bwMode="auto">
          <a:xfrm>
            <a:off x="1847850" y="1633538"/>
            <a:ext cx="5513388" cy="881062"/>
            <a:chOff x="1212" y="842"/>
            <a:chExt cx="2686" cy="363"/>
          </a:xfrm>
        </p:grpSpPr>
        <p:sp>
          <p:nvSpPr>
            <p:cNvPr id="4128" name="Line 49"/>
            <p:cNvSpPr>
              <a:spLocks noChangeShapeType="1"/>
            </p:cNvSpPr>
            <p:nvPr/>
          </p:nvSpPr>
          <p:spPr bwMode="auto">
            <a:xfrm>
              <a:off x="1589" y="1070"/>
              <a:ext cx="1950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4098" name="Object 50"/>
            <p:cNvGraphicFramePr>
              <a:graphicFrameLocks noChangeAspect="1"/>
            </p:cNvGraphicFramePr>
            <p:nvPr/>
          </p:nvGraphicFramePr>
          <p:xfrm>
            <a:off x="1212" y="842"/>
            <a:ext cx="407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02" name="Clip" r:id="rId5" imgW="1305000" imgH="1085760" progId="MS_ClipArt_Gallery.2">
                    <p:embed/>
                  </p:oleObj>
                </mc:Choice>
                <mc:Fallback>
                  <p:oleObj name="Clip" r:id="rId5" imgW="1305000" imgH="10857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2" y="842"/>
                          <a:ext cx="407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99" name="Object 51"/>
            <p:cNvGraphicFramePr>
              <a:graphicFrameLocks noChangeAspect="1"/>
            </p:cNvGraphicFramePr>
            <p:nvPr/>
          </p:nvGraphicFramePr>
          <p:xfrm>
            <a:off x="3491" y="869"/>
            <a:ext cx="407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03" name="Clip" r:id="rId7" imgW="1305000" imgH="1085760" progId="MS_ClipArt_Gallery.2">
                    <p:embed/>
                  </p:oleObj>
                </mc:Choice>
                <mc:Fallback>
                  <p:oleObj name="Clip" r:id="rId7" imgW="1305000" imgH="10857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1" y="869"/>
                          <a:ext cx="407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129" name="Group 52"/>
            <p:cNvGrpSpPr>
              <a:grpSpLocks/>
            </p:cNvGrpSpPr>
            <p:nvPr/>
          </p:nvGrpSpPr>
          <p:grpSpPr bwMode="auto">
            <a:xfrm>
              <a:off x="2070" y="964"/>
              <a:ext cx="358" cy="179"/>
              <a:chOff x="3824" y="1838"/>
              <a:chExt cx="358" cy="179"/>
            </a:xfrm>
          </p:grpSpPr>
          <p:sp>
            <p:nvSpPr>
              <p:cNvPr id="4144" name="Oval 53"/>
              <p:cNvSpPr>
                <a:spLocks noChangeArrowheads="1"/>
              </p:cNvSpPr>
              <p:nvPr/>
            </p:nvSpPr>
            <p:spPr bwMode="auto">
              <a:xfrm>
                <a:off x="3827" y="1918"/>
                <a:ext cx="355" cy="99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5" name="Line 54"/>
              <p:cNvSpPr>
                <a:spLocks noChangeShapeType="1"/>
              </p:cNvSpPr>
              <p:nvPr/>
            </p:nvSpPr>
            <p:spPr bwMode="auto">
              <a:xfrm>
                <a:off x="3827" y="1910"/>
                <a:ext cx="0" cy="6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6" name="Line 55"/>
              <p:cNvSpPr>
                <a:spLocks noChangeShapeType="1"/>
              </p:cNvSpPr>
              <p:nvPr/>
            </p:nvSpPr>
            <p:spPr bwMode="auto">
              <a:xfrm>
                <a:off x="4182" y="1910"/>
                <a:ext cx="0" cy="6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7" name="Rectangle 56"/>
              <p:cNvSpPr>
                <a:spLocks noChangeArrowheads="1"/>
              </p:cNvSpPr>
              <p:nvPr/>
            </p:nvSpPr>
            <p:spPr bwMode="auto">
              <a:xfrm>
                <a:off x="3827" y="1910"/>
                <a:ext cx="352" cy="6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4148" name="Oval 57"/>
              <p:cNvSpPr>
                <a:spLocks noChangeArrowheads="1"/>
              </p:cNvSpPr>
              <p:nvPr/>
            </p:nvSpPr>
            <p:spPr bwMode="auto">
              <a:xfrm>
                <a:off x="3824" y="1838"/>
                <a:ext cx="355" cy="116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4149" name="Group 58"/>
              <p:cNvGrpSpPr>
                <a:grpSpLocks/>
              </p:cNvGrpSpPr>
              <p:nvPr/>
            </p:nvGrpSpPr>
            <p:grpSpPr bwMode="auto">
              <a:xfrm>
                <a:off x="3910" y="1864"/>
                <a:ext cx="176" cy="67"/>
                <a:chOff x="2848" y="848"/>
                <a:chExt cx="140" cy="98"/>
              </a:xfrm>
            </p:grpSpPr>
            <p:sp>
              <p:nvSpPr>
                <p:cNvPr id="4154" name="Line 5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5" name="Line 6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6" name="Line 6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150" name="Group 62"/>
              <p:cNvGrpSpPr>
                <a:grpSpLocks/>
              </p:cNvGrpSpPr>
              <p:nvPr/>
            </p:nvGrpSpPr>
            <p:grpSpPr bwMode="auto">
              <a:xfrm flipV="1">
                <a:off x="3910" y="1863"/>
                <a:ext cx="176" cy="67"/>
                <a:chOff x="2848" y="848"/>
                <a:chExt cx="140" cy="98"/>
              </a:xfrm>
            </p:grpSpPr>
            <p:sp>
              <p:nvSpPr>
                <p:cNvPr id="4151" name="Line 6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2" name="Line 6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3" name="Line 6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4130" name="Group 66"/>
            <p:cNvGrpSpPr>
              <a:grpSpLocks/>
            </p:cNvGrpSpPr>
            <p:nvPr/>
          </p:nvGrpSpPr>
          <p:grpSpPr bwMode="auto">
            <a:xfrm>
              <a:off x="2779" y="963"/>
              <a:ext cx="358" cy="179"/>
              <a:chOff x="3824" y="1838"/>
              <a:chExt cx="358" cy="179"/>
            </a:xfrm>
          </p:grpSpPr>
          <p:sp>
            <p:nvSpPr>
              <p:cNvPr id="4131" name="Oval 67"/>
              <p:cNvSpPr>
                <a:spLocks noChangeArrowheads="1"/>
              </p:cNvSpPr>
              <p:nvPr/>
            </p:nvSpPr>
            <p:spPr bwMode="auto">
              <a:xfrm>
                <a:off x="3827" y="1918"/>
                <a:ext cx="355" cy="99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2" name="Line 68"/>
              <p:cNvSpPr>
                <a:spLocks noChangeShapeType="1"/>
              </p:cNvSpPr>
              <p:nvPr/>
            </p:nvSpPr>
            <p:spPr bwMode="auto">
              <a:xfrm>
                <a:off x="3827" y="1910"/>
                <a:ext cx="0" cy="6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3" name="Line 69"/>
              <p:cNvSpPr>
                <a:spLocks noChangeShapeType="1"/>
              </p:cNvSpPr>
              <p:nvPr/>
            </p:nvSpPr>
            <p:spPr bwMode="auto">
              <a:xfrm>
                <a:off x="4182" y="1910"/>
                <a:ext cx="0" cy="6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4" name="Rectangle 70"/>
              <p:cNvSpPr>
                <a:spLocks noChangeArrowheads="1"/>
              </p:cNvSpPr>
              <p:nvPr/>
            </p:nvSpPr>
            <p:spPr bwMode="auto">
              <a:xfrm>
                <a:off x="3827" y="1910"/>
                <a:ext cx="352" cy="6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4135" name="Oval 71"/>
              <p:cNvSpPr>
                <a:spLocks noChangeArrowheads="1"/>
              </p:cNvSpPr>
              <p:nvPr/>
            </p:nvSpPr>
            <p:spPr bwMode="auto">
              <a:xfrm>
                <a:off x="3824" y="1838"/>
                <a:ext cx="355" cy="116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4136" name="Group 72"/>
              <p:cNvGrpSpPr>
                <a:grpSpLocks/>
              </p:cNvGrpSpPr>
              <p:nvPr/>
            </p:nvGrpSpPr>
            <p:grpSpPr bwMode="auto">
              <a:xfrm>
                <a:off x="3910" y="1864"/>
                <a:ext cx="176" cy="67"/>
                <a:chOff x="2848" y="848"/>
                <a:chExt cx="140" cy="98"/>
              </a:xfrm>
            </p:grpSpPr>
            <p:sp>
              <p:nvSpPr>
                <p:cNvPr id="4141" name="Line 7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2" name="Line 7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3" name="Line 7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137" name="Group 76"/>
              <p:cNvGrpSpPr>
                <a:grpSpLocks/>
              </p:cNvGrpSpPr>
              <p:nvPr/>
            </p:nvGrpSpPr>
            <p:grpSpPr bwMode="auto">
              <a:xfrm flipV="1">
                <a:off x="3910" y="1863"/>
                <a:ext cx="176" cy="67"/>
                <a:chOff x="2848" y="848"/>
                <a:chExt cx="140" cy="98"/>
              </a:xfrm>
            </p:grpSpPr>
            <p:sp>
              <p:nvSpPr>
                <p:cNvPr id="4138" name="Line 7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39" name="Line 7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0" name="Line 7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10</a:t>
            </a:fld>
            <a:endParaRPr lang="en-US">
              <a:solidFill>
                <a:srgbClr val="04617B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4375" y="266832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066888" y="2814116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00400" y="2678668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972603" y="2743200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933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4" grpId="0" animBg="1"/>
      <p:bldP spid="215055" grpId="0" animBg="1"/>
      <p:bldP spid="215057" grpId="0" animBg="1"/>
      <p:bldP spid="215073" grpId="0" animBg="1"/>
      <p:bldP spid="21507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85800"/>
            <a:ext cx="7467600" cy="990600"/>
          </a:xfrm>
        </p:spPr>
        <p:txBody>
          <a:bodyPr/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2.1 Circuit switching </a:t>
            </a:r>
            <a:r>
              <a:rPr lang="en-US" b="1" dirty="0" err="1" smtClean="0">
                <a:solidFill>
                  <a:schemeClr val="bg2">
                    <a:lumMod val="50000"/>
                  </a:schemeClr>
                </a:solidFill>
              </a:rPr>
              <a:t>cont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…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914400" y="1676400"/>
            <a:ext cx="7391400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Advantages: </a:t>
            </a:r>
          </a:p>
          <a:p>
            <a:pPr lvl="1" eaLnBrk="0" hangingPunct="0">
              <a:buFontTx/>
              <a:buChar char="•"/>
            </a:pPr>
            <a:r>
              <a:rPr lang="en-US" dirty="0"/>
              <a:t> The communication channel (once established) is dedicated. </a:t>
            </a:r>
          </a:p>
          <a:p>
            <a:pPr eaLnBrk="0" hangingPunct="0"/>
            <a:endParaRPr lang="en-US" dirty="0"/>
          </a:p>
          <a:p>
            <a:pPr eaLnBrk="0" hangingPunct="0"/>
            <a:r>
              <a:rPr lang="en-US" sz="2400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Disadvantages: 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1" eaLnBrk="0" hangingPunct="0">
              <a:buFontTx/>
              <a:buChar char="•"/>
            </a:pPr>
            <a:r>
              <a:rPr lang="en-US" dirty="0"/>
              <a:t>  Possible long wait to establish a connection, (10 seconds,   </a:t>
            </a:r>
          </a:p>
          <a:p>
            <a:pPr lvl="1" eaLnBrk="0" hangingPunct="0"/>
            <a:r>
              <a:rPr lang="en-US" dirty="0"/>
              <a:t>   more on long- distance or international calls.) during which  </a:t>
            </a:r>
          </a:p>
          <a:p>
            <a:pPr lvl="1" eaLnBrk="0" hangingPunct="0"/>
            <a:r>
              <a:rPr lang="en-US" dirty="0"/>
              <a:t>   no data can be transmitted. </a:t>
            </a:r>
          </a:p>
          <a:p>
            <a:pPr lvl="1" eaLnBrk="0" hangingPunct="0">
              <a:buFontTx/>
              <a:buChar char="•"/>
            </a:pPr>
            <a:r>
              <a:rPr lang="en-US" dirty="0"/>
              <a:t>  More expensive than any other switching techniques,   </a:t>
            </a:r>
          </a:p>
          <a:p>
            <a:pPr lvl="1" eaLnBrk="0" hangingPunct="0"/>
            <a:r>
              <a:rPr lang="en-US" dirty="0"/>
              <a:t>   because a dedicated path is required for each connection. </a:t>
            </a:r>
          </a:p>
          <a:p>
            <a:pPr lvl="1" eaLnBrk="0" hangingPunct="0">
              <a:buFontTx/>
              <a:buChar char="•"/>
            </a:pPr>
            <a:r>
              <a:rPr lang="en-US" dirty="0"/>
              <a:t>  Inefficient use of the communication channel, because the </a:t>
            </a:r>
          </a:p>
          <a:p>
            <a:pPr lvl="1" eaLnBrk="0" hangingPunct="0"/>
            <a:r>
              <a:rPr lang="en-US" dirty="0"/>
              <a:t>   channel is not used when the connected systems are not  </a:t>
            </a:r>
          </a:p>
          <a:p>
            <a:pPr lvl="1" eaLnBrk="0" hangingPunct="0"/>
            <a:r>
              <a:rPr lang="en-US" dirty="0"/>
              <a:t>   using it.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4617B"/>
                </a:solidFill>
              </a:rPr>
              <a:t>L.Rania</a:t>
            </a:r>
            <a:r>
              <a:rPr lang="en-US" dirty="0" smtClean="0">
                <a:solidFill>
                  <a:srgbClr val="04617B"/>
                </a:solidFill>
              </a:rPr>
              <a:t> Ahmed </a:t>
            </a:r>
            <a:r>
              <a:rPr lang="en-US" dirty="0" err="1" smtClean="0">
                <a:solidFill>
                  <a:srgbClr val="04617B"/>
                </a:solidFill>
              </a:rPr>
              <a:t>Tabeidi</a:t>
            </a:r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11</a:t>
            </a:fld>
            <a:endParaRPr lang="en-US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6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5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smtClean="0"/>
              <a:t>L.Rania Ahmed Tabeidi</a:t>
            </a:r>
          </a:p>
        </p:txBody>
      </p:sp>
      <p:sp>
        <p:nvSpPr>
          <p:cNvPr id="3277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1-</a:t>
            </a:r>
            <a:fld id="{73595E6E-5E10-40C4-B581-91D9DD7907FD}" type="slidenum">
              <a:rPr lang="en-US" sz="1400"/>
              <a:pPr/>
              <a:t>12</a:t>
            </a:fld>
            <a:endParaRPr lang="en-US" sz="1400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2.1  Circuit Switching </a:t>
            </a:r>
            <a:r>
              <a:rPr lang="en-US" sz="36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cont</a:t>
            </a:r>
            <a:r>
              <a:rPr lang="en-US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…</a:t>
            </a:r>
            <a:endParaRPr lang="en-US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2774" name="Rectangle 7"/>
          <p:cNvSpPr>
            <a:spLocks noChangeArrowheads="1"/>
          </p:cNvSpPr>
          <p:nvPr/>
        </p:nvSpPr>
        <p:spPr bwMode="auto">
          <a:xfrm>
            <a:off x="1066801" y="1981200"/>
            <a:ext cx="70104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Char char="q"/>
            </a:pP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Dividing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link bandwidth into “pieces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”:</a:t>
            </a:r>
            <a:endParaRPr lang="en-US" sz="2400" b="1" dirty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  <a:p>
            <a:pPr lvl="1">
              <a:spcBef>
                <a:spcPct val="20000"/>
              </a:spcBef>
              <a:buClr>
                <a:schemeClr val="accent2"/>
              </a:buClr>
              <a:buSzPct val="75000"/>
            </a:pPr>
            <a:r>
              <a:rPr lang="en-US" dirty="0" smtClean="0">
                <a:latin typeface="Comic Sans MS" pitchFamily="66" charset="0"/>
              </a:rPr>
              <a:t>2.1.1 Frequency Division Multiplexing (FDM)</a:t>
            </a:r>
            <a:endParaRPr lang="en-US" dirty="0">
              <a:latin typeface="Comic Sans MS" pitchFamily="66" charset="0"/>
            </a:endParaRPr>
          </a:p>
          <a:p>
            <a:pPr lvl="1">
              <a:spcBef>
                <a:spcPct val="20000"/>
              </a:spcBef>
              <a:buClr>
                <a:schemeClr val="accent2"/>
              </a:buClr>
              <a:buSzPct val="75000"/>
            </a:pPr>
            <a:r>
              <a:rPr lang="en-US" dirty="0" smtClean="0">
                <a:latin typeface="Comic Sans MS" pitchFamily="66" charset="0"/>
              </a:rPr>
              <a:t>2.1.2 Time Division </a:t>
            </a:r>
            <a:r>
              <a:rPr lang="en-US" sz="2000" dirty="0" smtClean="0">
                <a:latin typeface="Comic Sans MS" pitchFamily="66" charset="0"/>
              </a:rPr>
              <a:t>Multiplexing (TDM)</a:t>
            </a:r>
            <a:endParaRPr lang="en-US" sz="2000" dirty="0">
              <a:latin typeface="Comic Sans MS" pitchFamily="66" charset="0"/>
            </a:endParaRP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endParaRPr lang="en-US" sz="2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3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860424" y="685799"/>
            <a:ext cx="7521575" cy="827881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Circuit Switching: FDM and TDM</a:t>
            </a:r>
            <a:endParaRPr lang="fr-FR" sz="3600" b="1" dirty="0" smtClean="0">
              <a:solidFill>
                <a:srgbClr val="FF0000"/>
              </a:solidFill>
            </a:endParaRPr>
          </a:p>
        </p:txBody>
      </p:sp>
      <p:sp>
        <p:nvSpPr>
          <p:cNvPr id="33797" name="Text Box 4"/>
          <p:cNvSpPr txBox="1">
            <a:spLocks noChangeArrowheads="1"/>
          </p:cNvSpPr>
          <p:nvPr/>
        </p:nvSpPr>
        <p:spPr bwMode="auto">
          <a:xfrm>
            <a:off x="762000" y="1676400"/>
            <a:ext cx="6288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</a:rPr>
              <a:t>2.1 Frequency Division Mux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</a:rPr>
              <a:t>(FDM)</a:t>
            </a:r>
            <a:endParaRPr lang="fr-FR" sz="2800" b="1" dirty="0">
              <a:solidFill>
                <a:schemeClr val="bg2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 flipV="1">
            <a:off x="2679700" y="4191000"/>
            <a:ext cx="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854075" y="4298950"/>
            <a:ext cx="16605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dirty="0">
                <a:latin typeface="Arial" pitchFamily="34" charset="0"/>
              </a:rPr>
              <a:t>bandwidth/</a:t>
            </a:r>
          </a:p>
          <a:p>
            <a:pPr eaLnBrk="1" hangingPunct="1"/>
            <a:r>
              <a:rPr lang="en-US" dirty="0">
                <a:latin typeface="Arial" pitchFamily="34" charset="0"/>
              </a:rPr>
              <a:t>frequency</a:t>
            </a:r>
          </a:p>
          <a:p>
            <a:pPr eaLnBrk="1" hangingPunct="1"/>
            <a:r>
              <a:rPr lang="en-US" dirty="0">
                <a:latin typeface="Arial" pitchFamily="34" charset="0"/>
              </a:rPr>
              <a:t>of the link</a:t>
            </a:r>
            <a:endParaRPr lang="fr-FR" dirty="0">
              <a:latin typeface="Arial" pitchFamily="34" charset="0"/>
            </a:endParaRPr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>
            <a:off x="2679700" y="5473700"/>
            <a:ext cx="495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4775200" y="5486400"/>
            <a:ext cx="760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dirty="0">
                <a:latin typeface="Arial" pitchFamily="34" charset="0"/>
              </a:rPr>
              <a:t>time</a:t>
            </a:r>
            <a:endParaRPr lang="fr-FR" dirty="0">
              <a:latin typeface="Arial" pitchFamily="34" charset="0"/>
            </a:endParaRP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2755900" y="4495800"/>
            <a:ext cx="45720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2743200" y="4495800"/>
            <a:ext cx="4572000" cy="228600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8" name="Rectangle 12"/>
          <p:cNvSpPr>
            <a:spLocks noChangeArrowheads="1"/>
          </p:cNvSpPr>
          <p:nvPr/>
        </p:nvSpPr>
        <p:spPr bwMode="auto">
          <a:xfrm>
            <a:off x="2743200" y="4724400"/>
            <a:ext cx="4572000" cy="228600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9" name="Rectangle 13"/>
          <p:cNvSpPr>
            <a:spLocks noChangeArrowheads="1"/>
          </p:cNvSpPr>
          <p:nvPr/>
        </p:nvSpPr>
        <p:spPr bwMode="auto">
          <a:xfrm>
            <a:off x="2743200" y="4953000"/>
            <a:ext cx="4572000" cy="2286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10" name="Rectangle 14"/>
          <p:cNvSpPr>
            <a:spLocks noChangeArrowheads="1"/>
          </p:cNvSpPr>
          <p:nvPr/>
        </p:nvSpPr>
        <p:spPr bwMode="auto">
          <a:xfrm>
            <a:off x="2743200" y="5181600"/>
            <a:ext cx="4572000" cy="228600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" name="Group 46"/>
          <p:cNvGrpSpPr>
            <a:grpSpLocks/>
          </p:cNvGrpSpPr>
          <p:nvPr/>
        </p:nvGrpSpPr>
        <p:grpSpPr bwMode="auto">
          <a:xfrm>
            <a:off x="2743200" y="4724400"/>
            <a:ext cx="4572000" cy="457200"/>
            <a:chOff x="1776" y="1728"/>
            <a:chExt cx="2880" cy="288"/>
          </a:xfrm>
        </p:grpSpPr>
        <p:sp>
          <p:nvSpPr>
            <p:cNvPr id="33875" name="Line 47"/>
            <p:cNvSpPr>
              <a:spLocks noChangeShapeType="1"/>
            </p:cNvSpPr>
            <p:nvPr/>
          </p:nvSpPr>
          <p:spPr bwMode="auto">
            <a:xfrm flipV="1">
              <a:off x="1776" y="1728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76" name="Line 48"/>
            <p:cNvSpPr>
              <a:spLocks noChangeShapeType="1"/>
            </p:cNvSpPr>
            <p:nvPr/>
          </p:nvSpPr>
          <p:spPr bwMode="auto">
            <a:xfrm flipV="1">
              <a:off x="1776" y="1872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77" name="Line 49"/>
            <p:cNvSpPr>
              <a:spLocks noChangeShapeType="1"/>
            </p:cNvSpPr>
            <p:nvPr/>
          </p:nvSpPr>
          <p:spPr bwMode="auto">
            <a:xfrm flipV="1">
              <a:off x="1776" y="2016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70"/>
          <p:cNvGrpSpPr>
            <a:grpSpLocks/>
          </p:cNvGrpSpPr>
          <p:nvPr/>
        </p:nvGrpSpPr>
        <p:grpSpPr bwMode="auto">
          <a:xfrm>
            <a:off x="2743200" y="4610100"/>
            <a:ext cx="4572000" cy="685800"/>
            <a:chOff x="1776" y="1656"/>
            <a:chExt cx="2880" cy="432"/>
          </a:xfrm>
        </p:grpSpPr>
        <p:sp>
          <p:nvSpPr>
            <p:cNvPr id="33852" name="Line 71"/>
            <p:cNvSpPr>
              <a:spLocks noChangeShapeType="1"/>
            </p:cNvSpPr>
            <p:nvPr/>
          </p:nvSpPr>
          <p:spPr bwMode="auto">
            <a:xfrm>
              <a:off x="1776" y="1656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3" name="Line 72"/>
            <p:cNvSpPr>
              <a:spLocks noChangeShapeType="1"/>
            </p:cNvSpPr>
            <p:nvPr/>
          </p:nvSpPr>
          <p:spPr bwMode="auto">
            <a:xfrm>
              <a:off x="1776" y="1800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4" name="Line 73"/>
            <p:cNvSpPr>
              <a:spLocks noChangeShapeType="1"/>
            </p:cNvSpPr>
            <p:nvPr/>
          </p:nvSpPr>
          <p:spPr bwMode="auto">
            <a:xfrm>
              <a:off x="1776" y="1944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5" name="Line 74"/>
            <p:cNvSpPr>
              <a:spLocks noChangeShapeType="1"/>
            </p:cNvSpPr>
            <p:nvPr/>
          </p:nvSpPr>
          <p:spPr bwMode="auto">
            <a:xfrm>
              <a:off x="1776" y="2088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9"/>
          <p:cNvGrpSpPr>
            <a:grpSpLocks/>
          </p:cNvGrpSpPr>
          <p:nvPr/>
        </p:nvGrpSpPr>
        <p:grpSpPr bwMode="auto">
          <a:xfrm>
            <a:off x="5368925" y="2906771"/>
            <a:ext cx="2709863" cy="903229"/>
            <a:chOff x="3477" y="262"/>
            <a:chExt cx="1707" cy="543"/>
          </a:xfrm>
        </p:grpSpPr>
        <p:grpSp>
          <p:nvGrpSpPr>
            <p:cNvPr id="33825" name="Group 100"/>
            <p:cNvGrpSpPr>
              <a:grpSpLocks/>
            </p:cNvGrpSpPr>
            <p:nvPr/>
          </p:nvGrpSpPr>
          <p:grpSpPr bwMode="auto">
            <a:xfrm>
              <a:off x="3477" y="574"/>
              <a:ext cx="1707" cy="231"/>
              <a:chOff x="3477" y="334"/>
              <a:chExt cx="1707" cy="231"/>
            </a:xfrm>
          </p:grpSpPr>
          <p:sp>
            <p:nvSpPr>
              <p:cNvPr id="33827" name="Text Box 101"/>
              <p:cNvSpPr txBox="1">
                <a:spLocks noChangeArrowheads="1"/>
              </p:cNvSpPr>
              <p:nvPr/>
            </p:nvSpPr>
            <p:spPr bwMode="auto">
              <a:xfrm>
                <a:off x="3477" y="334"/>
                <a:ext cx="92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US" sz="1800">
                    <a:latin typeface="Arial" pitchFamily="34" charset="0"/>
                  </a:rPr>
                  <a:t>4 users/slots</a:t>
                </a:r>
                <a:endParaRPr lang="fr-FR" sz="1800">
                  <a:latin typeface="Arial" pitchFamily="34" charset="0"/>
                </a:endParaRPr>
              </a:p>
            </p:txBody>
          </p:sp>
          <p:sp>
            <p:nvSpPr>
              <p:cNvPr id="33828" name="Rectangle 102"/>
              <p:cNvSpPr>
                <a:spLocks noChangeArrowheads="1"/>
              </p:cNvSpPr>
              <p:nvPr/>
            </p:nvSpPr>
            <p:spPr bwMode="auto">
              <a:xfrm>
                <a:off x="4464" y="352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829" name="Rectangle 103"/>
              <p:cNvSpPr>
                <a:spLocks noChangeArrowheads="1"/>
              </p:cNvSpPr>
              <p:nvPr/>
            </p:nvSpPr>
            <p:spPr bwMode="auto">
              <a:xfrm>
                <a:off x="4656" y="352"/>
                <a:ext cx="144" cy="144"/>
              </a:xfrm>
              <a:prstGeom prst="rect">
                <a:avLst/>
              </a:prstGeom>
              <a:solidFill>
                <a:srgbClr val="99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830" name="Rectangle 104"/>
              <p:cNvSpPr>
                <a:spLocks noChangeArrowheads="1"/>
              </p:cNvSpPr>
              <p:nvPr/>
            </p:nvSpPr>
            <p:spPr bwMode="auto">
              <a:xfrm>
                <a:off x="4848" y="352"/>
                <a:ext cx="144" cy="144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831" name="Rectangle 105"/>
              <p:cNvSpPr>
                <a:spLocks noChangeArrowheads="1"/>
              </p:cNvSpPr>
              <p:nvPr/>
            </p:nvSpPr>
            <p:spPr bwMode="auto">
              <a:xfrm>
                <a:off x="5040" y="352"/>
                <a:ext cx="144" cy="144"/>
              </a:xfrm>
              <a:prstGeom prst="rect">
                <a:avLst/>
              </a:prstGeom>
              <a:solidFill>
                <a:srgbClr val="FF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3826" name="Text Box 106"/>
            <p:cNvSpPr txBox="1">
              <a:spLocks noChangeArrowheads="1"/>
            </p:cNvSpPr>
            <p:nvPr/>
          </p:nvSpPr>
          <p:spPr bwMode="auto">
            <a:xfrm>
              <a:off x="3480" y="262"/>
              <a:ext cx="7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800">
                  <a:latin typeface="Arial" pitchFamily="34" charset="0"/>
                </a:rPr>
                <a:t>Example:</a:t>
              </a:r>
              <a:endParaRPr lang="fr-FR" sz="1800">
                <a:latin typeface="Arial" pitchFamily="34" charset="0"/>
              </a:endParaRP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13</a:t>
            </a:fld>
            <a:endParaRPr lang="en-US">
              <a:solidFill>
                <a:srgbClr val="04617B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0800" y="3886200"/>
            <a:ext cx="25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43800" y="5410200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92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7" grpId="0" animBg="1"/>
      <p:bldP spid="55308" grpId="0" animBg="1"/>
      <p:bldP spid="55309" grpId="0" animBg="1"/>
      <p:bldP spid="553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Time Division Multiplexing (TDM)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286000"/>
            <a:ext cx="7467600" cy="3810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Two or more “channels” of information are transmitted over the same link by allocating a different time interval for the transmission of each channel, i.e. the channels take turns to use the link. </a:t>
            </a:r>
            <a:endParaRPr lang="en-US" dirty="0" smtClean="0"/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TDM becomes inefficient when traffic is intermittent because the time slot is still allocated even when the channel has no data to transmit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8014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1" y="5654675"/>
            <a:ext cx="5540188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smtClean="0"/>
              <a:t>L.Rania Ahmed Tabeidi</a:t>
            </a:r>
            <a:endParaRPr lang="en-US" sz="1400" dirty="0" smtClean="0"/>
          </a:p>
        </p:txBody>
      </p:sp>
      <p:sp>
        <p:nvSpPr>
          <p:cNvPr id="3379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0202" y="4207364"/>
            <a:ext cx="554023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1-</a:t>
            </a:r>
            <a:fld id="{1D33E8E1-3148-48DE-8BF6-6A16839303C5}" type="slidenum">
              <a:rPr lang="en-US" sz="1400"/>
              <a:pPr/>
              <a:t>15</a:t>
            </a:fld>
            <a:endParaRPr lang="en-US" sz="1400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860424" y="609599"/>
            <a:ext cx="7369175" cy="1066801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Circuit Switching: FDM and TDM </a:t>
            </a:r>
            <a:r>
              <a:rPr lang="en-US" sz="3200" b="1" dirty="0" err="1" smtClean="0">
                <a:solidFill>
                  <a:srgbClr val="FF0000"/>
                </a:solidFill>
              </a:rPr>
              <a:t>cont</a:t>
            </a:r>
            <a:r>
              <a:rPr lang="en-US" sz="3200" b="1" dirty="0" smtClean="0">
                <a:solidFill>
                  <a:srgbClr val="FF0000"/>
                </a:solidFill>
              </a:rPr>
              <a:t>…</a:t>
            </a:r>
            <a:endParaRPr lang="fr-FR" sz="3200" b="1" dirty="0" smtClean="0">
              <a:solidFill>
                <a:srgbClr val="FF0000"/>
              </a:solidFill>
            </a:endParaRPr>
          </a:p>
        </p:txBody>
      </p:sp>
      <p:sp>
        <p:nvSpPr>
          <p:cNvPr id="33807" name="Text Box 16"/>
          <p:cNvSpPr txBox="1">
            <a:spLocks noChangeArrowheads="1"/>
          </p:cNvSpPr>
          <p:nvPr/>
        </p:nvSpPr>
        <p:spPr bwMode="auto">
          <a:xfrm>
            <a:off x="860424" y="1600200"/>
            <a:ext cx="74453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Arial" charset="0"/>
              </a:rPr>
              <a:t>2.2 Time Division Mux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Arial" charset="0"/>
              </a:rPr>
              <a:t>(TDM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Arial" charset="0"/>
              </a:rPr>
              <a:t>)</a:t>
            </a:r>
          </a:p>
          <a:p>
            <a:pPr eaLnBrk="1" hangingPunct="1"/>
            <a:endParaRPr lang="en-US" b="1" dirty="0">
              <a:solidFill>
                <a:schemeClr val="bg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33808" name="Line 17"/>
          <p:cNvSpPr>
            <a:spLocks noChangeShapeType="1"/>
          </p:cNvSpPr>
          <p:nvPr/>
        </p:nvSpPr>
        <p:spPr bwMode="auto">
          <a:xfrm flipV="1">
            <a:off x="2667000" y="3124200"/>
            <a:ext cx="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9" name="Text Box 18"/>
          <p:cNvSpPr txBox="1">
            <a:spLocks noChangeArrowheads="1"/>
          </p:cNvSpPr>
          <p:nvPr/>
        </p:nvSpPr>
        <p:spPr bwMode="auto">
          <a:xfrm>
            <a:off x="860425" y="3211512"/>
            <a:ext cx="16605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dirty="0">
                <a:latin typeface="Arial" charset="0"/>
              </a:rPr>
              <a:t>bandwidth/</a:t>
            </a:r>
          </a:p>
          <a:p>
            <a:pPr eaLnBrk="1" hangingPunct="1"/>
            <a:r>
              <a:rPr lang="en-US" dirty="0">
                <a:latin typeface="Arial" charset="0"/>
              </a:rPr>
              <a:t>frequency </a:t>
            </a:r>
          </a:p>
          <a:p>
            <a:pPr eaLnBrk="1" hangingPunct="1"/>
            <a:r>
              <a:rPr lang="en-US" dirty="0">
                <a:latin typeface="Arial" charset="0"/>
              </a:rPr>
              <a:t>of the link</a:t>
            </a:r>
            <a:endParaRPr lang="fr-FR" dirty="0">
              <a:latin typeface="Arial" charset="0"/>
            </a:endParaRPr>
          </a:p>
        </p:txBody>
      </p:sp>
      <p:sp>
        <p:nvSpPr>
          <p:cNvPr id="33810" name="Line 19"/>
          <p:cNvSpPr>
            <a:spLocks noChangeShapeType="1"/>
          </p:cNvSpPr>
          <p:nvPr/>
        </p:nvSpPr>
        <p:spPr bwMode="auto">
          <a:xfrm>
            <a:off x="2667000" y="4419600"/>
            <a:ext cx="495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1" name="Text Box 20"/>
          <p:cNvSpPr txBox="1">
            <a:spLocks noChangeArrowheads="1"/>
          </p:cNvSpPr>
          <p:nvPr/>
        </p:nvSpPr>
        <p:spPr bwMode="auto">
          <a:xfrm>
            <a:off x="4762500" y="4494212"/>
            <a:ext cx="760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time</a:t>
            </a:r>
            <a:endParaRPr lang="fr-FR">
              <a:latin typeface="Arial" charset="0"/>
            </a:endParaRPr>
          </a:p>
        </p:txBody>
      </p:sp>
      <p:sp>
        <p:nvSpPr>
          <p:cNvPr id="33812" name="Rectangle 21"/>
          <p:cNvSpPr>
            <a:spLocks noChangeArrowheads="1"/>
          </p:cNvSpPr>
          <p:nvPr/>
        </p:nvSpPr>
        <p:spPr bwMode="auto">
          <a:xfrm>
            <a:off x="2743200" y="3427412"/>
            <a:ext cx="45720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2743200" y="3427412"/>
            <a:ext cx="3886200" cy="914400"/>
            <a:chOff x="1776" y="3168"/>
            <a:chExt cx="2448" cy="576"/>
          </a:xfrm>
        </p:grpSpPr>
        <p:sp>
          <p:nvSpPr>
            <p:cNvPr id="33893" name="Rectangle 23"/>
            <p:cNvSpPr>
              <a:spLocks noChangeArrowheads="1"/>
            </p:cNvSpPr>
            <p:nvPr/>
          </p:nvSpPr>
          <p:spPr bwMode="auto">
            <a:xfrm>
              <a:off x="1776" y="3168"/>
              <a:ext cx="144" cy="576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94" name="Rectangle 24"/>
            <p:cNvSpPr>
              <a:spLocks noChangeArrowheads="1"/>
            </p:cNvSpPr>
            <p:nvPr/>
          </p:nvSpPr>
          <p:spPr bwMode="auto">
            <a:xfrm>
              <a:off x="2352" y="3168"/>
              <a:ext cx="144" cy="576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95" name="Rectangle 25"/>
            <p:cNvSpPr>
              <a:spLocks noChangeArrowheads="1"/>
            </p:cNvSpPr>
            <p:nvPr/>
          </p:nvSpPr>
          <p:spPr bwMode="auto">
            <a:xfrm>
              <a:off x="2928" y="3168"/>
              <a:ext cx="144" cy="576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96" name="Rectangle 26"/>
            <p:cNvSpPr>
              <a:spLocks noChangeArrowheads="1"/>
            </p:cNvSpPr>
            <p:nvPr/>
          </p:nvSpPr>
          <p:spPr bwMode="auto">
            <a:xfrm>
              <a:off x="3504" y="3168"/>
              <a:ext cx="144" cy="576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97" name="Rectangle 27"/>
            <p:cNvSpPr>
              <a:spLocks noChangeArrowheads="1"/>
            </p:cNvSpPr>
            <p:nvPr/>
          </p:nvSpPr>
          <p:spPr bwMode="auto">
            <a:xfrm>
              <a:off x="4080" y="3168"/>
              <a:ext cx="144" cy="576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2971800" y="3427412"/>
            <a:ext cx="3886200" cy="914400"/>
            <a:chOff x="1920" y="3168"/>
            <a:chExt cx="2448" cy="576"/>
          </a:xfrm>
        </p:grpSpPr>
        <p:sp>
          <p:nvSpPr>
            <p:cNvPr id="33888" name="Rectangle 29"/>
            <p:cNvSpPr>
              <a:spLocks noChangeArrowheads="1"/>
            </p:cNvSpPr>
            <p:nvPr/>
          </p:nvSpPr>
          <p:spPr bwMode="auto">
            <a:xfrm>
              <a:off x="1920" y="3168"/>
              <a:ext cx="144" cy="576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89" name="Rectangle 30"/>
            <p:cNvSpPr>
              <a:spLocks noChangeArrowheads="1"/>
            </p:cNvSpPr>
            <p:nvPr/>
          </p:nvSpPr>
          <p:spPr bwMode="auto">
            <a:xfrm>
              <a:off x="2496" y="3168"/>
              <a:ext cx="144" cy="576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90" name="Rectangle 31"/>
            <p:cNvSpPr>
              <a:spLocks noChangeArrowheads="1"/>
            </p:cNvSpPr>
            <p:nvPr/>
          </p:nvSpPr>
          <p:spPr bwMode="auto">
            <a:xfrm>
              <a:off x="3072" y="3168"/>
              <a:ext cx="144" cy="576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91" name="Rectangle 32"/>
            <p:cNvSpPr>
              <a:spLocks noChangeArrowheads="1"/>
            </p:cNvSpPr>
            <p:nvPr/>
          </p:nvSpPr>
          <p:spPr bwMode="auto">
            <a:xfrm>
              <a:off x="3648" y="3168"/>
              <a:ext cx="144" cy="576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92" name="Rectangle 33"/>
            <p:cNvSpPr>
              <a:spLocks noChangeArrowheads="1"/>
            </p:cNvSpPr>
            <p:nvPr/>
          </p:nvSpPr>
          <p:spPr bwMode="auto">
            <a:xfrm>
              <a:off x="4224" y="3168"/>
              <a:ext cx="144" cy="576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3200400" y="3427412"/>
            <a:ext cx="3886200" cy="914400"/>
            <a:chOff x="2064" y="3168"/>
            <a:chExt cx="2448" cy="576"/>
          </a:xfrm>
        </p:grpSpPr>
        <p:sp>
          <p:nvSpPr>
            <p:cNvPr id="33883" name="Rectangle 35"/>
            <p:cNvSpPr>
              <a:spLocks noChangeArrowheads="1"/>
            </p:cNvSpPr>
            <p:nvPr/>
          </p:nvSpPr>
          <p:spPr bwMode="auto">
            <a:xfrm>
              <a:off x="2064" y="3168"/>
              <a:ext cx="144" cy="576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84" name="Rectangle 36"/>
            <p:cNvSpPr>
              <a:spLocks noChangeArrowheads="1"/>
            </p:cNvSpPr>
            <p:nvPr/>
          </p:nvSpPr>
          <p:spPr bwMode="auto">
            <a:xfrm>
              <a:off x="2640" y="3168"/>
              <a:ext cx="144" cy="576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85" name="Rectangle 37"/>
            <p:cNvSpPr>
              <a:spLocks noChangeArrowheads="1"/>
            </p:cNvSpPr>
            <p:nvPr/>
          </p:nvSpPr>
          <p:spPr bwMode="auto">
            <a:xfrm>
              <a:off x="3216" y="3168"/>
              <a:ext cx="144" cy="576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86" name="Rectangle 38"/>
            <p:cNvSpPr>
              <a:spLocks noChangeArrowheads="1"/>
            </p:cNvSpPr>
            <p:nvPr/>
          </p:nvSpPr>
          <p:spPr bwMode="auto">
            <a:xfrm>
              <a:off x="3792" y="3168"/>
              <a:ext cx="144" cy="576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87" name="Rectangle 39"/>
            <p:cNvSpPr>
              <a:spLocks noChangeArrowheads="1"/>
            </p:cNvSpPr>
            <p:nvPr/>
          </p:nvSpPr>
          <p:spPr bwMode="auto">
            <a:xfrm>
              <a:off x="4368" y="3168"/>
              <a:ext cx="144" cy="576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3429000" y="3427412"/>
            <a:ext cx="3886200" cy="914400"/>
            <a:chOff x="2208" y="3168"/>
            <a:chExt cx="2448" cy="576"/>
          </a:xfrm>
        </p:grpSpPr>
        <p:sp>
          <p:nvSpPr>
            <p:cNvPr id="33878" name="Rectangle 41"/>
            <p:cNvSpPr>
              <a:spLocks noChangeArrowheads="1"/>
            </p:cNvSpPr>
            <p:nvPr/>
          </p:nvSpPr>
          <p:spPr bwMode="auto">
            <a:xfrm>
              <a:off x="2208" y="3168"/>
              <a:ext cx="144" cy="576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79" name="Rectangle 42"/>
            <p:cNvSpPr>
              <a:spLocks noChangeArrowheads="1"/>
            </p:cNvSpPr>
            <p:nvPr/>
          </p:nvSpPr>
          <p:spPr bwMode="auto">
            <a:xfrm>
              <a:off x="2784" y="3168"/>
              <a:ext cx="144" cy="576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80" name="Rectangle 43"/>
            <p:cNvSpPr>
              <a:spLocks noChangeArrowheads="1"/>
            </p:cNvSpPr>
            <p:nvPr/>
          </p:nvSpPr>
          <p:spPr bwMode="auto">
            <a:xfrm>
              <a:off x="3360" y="3168"/>
              <a:ext cx="144" cy="576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81" name="Rectangle 44"/>
            <p:cNvSpPr>
              <a:spLocks noChangeArrowheads="1"/>
            </p:cNvSpPr>
            <p:nvPr/>
          </p:nvSpPr>
          <p:spPr bwMode="auto">
            <a:xfrm>
              <a:off x="3936" y="3168"/>
              <a:ext cx="144" cy="576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82" name="Rectangle 45"/>
            <p:cNvSpPr>
              <a:spLocks noChangeArrowheads="1"/>
            </p:cNvSpPr>
            <p:nvPr/>
          </p:nvSpPr>
          <p:spPr bwMode="auto">
            <a:xfrm>
              <a:off x="4512" y="3168"/>
              <a:ext cx="144" cy="576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50"/>
          <p:cNvGrpSpPr>
            <a:grpSpLocks/>
          </p:cNvGrpSpPr>
          <p:nvPr/>
        </p:nvGrpSpPr>
        <p:grpSpPr bwMode="auto">
          <a:xfrm>
            <a:off x="2971800" y="3427412"/>
            <a:ext cx="4114800" cy="914400"/>
            <a:chOff x="1920" y="3168"/>
            <a:chExt cx="2592" cy="576"/>
          </a:xfrm>
        </p:grpSpPr>
        <p:sp>
          <p:nvSpPr>
            <p:cNvPr id="33856" name="Line 51"/>
            <p:cNvSpPr>
              <a:spLocks noChangeShapeType="1"/>
            </p:cNvSpPr>
            <p:nvPr/>
          </p:nvSpPr>
          <p:spPr bwMode="auto">
            <a:xfrm>
              <a:off x="1920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7" name="Line 52"/>
            <p:cNvSpPr>
              <a:spLocks noChangeShapeType="1"/>
            </p:cNvSpPr>
            <p:nvPr/>
          </p:nvSpPr>
          <p:spPr bwMode="auto">
            <a:xfrm>
              <a:off x="2064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8" name="Line 53"/>
            <p:cNvSpPr>
              <a:spLocks noChangeShapeType="1"/>
            </p:cNvSpPr>
            <p:nvPr/>
          </p:nvSpPr>
          <p:spPr bwMode="auto">
            <a:xfrm>
              <a:off x="2208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9" name="Line 54"/>
            <p:cNvSpPr>
              <a:spLocks noChangeShapeType="1"/>
            </p:cNvSpPr>
            <p:nvPr/>
          </p:nvSpPr>
          <p:spPr bwMode="auto">
            <a:xfrm>
              <a:off x="2352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0" name="Line 55"/>
            <p:cNvSpPr>
              <a:spLocks noChangeShapeType="1"/>
            </p:cNvSpPr>
            <p:nvPr/>
          </p:nvSpPr>
          <p:spPr bwMode="auto">
            <a:xfrm>
              <a:off x="2496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1" name="Line 56"/>
            <p:cNvSpPr>
              <a:spLocks noChangeShapeType="1"/>
            </p:cNvSpPr>
            <p:nvPr/>
          </p:nvSpPr>
          <p:spPr bwMode="auto">
            <a:xfrm>
              <a:off x="2640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2" name="Line 57"/>
            <p:cNvSpPr>
              <a:spLocks noChangeShapeType="1"/>
            </p:cNvSpPr>
            <p:nvPr/>
          </p:nvSpPr>
          <p:spPr bwMode="auto">
            <a:xfrm>
              <a:off x="2784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3" name="Line 58"/>
            <p:cNvSpPr>
              <a:spLocks noChangeShapeType="1"/>
            </p:cNvSpPr>
            <p:nvPr/>
          </p:nvSpPr>
          <p:spPr bwMode="auto">
            <a:xfrm>
              <a:off x="2928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4" name="Line 59"/>
            <p:cNvSpPr>
              <a:spLocks noChangeShapeType="1"/>
            </p:cNvSpPr>
            <p:nvPr/>
          </p:nvSpPr>
          <p:spPr bwMode="auto">
            <a:xfrm>
              <a:off x="3072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5" name="Line 60"/>
            <p:cNvSpPr>
              <a:spLocks noChangeShapeType="1"/>
            </p:cNvSpPr>
            <p:nvPr/>
          </p:nvSpPr>
          <p:spPr bwMode="auto">
            <a:xfrm>
              <a:off x="3216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6" name="Line 61"/>
            <p:cNvSpPr>
              <a:spLocks noChangeShapeType="1"/>
            </p:cNvSpPr>
            <p:nvPr/>
          </p:nvSpPr>
          <p:spPr bwMode="auto">
            <a:xfrm>
              <a:off x="3360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7" name="Line 62"/>
            <p:cNvSpPr>
              <a:spLocks noChangeShapeType="1"/>
            </p:cNvSpPr>
            <p:nvPr/>
          </p:nvSpPr>
          <p:spPr bwMode="auto">
            <a:xfrm>
              <a:off x="3504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8" name="Line 63"/>
            <p:cNvSpPr>
              <a:spLocks noChangeShapeType="1"/>
            </p:cNvSpPr>
            <p:nvPr/>
          </p:nvSpPr>
          <p:spPr bwMode="auto">
            <a:xfrm>
              <a:off x="3648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9" name="Line 64"/>
            <p:cNvSpPr>
              <a:spLocks noChangeShapeType="1"/>
            </p:cNvSpPr>
            <p:nvPr/>
          </p:nvSpPr>
          <p:spPr bwMode="auto">
            <a:xfrm>
              <a:off x="3792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70" name="Line 65"/>
            <p:cNvSpPr>
              <a:spLocks noChangeShapeType="1"/>
            </p:cNvSpPr>
            <p:nvPr/>
          </p:nvSpPr>
          <p:spPr bwMode="auto">
            <a:xfrm>
              <a:off x="3936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71" name="Line 66"/>
            <p:cNvSpPr>
              <a:spLocks noChangeShapeType="1"/>
            </p:cNvSpPr>
            <p:nvPr/>
          </p:nvSpPr>
          <p:spPr bwMode="auto">
            <a:xfrm>
              <a:off x="4080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72" name="Line 67"/>
            <p:cNvSpPr>
              <a:spLocks noChangeShapeType="1"/>
            </p:cNvSpPr>
            <p:nvPr/>
          </p:nvSpPr>
          <p:spPr bwMode="auto">
            <a:xfrm>
              <a:off x="4224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73" name="Line 68"/>
            <p:cNvSpPr>
              <a:spLocks noChangeShapeType="1"/>
            </p:cNvSpPr>
            <p:nvPr/>
          </p:nvSpPr>
          <p:spPr bwMode="auto">
            <a:xfrm>
              <a:off x="4368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74" name="Line 69"/>
            <p:cNvSpPr>
              <a:spLocks noChangeShapeType="1"/>
            </p:cNvSpPr>
            <p:nvPr/>
          </p:nvSpPr>
          <p:spPr bwMode="auto">
            <a:xfrm>
              <a:off x="4512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75"/>
          <p:cNvGrpSpPr>
            <a:grpSpLocks/>
          </p:cNvGrpSpPr>
          <p:nvPr/>
        </p:nvGrpSpPr>
        <p:grpSpPr bwMode="auto">
          <a:xfrm>
            <a:off x="2857500" y="3427412"/>
            <a:ext cx="4343400" cy="914400"/>
            <a:chOff x="1848" y="3168"/>
            <a:chExt cx="2736" cy="576"/>
          </a:xfrm>
        </p:grpSpPr>
        <p:sp>
          <p:nvSpPr>
            <p:cNvPr id="33832" name="Line 76"/>
            <p:cNvSpPr>
              <a:spLocks noChangeShapeType="1"/>
            </p:cNvSpPr>
            <p:nvPr/>
          </p:nvSpPr>
          <p:spPr bwMode="auto">
            <a:xfrm>
              <a:off x="1848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3" name="Line 77"/>
            <p:cNvSpPr>
              <a:spLocks noChangeShapeType="1"/>
            </p:cNvSpPr>
            <p:nvPr/>
          </p:nvSpPr>
          <p:spPr bwMode="auto">
            <a:xfrm>
              <a:off x="1992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4" name="Line 78"/>
            <p:cNvSpPr>
              <a:spLocks noChangeShapeType="1"/>
            </p:cNvSpPr>
            <p:nvPr/>
          </p:nvSpPr>
          <p:spPr bwMode="auto">
            <a:xfrm>
              <a:off x="2136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5" name="Line 79"/>
            <p:cNvSpPr>
              <a:spLocks noChangeShapeType="1"/>
            </p:cNvSpPr>
            <p:nvPr/>
          </p:nvSpPr>
          <p:spPr bwMode="auto">
            <a:xfrm>
              <a:off x="2280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6" name="Line 80"/>
            <p:cNvSpPr>
              <a:spLocks noChangeShapeType="1"/>
            </p:cNvSpPr>
            <p:nvPr/>
          </p:nvSpPr>
          <p:spPr bwMode="auto">
            <a:xfrm>
              <a:off x="2424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7" name="Line 81"/>
            <p:cNvSpPr>
              <a:spLocks noChangeShapeType="1"/>
            </p:cNvSpPr>
            <p:nvPr/>
          </p:nvSpPr>
          <p:spPr bwMode="auto">
            <a:xfrm>
              <a:off x="2568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8" name="Line 82"/>
            <p:cNvSpPr>
              <a:spLocks noChangeShapeType="1"/>
            </p:cNvSpPr>
            <p:nvPr/>
          </p:nvSpPr>
          <p:spPr bwMode="auto">
            <a:xfrm>
              <a:off x="2712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9" name="Line 83"/>
            <p:cNvSpPr>
              <a:spLocks noChangeShapeType="1"/>
            </p:cNvSpPr>
            <p:nvPr/>
          </p:nvSpPr>
          <p:spPr bwMode="auto">
            <a:xfrm>
              <a:off x="2856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0" name="Line 84"/>
            <p:cNvSpPr>
              <a:spLocks noChangeShapeType="1"/>
            </p:cNvSpPr>
            <p:nvPr/>
          </p:nvSpPr>
          <p:spPr bwMode="auto">
            <a:xfrm>
              <a:off x="3000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1" name="Line 85"/>
            <p:cNvSpPr>
              <a:spLocks noChangeShapeType="1"/>
            </p:cNvSpPr>
            <p:nvPr/>
          </p:nvSpPr>
          <p:spPr bwMode="auto">
            <a:xfrm>
              <a:off x="3144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2" name="Line 86"/>
            <p:cNvSpPr>
              <a:spLocks noChangeShapeType="1"/>
            </p:cNvSpPr>
            <p:nvPr/>
          </p:nvSpPr>
          <p:spPr bwMode="auto">
            <a:xfrm>
              <a:off x="3288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3" name="Line 87"/>
            <p:cNvSpPr>
              <a:spLocks noChangeShapeType="1"/>
            </p:cNvSpPr>
            <p:nvPr/>
          </p:nvSpPr>
          <p:spPr bwMode="auto">
            <a:xfrm>
              <a:off x="3432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4" name="Line 88"/>
            <p:cNvSpPr>
              <a:spLocks noChangeShapeType="1"/>
            </p:cNvSpPr>
            <p:nvPr/>
          </p:nvSpPr>
          <p:spPr bwMode="auto">
            <a:xfrm>
              <a:off x="3576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5" name="Line 89"/>
            <p:cNvSpPr>
              <a:spLocks noChangeShapeType="1"/>
            </p:cNvSpPr>
            <p:nvPr/>
          </p:nvSpPr>
          <p:spPr bwMode="auto">
            <a:xfrm>
              <a:off x="3720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6" name="Line 90"/>
            <p:cNvSpPr>
              <a:spLocks noChangeShapeType="1"/>
            </p:cNvSpPr>
            <p:nvPr/>
          </p:nvSpPr>
          <p:spPr bwMode="auto">
            <a:xfrm>
              <a:off x="3864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7" name="Line 91"/>
            <p:cNvSpPr>
              <a:spLocks noChangeShapeType="1"/>
            </p:cNvSpPr>
            <p:nvPr/>
          </p:nvSpPr>
          <p:spPr bwMode="auto">
            <a:xfrm>
              <a:off x="4008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8" name="Line 92"/>
            <p:cNvSpPr>
              <a:spLocks noChangeShapeType="1"/>
            </p:cNvSpPr>
            <p:nvPr/>
          </p:nvSpPr>
          <p:spPr bwMode="auto">
            <a:xfrm>
              <a:off x="4152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9" name="Line 93"/>
            <p:cNvSpPr>
              <a:spLocks noChangeShapeType="1"/>
            </p:cNvSpPr>
            <p:nvPr/>
          </p:nvSpPr>
          <p:spPr bwMode="auto">
            <a:xfrm>
              <a:off x="4296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0" name="Line 94"/>
            <p:cNvSpPr>
              <a:spLocks noChangeShapeType="1"/>
            </p:cNvSpPr>
            <p:nvPr/>
          </p:nvSpPr>
          <p:spPr bwMode="auto">
            <a:xfrm>
              <a:off x="4440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1" name="Line 95"/>
            <p:cNvSpPr>
              <a:spLocks noChangeShapeType="1"/>
            </p:cNvSpPr>
            <p:nvPr/>
          </p:nvSpPr>
          <p:spPr bwMode="auto">
            <a:xfrm>
              <a:off x="4584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22" name="Line 108"/>
          <p:cNvSpPr>
            <a:spLocks noChangeShapeType="1"/>
          </p:cNvSpPr>
          <p:nvPr/>
        </p:nvSpPr>
        <p:spPr bwMode="auto">
          <a:xfrm flipH="1" flipV="1">
            <a:off x="2857500" y="4346575"/>
            <a:ext cx="98425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23" name="Text Box 109"/>
          <p:cNvSpPr txBox="1">
            <a:spLocks noChangeArrowheads="1"/>
          </p:cNvSpPr>
          <p:nvPr/>
        </p:nvSpPr>
        <p:spPr bwMode="auto">
          <a:xfrm>
            <a:off x="2944813" y="4429125"/>
            <a:ext cx="17653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Slot</a:t>
            </a:r>
          </a:p>
          <a:p>
            <a:r>
              <a:rPr lang="en-US"/>
              <a:t>4 slots/frame</a:t>
            </a:r>
          </a:p>
        </p:txBody>
      </p:sp>
    </p:spTree>
    <p:extLst>
      <p:ext uri="{BB962C8B-B14F-4D97-AF65-F5344CB8AC3E}">
        <p14:creationId xmlns:p14="http://schemas.microsoft.com/office/powerpoint/2010/main" val="314022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66800"/>
            <a:ext cx="6965245" cy="95326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Arial" charset="0"/>
              </a:rPr>
              <a:t>2.2 Time Division Mux (TDM)</a:t>
            </a: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Arial" charset="0"/>
              </a:rPr>
            </a:b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16</a:t>
            </a:fld>
            <a:endParaRPr lang="en-US">
              <a:solidFill>
                <a:srgbClr val="04617B"/>
              </a:solidFill>
            </a:endParaRPr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781" y="2701925"/>
            <a:ext cx="52578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63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533400"/>
            <a:ext cx="7772400" cy="990600"/>
          </a:xfrm>
        </p:spPr>
        <p:txBody>
          <a:bodyPr/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Packet Switching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1066800" y="1524000"/>
            <a:ext cx="72390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dirty="0" smtClean="0"/>
              <a:t>packet </a:t>
            </a:r>
            <a:r>
              <a:rPr lang="en-US" dirty="0"/>
              <a:t>switching methods, </a:t>
            </a:r>
            <a:r>
              <a:rPr lang="en-US" dirty="0" smtClean="0"/>
              <a:t>is </a:t>
            </a:r>
            <a:r>
              <a:rPr lang="en-US" dirty="0"/>
              <a:t>broken into  </a:t>
            </a:r>
            <a:r>
              <a:rPr lang="en-US" dirty="0" smtClean="0"/>
              <a:t>small </a:t>
            </a:r>
            <a:r>
              <a:rPr lang="en-US" dirty="0"/>
              <a:t>parts, called packets. </a:t>
            </a:r>
            <a:r>
              <a:rPr lang="en-US" dirty="0" smtClean="0"/>
              <a:t> </a:t>
            </a:r>
            <a:endParaRPr lang="en-US" dirty="0"/>
          </a:p>
          <a:p>
            <a:pPr>
              <a:buFontTx/>
              <a:buChar char="•"/>
            </a:pPr>
            <a:r>
              <a:rPr lang="en-US" dirty="0" smtClean="0"/>
              <a:t>With </a:t>
            </a:r>
            <a:r>
              <a:rPr lang="en-US" dirty="0"/>
              <a:t>current technology, packets are generally accepted onto </a:t>
            </a:r>
          </a:p>
          <a:p>
            <a:r>
              <a:rPr lang="en-US" dirty="0"/>
              <a:t>    the network on a first-come, first-served basis. If the network </a:t>
            </a:r>
          </a:p>
          <a:p>
            <a:r>
              <a:rPr lang="en-US" dirty="0"/>
              <a:t>    becomes overloaded, packets are delayed or discarded </a:t>
            </a:r>
          </a:p>
          <a:p>
            <a:r>
              <a:rPr lang="en-US" dirty="0"/>
              <a:t>    (``dropped''). </a:t>
            </a:r>
          </a:p>
          <a:p>
            <a:pPr eaLnBrk="0" hangingPunc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670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35018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2.2 Packet-switched Networks</a:t>
            </a: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Features: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Data separated into packets</a:t>
            </a:r>
          </a:p>
          <a:p>
            <a:pPr>
              <a:buFontTx/>
              <a:buChar char="•"/>
            </a:pPr>
            <a:r>
              <a:rPr lang="en-US" dirty="0"/>
              <a:t> Switching decision (</a:t>
            </a:r>
            <a:r>
              <a:rPr lang="en-US" dirty="0">
                <a:solidFill>
                  <a:schemeClr val="tx2"/>
                </a:solidFill>
              </a:rPr>
              <a:t>output port</a:t>
            </a:r>
            <a:r>
              <a:rPr lang="en-US" dirty="0"/>
              <a:t>) for each individual packet</a:t>
            </a:r>
          </a:p>
          <a:p>
            <a:pPr>
              <a:buFontTx/>
              <a:buChar char="•"/>
            </a:pPr>
            <a:r>
              <a:rPr lang="en-US" dirty="0"/>
              <a:t> Statistical multiplexing: Sum of peak rates may </a:t>
            </a:r>
            <a:r>
              <a:rPr lang="en-US" dirty="0" smtClean="0"/>
              <a:t>exceed.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 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4617B"/>
                </a:solidFill>
              </a:rPr>
              <a:t>L.Rania Ahmed Tabeidi</a:t>
            </a:r>
            <a:endParaRPr lang="en-US">
              <a:solidFill>
                <a:srgbClr val="04617B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srgbClr val="04617B"/>
                </a:solidFill>
              </a:rPr>
              <a:pPr/>
              <a:t>18</a:t>
            </a:fld>
            <a:endParaRPr lang="en-US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506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6488" y="5585314"/>
            <a:ext cx="5540188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smtClean="0"/>
              <a:t>L.Rania Ahmed Tabeidi</a:t>
            </a:r>
          </a:p>
        </p:txBody>
      </p:sp>
      <p:sp>
        <p:nvSpPr>
          <p:cNvPr id="61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2289" y="5585314"/>
            <a:ext cx="554023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1-</a:t>
            </a:r>
            <a:fld id="{8271DBAC-415A-448C-9690-C9FB78907CF9}" type="slidenum">
              <a:rPr lang="en-US" sz="1400"/>
              <a:pPr/>
              <a:t>19</a:t>
            </a:fld>
            <a:endParaRPr lang="en-US" sz="1400"/>
          </a:p>
        </p:txBody>
      </p:sp>
      <p:grpSp>
        <p:nvGrpSpPr>
          <p:cNvPr id="6150" name="Group 2"/>
          <p:cNvGrpSpPr>
            <a:grpSpLocks/>
          </p:cNvGrpSpPr>
          <p:nvPr/>
        </p:nvGrpSpPr>
        <p:grpSpPr bwMode="auto">
          <a:xfrm>
            <a:off x="5562600" y="4943475"/>
            <a:ext cx="1741487" cy="1228725"/>
            <a:chOff x="1321" y="2432"/>
            <a:chExt cx="1097" cy="774"/>
          </a:xfrm>
        </p:grpSpPr>
        <p:sp>
          <p:nvSpPr>
            <p:cNvPr id="6217" name="AutoShape 3"/>
            <p:cNvSpPr>
              <a:spLocks noChangeArrowheads="1"/>
            </p:cNvSpPr>
            <p:nvPr/>
          </p:nvSpPr>
          <p:spPr bwMode="auto">
            <a:xfrm rot="5400000">
              <a:off x="1714" y="2039"/>
              <a:ext cx="305" cy="1091"/>
            </a:xfrm>
            <a:prstGeom prst="parallelogram">
              <a:avLst>
                <a:gd name="adj" fmla="val 2500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lIns="183353" tIns="45839" rIns="91671" bIns="45839" anchor="ctr"/>
            <a:lstStyle/>
            <a:p>
              <a:pPr algn="ctr" eaLnBrk="1" hangingPunct="1">
                <a:spcBef>
                  <a:spcPts val="1000"/>
                </a:spcBef>
                <a:spcAft>
                  <a:spcPts val="1000"/>
                </a:spcAft>
              </a:pPr>
              <a:r>
                <a:rPr lang="en-US" altLang="zh-TW" sz="1400">
                  <a:solidFill>
                    <a:srgbClr val="000000"/>
                  </a:solidFill>
                  <a:latin typeface="Arial" pitchFamily="34" charset="0"/>
                  <a:ea typeface="PMingLiU" pitchFamily="18" charset="-120"/>
                </a:rPr>
                <a:t>Packet 1</a:t>
              </a:r>
            </a:p>
          </p:txBody>
        </p:sp>
        <p:sp>
          <p:nvSpPr>
            <p:cNvPr id="6218" name="AutoShape 4"/>
            <p:cNvSpPr>
              <a:spLocks noChangeArrowheads="1"/>
            </p:cNvSpPr>
            <p:nvPr/>
          </p:nvSpPr>
          <p:spPr bwMode="auto">
            <a:xfrm rot="5400000">
              <a:off x="1721" y="2270"/>
              <a:ext cx="304" cy="1091"/>
            </a:xfrm>
            <a:prstGeom prst="parallelogram">
              <a:avLst>
                <a:gd name="adj" fmla="val 2500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lIns="183353" tIns="45839" rIns="91671" bIns="45839" anchor="ctr"/>
            <a:lstStyle/>
            <a:p>
              <a:pPr algn="ctr" eaLnBrk="1" hangingPunct="1">
                <a:spcBef>
                  <a:spcPts val="1000"/>
                </a:spcBef>
                <a:spcAft>
                  <a:spcPts val="1000"/>
                </a:spcAft>
              </a:pPr>
              <a:r>
                <a:rPr lang="en-US" altLang="zh-TW" sz="1400">
                  <a:solidFill>
                    <a:srgbClr val="000000"/>
                  </a:solidFill>
                  <a:latin typeface="Arial" pitchFamily="34" charset="0"/>
                  <a:ea typeface="PMingLiU" pitchFamily="18" charset="-120"/>
                </a:rPr>
                <a:t>Packet 2</a:t>
              </a:r>
            </a:p>
          </p:txBody>
        </p:sp>
        <p:sp>
          <p:nvSpPr>
            <p:cNvPr id="6219" name="AutoShape 5"/>
            <p:cNvSpPr>
              <a:spLocks noChangeArrowheads="1"/>
            </p:cNvSpPr>
            <p:nvPr/>
          </p:nvSpPr>
          <p:spPr bwMode="auto">
            <a:xfrm rot="5400000">
              <a:off x="1714" y="2508"/>
              <a:ext cx="305" cy="1091"/>
            </a:xfrm>
            <a:prstGeom prst="parallelogram">
              <a:avLst>
                <a:gd name="adj" fmla="val 2500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lIns="183353" tIns="45839" rIns="91671" bIns="45839" anchor="ctr"/>
            <a:lstStyle/>
            <a:p>
              <a:pPr algn="ctr" eaLnBrk="1" hangingPunct="1">
                <a:spcBef>
                  <a:spcPts val="1000"/>
                </a:spcBef>
                <a:spcAft>
                  <a:spcPts val="1000"/>
                </a:spcAft>
              </a:pPr>
              <a:r>
                <a:rPr lang="en-US" altLang="zh-TW" sz="1400">
                  <a:solidFill>
                    <a:srgbClr val="000000"/>
                  </a:solidFill>
                  <a:latin typeface="Arial" pitchFamily="34" charset="0"/>
                  <a:ea typeface="PMingLiU" pitchFamily="18" charset="-120"/>
                </a:rPr>
                <a:t>Packet 3</a:t>
              </a:r>
            </a:p>
          </p:txBody>
        </p:sp>
      </p:grpSp>
      <p:grpSp>
        <p:nvGrpSpPr>
          <p:cNvPr id="6151" name="Group 6"/>
          <p:cNvGrpSpPr>
            <a:grpSpLocks/>
          </p:cNvGrpSpPr>
          <p:nvPr/>
        </p:nvGrpSpPr>
        <p:grpSpPr bwMode="auto">
          <a:xfrm>
            <a:off x="3886200" y="3962400"/>
            <a:ext cx="1741488" cy="1230312"/>
            <a:chOff x="1321" y="2432"/>
            <a:chExt cx="1097" cy="774"/>
          </a:xfrm>
        </p:grpSpPr>
        <p:sp>
          <p:nvSpPr>
            <p:cNvPr id="6214" name="AutoShape 7"/>
            <p:cNvSpPr>
              <a:spLocks noChangeArrowheads="1"/>
            </p:cNvSpPr>
            <p:nvPr/>
          </p:nvSpPr>
          <p:spPr bwMode="auto">
            <a:xfrm rot="5400000">
              <a:off x="1714" y="2039"/>
              <a:ext cx="305" cy="1091"/>
            </a:xfrm>
            <a:prstGeom prst="parallelogram">
              <a:avLst>
                <a:gd name="adj" fmla="val 2500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lIns="183353" tIns="45839" rIns="91671" bIns="45839" anchor="ctr"/>
            <a:lstStyle/>
            <a:p>
              <a:pPr algn="ctr" eaLnBrk="1" hangingPunct="1">
                <a:spcBef>
                  <a:spcPts val="1000"/>
                </a:spcBef>
                <a:spcAft>
                  <a:spcPts val="1000"/>
                </a:spcAft>
              </a:pPr>
              <a:r>
                <a:rPr lang="en-US" altLang="zh-TW" sz="1400">
                  <a:latin typeface="Arial" pitchFamily="34" charset="0"/>
                  <a:ea typeface="PMingLiU" pitchFamily="18" charset="-120"/>
                </a:rPr>
                <a:t>Packet 1</a:t>
              </a:r>
            </a:p>
          </p:txBody>
        </p:sp>
        <p:sp>
          <p:nvSpPr>
            <p:cNvPr id="6215" name="AutoShape 8"/>
            <p:cNvSpPr>
              <a:spLocks noChangeArrowheads="1"/>
            </p:cNvSpPr>
            <p:nvPr/>
          </p:nvSpPr>
          <p:spPr bwMode="auto">
            <a:xfrm rot="5400000">
              <a:off x="1721" y="2270"/>
              <a:ext cx="304" cy="1091"/>
            </a:xfrm>
            <a:prstGeom prst="parallelogram">
              <a:avLst>
                <a:gd name="adj" fmla="val 2500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lIns="183353" tIns="45839" rIns="91671" bIns="45839" anchor="ctr"/>
            <a:lstStyle/>
            <a:p>
              <a:pPr algn="ctr" eaLnBrk="1" hangingPunct="1">
                <a:spcBef>
                  <a:spcPts val="1000"/>
                </a:spcBef>
                <a:spcAft>
                  <a:spcPts val="1000"/>
                </a:spcAft>
              </a:pPr>
              <a:r>
                <a:rPr lang="en-US" altLang="zh-TW" sz="1400" dirty="0">
                  <a:latin typeface="Arial" pitchFamily="34" charset="0"/>
                  <a:ea typeface="PMingLiU" pitchFamily="18" charset="-120"/>
                </a:rPr>
                <a:t>Packet 2</a:t>
              </a:r>
            </a:p>
          </p:txBody>
        </p:sp>
        <p:sp>
          <p:nvSpPr>
            <p:cNvPr id="6216" name="AutoShape 9"/>
            <p:cNvSpPr>
              <a:spLocks noChangeArrowheads="1"/>
            </p:cNvSpPr>
            <p:nvPr/>
          </p:nvSpPr>
          <p:spPr bwMode="auto">
            <a:xfrm rot="5400000">
              <a:off x="1714" y="2508"/>
              <a:ext cx="305" cy="1091"/>
            </a:xfrm>
            <a:prstGeom prst="parallelogram">
              <a:avLst>
                <a:gd name="adj" fmla="val 2500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lIns="183353" tIns="45839" rIns="91671" bIns="45839" anchor="ctr"/>
            <a:lstStyle/>
            <a:p>
              <a:pPr algn="ctr" eaLnBrk="1" hangingPunct="1">
                <a:spcBef>
                  <a:spcPts val="1000"/>
                </a:spcBef>
                <a:spcAft>
                  <a:spcPts val="1000"/>
                </a:spcAft>
              </a:pPr>
              <a:r>
                <a:rPr lang="en-US" altLang="zh-TW" sz="1400">
                  <a:latin typeface="Arial" pitchFamily="34" charset="0"/>
                  <a:ea typeface="PMingLiU" pitchFamily="18" charset="-120"/>
                </a:rPr>
                <a:t>Packet 3</a:t>
              </a:r>
            </a:p>
          </p:txBody>
        </p:sp>
      </p:grpSp>
      <p:sp>
        <p:nvSpPr>
          <p:cNvPr id="6152" name="Rectangle 10"/>
          <p:cNvSpPr>
            <a:spLocks noChangeArrowheads="1"/>
          </p:cNvSpPr>
          <p:nvPr/>
        </p:nvSpPr>
        <p:spPr bwMode="auto">
          <a:xfrm>
            <a:off x="4260850" y="1711325"/>
            <a:ext cx="0" cy="11113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Rectangle 11"/>
          <p:cNvSpPr>
            <a:spLocks noChangeArrowheads="1"/>
          </p:cNvSpPr>
          <p:nvPr/>
        </p:nvSpPr>
        <p:spPr bwMode="auto">
          <a:xfrm>
            <a:off x="4260850" y="1770063"/>
            <a:ext cx="0" cy="11112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4" name="Rectangle 12"/>
          <p:cNvSpPr>
            <a:spLocks noChangeArrowheads="1"/>
          </p:cNvSpPr>
          <p:nvPr/>
        </p:nvSpPr>
        <p:spPr bwMode="auto">
          <a:xfrm>
            <a:off x="1066800" y="1917700"/>
            <a:ext cx="0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5" name="Rectangle 13"/>
          <p:cNvSpPr>
            <a:spLocks noChangeArrowheads="1"/>
          </p:cNvSpPr>
          <p:nvPr/>
        </p:nvSpPr>
        <p:spPr bwMode="auto">
          <a:xfrm>
            <a:off x="1790700" y="2070100"/>
            <a:ext cx="0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6" name="Rectangle 14"/>
          <p:cNvSpPr>
            <a:spLocks noChangeArrowheads="1"/>
          </p:cNvSpPr>
          <p:nvPr/>
        </p:nvSpPr>
        <p:spPr bwMode="auto">
          <a:xfrm>
            <a:off x="1066800" y="1993900"/>
            <a:ext cx="0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7" name="Rectangle 15"/>
          <p:cNvSpPr>
            <a:spLocks noChangeArrowheads="1"/>
          </p:cNvSpPr>
          <p:nvPr/>
        </p:nvSpPr>
        <p:spPr bwMode="auto">
          <a:xfrm>
            <a:off x="1790700" y="2146300"/>
            <a:ext cx="0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8" name="Rectangle 16"/>
          <p:cNvSpPr>
            <a:spLocks noChangeArrowheads="1"/>
          </p:cNvSpPr>
          <p:nvPr/>
        </p:nvSpPr>
        <p:spPr bwMode="auto">
          <a:xfrm>
            <a:off x="1258887" y="2862262"/>
            <a:ext cx="0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9" name="Rectangle 17"/>
          <p:cNvSpPr>
            <a:spLocks noChangeArrowheads="1"/>
          </p:cNvSpPr>
          <p:nvPr/>
        </p:nvSpPr>
        <p:spPr bwMode="auto">
          <a:xfrm>
            <a:off x="3430587" y="3141662"/>
            <a:ext cx="0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0" name="Rectangle 18"/>
          <p:cNvSpPr>
            <a:spLocks noChangeArrowheads="1"/>
          </p:cNvSpPr>
          <p:nvPr/>
        </p:nvSpPr>
        <p:spPr bwMode="auto">
          <a:xfrm>
            <a:off x="1258887" y="3587750"/>
            <a:ext cx="0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1" name="Rectangle 19"/>
          <p:cNvSpPr>
            <a:spLocks noChangeArrowheads="1"/>
          </p:cNvSpPr>
          <p:nvPr/>
        </p:nvSpPr>
        <p:spPr bwMode="auto">
          <a:xfrm>
            <a:off x="3430587" y="3878262"/>
            <a:ext cx="0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2" name="Line 21"/>
          <p:cNvSpPr>
            <a:spLocks noChangeShapeType="1"/>
          </p:cNvSpPr>
          <p:nvPr/>
        </p:nvSpPr>
        <p:spPr bwMode="auto">
          <a:xfrm flipV="1">
            <a:off x="2297112" y="3427412"/>
            <a:ext cx="1852613" cy="333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274731" tIns="45786" rIns="91570" bIns="228943" anchor="ctr"/>
          <a:lstStyle/>
          <a:p>
            <a:endParaRPr lang="en-US"/>
          </a:p>
        </p:txBody>
      </p:sp>
      <p:sp>
        <p:nvSpPr>
          <p:cNvPr id="6163" name="Line 22"/>
          <p:cNvSpPr>
            <a:spLocks noChangeShapeType="1"/>
          </p:cNvSpPr>
          <p:nvPr/>
        </p:nvSpPr>
        <p:spPr bwMode="auto">
          <a:xfrm flipV="1">
            <a:off x="3997325" y="3579812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274731" tIns="45786" rIns="91570" bIns="228943" anchor="ctr"/>
          <a:lstStyle/>
          <a:p>
            <a:endParaRPr lang="en-US"/>
          </a:p>
        </p:txBody>
      </p:sp>
      <p:sp>
        <p:nvSpPr>
          <p:cNvPr id="6164" name="AutoShape 23"/>
          <p:cNvSpPr>
            <a:spLocks/>
          </p:cNvSpPr>
          <p:nvPr/>
        </p:nvSpPr>
        <p:spPr bwMode="auto">
          <a:xfrm>
            <a:off x="4224337" y="3425825"/>
            <a:ext cx="76200" cy="153987"/>
          </a:xfrm>
          <a:prstGeom prst="rightBrace">
            <a:avLst>
              <a:gd name="adj1" fmla="val 16840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274206" tIns="45701" rIns="91396" bIns="228508" anchor="ctr"/>
          <a:lstStyle/>
          <a:p>
            <a:pPr>
              <a:spcBef>
                <a:spcPct val="50000"/>
              </a:spcBef>
              <a:spcAft>
                <a:spcPts val="1000"/>
              </a:spcAft>
            </a:pPr>
            <a:endParaRPr lang="en-US" sz="1400" b="1">
              <a:latin typeface="PMingLiU" pitchFamily="18" charset="-120"/>
            </a:endParaRPr>
          </a:p>
        </p:txBody>
      </p:sp>
      <p:grpSp>
        <p:nvGrpSpPr>
          <p:cNvPr id="6165" name="Group 24"/>
          <p:cNvGrpSpPr>
            <a:grpSpLocks/>
          </p:cNvGrpSpPr>
          <p:nvPr/>
        </p:nvGrpSpPr>
        <p:grpSpPr bwMode="auto">
          <a:xfrm>
            <a:off x="2133600" y="3484562"/>
            <a:ext cx="1741487" cy="1227138"/>
            <a:chOff x="1321" y="2432"/>
            <a:chExt cx="1097" cy="774"/>
          </a:xfrm>
        </p:grpSpPr>
        <p:sp>
          <p:nvSpPr>
            <p:cNvPr id="6211" name="AutoShape 25"/>
            <p:cNvSpPr>
              <a:spLocks noChangeArrowheads="1"/>
            </p:cNvSpPr>
            <p:nvPr/>
          </p:nvSpPr>
          <p:spPr bwMode="auto">
            <a:xfrm rot="5400000">
              <a:off x="1714" y="2039"/>
              <a:ext cx="305" cy="1091"/>
            </a:xfrm>
            <a:prstGeom prst="parallelogram">
              <a:avLst>
                <a:gd name="adj" fmla="val 2500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lIns="183353" tIns="0" rIns="91671" bIns="45839" anchor="ctr"/>
            <a:lstStyle/>
            <a:p>
              <a:pPr algn="ctr" eaLnBrk="1" hangingPunct="1">
                <a:spcBef>
                  <a:spcPts val="1000"/>
                </a:spcBef>
                <a:spcAft>
                  <a:spcPts val="1000"/>
                </a:spcAft>
              </a:pPr>
              <a:r>
                <a:rPr lang="en-US" altLang="zh-TW" sz="1400">
                  <a:latin typeface="Arial" pitchFamily="34" charset="0"/>
                  <a:ea typeface="PMingLiU" pitchFamily="18" charset="-120"/>
                </a:rPr>
                <a:t>Packet 1</a:t>
              </a:r>
            </a:p>
          </p:txBody>
        </p:sp>
        <p:sp>
          <p:nvSpPr>
            <p:cNvPr id="6212" name="AutoShape 26"/>
            <p:cNvSpPr>
              <a:spLocks noChangeArrowheads="1"/>
            </p:cNvSpPr>
            <p:nvPr/>
          </p:nvSpPr>
          <p:spPr bwMode="auto">
            <a:xfrm rot="5400000">
              <a:off x="1721" y="2270"/>
              <a:ext cx="304" cy="1091"/>
            </a:xfrm>
            <a:prstGeom prst="parallelogram">
              <a:avLst>
                <a:gd name="adj" fmla="val 2500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lIns="183353" tIns="0" rIns="91671" bIns="45839" anchor="ctr"/>
            <a:lstStyle/>
            <a:p>
              <a:pPr algn="ctr" eaLnBrk="1" hangingPunct="1">
                <a:spcBef>
                  <a:spcPts val="1000"/>
                </a:spcBef>
                <a:spcAft>
                  <a:spcPts val="1000"/>
                </a:spcAft>
              </a:pPr>
              <a:r>
                <a:rPr lang="en-US" altLang="zh-TW" sz="1400">
                  <a:latin typeface="Arial" pitchFamily="34" charset="0"/>
                  <a:ea typeface="PMingLiU" pitchFamily="18" charset="-120"/>
                </a:rPr>
                <a:t>Packet 2</a:t>
              </a:r>
            </a:p>
          </p:txBody>
        </p:sp>
        <p:sp>
          <p:nvSpPr>
            <p:cNvPr id="6213" name="AutoShape 27"/>
            <p:cNvSpPr>
              <a:spLocks noChangeArrowheads="1"/>
            </p:cNvSpPr>
            <p:nvPr/>
          </p:nvSpPr>
          <p:spPr bwMode="auto">
            <a:xfrm rot="5400000">
              <a:off x="1714" y="2508"/>
              <a:ext cx="305" cy="1091"/>
            </a:xfrm>
            <a:prstGeom prst="parallelogram">
              <a:avLst>
                <a:gd name="adj" fmla="val 2500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lIns="183353" tIns="0" rIns="91671" bIns="45839" anchor="ctr"/>
            <a:lstStyle/>
            <a:p>
              <a:pPr algn="ctr" eaLnBrk="1" hangingPunct="1">
                <a:spcBef>
                  <a:spcPts val="1000"/>
                </a:spcBef>
                <a:spcAft>
                  <a:spcPts val="1000"/>
                </a:spcAft>
              </a:pPr>
              <a:r>
                <a:rPr lang="en-US" altLang="zh-TW" sz="1400" dirty="0">
                  <a:latin typeface="Arial" pitchFamily="34" charset="0"/>
                  <a:ea typeface="PMingLiU" pitchFamily="18" charset="-120"/>
                </a:rPr>
                <a:t>Packet 3</a:t>
              </a:r>
            </a:p>
          </p:txBody>
        </p:sp>
      </p:grpSp>
      <p:sp>
        <p:nvSpPr>
          <p:cNvPr id="6166" name="Line 28"/>
          <p:cNvSpPr>
            <a:spLocks noChangeShapeType="1"/>
          </p:cNvSpPr>
          <p:nvPr/>
        </p:nvSpPr>
        <p:spPr bwMode="auto">
          <a:xfrm>
            <a:off x="2131400" y="2514600"/>
            <a:ext cx="0" cy="3508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3" tIns="45717" rIns="91433" bIns="45717" anchor="ctr"/>
          <a:lstStyle/>
          <a:p>
            <a:endParaRPr lang="en-US"/>
          </a:p>
        </p:txBody>
      </p:sp>
      <p:sp>
        <p:nvSpPr>
          <p:cNvPr id="6167" name="Line 29"/>
          <p:cNvSpPr>
            <a:spLocks noChangeShapeType="1"/>
          </p:cNvSpPr>
          <p:nvPr/>
        </p:nvSpPr>
        <p:spPr bwMode="auto">
          <a:xfrm>
            <a:off x="3863362" y="2514600"/>
            <a:ext cx="0" cy="3508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3" tIns="45717" rIns="91433" bIns="45717" anchor="ctr"/>
          <a:lstStyle/>
          <a:p>
            <a:endParaRPr lang="en-US"/>
          </a:p>
        </p:txBody>
      </p:sp>
      <p:sp>
        <p:nvSpPr>
          <p:cNvPr id="6168" name="Line 30"/>
          <p:cNvSpPr>
            <a:spLocks noChangeShapeType="1"/>
          </p:cNvSpPr>
          <p:nvPr/>
        </p:nvSpPr>
        <p:spPr bwMode="auto">
          <a:xfrm>
            <a:off x="5596912" y="2514600"/>
            <a:ext cx="0" cy="3508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3" tIns="45717" rIns="91433" bIns="45717" anchor="ctr"/>
          <a:lstStyle/>
          <a:p>
            <a:endParaRPr lang="en-US"/>
          </a:p>
        </p:txBody>
      </p:sp>
      <p:sp>
        <p:nvSpPr>
          <p:cNvPr id="6169" name="Line 31"/>
          <p:cNvSpPr>
            <a:spLocks noChangeShapeType="1"/>
          </p:cNvSpPr>
          <p:nvPr/>
        </p:nvSpPr>
        <p:spPr bwMode="auto">
          <a:xfrm>
            <a:off x="7315200" y="2663825"/>
            <a:ext cx="0" cy="3508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3" tIns="45717" rIns="91433" bIns="45717" anchor="ctr"/>
          <a:lstStyle/>
          <a:p>
            <a:endParaRPr lang="en-US"/>
          </a:p>
        </p:txBody>
      </p:sp>
      <p:sp>
        <p:nvSpPr>
          <p:cNvPr id="6170" name="Oval 32"/>
          <p:cNvSpPr>
            <a:spLocks noChangeArrowheads="1"/>
          </p:cNvSpPr>
          <p:nvPr/>
        </p:nvSpPr>
        <p:spPr bwMode="auto">
          <a:xfrm>
            <a:off x="6127750" y="4341812"/>
            <a:ext cx="212725" cy="30321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570" tIns="45786" rIns="91570" bIns="228943" anchorCtr="1">
            <a:spAutoFit/>
          </a:bodyPr>
          <a:lstStyle/>
          <a:p>
            <a:endParaRPr lang="en-US"/>
          </a:p>
        </p:txBody>
      </p:sp>
      <p:sp>
        <p:nvSpPr>
          <p:cNvPr id="6171" name="Line 33"/>
          <p:cNvSpPr>
            <a:spLocks noChangeShapeType="1"/>
          </p:cNvSpPr>
          <p:nvPr/>
        </p:nvSpPr>
        <p:spPr bwMode="auto">
          <a:xfrm flipV="1">
            <a:off x="6288087" y="3730625"/>
            <a:ext cx="106363" cy="6302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570" tIns="45786" rIns="91570" bIns="228943" anchorCtr="1">
            <a:spAutoFit/>
          </a:bodyPr>
          <a:lstStyle/>
          <a:p>
            <a:endParaRPr lang="en-US"/>
          </a:p>
        </p:txBody>
      </p:sp>
      <p:sp>
        <p:nvSpPr>
          <p:cNvPr id="6172" name="Text Box 34"/>
          <p:cNvSpPr txBox="1">
            <a:spLocks noChangeArrowheads="1"/>
          </p:cNvSpPr>
          <p:nvPr/>
        </p:nvSpPr>
        <p:spPr bwMode="auto">
          <a:xfrm>
            <a:off x="6057900" y="3135313"/>
            <a:ext cx="1346200" cy="174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6" tIns="45701" rIns="91396" bIns="228508" anchorCtr="1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spcAft>
                <a:spcPts val="1000"/>
              </a:spcAft>
            </a:pPr>
            <a:r>
              <a:rPr lang="en-US" sz="1600" dirty="0">
                <a:latin typeface="Comic Sans MS" pitchFamily="66" charset="0"/>
              </a:rPr>
              <a:t>processing </a:t>
            </a:r>
            <a:br>
              <a:rPr lang="en-US" sz="1600" dirty="0">
                <a:latin typeface="Comic Sans MS" pitchFamily="66" charset="0"/>
              </a:rPr>
            </a:br>
            <a:r>
              <a:rPr lang="en-US" sz="1600" dirty="0">
                <a:latin typeface="Comic Sans MS" pitchFamily="66" charset="0"/>
              </a:rPr>
              <a:t>and </a:t>
            </a:r>
            <a:r>
              <a:rPr lang="en-US" sz="1600" dirty="0" err="1">
                <a:latin typeface="Comic Sans MS" pitchFamily="66" charset="0"/>
              </a:rPr>
              <a:t>queueing</a:t>
            </a:r>
            <a:r>
              <a:rPr lang="en-US" sz="1600" dirty="0">
                <a:latin typeface="Comic Sans MS" pitchFamily="66" charset="0"/>
              </a:rPr>
              <a:t> delay of Packet 1 at router 2</a:t>
            </a:r>
          </a:p>
        </p:txBody>
      </p:sp>
      <p:sp>
        <p:nvSpPr>
          <p:cNvPr id="6173" name="Line 35"/>
          <p:cNvSpPr>
            <a:spLocks noChangeShapeType="1"/>
          </p:cNvSpPr>
          <p:nvPr/>
        </p:nvSpPr>
        <p:spPr bwMode="auto">
          <a:xfrm flipV="1">
            <a:off x="6446837" y="3813175"/>
            <a:ext cx="1274763" cy="285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570" tIns="45786" rIns="91570" bIns="228943" anchorCtr="1">
            <a:spAutoFit/>
          </a:bodyPr>
          <a:lstStyle/>
          <a:p>
            <a:endParaRPr lang="en-US"/>
          </a:p>
        </p:txBody>
      </p:sp>
      <p:sp>
        <p:nvSpPr>
          <p:cNvPr id="6174" name="AutoShape 36"/>
          <p:cNvSpPr>
            <a:spLocks/>
          </p:cNvSpPr>
          <p:nvPr/>
        </p:nvSpPr>
        <p:spPr bwMode="auto">
          <a:xfrm>
            <a:off x="2097087" y="3460750"/>
            <a:ext cx="76200" cy="381000"/>
          </a:xfrm>
          <a:prstGeom prst="leftBrace">
            <a:avLst>
              <a:gd name="adj1" fmla="val 41667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396" tIns="45701" rIns="274206" bIns="228508" anchor="ctr"/>
          <a:lstStyle/>
          <a:p>
            <a:pPr algn="r">
              <a:spcBef>
                <a:spcPct val="50000"/>
              </a:spcBef>
              <a:spcAft>
                <a:spcPts val="1000"/>
              </a:spcAft>
            </a:pPr>
            <a:endParaRPr lang="en-US" sz="1400">
              <a:latin typeface="PMingLiU" pitchFamily="18" charset="-120"/>
            </a:endParaRPr>
          </a:p>
          <a:p>
            <a:pPr algn="r">
              <a:spcBef>
                <a:spcPct val="50000"/>
              </a:spcBef>
              <a:spcAft>
                <a:spcPts val="1000"/>
              </a:spcAft>
            </a:pPr>
            <a:endParaRPr lang="en-US" sz="1400">
              <a:latin typeface="PMingLiU" pitchFamily="18" charset="-120"/>
            </a:endParaRPr>
          </a:p>
        </p:txBody>
      </p:sp>
      <p:sp>
        <p:nvSpPr>
          <p:cNvPr id="6175" name="Text Box 41"/>
          <p:cNvSpPr txBox="1">
            <a:spLocks noChangeArrowheads="1"/>
          </p:cNvSpPr>
          <p:nvPr/>
        </p:nvSpPr>
        <p:spPr bwMode="auto">
          <a:xfrm>
            <a:off x="4259262" y="2898775"/>
            <a:ext cx="13001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315" tIns="44367" rIns="90315" bIns="44367">
            <a:spAutoFit/>
          </a:bodyPr>
          <a:lstStyle>
            <a:lvl1pPr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latin typeface="Comic Sans MS" pitchFamily="66" charset="0"/>
              </a:rPr>
              <a:t>propagation</a:t>
            </a:r>
          </a:p>
          <a:p>
            <a:r>
              <a:rPr lang="en-US" sz="1600" b="1">
                <a:latin typeface="Comic Sans MS" pitchFamily="66" charset="0"/>
              </a:rPr>
              <a:t>delay</a:t>
            </a:r>
            <a:r>
              <a:rPr lang="en-US" sz="1600">
                <a:latin typeface="Comic Sans MS" pitchFamily="66" charset="0"/>
              </a:rPr>
              <a:t> from</a:t>
            </a:r>
          </a:p>
          <a:p>
            <a:r>
              <a:rPr lang="en-US" sz="1600">
                <a:latin typeface="Comic Sans MS" pitchFamily="66" charset="0"/>
              </a:rPr>
              <a:t>Host </a:t>
            </a:r>
            <a:r>
              <a:rPr lang="en-US" altLang="zh-CN" sz="1600">
                <a:latin typeface="Comic Sans MS" pitchFamily="66" charset="0"/>
                <a:ea typeface="宋体" pitchFamily="2" charset="-122"/>
              </a:rPr>
              <a:t>A</a:t>
            </a:r>
            <a:r>
              <a:rPr lang="en-US" sz="1600">
                <a:latin typeface="Comic Sans MS" pitchFamily="66" charset="0"/>
              </a:rPr>
              <a:t> to </a:t>
            </a:r>
          </a:p>
          <a:p>
            <a:r>
              <a:rPr lang="en-US" sz="1600">
                <a:latin typeface="Comic Sans MS" pitchFamily="66" charset="0"/>
              </a:rPr>
              <a:t>router 1 </a:t>
            </a:r>
          </a:p>
        </p:txBody>
      </p:sp>
      <p:sp>
        <p:nvSpPr>
          <p:cNvPr id="6176" name="Line 42"/>
          <p:cNvSpPr>
            <a:spLocks noChangeShapeType="1"/>
          </p:cNvSpPr>
          <p:nvPr/>
        </p:nvSpPr>
        <p:spPr bwMode="auto">
          <a:xfrm flipV="1">
            <a:off x="5638800" y="4497388"/>
            <a:ext cx="304800" cy="3032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6177" name="Line 43"/>
          <p:cNvSpPr>
            <a:spLocks noChangeShapeType="1"/>
          </p:cNvSpPr>
          <p:nvPr/>
        </p:nvSpPr>
        <p:spPr bwMode="auto">
          <a:xfrm flipV="1">
            <a:off x="5638800" y="4649788"/>
            <a:ext cx="304800" cy="3032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6178" name="AutoShape 44"/>
          <p:cNvSpPr>
            <a:spLocks/>
          </p:cNvSpPr>
          <p:nvPr/>
        </p:nvSpPr>
        <p:spPr bwMode="auto">
          <a:xfrm>
            <a:off x="5943600" y="4495800"/>
            <a:ext cx="152400" cy="152400"/>
          </a:xfrm>
          <a:prstGeom prst="rightBrace">
            <a:avLst>
              <a:gd name="adj1" fmla="val 8333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274206" tIns="45701" rIns="91396" bIns="228508" anchor="ctr"/>
          <a:lstStyle/>
          <a:p>
            <a:pPr>
              <a:spcBef>
                <a:spcPct val="50000"/>
              </a:spcBef>
              <a:spcAft>
                <a:spcPts val="1000"/>
              </a:spcAft>
            </a:pPr>
            <a:endParaRPr lang="en-US" sz="1400" b="1">
              <a:latin typeface="PMingLiU" pitchFamily="18" charset="-120"/>
            </a:endParaRPr>
          </a:p>
        </p:txBody>
      </p:sp>
      <p:sp>
        <p:nvSpPr>
          <p:cNvPr id="6179" name="Text Box 45"/>
          <p:cNvSpPr txBox="1">
            <a:spLocks noChangeArrowheads="1"/>
          </p:cNvSpPr>
          <p:nvPr/>
        </p:nvSpPr>
        <p:spPr bwMode="auto">
          <a:xfrm>
            <a:off x="533400" y="3295650"/>
            <a:ext cx="184943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315" tIns="44367" rIns="90315" bIns="44367">
            <a:spAutoFit/>
          </a:bodyPr>
          <a:lstStyle>
            <a:lvl1pPr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 dirty="0">
                <a:latin typeface="Comic Sans MS" pitchFamily="66" charset="0"/>
              </a:rPr>
              <a:t>transmission </a:t>
            </a:r>
          </a:p>
          <a:p>
            <a:r>
              <a:rPr lang="en-US" sz="1600" b="1" dirty="0">
                <a:latin typeface="Comic Sans MS" pitchFamily="66" charset="0"/>
              </a:rPr>
              <a:t>time of Packet 1</a:t>
            </a:r>
          </a:p>
          <a:p>
            <a:r>
              <a:rPr lang="en-US" sz="1600" b="1" dirty="0">
                <a:latin typeface="Comic Sans MS" pitchFamily="66" charset="0"/>
              </a:rPr>
              <a:t>at Host </a:t>
            </a:r>
            <a:r>
              <a:rPr lang="en-US" altLang="zh-CN" sz="1600" b="1" dirty="0">
                <a:latin typeface="Comic Sans MS" pitchFamily="66" charset="0"/>
                <a:ea typeface="宋体" pitchFamily="2" charset="-122"/>
              </a:rPr>
              <a:t>A</a:t>
            </a:r>
            <a:endParaRPr lang="en-US" sz="1600" b="1" dirty="0">
              <a:latin typeface="Comic Sans MS" pitchFamily="66" charset="0"/>
            </a:endParaRPr>
          </a:p>
        </p:txBody>
      </p:sp>
      <p:sp>
        <p:nvSpPr>
          <p:cNvPr id="6180" name="Rectangle 46"/>
          <p:cNvSpPr>
            <a:spLocks noGrp="1" noChangeArrowheads="1"/>
          </p:cNvSpPr>
          <p:nvPr>
            <p:ph type="title"/>
          </p:nvPr>
        </p:nvSpPr>
        <p:spPr>
          <a:xfrm>
            <a:off x="762001" y="533400"/>
            <a:ext cx="7298268" cy="1242219"/>
          </a:xfrm>
        </p:spPr>
        <p:txBody>
          <a:bodyPr/>
          <a:lstStyle/>
          <a:p>
            <a:pPr defTabSz="915988"/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Timing Diagram of Packet Switching</a:t>
            </a:r>
          </a:p>
        </p:txBody>
      </p:sp>
      <p:grpSp>
        <p:nvGrpSpPr>
          <p:cNvPr id="6181" name="Group 79"/>
          <p:cNvGrpSpPr>
            <a:grpSpLocks/>
          </p:cNvGrpSpPr>
          <p:nvPr/>
        </p:nvGrpSpPr>
        <p:grpSpPr bwMode="auto">
          <a:xfrm>
            <a:off x="1847850" y="1633538"/>
            <a:ext cx="5513388" cy="881062"/>
            <a:chOff x="1212" y="842"/>
            <a:chExt cx="2686" cy="363"/>
          </a:xfrm>
        </p:grpSpPr>
        <p:sp>
          <p:nvSpPr>
            <p:cNvPr id="6182" name="Line 47"/>
            <p:cNvSpPr>
              <a:spLocks noChangeShapeType="1"/>
            </p:cNvSpPr>
            <p:nvPr/>
          </p:nvSpPr>
          <p:spPr bwMode="auto">
            <a:xfrm>
              <a:off x="1589" y="1070"/>
              <a:ext cx="1950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6146" name="Object 48"/>
            <p:cNvGraphicFramePr>
              <a:graphicFrameLocks noChangeAspect="1"/>
            </p:cNvGraphicFramePr>
            <p:nvPr/>
          </p:nvGraphicFramePr>
          <p:xfrm>
            <a:off x="1212" y="842"/>
            <a:ext cx="407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28" name="Clip" r:id="rId5" imgW="1305000" imgH="1085760" progId="MS_ClipArt_Gallery.2">
                    <p:embed/>
                  </p:oleObj>
                </mc:Choice>
                <mc:Fallback>
                  <p:oleObj name="Clip" r:id="rId5" imgW="1305000" imgH="10857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2" y="842"/>
                          <a:ext cx="407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47" name="Object 49"/>
            <p:cNvGraphicFramePr>
              <a:graphicFrameLocks noChangeAspect="1"/>
            </p:cNvGraphicFramePr>
            <p:nvPr/>
          </p:nvGraphicFramePr>
          <p:xfrm>
            <a:off x="3491" y="869"/>
            <a:ext cx="407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29" name="Clip" r:id="rId7" imgW="1305000" imgH="1085760" progId="MS_ClipArt_Gallery.2">
                    <p:embed/>
                  </p:oleObj>
                </mc:Choice>
                <mc:Fallback>
                  <p:oleObj name="Clip" r:id="rId7" imgW="1305000" imgH="10857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1" y="869"/>
                          <a:ext cx="407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183" name="Group 50"/>
            <p:cNvGrpSpPr>
              <a:grpSpLocks/>
            </p:cNvGrpSpPr>
            <p:nvPr/>
          </p:nvGrpSpPr>
          <p:grpSpPr bwMode="auto">
            <a:xfrm>
              <a:off x="2070" y="964"/>
              <a:ext cx="358" cy="179"/>
              <a:chOff x="3824" y="1838"/>
              <a:chExt cx="358" cy="179"/>
            </a:xfrm>
          </p:grpSpPr>
          <p:sp>
            <p:nvSpPr>
              <p:cNvPr id="6198" name="Oval 51"/>
              <p:cNvSpPr>
                <a:spLocks noChangeArrowheads="1"/>
              </p:cNvSpPr>
              <p:nvPr/>
            </p:nvSpPr>
            <p:spPr bwMode="auto">
              <a:xfrm>
                <a:off x="3827" y="1918"/>
                <a:ext cx="355" cy="99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99" name="Line 52"/>
              <p:cNvSpPr>
                <a:spLocks noChangeShapeType="1"/>
              </p:cNvSpPr>
              <p:nvPr/>
            </p:nvSpPr>
            <p:spPr bwMode="auto">
              <a:xfrm>
                <a:off x="3827" y="1910"/>
                <a:ext cx="0" cy="6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00" name="Line 53"/>
              <p:cNvSpPr>
                <a:spLocks noChangeShapeType="1"/>
              </p:cNvSpPr>
              <p:nvPr/>
            </p:nvSpPr>
            <p:spPr bwMode="auto">
              <a:xfrm>
                <a:off x="4182" y="1910"/>
                <a:ext cx="0" cy="6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01" name="Rectangle 54"/>
              <p:cNvSpPr>
                <a:spLocks noChangeArrowheads="1"/>
              </p:cNvSpPr>
              <p:nvPr/>
            </p:nvSpPr>
            <p:spPr bwMode="auto">
              <a:xfrm>
                <a:off x="3827" y="1910"/>
                <a:ext cx="352" cy="6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6202" name="Oval 55"/>
              <p:cNvSpPr>
                <a:spLocks noChangeArrowheads="1"/>
              </p:cNvSpPr>
              <p:nvPr/>
            </p:nvSpPr>
            <p:spPr bwMode="auto">
              <a:xfrm>
                <a:off x="3824" y="1838"/>
                <a:ext cx="355" cy="116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6203" name="Group 56"/>
              <p:cNvGrpSpPr>
                <a:grpSpLocks/>
              </p:cNvGrpSpPr>
              <p:nvPr/>
            </p:nvGrpSpPr>
            <p:grpSpPr bwMode="auto">
              <a:xfrm>
                <a:off x="3910" y="1864"/>
                <a:ext cx="176" cy="67"/>
                <a:chOff x="2848" y="848"/>
                <a:chExt cx="140" cy="98"/>
              </a:xfrm>
            </p:grpSpPr>
            <p:sp>
              <p:nvSpPr>
                <p:cNvPr id="6208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09" name="Line 5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10" name="Line 5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04" name="Group 60"/>
              <p:cNvGrpSpPr>
                <a:grpSpLocks/>
              </p:cNvGrpSpPr>
              <p:nvPr/>
            </p:nvGrpSpPr>
            <p:grpSpPr bwMode="auto">
              <a:xfrm flipV="1">
                <a:off x="3910" y="1863"/>
                <a:ext cx="176" cy="67"/>
                <a:chOff x="2848" y="848"/>
                <a:chExt cx="140" cy="98"/>
              </a:xfrm>
            </p:grpSpPr>
            <p:sp>
              <p:nvSpPr>
                <p:cNvPr id="6205" name="Line 6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06" name="Line 6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07" name="Line 6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6184" name="Group 64"/>
            <p:cNvGrpSpPr>
              <a:grpSpLocks/>
            </p:cNvGrpSpPr>
            <p:nvPr/>
          </p:nvGrpSpPr>
          <p:grpSpPr bwMode="auto">
            <a:xfrm>
              <a:off x="2779" y="963"/>
              <a:ext cx="358" cy="179"/>
              <a:chOff x="3824" y="1838"/>
              <a:chExt cx="358" cy="179"/>
            </a:xfrm>
          </p:grpSpPr>
          <p:sp>
            <p:nvSpPr>
              <p:cNvPr id="6185" name="Oval 65"/>
              <p:cNvSpPr>
                <a:spLocks noChangeArrowheads="1"/>
              </p:cNvSpPr>
              <p:nvPr/>
            </p:nvSpPr>
            <p:spPr bwMode="auto">
              <a:xfrm>
                <a:off x="3827" y="1918"/>
                <a:ext cx="355" cy="99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86" name="Line 66"/>
              <p:cNvSpPr>
                <a:spLocks noChangeShapeType="1"/>
              </p:cNvSpPr>
              <p:nvPr/>
            </p:nvSpPr>
            <p:spPr bwMode="auto">
              <a:xfrm>
                <a:off x="3827" y="1910"/>
                <a:ext cx="0" cy="6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87" name="Line 67"/>
              <p:cNvSpPr>
                <a:spLocks noChangeShapeType="1"/>
              </p:cNvSpPr>
              <p:nvPr/>
            </p:nvSpPr>
            <p:spPr bwMode="auto">
              <a:xfrm>
                <a:off x="4182" y="1910"/>
                <a:ext cx="0" cy="6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88" name="Rectangle 68"/>
              <p:cNvSpPr>
                <a:spLocks noChangeArrowheads="1"/>
              </p:cNvSpPr>
              <p:nvPr/>
            </p:nvSpPr>
            <p:spPr bwMode="auto">
              <a:xfrm>
                <a:off x="3827" y="1910"/>
                <a:ext cx="352" cy="6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6189" name="Oval 69"/>
              <p:cNvSpPr>
                <a:spLocks noChangeArrowheads="1"/>
              </p:cNvSpPr>
              <p:nvPr/>
            </p:nvSpPr>
            <p:spPr bwMode="auto">
              <a:xfrm>
                <a:off x="3824" y="1838"/>
                <a:ext cx="355" cy="116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6190" name="Group 70"/>
              <p:cNvGrpSpPr>
                <a:grpSpLocks/>
              </p:cNvGrpSpPr>
              <p:nvPr/>
            </p:nvGrpSpPr>
            <p:grpSpPr bwMode="auto">
              <a:xfrm>
                <a:off x="3910" y="1864"/>
                <a:ext cx="176" cy="67"/>
                <a:chOff x="2848" y="848"/>
                <a:chExt cx="140" cy="98"/>
              </a:xfrm>
            </p:grpSpPr>
            <p:sp>
              <p:nvSpPr>
                <p:cNvPr id="6195" name="Line 7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96" name="Line 7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97" name="Line 7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191" name="Group 74"/>
              <p:cNvGrpSpPr>
                <a:grpSpLocks/>
              </p:cNvGrpSpPr>
              <p:nvPr/>
            </p:nvGrpSpPr>
            <p:grpSpPr bwMode="auto">
              <a:xfrm flipV="1">
                <a:off x="3910" y="1863"/>
                <a:ext cx="176" cy="67"/>
                <a:chOff x="2848" y="848"/>
                <a:chExt cx="140" cy="98"/>
              </a:xfrm>
            </p:grpSpPr>
            <p:sp>
              <p:nvSpPr>
                <p:cNvPr id="6192" name="Line 7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93" name="Line 7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94" name="Line 7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2607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Footer Placeholder 5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smtClean="0"/>
              <a:t>L.Rania Ahmed Tabeidi</a:t>
            </a:r>
          </a:p>
        </p:txBody>
      </p:sp>
      <p:sp>
        <p:nvSpPr>
          <p:cNvPr id="717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1-</a:t>
            </a:r>
            <a:fld id="{DFD1056A-9300-4925-B0D4-8D0DBB72397F}" type="slidenum">
              <a:rPr lang="en-US" sz="1400"/>
              <a:pPr/>
              <a:t>20</a:t>
            </a:fld>
            <a:endParaRPr lang="en-US" sz="1400"/>
          </a:p>
        </p:txBody>
      </p:sp>
      <p:sp>
        <p:nvSpPr>
          <p:cNvPr id="71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1143000"/>
            <a:ext cx="6965245" cy="457200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2.2 Packet-switched Networks:</a:t>
            </a:r>
            <a:b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Forwarding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717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38200" y="2362200"/>
            <a:ext cx="7467600" cy="32766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sz="2400" i="1" u="sng" dirty="0" smtClean="0">
                <a:solidFill>
                  <a:srgbClr val="FF0000"/>
                </a:solidFill>
              </a:rPr>
              <a:t>Goal:</a:t>
            </a:r>
            <a:r>
              <a:rPr lang="en-US" sz="2400" dirty="0" smtClean="0"/>
              <a:t> move packets through routers from source to </a:t>
            </a:r>
            <a:r>
              <a:rPr lang="en-US" sz="2400" dirty="0" err="1" smtClean="0"/>
              <a:t>dest</a:t>
            </a:r>
            <a:endParaRPr lang="en-US" sz="2400" dirty="0" smtClean="0"/>
          </a:p>
          <a:p>
            <a:pPr>
              <a:buFont typeface="Wingdings" pitchFamily="2" charset="2"/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(1) Packet-switched datagram network:</a:t>
            </a:r>
            <a:r>
              <a:rPr lang="en-US" sz="2400" dirty="0" smtClean="0"/>
              <a:t> </a:t>
            </a:r>
          </a:p>
          <a:p>
            <a:pPr lvl="1"/>
            <a:r>
              <a:rPr lang="en-US" sz="2000" i="1" dirty="0" smtClean="0"/>
              <a:t>destination address</a:t>
            </a:r>
            <a:r>
              <a:rPr lang="en-US" sz="2000" dirty="0" smtClean="0"/>
              <a:t>  in packet determines next hop</a:t>
            </a:r>
          </a:p>
          <a:p>
            <a:pPr lvl="1"/>
            <a:r>
              <a:rPr lang="en-US" sz="2000" dirty="0" smtClean="0"/>
              <a:t>Entire packet must  arrive at router before it can be transmitted on next link</a:t>
            </a:r>
          </a:p>
          <a:p>
            <a:pPr lvl="1"/>
            <a:r>
              <a:rPr lang="en-US" sz="2000" dirty="0" smtClean="0"/>
              <a:t>routes may change during session</a:t>
            </a:r>
          </a:p>
          <a:p>
            <a:pPr>
              <a:buFont typeface="Wingdings" pitchFamily="2" charset="2"/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(2) Packet-switched virtual circuit network:</a:t>
            </a:r>
            <a:r>
              <a:rPr lang="en-US" sz="2400" dirty="0" smtClean="0"/>
              <a:t> </a:t>
            </a:r>
          </a:p>
          <a:p>
            <a:pPr lvl="1"/>
            <a:r>
              <a:rPr lang="en-US" sz="2000" dirty="0" smtClean="0"/>
              <a:t>each packet carries tag  (VC ID), tag determines next hop</a:t>
            </a:r>
          </a:p>
          <a:p>
            <a:pPr lvl="1"/>
            <a:r>
              <a:rPr lang="en-US" sz="2000" dirty="0" smtClean="0"/>
              <a:t>fixed path determined at </a:t>
            </a:r>
            <a:r>
              <a:rPr lang="en-US" sz="2000" i="1" dirty="0" smtClean="0"/>
              <a:t>call setup time.</a:t>
            </a:r>
            <a:endParaRPr lang="en-US" sz="2000" dirty="0" smtClean="0"/>
          </a:p>
        </p:txBody>
      </p:sp>
      <p:sp>
        <p:nvSpPr>
          <p:cNvPr id="7176" name="Line 5"/>
          <p:cNvSpPr>
            <a:spLocks noChangeShapeType="1"/>
          </p:cNvSpPr>
          <p:nvPr/>
        </p:nvSpPr>
        <p:spPr bwMode="auto">
          <a:xfrm>
            <a:off x="2643188" y="2017713"/>
            <a:ext cx="3095625" cy="79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17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260751"/>
              </p:ext>
            </p:extLst>
          </p:nvPr>
        </p:nvGraphicFramePr>
        <p:xfrm>
          <a:off x="2044700" y="1676400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4" name="Clip" r:id="rId3" imgW="1305000" imgH="1085760" progId="MS_ClipArt_Gallery.2">
                  <p:embed/>
                </p:oleObj>
              </mc:Choice>
              <mc:Fallback>
                <p:oleObj name="Clip" r:id="rId3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4700" y="1676400"/>
                        <a:ext cx="64611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9954746"/>
              </p:ext>
            </p:extLst>
          </p:nvPr>
        </p:nvGraphicFramePr>
        <p:xfrm>
          <a:off x="5662613" y="1676400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5" name="Clip" r:id="rId5" imgW="1305000" imgH="1085760" progId="MS_ClipArt_Gallery.2">
                  <p:embed/>
                </p:oleObj>
              </mc:Choice>
              <mc:Fallback>
                <p:oleObj name="Clip" r:id="rId5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2613" y="1676400"/>
                        <a:ext cx="646112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177" name="Group 8"/>
          <p:cNvGrpSpPr>
            <a:grpSpLocks/>
          </p:cNvGrpSpPr>
          <p:nvPr/>
        </p:nvGrpSpPr>
        <p:grpSpPr bwMode="auto">
          <a:xfrm>
            <a:off x="3406775" y="1849438"/>
            <a:ext cx="568325" cy="284162"/>
            <a:chOff x="3824" y="1838"/>
            <a:chExt cx="358" cy="179"/>
          </a:xfrm>
        </p:grpSpPr>
        <p:sp>
          <p:nvSpPr>
            <p:cNvPr id="7193" name="Oval 9"/>
            <p:cNvSpPr>
              <a:spLocks noChangeArrowheads="1"/>
            </p:cNvSpPr>
            <p:nvPr/>
          </p:nvSpPr>
          <p:spPr bwMode="auto">
            <a:xfrm>
              <a:off x="3827" y="1918"/>
              <a:ext cx="355" cy="99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4" name="Line 10"/>
            <p:cNvSpPr>
              <a:spLocks noChangeShapeType="1"/>
            </p:cNvSpPr>
            <p:nvPr/>
          </p:nvSpPr>
          <p:spPr bwMode="auto">
            <a:xfrm>
              <a:off x="3827" y="1910"/>
              <a:ext cx="0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5" name="Line 11"/>
            <p:cNvSpPr>
              <a:spLocks noChangeShapeType="1"/>
            </p:cNvSpPr>
            <p:nvPr/>
          </p:nvSpPr>
          <p:spPr bwMode="auto">
            <a:xfrm>
              <a:off x="4182" y="1910"/>
              <a:ext cx="0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6" name="Rectangle 12"/>
            <p:cNvSpPr>
              <a:spLocks noChangeArrowheads="1"/>
            </p:cNvSpPr>
            <p:nvPr/>
          </p:nvSpPr>
          <p:spPr bwMode="auto">
            <a:xfrm>
              <a:off x="3827" y="1910"/>
              <a:ext cx="352" cy="6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7197" name="Oval 13"/>
            <p:cNvSpPr>
              <a:spLocks noChangeArrowheads="1"/>
            </p:cNvSpPr>
            <p:nvPr/>
          </p:nvSpPr>
          <p:spPr bwMode="auto">
            <a:xfrm>
              <a:off x="3824" y="1838"/>
              <a:ext cx="355" cy="116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FF00"/>
                </a:solidFill>
              </a:endParaRPr>
            </a:p>
          </p:txBody>
        </p:sp>
        <p:grpSp>
          <p:nvGrpSpPr>
            <p:cNvPr id="7198" name="Group 14"/>
            <p:cNvGrpSpPr>
              <a:grpSpLocks/>
            </p:cNvGrpSpPr>
            <p:nvPr/>
          </p:nvGrpSpPr>
          <p:grpSpPr bwMode="auto">
            <a:xfrm>
              <a:off x="3910" y="1864"/>
              <a:ext cx="176" cy="67"/>
              <a:chOff x="2848" y="848"/>
              <a:chExt cx="140" cy="98"/>
            </a:xfrm>
          </p:grpSpPr>
          <p:sp>
            <p:nvSpPr>
              <p:cNvPr id="7203" name="Line 1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04" name="Line 1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05" name="Line 1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199" name="Group 18"/>
            <p:cNvGrpSpPr>
              <a:grpSpLocks/>
            </p:cNvGrpSpPr>
            <p:nvPr/>
          </p:nvGrpSpPr>
          <p:grpSpPr bwMode="auto">
            <a:xfrm flipV="1">
              <a:off x="3910" y="1863"/>
              <a:ext cx="176" cy="67"/>
              <a:chOff x="2848" y="848"/>
              <a:chExt cx="140" cy="98"/>
            </a:xfrm>
          </p:grpSpPr>
          <p:sp>
            <p:nvSpPr>
              <p:cNvPr id="7200" name="Line 1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01" name="Line 2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02" name="Line 2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178" name="Group 22"/>
          <p:cNvGrpSpPr>
            <a:grpSpLocks/>
          </p:cNvGrpSpPr>
          <p:nvPr/>
        </p:nvGrpSpPr>
        <p:grpSpPr bwMode="auto">
          <a:xfrm>
            <a:off x="4532313" y="1847850"/>
            <a:ext cx="568325" cy="284163"/>
            <a:chOff x="3824" y="1838"/>
            <a:chExt cx="358" cy="179"/>
          </a:xfrm>
        </p:grpSpPr>
        <p:sp>
          <p:nvSpPr>
            <p:cNvPr id="7180" name="Oval 23"/>
            <p:cNvSpPr>
              <a:spLocks noChangeArrowheads="1"/>
            </p:cNvSpPr>
            <p:nvPr/>
          </p:nvSpPr>
          <p:spPr bwMode="auto">
            <a:xfrm>
              <a:off x="3827" y="1918"/>
              <a:ext cx="355" cy="99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1" name="Line 24"/>
            <p:cNvSpPr>
              <a:spLocks noChangeShapeType="1"/>
            </p:cNvSpPr>
            <p:nvPr/>
          </p:nvSpPr>
          <p:spPr bwMode="auto">
            <a:xfrm>
              <a:off x="3827" y="1910"/>
              <a:ext cx="0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2" name="Line 25"/>
            <p:cNvSpPr>
              <a:spLocks noChangeShapeType="1"/>
            </p:cNvSpPr>
            <p:nvPr/>
          </p:nvSpPr>
          <p:spPr bwMode="auto">
            <a:xfrm>
              <a:off x="4182" y="1910"/>
              <a:ext cx="0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3" name="Rectangle 26"/>
            <p:cNvSpPr>
              <a:spLocks noChangeArrowheads="1"/>
            </p:cNvSpPr>
            <p:nvPr/>
          </p:nvSpPr>
          <p:spPr bwMode="auto">
            <a:xfrm>
              <a:off x="3827" y="1910"/>
              <a:ext cx="352" cy="6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7184" name="Oval 27"/>
            <p:cNvSpPr>
              <a:spLocks noChangeArrowheads="1"/>
            </p:cNvSpPr>
            <p:nvPr/>
          </p:nvSpPr>
          <p:spPr bwMode="auto">
            <a:xfrm>
              <a:off x="3824" y="1838"/>
              <a:ext cx="355" cy="116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FF00"/>
                </a:solidFill>
              </a:endParaRPr>
            </a:p>
          </p:txBody>
        </p:sp>
        <p:grpSp>
          <p:nvGrpSpPr>
            <p:cNvPr id="7185" name="Group 28"/>
            <p:cNvGrpSpPr>
              <a:grpSpLocks/>
            </p:cNvGrpSpPr>
            <p:nvPr/>
          </p:nvGrpSpPr>
          <p:grpSpPr bwMode="auto">
            <a:xfrm>
              <a:off x="3910" y="1864"/>
              <a:ext cx="176" cy="67"/>
              <a:chOff x="2848" y="848"/>
              <a:chExt cx="140" cy="98"/>
            </a:xfrm>
          </p:grpSpPr>
          <p:sp>
            <p:nvSpPr>
              <p:cNvPr id="7190" name="Line 2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91" name="Line 3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92" name="Line 3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186" name="Group 32"/>
            <p:cNvGrpSpPr>
              <a:grpSpLocks/>
            </p:cNvGrpSpPr>
            <p:nvPr/>
          </p:nvGrpSpPr>
          <p:grpSpPr bwMode="auto">
            <a:xfrm flipV="1">
              <a:off x="3910" y="1863"/>
              <a:ext cx="176" cy="67"/>
              <a:chOff x="2848" y="848"/>
              <a:chExt cx="140" cy="98"/>
            </a:xfrm>
          </p:grpSpPr>
          <p:sp>
            <p:nvSpPr>
              <p:cNvPr id="7187" name="Line 3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88" name="Line 3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89" name="Line 3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293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Datagram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Each packet treated independently</a:t>
            </a:r>
          </a:p>
          <a:p>
            <a:r>
              <a:rPr lang="en-US"/>
              <a:t>Packets can take any practical route</a:t>
            </a:r>
          </a:p>
          <a:p>
            <a:r>
              <a:rPr lang="en-US"/>
              <a:t>Packets may arrive out of order</a:t>
            </a:r>
          </a:p>
          <a:p>
            <a:r>
              <a:rPr lang="en-US"/>
              <a:t>Packets may go missing</a:t>
            </a:r>
          </a:p>
          <a:p>
            <a:r>
              <a:rPr lang="en-US"/>
              <a:t>Up to receiver to re-order packets and recover from missing packets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200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772400" cy="6096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Virtual </a:t>
            </a:r>
            <a:r>
              <a:rPr lang="en-US" sz="3600" b="1" dirty="0">
                <a:solidFill>
                  <a:schemeClr val="bg2">
                    <a:lumMod val="50000"/>
                  </a:schemeClr>
                </a:solidFill>
              </a:rPr>
              <a:t>Circuit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838200" y="1744682"/>
            <a:ext cx="72390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dirty="0"/>
              <a:t>   In the virtual circuit approach, a </a:t>
            </a:r>
            <a:r>
              <a:rPr lang="en-US" dirty="0" smtClean="0"/>
              <a:t>route </a:t>
            </a:r>
            <a:r>
              <a:rPr lang="en-US" dirty="0"/>
              <a:t>is established </a:t>
            </a:r>
            <a:r>
              <a:rPr lang="en-US" dirty="0" smtClean="0"/>
              <a:t> </a:t>
            </a:r>
            <a:r>
              <a:rPr lang="en-US" dirty="0"/>
              <a:t>before any data packets are sent. </a:t>
            </a:r>
          </a:p>
          <a:p>
            <a:pPr>
              <a:buFontTx/>
              <a:buChar char="•"/>
            </a:pPr>
            <a:r>
              <a:rPr lang="en-US" dirty="0"/>
              <a:t>  A logical connection is established when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     a sender send a "call  request packet" to the receiver and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     the receiver send back an acknowledge packet "call accepted </a:t>
            </a:r>
          </a:p>
          <a:p>
            <a:r>
              <a:rPr lang="en-US" dirty="0"/>
              <a:t>         packet" to the sender if the  receiver agrees on conversational </a:t>
            </a:r>
          </a:p>
          <a:p>
            <a:r>
              <a:rPr lang="en-US" dirty="0"/>
              <a:t>         </a:t>
            </a:r>
            <a:r>
              <a:rPr lang="en-US" dirty="0" smtClean="0"/>
              <a:t>parameters. </a:t>
            </a:r>
            <a:endParaRPr lang="en-US" dirty="0"/>
          </a:p>
          <a:p>
            <a:pPr>
              <a:buFontTx/>
              <a:buChar char="•"/>
            </a:pPr>
            <a:r>
              <a:rPr lang="en-US" dirty="0"/>
              <a:t> Virtual circuits imply acknowledgements, flow control, and error  </a:t>
            </a:r>
          </a:p>
          <a:p>
            <a:r>
              <a:rPr lang="en-US" dirty="0"/>
              <a:t>  control, so virtual circuits are reliable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6863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Packet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Switching : Virtual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Circuit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371600" y="2438400"/>
            <a:ext cx="67818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dirty="0" smtClean="0"/>
              <a:t>The </a:t>
            </a:r>
            <a:r>
              <a:rPr lang="en-US" dirty="0"/>
              <a:t>difference between virtual circuit and datagram approaches:</a:t>
            </a:r>
          </a:p>
          <a:p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  With virtual circuit, the node does not need to make a routing   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     decision for each packet.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 It is made only once for all packets using that virtual circuit. </a:t>
            </a:r>
          </a:p>
          <a:p>
            <a:pPr eaLnBrk="0" hangingPunc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999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2954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Packet Switching: Virtual Circuit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209800"/>
            <a:ext cx="7010400" cy="30480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dirty="0"/>
              <a:t>VC's offer guarantees that</a:t>
            </a:r>
          </a:p>
          <a:p>
            <a:pPr>
              <a:buFontTx/>
              <a:buNone/>
            </a:pPr>
            <a:r>
              <a:rPr lang="en-US" sz="2400" dirty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/>
              <a:t>the packets sent arrive in the order sent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/>
              <a:t>with no duplicates </a:t>
            </a:r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with </a:t>
            </a:r>
            <a:r>
              <a:rPr lang="en-US" sz="2400" dirty="0"/>
              <a:t>no </a:t>
            </a:r>
            <a:r>
              <a:rPr lang="en-US" sz="2400" dirty="0" smtClean="0"/>
              <a:t>errors. 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5670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5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smtClean="0"/>
              <a:t>L.Rania Ahmed Tabeidi</a:t>
            </a:r>
          </a:p>
        </p:txBody>
      </p:sp>
      <p:sp>
        <p:nvSpPr>
          <p:cNvPr id="3789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1-</a:t>
            </a:r>
            <a:fld id="{C6F953CD-3A39-4FFE-81C4-F1101723FCC8}" type="slidenum">
              <a:rPr lang="en-US" sz="1400"/>
              <a:pPr/>
              <a:t>25</a:t>
            </a:fld>
            <a:endParaRPr lang="en-US" sz="1400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01000" cy="1143000"/>
          </a:xfrm>
        </p:spPr>
        <p:txBody>
          <a:bodyPr/>
          <a:lstStyle/>
          <a:p>
            <a:r>
              <a:rPr lang="en-US" sz="3200" smtClean="0"/>
              <a:t>Packet Switching vs Circuit Switching</a:t>
            </a:r>
            <a:endParaRPr lang="en-US" smtClean="0"/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066800" y="1981200"/>
            <a:ext cx="7662863" cy="4267200"/>
          </a:xfrm>
          <a:prstGeom prst="rect">
            <a:avLst/>
          </a:prstGeom>
        </p:spPr>
        <p:txBody>
          <a:bodyPr/>
          <a:lstStyle/>
          <a:p>
            <a:r>
              <a:rPr lang="en-US" sz="2400" dirty="0" smtClean="0"/>
              <a:t>Great for burst data</a:t>
            </a:r>
          </a:p>
          <a:p>
            <a:pPr lvl="1"/>
            <a:r>
              <a:rPr lang="en-US" dirty="0" smtClean="0"/>
              <a:t>resource sharing</a:t>
            </a:r>
          </a:p>
          <a:p>
            <a:pPr lvl="1"/>
            <a:r>
              <a:rPr lang="en-US" dirty="0" smtClean="0"/>
              <a:t>simpler, no call setup</a:t>
            </a:r>
            <a:endParaRPr lang="en-US" sz="2000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Q: How to provide circuit-like behavior?</a:t>
            </a:r>
            <a:endParaRPr lang="en-US" sz="2400" dirty="0" smtClean="0"/>
          </a:p>
          <a:p>
            <a:pPr lvl="1"/>
            <a:r>
              <a:rPr lang="en-US" dirty="0" smtClean="0"/>
              <a:t>bandwidth guarantees needed for audio/video apps</a:t>
            </a:r>
          </a:p>
          <a:p>
            <a:pPr lvl="1"/>
            <a:r>
              <a:rPr lang="en-US" dirty="0" smtClean="0"/>
              <a:t>still an unsolved problem</a:t>
            </a:r>
            <a:endParaRPr lang="en-US" sz="2000" dirty="0" smtClean="0"/>
          </a:p>
        </p:txBody>
      </p:sp>
      <p:sp>
        <p:nvSpPr>
          <p:cNvPr id="3789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066800" y="1371600"/>
            <a:ext cx="7086600" cy="609600"/>
          </a:xfrm>
          <a:prstGeom prst="rect">
            <a:avLst/>
          </a:prstGeo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Is packet switching a “slam dunk winner?”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6484536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359E-622A-40A9-9795-73F3A0BA0071}" type="slidenum">
              <a:rPr lang="en-US"/>
              <a:pPr/>
              <a:t>26</a:t>
            </a:fld>
            <a:endParaRPr lang="en-US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r>
              <a:rPr lang="en-US"/>
              <a:t>Switching technology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696913" y="1766888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 algn="l">
              <a:lnSpc>
                <a:spcPct val="70000"/>
              </a:lnSpc>
              <a:spcBef>
                <a:spcPct val="50000"/>
              </a:spcBef>
              <a:buClr>
                <a:srgbClr val="FF9900"/>
              </a:buClr>
              <a:buSzPct val="65000"/>
              <a:buFont typeface="Wingdings" pitchFamily="2" charset="2"/>
              <a:buChar char="l"/>
            </a:pPr>
            <a:r>
              <a:rPr lang="en-US" sz="2800">
                <a:latin typeface="Arial" charset="0"/>
              </a:rPr>
              <a:t>Circuit switching</a:t>
            </a:r>
          </a:p>
          <a:p>
            <a:pPr marL="742950" lvl="1" indent="-285750" algn="l">
              <a:spcBef>
                <a:spcPct val="20000"/>
              </a:spcBef>
              <a:buClr>
                <a:srgbClr val="FF9900"/>
              </a:buClr>
              <a:buSzPct val="65000"/>
              <a:buFont typeface="Wingdings" pitchFamily="2" charset="2"/>
              <a:buChar char="n"/>
            </a:pPr>
            <a:r>
              <a:rPr lang="en-US" sz="1800">
                <a:latin typeface="Arial" charset="0"/>
              </a:rPr>
              <a:t>need a connection established between end nodes</a:t>
            </a:r>
          </a:p>
          <a:p>
            <a:pPr marL="742950" lvl="1" indent="-285750" algn="l">
              <a:spcBef>
                <a:spcPct val="20000"/>
              </a:spcBef>
              <a:buClr>
                <a:srgbClr val="FF9900"/>
              </a:buClr>
              <a:buSzPct val="65000"/>
              <a:buFont typeface="Wingdings" pitchFamily="2" charset="2"/>
              <a:buChar char="n"/>
            </a:pPr>
            <a:r>
              <a:rPr lang="en-US" sz="1800">
                <a:latin typeface="Arial" charset="0"/>
              </a:rPr>
              <a:t>connection is maintained until one of end nodes terminates</a:t>
            </a:r>
          </a:p>
          <a:p>
            <a:pPr marL="742950" lvl="1" indent="-285750" algn="l">
              <a:spcBef>
                <a:spcPct val="20000"/>
              </a:spcBef>
              <a:buClr>
                <a:srgbClr val="FF9900"/>
              </a:buClr>
              <a:buSzPct val="65000"/>
              <a:buFont typeface="Wingdings" pitchFamily="2" charset="2"/>
              <a:buChar char="n"/>
            </a:pPr>
            <a:r>
              <a:rPr lang="en-US" sz="1800">
                <a:latin typeface="Arial" charset="0"/>
              </a:rPr>
              <a:t>Connection is dedicated to the communication between two nodes</a:t>
            </a:r>
          </a:p>
          <a:p>
            <a:pPr marL="742950" lvl="1" indent="-285750" algn="l">
              <a:spcBef>
                <a:spcPct val="20000"/>
              </a:spcBef>
              <a:buClr>
                <a:srgbClr val="FF9900"/>
              </a:buClr>
              <a:buSzPct val="65000"/>
              <a:buFont typeface="Wingdings" pitchFamily="2" charset="2"/>
              <a:buChar char="n"/>
            </a:pPr>
            <a:r>
              <a:rPr lang="en-US" sz="1800">
                <a:latin typeface="Arial" charset="0"/>
              </a:rPr>
              <a:t>Example : Public Switch Telephone Network (PSTN)</a:t>
            </a:r>
          </a:p>
          <a:p>
            <a:pPr marL="342900" indent="-342900" algn="l">
              <a:lnSpc>
                <a:spcPct val="70000"/>
              </a:lnSpc>
              <a:spcBef>
                <a:spcPct val="50000"/>
              </a:spcBef>
              <a:buClr>
                <a:srgbClr val="FF9900"/>
              </a:buClr>
              <a:buSzPct val="65000"/>
              <a:buFont typeface="Wingdings" pitchFamily="2" charset="2"/>
              <a:buChar char="l"/>
            </a:pPr>
            <a:r>
              <a:rPr lang="en-US" sz="2800">
                <a:latin typeface="Arial" charset="0"/>
              </a:rPr>
              <a:t>Packet switching</a:t>
            </a:r>
          </a:p>
          <a:p>
            <a:pPr marL="742950" lvl="1" indent="-285750" algn="l">
              <a:spcBef>
                <a:spcPct val="20000"/>
              </a:spcBef>
              <a:buClr>
                <a:srgbClr val="FF9900"/>
              </a:buClr>
              <a:buSzPct val="65000"/>
              <a:buFont typeface="Wingdings" pitchFamily="2" charset="2"/>
              <a:buChar char="n"/>
            </a:pPr>
            <a:r>
              <a:rPr lang="en-US" sz="1800">
                <a:latin typeface="Arial" charset="0"/>
              </a:rPr>
              <a:t>data are transmitted in short messages called </a:t>
            </a:r>
            <a:r>
              <a:rPr lang="en-US" sz="1800" i="1">
                <a:latin typeface="Arial" charset="0"/>
              </a:rPr>
              <a:t>packets</a:t>
            </a:r>
            <a:r>
              <a:rPr lang="en-US" sz="1800">
                <a:latin typeface="Arial" charset="0"/>
              </a:rPr>
              <a:t> </a:t>
            </a:r>
          </a:p>
          <a:p>
            <a:pPr marL="742950" lvl="1" indent="-285750" algn="l">
              <a:spcBef>
                <a:spcPct val="20000"/>
              </a:spcBef>
              <a:buClr>
                <a:srgbClr val="FF9900"/>
              </a:buClr>
              <a:buSzPct val="65000"/>
              <a:buFont typeface="Wingdings" pitchFamily="2" charset="2"/>
              <a:buChar char="n"/>
            </a:pPr>
            <a:r>
              <a:rPr lang="en-US" sz="1800">
                <a:latin typeface="Arial" charset="0"/>
              </a:rPr>
              <a:t>a connection between the two end-nodes is not maintained</a:t>
            </a:r>
          </a:p>
          <a:p>
            <a:pPr marL="742950" lvl="1" indent="-285750" algn="l">
              <a:spcBef>
                <a:spcPct val="20000"/>
              </a:spcBef>
              <a:buClr>
                <a:srgbClr val="FF9900"/>
              </a:buClr>
              <a:buSzPct val="65000"/>
              <a:buFont typeface="Wingdings" pitchFamily="2" charset="2"/>
              <a:buChar char="n"/>
            </a:pPr>
            <a:r>
              <a:rPr lang="en-US" sz="1800">
                <a:latin typeface="Arial" charset="0"/>
              </a:rPr>
              <a:t>a node-to-node link can be dynamically shared by many packets</a:t>
            </a:r>
          </a:p>
          <a:p>
            <a:pPr marL="742950" lvl="1" indent="-285750" algn="l">
              <a:spcBef>
                <a:spcPct val="20000"/>
              </a:spcBef>
              <a:buClr>
                <a:srgbClr val="FF9900"/>
              </a:buClr>
              <a:buSzPct val="65000"/>
              <a:buFont typeface="Wingdings" pitchFamily="2" charset="2"/>
              <a:buChar char="n"/>
            </a:pPr>
            <a:r>
              <a:rPr lang="en-US" sz="1800">
                <a:latin typeface="Arial" charset="0"/>
              </a:rPr>
              <a:t>Example : Public Data Network (PDN) like X.25, Frame Relay</a:t>
            </a:r>
          </a:p>
        </p:txBody>
      </p:sp>
    </p:spTree>
    <p:extLst>
      <p:ext uri="{BB962C8B-B14F-4D97-AF65-F5344CB8AC3E}">
        <p14:creationId xmlns:p14="http://schemas.microsoft.com/office/powerpoint/2010/main" val="273770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7620000" cy="990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Disadvantages of packet switching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914400" y="2286000"/>
            <a:ext cx="71628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b="1" i="1" dirty="0"/>
              <a:t>Disadvantages: </a:t>
            </a:r>
            <a:endParaRPr lang="en-US" dirty="0"/>
          </a:p>
          <a:p>
            <a:pPr lvl="1" eaLnBrk="0" hangingPunct="0">
              <a:buFontTx/>
              <a:buChar char="•"/>
            </a:pPr>
            <a:r>
              <a:rPr lang="en-US" dirty="0"/>
              <a:t>   Protocols for packet switching are typically more complex. </a:t>
            </a:r>
          </a:p>
          <a:p>
            <a:pPr lvl="1" eaLnBrk="0" hangingPunct="0">
              <a:buFontTx/>
              <a:buChar char="•"/>
            </a:pPr>
            <a:r>
              <a:rPr lang="en-US" dirty="0"/>
              <a:t>   It can add some initial costs in implementation. </a:t>
            </a:r>
          </a:p>
          <a:p>
            <a:pPr lvl="1" eaLnBrk="0" hangingPunct="0">
              <a:buFontTx/>
              <a:buChar char="•"/>
            </a:pPr>
            <a:r>
              <a:rPr lang="en-US" dirty="0"/>
              <a:t>   If packet is lost, sender needs to retransmit the data.</a:t>
            </a:r>
          </a:p>
          <a:p>
            <a:pPr lvl="1" eaLnBrk="0" hangingPunct="0">
              <a:buFontTx/>
              <a:buChar char="•"/>
            </a:pPr>
            <a:r>
              <a:rPr lang="en-US" dirty="0"/>
              <a:t>   Another disadvantage is that packet-switched systems still  </a:t>
            </a:r>
          </a:p>
          <a:p>
            <a:pPr lvl="1" eaLnBrk="0" hangingPunct="0"/>
            <a:r>
              <a:rPr lang="en-US" dirty="0"/>
              <a:t>    can’t deliver the same quality as dedicated circuits in </a:t>
            </a:r>
          </a:p>
          <a:p>
            <a:pPr lvl="1" eaLnBrk="0" hangingPunct="0"/>
            <a:r>
              <a:rPr lang="en-US" dirty="0"/>
              <a:t>    applications requiring very little delay - like voice </a:t>
            </a:r>
          </a:p>
          <a:p>
            <a:pPr lvl="1" eaLnBrk="0" hangingPunct="0"/>
            <a:r>
              <a:rPr lang="en-US" dirty="0"/>
              <a:t>    conversations or moving images.</a:t>
            </a:r>
            <a:br>
              <a:rPr lang="en-US" dirty="0"/>
            </a:b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39546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37719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smtClean="0"/>
              <a:t>L.Rania Ahmed Tabeidi</a:t>
            </a:r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1-</a:t>
            </a:r>
            <a:fld id="{0EE584C0-4ADF-491B-8985-343063FF4A14}" type="slidenum">
              <a:rPr lang="en-US" sz="1400"/>
              <a:pPr/>
              <a:t>28</a:t>
            </a:fld>
            <a:endParaRPr lang="en-US" sz="1400"/>
          </a:p>
        </p:txBody>
      </p:sp>
      <p:sp>
        <p:nvSpPr>
          <p:cNvPr id="46084" name="Rectangle 2"/>
          <p:cNvSpPr>
            <a:spLocks noChangeArrowheads="1"/>
          </p:cNvSpPr>
          <p:nvPr/>
        </p:nvSpPr>
        <p:spPr bwMode="auto">
          <a:xfrm>
            <a:off x="1066801" y="650875"/>
            <a:ext cx="7239000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94" tIns="45647" rIns="91294" bIns="45647" anchor="ctr"/>
          <a:lstStyle/>
          <a:p>
            <a:r>
              <a:rPr lang="en-US" sz="2800" u="sng" dirty="0">
                <a:solidFill>
                  <a:schemeClr val="accent2"/>
                </a:solidFill>
                <a:latin typeface="Comic Sans MS" pitchFamily="66" charset="0"/>
              </a:rPr>
              <a:t>Delay Calculation in Circuit Switched Networks</a:t>
            </a:r>
            <a:endParaRPr lang="en-US" sz="3200" u="sng" dirty="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46085" name="Rectangle 3"/>
          <p:cNvSpPr>
            <a:spLocks noChangeArrowheads="1"/>
          </p:cNvSpPr>
          <p:nvPr/>
        </p:nvSpPr>
        <p:spPr bwMode="auto">
          <a:xfrm>
            <a:off x="4800600" y="4113213"/>
            <a:ext cx="3505201" cy="1677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294" tIns="45647" rIns="91294" bIns="45647"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None/>
            </a:pPr>
            <a:r>
              <a:rPr lang="en-US" dirty="0">
                <a:latin typeface="Comic Sans MS" pitchFamily="66" charset="0"/>
              </a:rPr>
              <a:t>Transmission delay: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Char char="q"/>
            </a:pPr>
            <a:r>
              <a:rPr lang="en-US" dirty="0">
                <a:latin typeface="Comic Sans MS" pitchFamily="66" charset="0"/>
              </a:rPr>
              <a:t>R = reserved bandwidth (bps)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Char char="q"/>
            </a:pPr>
            <a:r>
              <a:rPr lang="en-US" dirty="0">
                <a:latin typeface="Comic Sans MS" pitchFamily="66" charset="0"/>
              </a:rPr>
              <a:t>L = packet length (bits)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Char char="q"/>
            </a:pPr>
            <a:r>
              <a:rPr lang="en-US" dirty="0">
                <a:latin typeface="Comic Sans MS" pitchFamily="66" charset="0"/>
              </a:rPr>
              <a:t>time to send a packet into link = L/R</a:t>
            </a:r>
          </a:p>
        </p:txBody>
      </p:sp>
      <p:sp>
        <p:nvSpPr>
          <p:cNvPr id="46086" name="Rectangle 4"/>
          <p:cNvSpPr>
            <a:spLocks noChangeArrowheads="1"/>
          </p:cNvSpPr>
          <p:nvPr/>
        </p:nvSpPr>
        <p:spPr bwMode="auto">
          <a:xfrm>
            <a:off x="990600" y="3581400"/>
            <a:ext cx="3733800" cy="2001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294" tIns="45647" rIns="91294" bIns="45647"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None/>
            </a:pPr>
            <a:r>
              <a:rPr lang="en-US" dirty="0">
                <a:latin typeface="Comic Sans MS" pitchFamily="66" charset="0"/>
              </a:rPr>
              <a:t>Propagation delay: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Char char="q"/>
            </a:pPr>
            <a:r>
              <a:rPr lang="en-US" dirty="0">
                <a:latin typeface="Comic Sans MS" pitchFamily="66" charset="0"/>
              </a:rPr>
              <a:t>d = length of physical link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Char char="q"/>
            </a:pPr>
            <a:r>
              <a:rPr lang="en-US" dirty="0">
                <a:latin typeface="Comic Sans MS" pitchFamily="66" charset="0"/>
              </a:rPr>
              <a:t>s = propagation speed in medium (~2x10</a:t>
            </a:r>
            <a:r>
              <a:rPr lang="en-US" baseline="30000" dirty="0">
                <a:latin typeface="Comic Sans MS" pitchFamily="66" charset="0"/>
              </a:rPr>
              <a:t>5</a:t>
            </a:r>
            <a:r>
              <a:rPr lang="en-US" dirty="0">
                <a:latin typeface="Comic Sans MS" pitchFamily="66" charset="0"/>
              </a:rPr>
              <a:t> km/sec)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Char char="q"/>
            </a:pPr>
            <a:r>
              <a:rPr lang="en-US" dirty="0">
                <a:latin typeface="Comic Sans MS" pitchFamily="66" charset="0"/>
              </a:rPr>
              <a:t>propagation delay = d/s</a:t>
            </a:r>
          </a:p>
        </p:txBody>
      </p:sp>
      <p:sp>
        <p:nvSpPr>
          <p:cNvPr id="46087" name="Rectangle 5"/>
          <p:cNvSpPr>
            <a:spLocks noChangeArrowheads="1"/>
          </p:cNvSpPr>
          <p:nvPr/>
        </p:nvSpPr>
        <p:spPr bwMode="auto">
          <a:xfrm>
            <a:off x="838200" y="1597025"/>
            <a:ext cx="5410200" cy="158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94" tIns="45647" rIns="91294" bIns="45647">
            <a:spAutoFit/>
          </a:bodyPr>
          <a:lstStyle/>
          <a:p>
            <a:pPr defTabSz="912813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 Propagation delay</a:t>
            </a:r>
            <a:r>
              <a:rPr lang="en-US" dirty="0">
                <a:latin typeface="Comic Sans MS" pitchFamily="66" charset="0"/>
              </a:rPr>
              <a:t>: delay for the first bit to go from </a:t>
            </a:r>
            <a:r>
              <a:rPr lang="en-US" altLang="zh-CN" dirty="0">
                <a:latin typeface="Comic Sans MS" pitchFamily="66" charset="0"/>
                <a:ea typeface="宋体" pitchFamily="2" charset="-122"/>
              </a:rPr>
              <a:t>a </a:t>
            </a:r>
            <a:r>
              <a:rPr lang="en-US" dirty="0">
                <a:latin typeface="Comic Sans MS" pitchFamily="66" charset="0"/>
              </a:rPr>
              <a:t>source to </a:t>
            </a:r>
            <a:r>
              <a:rPr lang="en-US" altLang="zh-CN" dirty="0">
                <a:latin typeface="Comic Sans MS" pitchFamily="66" charset="0"/>
                <a:ea typeface="宋体" pitchFamily="2" charset="-122"/>
              </a:rPr>
              <a:t>a </a:t>
            </a:r>
            <a:r>
              <a:rPr lang="en-US" dirty="0">
                <a:latin typeface="Comic Sans MS" pitchFamily="66" charset="0"/>
              </a:rPr>
              <a:t>destination</a:t>
            </a:r>
          </a:p>
          <a:p>
            <a:pPr defTabSz="912813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endParaRPr lang="en-US" dirty="0">
              <a:latin typeface="Comic Sans MS" pitchFamily="66" charset="0"/>
            </a:endParaRPr>
          </a:p>
          <a:p>
            <a:pPr defTabSz="912813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dirty="0">
                <a:latin typeface="Comic Sans MS" pitchFamily="66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Transmission delay</a:t>
            </a:r>
            <a:r>
              <a:rPr lang="en-US" dirty="0">
                <a:latin typeface="Comic Sans MS" pitchFamily="66" charset="0"/>
              </a:rPr>
              <a:t>: time to pump data onto link at </a:t>
            </a:r>
            <a:r>
              <a:rPr lang="en-US" i="1" dirty="0">
                <a:solidFill>
                  <a:schemeClr val="accent2"/>
                </a:solidFill>
                <a:latin typeface="Comic Sans MS" pitchFamily="66" charset="0"/>
              </a:rPr>
              <a:t>reserved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 rate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46088" name="AutoShape 6"/>
          <p:cNvSpPr>
            <a:spLocks noChangeArrowheads="1"/>
          </p:cNvSpPr>
          <p:nvPr/>
        </p:nvSpPr>
        <p:spPr bwMode="auto">
          <a:xfrm rot="5400000">
            <a:off x="6121400" y="1944687"/>
            <a:ext cx="1766888" cy="1389063"/>
          </a:xfrm>
          <a:prstGeom prst="parallelogram">
            <a:avLst>
              <a:gd name="adj" fmla="val 31800"/>
            </a:avLst>
          </a:prstGeom>
          <a:solidFill>
            <a:srgbClr val="C1CE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lIns="91947" tIns="45973" rIns="91947" bIns="45973" anchor="ctr"/>
          <a:lstStyle/>
          <a:p>
            <a:pPr algn="ctr" eaLnBrk="1" hangingPunct="1">
              <a:spcBef>
                <a:spcPts val="1000"/>
              </a:spcBef>
              <a:spcAft>
                <a:spcPts val="1000"/>
              </a:spcAft>
            </a:pPr>
            <a:r>
              <a:rPr lang="en-US" altLang="zh-CN" sz="2000" i="1">
                <a:solidFill>
                  <a:srgbClr val="000000"/>
                </a:solidFill>
                <a:latin typeface="Arial" pitchFamily="34" charset="0"/>
                <a:ea typeface="PMingLiU" pitchFamily="18" charset="-120"/>
              </a:rPr>
              <a:t>DATA</a:t>
            </a:r>
            <a:endParaRPr lang="en-US" altLang="zh-TW" sz="2000" i="1">
              <a:solidFill>
                <a:srgbClr val="000000"/>
              </a:solidFill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46089" name="Line 7"/>
          <p:cNvSpPr>
            <a:spLocks noChangeShapeType="1"/>
          </p:cNvSpPr>
          <p:nvPr/>
        </p:nvSpPr>
        <p:spPr bwMode="auto">
          <a:xfrm>
            <a:off x="6310312" y="1755775"/>
            <a:ext cx="197802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0" name="Line 8"/>
          <p:cNvSpPr>
            <a:spLocks noChangeShapeType="1"/>
          </p:cNvSpPr>
          <p:nvPr/>
        </p:nvSpPr>
        <p:spPr bwMode="auto">
          <a:xfrm>
            <a:off x="7680325" y="2211388"/>
            <a:ext cx="608012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1" name="Line 9"/>
          <p:cNvSpPr>
            <a:spLocks noChangeShapeType="1"/>
          </p:cNvSpPr>
          <p:nvPr/>
        </p:nvSpPr>
        <p:spPr bwMode="auto">
          <a:xfrm>
            <a:off x="7680325" y="3505200"/>
            <a:ext cx="608012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2" name="Rectangle 10"/>
          <p:cNvSpPr>
            <a:spLocks noChangeArrowheads="1"/>
          </p:cNvSpPr>
          <p:nvPr/>
        </p:nvSpPr>
        <p:spPr bwMode="auto">
          <a:xfrm>
            <a:off x="7720012" y="1803400"/>
            <a:ext cx="585788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94" tIns="45647" rIns="91294" bIns="45647">
            <a:spAutoFit/>
          </a:bodyPr>
          <a:lstStyle/>
          <a:p>
            <a:pPr algn="ctr" defTabSz="912813"/>
            <a:r>
              <a:rPr lang="en-US" sz="2000">
                <a:latin typeface="Comic Sans MS" pitchFamily="66" charset="0"/>
              </a:rPr>
              <a:t>d/s</a:t>
            </a:r>
          </a:p>
        </p:txBody>
      </p:sp>
      <p:sp>
        <p:nvSpPr>
          <p:cNvPr id="46093" name="Rectangle 11"/>
          <p:cNvSpPr>
            <a:spLocks noChangeArrowheads="1"/>
          </p:cNvSpPr>
          <p:nvPr/>
        </p:nvSpPr>
        <p:spPr bwMode="auto">
          <a:xfrm>
            <a:off x="7667625" y="2592388"/>
            <a:ext cx="612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94" tIns="45647" rIns="91294" bIns="45647">
            <a:spAutoFit/>
          </a:bodyPr>
          <a:lstStyle/>
          <a:p>
            <a:pPr algn="ctr" defTabSz="912813"/>
            <a:r>
              <a:rPr lang="en-US" altLang="zh-CN" sz="2000">
                <a:latin typeface="Comic Sans MS" pitchFamily="66" charset="0"/>
                <a:ea typeface="宋体" pitchFamily="2" charset="-122"/>
              </a:rPr>
              <a:t>L/R</a:t>
            </a:r>
            <a:endParaRPr lang="en-US" sz="2000">
              <a:latin typeface="Comic Sans MS" pitchFamily="66" charset="0"/>
            </a:endParaRPr>
          </a:p>
        </p:txBody>
      </p:sp>
      <p:sp>
        <p:nvSpPr>
          <p:cNvPr id="46094" name="Line 12"/>
          <p:cNvSpPr>
            <a:spLocks noChangeShapeType="1"/>
          </p:cNvSpPr>
          <p:nvPr/>
        </p:nvSpPr>
        <p:spPr bwMode="auto">
          <a:xfrm>
            <a:off x="6297612" y="1401763"/>
            <a:ext cx="15875" cy="228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5" name="Line 13"/>
          <p:cNvSpPr>
            <a:spLocks noChangeShapeType="1"/>
          </p:cNvSpPr>
          <p:nvPr/>
        </p:nvSpPr>
        <p:spPr bwMode="auto">
          <a:xfrm>
            <a:off x="7685087" y="1477963"/>
            <a:ext cx="15875" cy="2301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6" name="Text Box 14"/>
          <p:cNvSpPr txBox="1">
            <a:spLocks noChangeArrowheads="1"/>
          </p:cNvSpPr>
          <p:nvPr/>
        </p:nvSpPr>
        <p:spPr bwMode="auto">
          <a:xfrm>
            <a:off x="6842125" y="1081088"/>
            <a:ext cx="7191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/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260635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smtClean="0"/>
              <a:t>L.Rania Ahmed Tabeidi</a:t>
            </a:r>
          </a:p>
        </p:txBody>
      </p:sp>
      <p:sp>
        <p:nvSpPr>
          <p:cNvPr id="819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1-</a:t>
            </a:r>
            <a:fld id="{6B2C1BC6-F852-415B-974D-0008701C0A4C}" type="slidenum">
              <a:rPr lang="en-US" sz="1400"/>
              <a:pPr/>
              <a:t>29</a:t>
            </a:fld>
            <a:endParaRPr lang="en-US" sz="1400"/>
          </a:p>
        </p:txBody>
      </p:sp>
      <p:sp>
        <p:nvSpPr>
          <p:cNvPr id="81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7772400" cy="838200"/>
          </a:xfrm>
        </p:spPr>
        <p:txBody>
          <a:bodyPr/>
          <a:lstStyle/>
          <a:p>
            <a:pPr defTabSz="915988"/>
            <a:r>
              <a:rPr lang="en-US" sz="36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 Example</a:t>
            </a:r>
          </a:p>
        </p:txBody>
      </p:sp>
      <p:sp>
        <p:nvSpPr>
          <p:cNvPr id="81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399" y="1447800"/>
            <a:ext cx="7467601" cy="4191000"/>
          </a:xfrm>
        </p:spPr>
        <p:txBody>
          <a:bodyPr>
            <a:normAutofit lnSpcReduction="10000"/>
          </a:bodyPr>
          <a:lstStyle/>
          <a:p>
            <a:pPr defTabSz="915988"/>
            <a:r>
              <a:rPr lang="en-US" sz="2400" dirty="0" smtClean="0">
                <a:solidFill>
                  <a:srgbClr val="FF0000"/>
                </a:solidFill>
              </a:rPr>
              <a:t>Propagation delay</a:t>
            </a:r>
          </a:p>
          <a:p>
            <a:pPr marL="744538" lvl="1" indent="-287338" defTabSz="915988"/>
            <a:r>
              <a:rPr lang="en-US" sz="2000" dirty="0" smtClean="0"/>
              <a:t>suppose the distance between </a:t>
            </a:r>
            <a:r>
              <a:rPr lang="en-US" altLang="zh-CN" sz="2000" dirty="0" smtClean="0">
                <a:ea typeface="宋体" pitchFamily="2" charset="-122"/>
              </a:rPr>
              <a:t>A</a:t>
            </a:r>
            <a:r>
              <a:rPr lang="en-US" sz="2000" dirty="0" smtClean="0"/>
              <a:t> and </a:t>
            </a:r>
            <a:r>
              <a:rPr lang="en-US" altLang="zh-CN" sz="2000" dirty="0" smtClean="0">
                <a:ea typeface="宋体" pitchFamily="2" charset="-122"/>
              </a:rPr>
              <a:t>B</a:t>
            </a:r>
            <a:r>
              <a:rPr lang="en-US" sz="2000" dirty="0" smtClean="0"/>
              <a:t> is 4000 km, then one-way propagation delay is:</a:t>
            </a:r>
          </a:p>
          <a:p>
            <a:pPr defTabSz="915988"/>
            <a:endParaRPr lang="en-US" sz="2400" dirty="0" smtClean="0"/>
          </a:p>
          <a:p>
            <a:pPr defTabSz="915988"/>
            <a:endParaRPr lang="en-US" altLang="zh-CN" sz="2400" dirty="0" smtClean="0">
              <a:ea typeface="宋体" pitchFamily="2" charset="-122"/>
            </a:endParaRPr>
          </a:p>
          <a:p>
            <a:pPr defTabSz="915988"/>
            <a:r>
              <a:rPr lang="en-US" sz="2400" dirty="0" smtClean="0">
                <a:solidFill>
                  <a:srgbClr val="FF0000"/>
                </a:solidFill>
              </a:rPr>
              <a:t>Transmission delay</a:t>
            </a:r>
          </a:p>
          <a:p>
            <a:pPr marL="744538" lvl="1" indent="-287338" defTabSz="915988"/>
            <a:r>
              <a:rPr lang="en-US" sz="2000" dirty="0" smtClean="0"/>
              <a:t>suppose we reserve a one slot GSM channel</a:t>
            </a:r>
          </a:p>
          <a:p>
            <a:pPr marL="1144588" lvl="2" defTabSz="915988"/>
            <a:r>
              <a:rPr lang="en-US" sz="1800" dirty="0" smtClean="0"/>
              <a:t>a GSM frame can transmit about 115 kbps</a:t>
            </a:r>
          </a:p>
          <a:p>
            <a:pPr marL="1144588" lvl="2" defTabSz="915988"/>
            <a:r>
              <a:rPr lang="en-US" sz="1800" dirty="0" smtClean="0"/>
              <a:t>A GSM frame is divided into 8 slots</a:t>
            </a:r>
          </a:p>
          <a:p>
            <a:pPr marL="1144588" lvl="2" defTabSz="915988"/>
            <a:r>
              <a:rPr lang="en-US" sz="1800" dirty="0" smtClean="0"/>
              <a:t>each reserved one slot GSM has a bandwidth of about 14 Kbps</a:t>
            </a:r>
            <a:r>
              <a:rPr lang="en-US" altLang="zh-CN" sz="1800" dirty="0" smtClean="0">
                <a:ea typeface="宋体" pitchFamily="2" charset="-122"/>
              </a:rPr>
              <a:t> (=115/8)</a:t>
            </a:r>
            <a:endParaRPr lang="en-US" sz="1800" dirty="0" smtClean="0"/>
          </a:p>
          <a:p>
            <a:pPr marL="744538" lvl="1" indent="-287338" defTabSz="915988"/>
            <a:r>
              <a:rPr lang="en-US" sz="2000" dirty="0" smtClean="0"/>
              <a:t>then the transmission delay of a packet of 1 Kbits is</a:t>
            </a:r>
          </a:p>
        </p:txBody>
      </p:sp>
      <p:graphicFrame>
        <p:nvGraphicFramePr>
          <p:cNvPr id="8194" name="Object 4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891296277"/>
              </p:ext>
            </p:extLst>
          </p:nvPr>
        </p:nvGraphicFramePr>
        <p:xfrm>
          <a:off x="2743200" y="2514600"/>
          <a:ext cx="2662238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6" name="Equation" r:id="rId4" imgW="1054080" imgH="241200" progId="Equation.3">
                  <p:embed/>
                </p:oleObj>
              </mc:Choice>
              <mc:Fallback>
                <p:oleObj name="Equation" r:id="rId4" imgW="10540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514600"/>
                        <a:ext cx="2662238" cy="60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8003001"/>
              </p:ext>
            </p:extLst>
          </p:nvPr>
        </p:nvGraphicFramePr>
        <p:xfrm>
          <a:off x="3048000" y="5562600"/>
          <a:ext cx="2195512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7" name="Equation" r:id="rId6" imgW="799920" imgH="241200" progId="Equation.3">
                  <p:embed/>
                </p:oleObj>
              </mc:Choice>
              <mc:Fallback>
                <p:oleObj name="Equation" r:id="rId6" imgW="7999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562600"/>
                        <a:ext cx="2195512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722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smtClean="0"/>
              <a:t>L.Rania Ahmed Tabeidi</a:t>
            </a:r>
          </a:p>
        </p:txBody>
      </p:sp>
      <p:sp>
        <p:nvSpPr>
          <p:cNvPr id="9220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1-</a:t>
            </a:r>
            <a:fld id="{0451C3A2-A1F7-4A42-9C68-F0FECD571083}" type="slidenum">
              <a:rPr lang="en-US" sz="1400"/>
              <a:pPr/>
              <a:t>30</a:t>
            </a:fld>
            <a:endParaRPr lang="en-US" sz="140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7772400" cy="838200"/>
          </a:xfrm>
        </p:spPr>
        <p:txBody>
          <a:bodyPr/>
          <a:lstStyle/>
          <a:p>
            <a:pPr defTabSz="915988"/>
            <a:r>
              <a:rPr 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 Example (cont.)</a:t>
            </a:r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399" y="1222375"/>
            <a:ext cx="7391401" cy="4873625"/>
          </a:xfrm>
        </p:spPr>
        <p:txBody>
          <a:bodyPr/>
          <a:lstStyle/>
          <a:p>
            <a:pPr defTabSz="915988"/>
            <a:r>
              <a:rPr lang="en-US" sz="2000" dirty="0" smtClean="0"/>
              <a:t>Suppose the setup message is very small, and the total setup processing delay is 200 </a:t>
            </a:r>
            <a:r>
              <a:rPr lang="en-US" sz="2000" dirty="0" err="1" smtClean="0"/>
              <a:t>ms</a:t>
            </a:r>
            <a:endParaRPr lang="en-US" altLang="zh-CN" sz="2000" dirty="0" smtClean="0">
              <a:ea typeface="宋体" pitchFamily="2" charset="-122"/>
            </a:endParaRPr>
          </a:p>
          <a:p>
            <a:pPr defTabSz="915988"/>
            <a:r>
              <a:rPr lang="en-US" sz="2000" dirty="0" smtClean="0"/>
              <a:t>Then the delay to transfer a packet of 1 Kbits from </a:t>
            </a:r>
            <a:r>
              <a:rPr lang="en-US" altLang="zh-CN" sz="2000" dirty="0" smtClean="0">
                <a:ea typeface="宋体" pitchFamily="2" charset="-122"/>
              </a:rPr>
              <a:t>A</a:t>
            </a:r>
            <a:r>
              <a:rPr lang="en-US" sz="2000" dirty="0" smtClean="0"/>
              <a:t> to </a:t>
            </a:r>
            <a:r>
              <a:rPr lang="en-US" altLang="zh-CN" sz="2000" dirty="0" smtClean="0">
                <a:ea typeface="宋体" pitchFamily="2" charset="-122"/>
              </a:rPr>
              <a:t>B</a:t>
            </a:r>
            <a:r>
              <a:rPr lang="en-US" sz="2000" dirty="0" smtClean="0"/>
              <a:t> (from the beginning until host receives last bit of the file) is: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2130425" y="2744788"/>
          <a:ext cx="4352925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7" name="Equation" r:id="rId4" imgW="1981080" imgH="177480" progId="Equation.3">
                  <p:embed/>
                </p:oleObj>
              </mc:Choice>
              <mc:Fallback>
                <p:oleObj name="Equation" r:id="rId4" imgW="19810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0425" y="2744788"/>
                        <a:ext cx="4352925" cy="373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Line 5"/>
          <p:cNvSpPr>
            <a:spLocks noChangeShapeType="1"/>
          </p:cNvSpPr>
          <p:nvPr/>
        </p:nvSpPr>
        <p:spPr bwMode="auto">
          <a:xfrm flipH="1">
            <a:off x="1908175" y="3297238"/>
            <a:ext cx="19050" cy="33289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10800000" vert="eaVert" wrap="none" lIns="92121" tIns="46062" rIns="92121" bIns="46062" anchor="ctr"/>
          <a:lstStyle/>
          <a:p>
            <a:endParaRPr lang="en-US"/>
          </a:p>
        </p:txBody>
      </p:sp>
      <p:sp>
        <p:nvSpPr>
          <p:cNvPr id="9224" name="AutoShape 6"/>
          <p:cNvSpPr>
            <a:spLocks noChangeArrowheads="1"/>
          </p:cNvSpPr>
          <p:nvPr/>
        </p:nvSpPr>
        <p:spPr bwMode="auto">
          <a:xfrm rot="16200000" flipH="1">
            <a:off x="4145756" y="2093119"/>
            <a:ext cx="265113" cy="4702175"/>
          </a:xfrm>
          <a:prstGeom prst="parallelogram">
            <a:avLst>
              <a:gd name="adj" fmla="val 79579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rot="10800000" vert="eaVert" wrap="none" lIns="92121" tIns="46062" rIns="92121" bIns="46062" anchor="ctr"/>
          <a:lstStyle/>
          <a:p>
            <a:endParaRPr lang="en-US"/>
          </a:p>
        </p:txBody>
      </p:sp>
      <p:sp>
        <p:nvSpPr>
          <p:cNvPr id="9225" name="AutoShape 7"/>
          <p:cNvSpPr>
            <a:spLocks noChangeArrowheads="1"/>
          </p:cNvSpPr>
          <p:nvPr/>
        </p:nvSpPr>
        <p:spPr bwMode="auto">
          <a:xfrm rot="5400000">
            <a:off x="2630488" y="2801937"/>
            <a:ext cx="160338" cy="1566863"/>
          </a:xfrm>
          <a:prstGeom prst="parallelogram">
            <a:avLst>
              <a:gd name="adj" fmla="val 63884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rot="10800000" vert="eaVert" wrap="none" lIns="92121" tIns="46062" rIns="92121" bIns="46062" anchor="ctr"/>
          <a:lstStyle/>
          <a:p>
            <a:endParaRPr lang="en-US"/>
          </a:p>
        </p:txBody>
      </p:sp>
      <p:sp>
        <p:nvSpPr>
          <p:cNvPr id="9226" name="AutoShape 8"/>
          <p:cNvSpPr>
            <a:spLocks noChangeArrowheads="1"/>
          </p:cNvSpPr>
          <p:nvPr/>
        </p:nvSpPr>
        <p:spPr bwMode="auto">
          <a:xfrm rot="5400000">
            <a:off x="3515520" y="2993231"/>
            <a:ext cx="1535112" cy="4702175"/>
          </a:xfrm>
          <a:prstGeom prst="parallelogram">
            <a:avLst>
              <a:gd name="adj" fmla="val 25000"/>
            </a:avLst>
          </a:prstGeom>
          <a:solidFill>
            <a:srgbClr val="C1CE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lIns="91947" tIns="45973" rIns="91947" bIns="45973" anchor="ctr"/>
          <a:lstStyle/>
          <a:p>
            <a:pPr algn="ctr" eaLnBrk="1" hangingPunct="1">
              <a:spcBef>
                <a:spcPts val="1000"/>
              </a:spcBef>
              <a:spcAft>
                <a:spcPts val="1000"/>
              </a:spcAft>
            </a:pPr>
            <a:r>
              <a:rPr lang="en-US" altLang="zh-TW" i="1">
                <a:solidFill>
                  <a:srgbClr val="000000"/>
                </a:solidFill>
                <a:latin typeface="Arial" pitchFamily="34" charset="0"/>
                <a:ea typeface="PMingLiU" pitchFamily="18" charset="-120"/>
              </a:rPr>
              <a:t>DATA</a:t>
            </a:r>
          </a:p>
        </p:txBody>
      </p:sp>
      <p:sp>
        <p:nvSpPr>
          <p:cNvPr id="9227" name="AutoShape 9"/>
          <p:cNvSpPr>
            <a:spLocks noChangeArrowheads="1"/>
          </p:cNvSpPr>
          <p:nvPr/>
        </p:nvSpPr>
        <p:spPr bwMode="auto">
          <a:xfrm rot="16200000" flipH="1">
            <a:off x="4117975" y="3916363"/>
            <a:ext cx="320675" cy="4702175"/>
          </a:xfrm>
          <a:prstGeom prst="parallelogram">
            <a:avLst>
              <a:gd name="adj" fmla="val 80898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rot="10800000" vert="eaVert" wrap="none" lIns="92121" tIns="46062" rIns="92121" bIns="46062" anchor="ctr"/>
          <a:lstStyle/>
          <a:p>
            <a:endParaRPr lang="en-US"/>
          </a:p>
        </p:txBody>
      </p:sp>
      <p:sp>
        <p:nvSpPr>
          <p:cNvPr id="9228" name="AutoShape 10"/>
          <p:cNvSpPr>
            <a:spLocks noChangeArrowheads="1"/>
          </p:cNvSpPr>
          <p:nvPr/>
        </p:nvSpPr>
        <p:spPr bwMode="auto">
          <a:xfrm rot="5400000">
            <a:off x="5767388" y="3382962"/>
            <a:ext cx="158750" cy="1565275"/>
          </a:xfrm>
          <a:prstGeom prst="parallelogram">
            <a:avLst>
              <a:gd name="adj" fmla="val 63884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rot="10800000" vert="eaVert" wrap="none" lIns="92121" tIns="46062" rIns="92121" bIns="46062" anchor="ctr"/>
          <a:lstStyle/>
          <a:p>
            <a:endParaRPr lang="en-US"/>
          </a:p>
        </p:txBody>
      </p:sp>
      <p:sp>
        <p:nvSpPr>
          <p:cNvPr id="9229" name="AutoShape 11"/>
          <p:cNvSpPr>
            <a:spLocks noChangeArrowheads="1"/>
          </p:cNvSpPr>
          <p:nvPr/>
        </p:nvSpPr>
        <p:spPr bwMode="auto">
          <a:xfrm rot="5400000">
            <a:off x="4200526" y="3124200"/>
            <a:ext cx="157162" cy="1570037"/>
          </a:xfrm>
          <a:prstGeom prst="parallelogram">
            <a:avLst>
              <a:gd name="adj" fmla="val 63884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rot="10800000" vert="eaVert" wrap="none" lIns="92121" tIns="46062" rIns="92121" bIns="46062" anchor="ctr"/>
          <a:lstStyle/>
          <a:p>
            <a:endParaRPr lang="en-US"/>
          </a:p>
        </p:txBody>
      </p:sp>
      <p:sp>
        <p:nvSpPr>
          <p:cNvPr id="9230" name="Line 12"/>
          <p:cNvSpPr>
            <a:spLocks noChangeShapeType="1"/>
          </p:cNvSpPr>
          <p:nvPr/>
        </p:nvSpPr>
        <p:spPr bwMode="auto">
          <a:xfrm flipH="1">
            <a:off x="3495675" y="3294063"/>
            <a:ext cx="19050" cy="33289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10800000" vert="eaVert" wrap="none" lIns="92121" tIns="46062" rIns="92121" bIns="46062" anchor="ctr"/>
          <a:lstStyle/>
          <a:p>
            <a:endParaRPr lang="en-US"/>
          </a:p>
        </p:txBody>
      </p:sp>
      <p:sp>
        <p:nvSpPr>
          <p:cNvPr id="9231" name="Line 13"/>
          <p:cNvSpPr>
            <a:spLocks noChangeShapeType="1"/>
          </p:cNvSpPr>
          <p:nvPr/>
        </p:nvSpPr>
        <p:spPr bwMode="auto">
          <a:xfrm flipH="1">
            <a:off x="5037138" y="3294063"/>
            <a:ext cx="19050" cy="33289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10800000" vert="eaVert" wrap="none" lIns="92121" tIns="46062" rIns="92121" bIns="46062" anchor="ctr"/>
          <a:lstStyle/>
          <a:p>
            <a:endParaRPr lang="en-US"/>
          </a:p>
        </p:txBody>
      </p:sp>
      <p:sp>
        <p:nvSpPr>
          <p:cNvPr id="9232" name="Line 14"/>
          <p:cNvSpPr>
            <a:spLocks noChangeShapeType="1"/>
          </p:cNvSpPr>
          <p:nvPr/>
        </p:nvSpPr>
        <p:spPr bwMode="auto">
          <a:xfrm flipH="1">
            <a:off x="6615113" y="3276600"/>
            <a:ext cx="19050" cy="33289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10800000" vert="eaVert" wrap="none" lIns="92121" tIns="46062" rIns="92121" bIns="46062" anchor="ctr"/>
          <a:lstStyle/>
          <a:p>
            <a:endParaRPr lang="en-US"/>
          </a:p>
        </p:txBody>
      </p:sp>
      <p:sp>
        <p:nvSpPr>
          <p:cNvPr id="9233" name="Line 15"/>
          <p:cNvSpPr>
            <a:spLocks noChangeShapeType="1"/>
          </p:cNvSpPr>
          <p:nvPr/>
        </p:nvSpPr>
        <p:spPr bwMode="auto">
          <a:xfrm>
            <a:off x="1916113" y="3505200"/>
            <a:ext cx="494665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4" name="Line 16"/>
          <p:cNvSpPr>
            <a:spLocks noChangeShapeType="1"/>
          </p:cNvSpPr>
          <p:nvPr/>
        </p:nvSpPr>
        <p:spPr bwMode="auto">
          <a:xfrm>
            <a:off x="6634163" y="4341813"/>
            <a:ext cx="2286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1201" name="Text Box 17"/>
          <p:cNvSpPr txBox="1">
            <a:spLocks noChangeArrowheads="1"/>
          </p:cNvSpPr>
          <p:nvPr/>
        </p:nvSpPr>
        <p:spPr bwMode="auto">
          <a:xfrm>
            <a:off x="6634163" y="3744913"/>
            <a:ext cx="815975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94" tIns="45647" rIns="91294" bIns="45647">
            <a:spAutoFit/>
          </a:bodyPr>
          <a:lstStyle>
            <a:lvl1pPr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20 + 200</a:t>
            </a:r>
          </a:p>
        </p:txBody>
      </p:sp>
      <p:sp>
        <p:nvSpPr>
          <p:cNvPr id="9236" name="Line 18"/>
          <p:cNvSpPr>
            <a:spLocks noChangeShapeType="1"/>
          </p:cNvSpPr>
          <p:nvPr/>
        </p:nvSpPr>
        <p:spPr bwMode="auto">
          <a:xfrm>
            <a:off x="1916113" y="4570413"/>
            <a:ext cx="494665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1203" name="Text Box 19"/>
          <p:cNvSpPr txBox="1">
            <a:spLocks noChangeArrowheads="1"/>
          </p:cNvSpPr>
          <p:nvPr/>
        </p:nvSpPr>
        <p:spPr bwMode="auto">
          <a:xfrm>
            <a:off x="6653213" y="4265613"/>
            <a:ext cx="361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94" tIns="45647" rIns="91294" bIns="45647">
            <a:spAutoFit/>
          </a:bodyPr>
          <a:lstStyle>
            <a:lvl1pPr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20</a:t>
            </a:r>
          </a:p>
        </p:txBody>
      </p:sp>
      <p:sp>
        <p:nvSpPr>
          <p:cNvPr id="9238" name="Line 20"/>
          <p:cNvSpPr>
            <a:spLocks noChangeShapeType="1"/>
          </p:cNvSpPr>
          <p:nvPr/>
        </p:nvSpPr>
        <p:spPr bwMode="auto">
          <a:xfrm>
            <a:off x="6634163" y="4949825"/>
            <a:ext cx="2286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1205" name="Text Box 21"/>
          <p:cNvSpPr txBox="1">
            <a:spLocks noChangeArrowheads="1"/>
          </p:cNvSpPr>
          <p:nvPr/>
        </p:nvSpPr>
        <p:spPr bwMode="auto">
          <a:xfrm>
            <a:off x="6653213" y="4570413"/>
            <a:ext cx="361950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94" tIns="45647" rIns="91294" bIns="45647">
            <a:spAutoFit/>
          </a:bodyPr>
          <a:lstStyle>
            <a:lvl1pPr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20</a:t>
            </a:r>
          </a:p>
        </p:txBody>
      </p:sp>
      <p:sp>
        <p:nvSpPr>
          <p:cNvPr id="9240" name="Line 22"/>
          <p:cNvSpPr>
            <a:spLocks noChangeShapeType="1"/>
          </p:cNvSpPr>
          <p:nvPr/>
        </p:nvSpPr>
        <p:spPr bwMode="auto">
          <a:xfrm>
            <a:off x="6634163" y="6091238"/>
            <a:ext cx="2286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1207" name="Text Box 23"/>
          <p:cNvSpPr txBox="1">
            <a:spLocks noChangeArrowheads="1"/>
          </p:cNvSpPr>
          <p:nvPr/>
        </p:nvSpPr>
        <p:spPr bwMode="auto">
          <a:xfrm>
            <a:off x="6640513" y="5330825"/>
            <a:ext cx="36195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94" tIns="45647" rIns="91294" bIns="45647">
            <a:spAutoFit/>
          </a:bodyPr>
          <a:lstStyle>
            <a:lvl1pPr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70</a:t>
            </a:r>
          </a:p>
        </p:txBody>
      </p:sp>
      <p:sp>
        <p:nvSpPr>
          <p:cNvPr id="9242" name="Text Box 26"/>
          <p:cNvSpPr txBox="1">
            <a:spLocks noChangeArrowheads="1"/>
          </p:cNvSpPr>
          <p:nvPr/>
        </p:nvSpPr>
        <p:spPr bwMode="auto">
          <a:xfrm>
            <a:off x="1676400" y="2952750"/>
            <a:ext cx="1057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Host A</a:t>
            </a: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6491288" y="2876550"/>
            <a:ext cx="1039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Host B</a:t>
            </a:r>
          </a:p>
        </p:txBody>
      </p:sp>
      <p:sp>
        <p:nvSpPr>
          <p:cNvPr id="9244" name="Text Box 28"/>
          <p:cNvSpPr txBox="1">
            <a:spLocks noChangeArrowheads="1"/>
          </p:cNvSpPr>
          <p:nvPr/>
        </p:nvSpPr>
        <p:spPr bwMode="auto">
          <a:xfrm>
            <a:off x="3990975" y="6400800"/>
            <a:ext cx="723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153511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201" grpId="0"/>
      <p:bldP spid="221203" grpId="0"/>
      <p:bldP spid="221205" grpId="0"/>
      <p:bldP spid="22120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smtClean="0"/>
              <a:t>L.Rania Ahmed Tabeidi</a:t>
            </a:r>
          </a:p>
        </p:txBody>
      </p:sp>
      <p:sp>
        <p:nvSpPr>
          <p:cNvPr id="471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1-</a:t>
            </a:r>
            <a:fld id="{C32B29A0-E45C-4D5D-9F75-044D5EE1B0FE}" type="slidenum">
              <a:rPr lang="en-US" sz="1400"/>
              <a:pPr/>
              <a:t>31</a:t>
            </a:fld>
            <a:endParaRPr lang="en-US" sz="1400"/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609601"/>
            <a:ext cx="6965245" cy="12192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Another example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76400"/>
            <a:ext cx="7391400" cy="25146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long does it take to send a file of 640,000 bits (1 byte=8bits) from host A to host B over a circuit-switched network?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All links are 1.536 Mbps (Mega Bits Per Second)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Each link uses TDM with 24 slots/sec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500 </a:t>
            </a:r>
            <a:r>
              <a:rPr lang="en-US" sz="2000" dirty="0" err="1" smtClean="0">
                <a:solidFill>
                  <a:srgbClr val="FF0000"/>
                </a:solidFill>
              </a:rPr>
              <a:t>msec</a:t>
            </a:r>
            <a:r>
              <a:rPr lang="en-US" sz="2000" dirty="0" smtClean="0">
                <a:solidFill>
                  <a:srgbClr val="FF0000"/>
                </a:solidFill>
              </a:rPr>
              <a:t> to establish end-to-end circuit (setup time including propagation delay)</a:t>
            </a:r>
          </a:p>
          <a:p>
            <a:pPr lvl="1">
              <a:buFont typeface="Wingdings" pitchFamily="2" charset="2"/>
              <a:buNone/>
            </a:pPr>
            <a:endParaRPr lang="en-US" sz="2000" dirty="0" smtClean="0">
              <a:solidFill>
                <a:srgbClr val="FF0000"/>
              </a:solidFill>
            </a:endParaRPr>
          </a:p>
        </p:txBody>
      </p:sp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914400" y="4267200"/>
            <a:ext cx="7467599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dirty="0">
                <a:solidFill>
                  <a:srgbClr val="00B0F0"/>
                </a:solidFill>
              </a:rPr>
              <a:t>Single circuit speed		= 1.536 Mbps / 24 = 64kbps</a:t>
            </a:r>
          </a:p>
          <a:p>
            <a:r>
              <a:rPr lang="en-US" dirty="0">
                <a:solidFill>
                  <a:srgbClr val="00B0F0"/>
                </a:solidFill>
              </a:rPr>
              <a:t>File transmission time 	= 500 </a:t>
            </a:r>
            <a:r>
              <a:rPr lang="en-US" dirty="0" err="1">
                <a:solidFill>
                  <a:srgbClr val="00B0F0"/>
                </a:solidFill>
              </a:rPr>
              <a:t>msec</a:t>
            </a:r>
            <a:r>
              <a:rPr lang="en-US" dirty="0">
                <a:solidFill>
                  <a:srgbClr val="00B0F0"/>
                </a:solidFill>
              </a:rPr>
              <a:t> + file size/speed</a:t>
            </a:r>
          </a:p>
          <a:p>
            <a:r>
              <a:rPr lang="en-US" dirty="0">
                <a:solidFill>
                  <a:srgbClr val="00B0F0"/>
                </a:solidFill>
              </a:rPr>
              <a:t>			</a:t>
            </a:r>
            <a:r>
              <a:rPr lang="en-US" smtClean="0">
                <a:solidFill>
                  <a:srgbClr val="00B0F0"/>
                </a:solidFill>
              </a:rPr>
              <a:t>        </a:t>
            </a:r>
            <a:r>
              <a:rPr lang="en-US" dirty="0" smtClean="0">
                <a:solidFill>
                  <a:srgbClr val="00B0F0"/>
                </a:solidFill>
              </a:rPr>
              <a:t>= </a:t>
            </a:r>
            <a:r>
              <a:rPr lang="en-US" dirty="0">
                <a:solidFill>
                  <a:srgbClr val="00B0F0"/>
                </a:solidFill>
              </a:rPr>
              <a:t>0.5 sec + 640,000 bits / </a:t>
            </a:r>
            <a:r>
              <a:rPr lang="en-US" dirty="0" smtClean="0">
                <a:solidFill>
                  <a:srgbClr val="00B0F0"/>
                </a:solidFill>
              </a:rPr>
              <a:t>64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		</a:t>
            </a:r>
            <a:r>
              <a:rPr lang="en-US" dirty="0">
                <a:solidFill>
                  <a:srgbClr val="00B0F0"/>
                </a:solidFill>
              </a:rPr>
              <a:t>		= 10.5 sec</a:t>
            </a:r>
          </a:p>
          <a:p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94236" y="5117068"/>
            <a:ext cx="66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Kb/s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5774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8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8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3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83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83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83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83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83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0202" y="5883275"/>
            <a:ext cx="554023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dirty="0"/>
              <a:t>1-</a:t>
            </a:r>
            <a:fld id="{18171F90-B1EF-436E-A015-B3B3FE56DE41}" type="slidenum">
              <a:rPr lang="en-US" sz="1400"/>
              <a:pPr/>
              <a:t>32</a:t>
            </a:fld>
            <a:endParaRPr lang="en-US" sz="1400" dirty="0"/>
          </a:p>
        </p:txBody>
      </p:sp>
      <p:sp>
        <p:nvSpPr>
          <p:cNvPr id="102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5024" y="457200"/>
            <a:ext cx="7413625" cy="12192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How do loss and delay occur in packet switching?</a:t>
            </a:r>
            <a:endParaRPr lang="en-US" b="1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24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35025" y="1676400"/>
            <a:ext cx="7546975" cy="1809750"/>
          </a:xfrm>
          <a:prstGeom prst="rect">
            <a:avLst/>
          </a:prstGeo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packets </a:t>
            </a:r>
            <a:r>
              <a:rPr lang="en-US" i="1" dirty="0" smtClean="0"/>
              <a:t>queue</a:t>
            </a:r>
            <a:r>
              <a:rPr lang="en-US" dirty="0" smtClean="0"/>
              <a:t> in router buffers</a:t>
            </a:r>
            <a:r>
              <a:rPr lang="en-US" sz="2400" dirty="0" smtClean="0"/>
              <a:t>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packet arrival rate to link exceeds output link capacity</a:t>
            </a:r>
          </a:p>
          <a:p>
            <a:r>
              <a:rPr lang="en-US" sz="2400" dirty="0" smtClean="0"/>
              <a:t>packets queue, wait for turn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2110996"/>
              </p:ext>
            </p:extLst>
          </p:nvPr>
        </p:nvGraphicFramePr>
        <p:xfrm>
          <a:off x="1298575" y="4810125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4" name="Clip" r:id="rId3" imgW="1305000" imgH="1085760" progId="MS_ClipArt_Gallery.2">
                  <p:embed/>
                </p:oleObj>
              </mc:Choice>
              <mc:Fallback>
                <p:oleObj name="Clip" r:id="rId3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575" y="4810125"/>
                        <a:ext cx="64611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8" name="Oval 5"/>
          <p:cNvSpPr>
            <a:spLocks noChangeArrowheads="1"/>
          </p:cNvSpPr>
          <p:nvPr/>
        </p:nvSpPr>
        <p:spPr bwMode="auto">
          <a:xfrm>
            <a:off x="2339975" y="4568825"/>
            <a:ext cx="1198563" cy="369888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9" name="Rectangle 6"/>
          <p:cNvSpPr>
            <a:spLocks noChangeArrowheads="1"/>
          </p:cNvSpPr>
          <p:nvPr/>
        </p:nvSpPr>
        <p:spPr bwMode="auto">
          <a:xfrm>
            <a:off x="2339975" y="4500563"/>
            <a:ext cx="1198563" cy="2635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0250" name="Oval 7"/>
          <p:cNvSpPr>
            <a:spLocks noChangeArrowheads="1"/>
          </p:cNvSpPr>
          <p:nvPr/>
        </p:nvSpPr>
        <p:spPr bwMode="auto">
          <a:xfrm>
            <a:off x="2349500" y="4271963"/>
            <a:ext cx="1198563" cy="430212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251" name="Group 8"/>
          <p:cNvGrpSpPr>
            <a:grpSpLocks/>
          </p:cNvGrpSpPr>
          <p:nvPr/>
        </p:nvGrpSpPr>
        <p:grpSpPr bwMode="auto">
          <a:xfrm>
            <a:off x="2695575" y="4302125"/>
            <a:ext cx="498475" cy="119063"/>
            <a:chOff x="2208" y="2184"/>
            <a:chExt cx="176" cy="69"/>
          </a:xfrm>
        </p:grpSpPr>
        <p:grpSp>
          <p:nvGrpSpPr>
            <p:cNvPr id="10293" name="Group 9"/>
            <p:cNvGrpSpPr>
              <a:grpSpLocks/>
            </p:cNvGrpSpPr>
            <p:nvPr/>
          </p:nvGrpSpPr>
          <p:grpSpPr bwMode="auto">
            <a:xfrm>
              <a:off x="2208" y="2185"/>
              <a:ext cx="176" cy="68"/>
              <a:chOff x="2848" y="848"/>
              <a:chExt cx="140" cy="98"/>
            </a:xfrm>
          </p:grpSpPr>
          <p:sp>
            <p:nvSpPr>
              <p:cNvPr id="10298" name="Line 1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99" name="Line 1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00" name="Line 1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294" name="Group 13"/>
            <p:cNvGrpSpPr>
              <a:grpSpLocks/>
            </p:cNvGrpSpPr>
            <p:nvPr/>
          </p:nvGrpSpPr>
          <p:grpSpPr bwMode="auto">
            <a:xfrm flipV="1">
              <a:off x="2208" y="2184"/>
              <a:ext cx="176" cy="68"/>
              <a:chOff x="2848" y="848"/>
              <a:chExt cx="140" cy="98"/>
            </a:xfrm>
          </p:grpSpPr>
          <p:sp>
            <p:nvSpPr>
              <p:cNvPr id="10295" name="Line 1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96" name="Line 1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97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252" name="Oval 17"/>
          <p:cNvSpPr>
            <a:spLocks noChangeArrowheads="1"/>
          </p:cNvSpPr>
          <p:nvPr/>
        </p:nvSpPr>
        <p:spPr bwMode="auto">
          <a:xfrm>
            <a:off x="5435600" y="4587875"/>
            <a:ext cx="1198563" cy="369888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3" name="Line 18"/>
          <p:cNvSpPr>
            <a:spLocks noChangeShapeType="1"/>
          </p:cNvSpPr>
          <p:nvPr/>
        </p:nvSpPr>
        <p:spPr bwMode="auto">
          <a:xfrm>
            <a:off x="5445125" y="4567238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4" name="Rectangle 19"/>
          <p:cNvSpPr>
            <a:spLocks noChangeArrowheads="1"/>
          </p:cNvSpPr>
          <p:nvPr/>
        </p:nvSpPr>
        <p:spPr bwMode="auto">
          <a:xfrm>
            <a:off x="5445125" y="4529138"/>
            <a:ext cx="1198563" cy="2635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0255" name="Oval 20"/>
          <p:cNvSpPr>
            <a:spLocks noChangeArrowheads="1"/>
          </p:cNvSpPr>
          <p:nvPr/>
        </p:nvSpPr>
        <p:spPr bwMode="auto">
          <a:xfrm>
            <a:off x="5454650" y="4300538"/>
            <a:ext cx="1198563" cy="430212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43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949442"/>
              </p:ext>
            </p:extLst>
          </p:nvPr>
        </p:nvGraphicFramePr>
        <p:xfrm>
          <a:off x="1030287" y="3800475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5" name="Clip" r:id="rId5" imgW="1305000" imgH="1085760" progId="MS_ClipArt_Gallery.2">
                  <p:embed/>
                </p:oleObj>
              </mc:Choice>
              <mc:Fallback>
                <p:oleObj name="Clip" r:id="rId5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287" y="3800475"/>
                        <a:ext cx="64611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6" name="Line 22"/>
          <p:cNvSpPr>
            <a:spLocks noChangeShapeType="1"/>
          </p:cNvSpPr>
          <p:nvPr/>
        </p:nvSpPr>
        <p:spPr bwMode="auto">
          <a:xfrm>
            <a:off x="1609725" y="4206875"/>
            <a:ext cx="5048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7" name="Line 23"/>
          <p:cNvSpPr>
            <a:spLocks noChangeShapeType="1"/>
          </p:cNvSpPr>
          <p:nvPr/>
        </p:nvSpPr>
        <p:spPr bwMode="auto">
          <a:xfrm flipV="1">
            <a:off x="1914525" y="5192713"/>
            <a:ext cx="195263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8" name="Line 24"/>
          <p:cNvSpPr>
            <a:spLocks noChangeShapeType="1"/>
          </p:cNvSpPr>
          <p:nvPr/>
        </p:nvSpPr>
        <p:spPr bwMode="auto">
          <a:xfrm>
            <a:off x="3533775" y="4625975"/>
            <a:ext cx="1933575" cy="9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9" name="Line 25"/>
          <p:cNvSpPr>
            <a:spLocks noChangeShapeType="1"/>
          </p:cNvSpPr>
          <p:nvPr/>
        </p:nvSpPr>
        <p:spPr bwMode="auto">
          <a:xfrm flipH="1">
            <a:off x="2114550" y="4197350"/>
            <a:ext cx="0" cy="1000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0" name="Line 26"/>
          <p:cNvSpPr>
            <a:spLocks noChangeShapeType="1"/>
          </p:cNvSpPr>
          <p:nvPr/>
        </p:nvSpPr>
        <p:spPr bwMode="auto">
          <a:xfrm>
            <a:off x="2124075" y="4630738"/>
            <a:ext cx="2000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1" name="Rectangle 27"/>
          <p:cNvSpPr>
            <a:spLocks noChangeArrowheads="1"/>
          </p:cNvSpPr>
          <p:nvPr/>
        </p:nvSpPr>
        <p:spPr bwMode="auto">
          <a:xfrm>
            <a:off x="3200400" y="4497388"/>
            <a:ext cx="147638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0262" name="Rectangle 28"/>
          <p:cNvSpPr>
            <a:spLocks noChangeArrowheads="1"/>
          </p:cNvSpPr>
          <p:nvPr/>
        </p:nvSpPr>
        <p:spPr bwMode="auto">
          <a:xfrm>
            <a:off x="3362325" y="4497388"/>
            <a:ext cx="147638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3" name="Rectangle 29"/>
          <p:cNvSpPr>
            <a:spLocks noChangeArrowheads="1"/>
          </p:cNvSpPr>
          <p:nvPr/>
        </p:nvSpPr>
        <p:spPr bwMode="auto">
          <a:xfrm>
            <a:off x="2147888" y="4397375"/>
            <a:ext cx="147637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4" name="Line 30"/>
          <p:cNvSpPr>
            <a:spLocks noChangeShapeType="1"/>
          </p:cNvSpPr>
          <p:nvPr/>
        </p:nvSpPr>
        <p:spPr bwMode="auto">
          <a:xfrm>
            <a:off x="2324100" y="4502150"/>
            <a:ext cx="242888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5" name="Line 31"/>
          <p:cNvSpPr>
            <a:spLocks noChangeShapeType="1"/>
          </p:cNvSpPr>
          <p:nvPr/>
        </p:nvSpPr>
        <p:spPr bwMode="auto">
          <a:xfrm flipV="1">
            <a:off x="1990725" y="4778375"/>
            <a:ext cx="0" cy="176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6" name="Text Box 32"/>
          <p:cNvSpPr txBox="1">
            <a:spLocks noChangeArrowheads="1"/>
          </p:cNvSpPr>
          <p:nvPr/>
        </p:nvSpPr>
        <p:spPr bwMode="auto">
          <a:xfrm>
            <a:off x="736600" y="3824288"/>
            <a:ext cx="40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dirty="0">
                <a:solidFill>
                  <a:schemeClr val="accent1"/>
                </a:solidFill>
                <a:latin typeface="Comic Sans MS" pitchFamily="66" charset="0"/>
              </a:rPr>
              <a:t>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267" name="Text Box 33"/>
          <p:cNvSpPr txBox="1">
            <a:spLocks noChangeArrowheads="1"/>
          </p:cNvSpPr>
          <p:nvPr/>
        </p:nvSpPr>
        <p:spPr bwMode="auto">
          <a:xfrm>
            <a:off x="908050" y="4843463"/>
            <a:ext cx="376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Comic Sans MS" pitchFamily="66" charset="0"/>
              </a:rPr>
              <a:t>B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10268" name="Rectangle 34"/>
          <p:cNvSpPr>
            <a:spLocks noChangeArrowheads="1"/>
          </p:cNvSpPr>
          <p:nvPr/>
        </p:nvSpPr>
        <p:spPr bwMode="auto">
          <a:xfrm>
            <a:off x="3490913" y="4435475"/>
            <a:ext cx="147637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3586163" y="2971800"/>
            <a:ext cx="4221162" cy="1454150"/>
            <a:chOff x="2259" y="2090"/>
            <a:chExt cx="2659" cy="916"/>
          </a:xfrm>
        </p:grpSpPr>
        <p:sp>
          <p:nvSpPr>
            <p:cNvPr id="10291" name="Text Box 36"/>
            <p:cNvSpPr txBox="1">
              <a:spLocks noChangeArrowheads="1"/>
            </p:cNvSpPr>
            <p:nvPr/>
          </p:nvSpPr>
          <p:spPr bwMode="auto">
            <a:xfrm>
              <a:off x="2602" y="2090"/>
              <a:ext cx="23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800">
                  <a:latin typeface="Comic Sans MS" pitchFamily="66" charset="0"/>
                </a:rPr>
                <a:t>packet being transmitted </a:t>
              </a: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(delay)</a:t>
              </a:r>
            </a:p>
          </p:txBody>
        </p:sp>
        <p:sp>
          <p:nvSpPr>
            <p:cNvPr id="10292" name="Line 37"/>
            <p:cNvSpPr>
              <a:spLocks noChangeShapeType="1"/>
            </p:cNvSpPr>
            <p:nvPr/>
          </p:nvSpPr>
          <p:spPr bwMode="auto">
            <a:xfrm rot="10800000" flipV="1">
              <a:off x="2259" y="2294"/>
              <a:ext cx="1059" cy="7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3338513" y="4756150"/>
            <a:ext cx="3462337" cy="804863"/>
            <a:chOff x="2103" y="3214"/>
            <a:chExt cx="2181" cy="507"/>
          </a:xfrm>
        </p:grpSpPr>
        <p:sp>
          <p:nvSpPr>
            <p:cNvPr id="10289" name="Text Box 39"/>
            <p:cNvSpPr txBox="1">
              <a:spLocks noChangeArrowheads="1"/>
            </p:cNvSpPr>
            <p:nvPr/>
          </p:nvSpPr>
          <p:spPr bwMode="auto">
            <a:xfrm>
              <a:off x="2530" y="3490"/>
              <a:ext cx="17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800">
                  <a:latin typeface="Comic Sans MS" pitchFamily="66" charset="0"/>
                </a:rPr>
                <a:t>packets queueing</a:t>
              </a: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 (delay)</a:t>
              </a:r>
              <a:endParaRPr lang="en-US" sz="1800"/>
            </a:p>
          </p:txBody>
        </p:sp>
        <p:sp>
          <p:nvSpPr>
            <p:cNvPr id="10290" name="Line 40"/>
            <p:cNvSpPr>
              <a:spLocks noChangeShapeType="1"/>
            </p:cNvSpPr>
            <p:nvPr/>
          </p:nvSpPr>
          <p:spPr bwMode="auto">
            <a:xfrm rot="10800000">
              <a:off x="2103" y="3214"/>
              <a:ext cx="471" cy="4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271" name="Group 41"/>
          <p:cNvGrpSpPr>
            <a:grpSpLocks/>
          </p:cNvGrpSpPr>
          <p:nvPr/>
        </p:nvGrpSpPr>
        <p:grpSpPr bwMode="auto">
          <a:xfrm>
            <a:off x="5781675" y="4359275"/>
            <a:ext cx="498475" cy="119063"/>
            <a:chOff x="2208" y="2184"/>
            <a:chExt cx="176" cy="69"/>
          </a:xfrm>
        </p:grpSpPr>
        <p:grpSp>
          <p:nvGrpSpPr>
            <p:cNvPr id="10281" name="Group 42"/>
            <p:cNvGrpSpPr>
              <a:grpSpLocks/>
            </p:cNvGrpSpPr>
            <p:nvPr/>
          </p:nvGrpSpPr>
          <p:grpSpPr bwMode="auto">
            <a:xfrm>
              <a:off x="2208" y="2185"/>
              <a:ext cx="176" cy="68"/>
              <a:chOff x="2848" y="848"/>
              <a:chExt cx="140" cy="98"/>
            </a:xfrm>
          </p:grpSpPr>
          <p:sp>
            <p:nvSpPr>
              <p:cNvPr id="10286" name="Line 4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87" name="Line 4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88" name="Line 4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282" name="Group 46"/>
            <p:cNvGrpSpPr>
              <a:grpSpLocks/>
            </p:cNvGrpSpPr>
            <p:nvPr/>
          </p:nvGrpSpPr>
          <p:grpSpPr bwMode="auto">
            <a:xfrm flipV="1">
              <a:off x="2208" y="2184"/>
              <a:ext cx="176" cy="68"/>
              <a:chOff x="2848" y="848"/>
              <a:chExt cx="140" cy="98"/>
            </a:xfrm>
          </p:grpSpPr>
          <p:sp>
            <p:nvSpPr>
              <p:cNvPr id="10283" name="Line 4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84" name="Line 4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85" name="Line 4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272" name="Rectangle 50"/>
          <p:cNvSpPr>
            <a:spLocks noChangeArrowheads="1"/>
          </p:cNvSpPr>
          <p:nvPr/>
        </p:nvSpPr>
        <p:spPr bwMode="auto">
          <a:xfrm>
            <a:off x="1673225" y="3925888"/>
            <a:ext cx="147638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3" name="Line 51"/>
          <p:cNvSpPr>
            <a:spLocks noChangeShapeType="1"/>
          </p:cNvSpPr>
          <p:nvPr/>
        </p:nvSpPr>
        <p:spPr bwMode="auto">
          <a:xfrm>
            <a:off x="1803400" y="4032250"/>
            <a:ext cx="242888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4" name="Rectangle 52"/>
          <p:cNvSpPr>
            <a:spLocks noChangeArrowheads="1"/>
          </p:cNvSpPr>
          <p:nvPr/>
        </p:nvSpPr>
        <p:spPr bwMode="auto">
          <a:xfrm>
            <a:off x="1944688" y="4956175"/>
            <a:ext cx="147637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5" name="Rectangle 53"/>
          <p:cNvSpPr>
            <a:spLocks noChangeArrowheads="1"/>
          </p:cNvSpPr>
          <p:nvPr/>
        </p:nvSpPr>
        <p:spPr bwMode="auto">
          <a:xfrm>
            <a:off x="3060700" y="4497388"/>
            <a:ext cx="147638" cy="2000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0276" name="Rectangle 54"/>
          <p:cNvSpPr>
            <a:spLocks noChangeArrowheads="1"/>
          </p:cNvSpPr>
          <p:nvPr/>
        </p:nvSpPr>
        <p:spPr bwMode="auto">
          <a:xfrm>
            <a:off x="2921000" y="4497388"/>
            <a:ext cx="147638" cy="2000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0277" name="Rectangle 55"/>
          <p:cNvSpPr>
            <a:spLocks noChangeArrowheads="1"/>
          </p:cNvSpPr>
          <p:nvPr/>
        </p:nvSpPr>
        <p:spPr bwMode="auto">
          <a:xfrm>
            <a:off x="2781300" y="4497388"/>
            <a:ext cx="147638" cy="2000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10" name="Group 56"/>
          <p:cNvGrpSpPr>
            <a:grpSpLocks/>
          </p:cNvGrpSpPr>
          <p:nvPr/>
        </p:nvGrpSpPr>
        <p:grpSpPr bwMode="auto">
          <a:xfrm>
            <a:off x="2517775" y="4718050"/>
            <a:ext cx="4621213" cy="1511300"/>
            <a:chOff x="1586" y="3190"/>
            <a:chExt cx="2911" cy="952"/>
          </a:xfrm>
        </p:grpSpPr>
        <p:sp>
          <p:nvSpPr>
            <p:cNvPr id="10279" name="Line 57"/>
            <p:cNvSpPr>
              <a:spLocks noChangeShapeType="1"/>
            </p:cNvSpPr>
            <p:nvPr/>
          </p:nvSpPr>
          <p:spPr bwMode="auto">
            <a:xfrm rot="10800000" flipH="1">
              <a:off x="1798" y="3190"/>
              <a:ext cx="105" cy="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0" name="Text Box 58"/>
            <p:cNvSpPr txBox="1">
              <a:spLocks noChangeArrowheads="1"/>
            </p:cNvSpPr>
            <p:nvPr/>
          </p:nvSpPr>
          <p:spPr bwMode="auto">
            <a:xfrm>
              <a:off x="1586" y="3738"/>
              <a:ext cx="2911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800" dirty="0">
                  <a:latin typeface="Comic Sans MS" pitchFamily="66" charset="0"/>
                </a:rPr>
                <a:t>free (available) buffers: arriving packets </a:t>
              </a:r>
            </a:p>
            <a:p>
              <a:r>
                <a:rPr lang="en-US" sz="1800" dirty="0">
                  <a:latin typeface="Comic Sans MS" pitchFamily="66" charset="0"/>
                </a:rPr>
                <a:t>dropped (</a:t>
              </a:r>
              <a:r>
                <a:rPr lang="en-US" sz="1800" dirty="0">
                  <a:solidFill>
                    <a:srgbClr val="FF0000"/>
                  </a:solidFill>
                  <a:latin typeface="Comic Sans MS" pitchFamily="66" charset="0"/>
                </a:rPr>
                <a:t>loss</a:t>
              </a:r>
              <a:r>
                <a:rPr lang="en-US" sz="1800" dirty="0">
                  <a:latin typeface="Comic Sans MS" pitchFamily="66" charset="0"/>
                </a:rPr>
                <a:t>) if no free buffers</a:t>
              </a:r>
              <a:endParaRPr lang="en-U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6480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0" y="5807075"/>
            <a:ext cx="5540188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dirty="0" err="1" smtClean="0"/>
              <a:t>L.Rania</a:t>
            </a:r>
            <a:r>
              <a:rPr lang="en-US" sz="1400" dirty="0" smtClean="0"/>
              <a:t> Ahmed </a:t>
            </a:r>
            <a:r>
              <a:rPr lang="en-US" sz="1400" dirty="0" err="1" smtClean="0"/>
              <a:t>Tabeidi</a:t>
            </a:r>
            <a:endParaRPr lang="en-US" sz="1400" dirty="0" smtClean="0"/>
          </a:p>
        </p:txBody>
      </p:sp>
      <p:sp>
        <p:nvSpPr>
          <p:cNvPr id="1126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72400" y="5807075"/>
            <a:ext cx="554023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dirty="0"/>
              <a:t>1-</a:t>
            </a:r>
            <a:fld id="{D49AC08F-3A78-47F7-8B7D-54F2F11EDFCA}" type="slidenum">
              <a:rPr lang="en-US" sz="1400"/>
              <a:pPr/>
              <a:t>33</a:t>
            </a:fld>
            <a:endParaRPr lang="en-US" sz="1400" dirty="0"/>
          </a:p>
        </p:txBody>
      </p:sp>
      <p:sp>
        <p:nvSpPr>
          <p:cNvPr id="11270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609600"/>
            <a:ext cx="7772400" cy="800100"/>
          </a:xfrm>
        </p:spPr>
        <p:txBody>
          <a:bodyPr/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packet delay</a:t>
            </a:r>
            <a:endParaRPr lang="en-US" sz="44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11272" name="Group 4"/>
          <p:cNvGrpSpPr>
            <a:grpSpLocks/>
          </p:cNvGrpSpPr>
          <p:nvPr/>
        </p:nvGrpSpPr>
        <p:grpSpPr bwMode="auto">
          <a:xfrm>
            <a:off x="1323000" y="2743200"/>
            <a:ext cx="6021388" cy="2157413"/>
            <a:chOff x="494" y="2702"/>
            <a:chExt cx="3793" cy="1359"/>
          </a:xfrm>
        </p:grpSpPr>
        <p:graphicFrame>
          <p:nvGraphicFramePr>
            <p:cNvPr id="11266" name="Object 5"/>
            <p:cNvGraphicFramePr>
              <a:graphicFrameLocks noChangeAspect="1"/>
            </p:cNvGraphicFramePr>
            <p:nvPr/>
          </p:nvGraphicFramePr>
          <p:xfrm>
            <a:off x="914" y="3452"/>
            <a:ext cx="407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48" name="Clip" r:id="rId3" imgW="1305000" imgH="1085760" progId="MS_ClipArt_Gallery.2">
                    <p:embed/>
                  </p:oleObj>
                </mc:Choice>
                <mc:Fallback>
                  <p:oleObj name="Clip" r:id="rId3" imgW="1305000" imgH="10857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4" y="3452"/>
                          <a:ext cx="407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4" name="Oval 6"/>
            <p:cNvSpPr>
              <a:spLocks noChangeArrowheads="1"/>
            </p:cNvSpPr>
            <p:nvPr/>
          </p:nvSpPr>
          <p:spPr bwMode="auto">
            <a:xfrm>
              <a:off x="1570" y="3300"/>
              <a:ext cx="755" cy="233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5" name="Rectangle 7"/>
            <p:cNvSpPr>
              <a:spLocks noChangeArrowheads="1"/>
            </p:cNvSpPr>
            <p:nvPr/>
          </p:nvSpPr>
          <p:spPr bwMode="auto">
            <a:xfrm>
              <a:off x="1570" y="3257"/>
              <a:ext cx="755" cy="166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1276" name="Oval 8"/>
            <p:cNvSpPr>
              <a:spLocks noChangeArrowheads="1"/>
            </p:cNvSpPr>
            <p:nvPr/>
          </p:nvSpPr>
          <p:spPr bwMode="auto">
            <a:xfrm>
              <a:off x="1576" y="3113"/>
              <a:ext cx="755" cy="271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277" name="Group 9"/>
            <p:cNvGrpSpPr>
              <a:grpSpLocks/>
            </p:cNvGrpSpPr>
            <p:nvPr/>
          </p:nvGrpSpPr>
          <p:grpSpPr bwMode="auto">
            <a:xfrm>
              <a:off x="1794" y="3132"/>
              <a:ext cx="314" cy="75"/>
              <a:chOff x="2208" y="2184"/>
              <a:chExt cx="176" cy="69"/>
            </a:xfrm>
          </p:grpSpPr>
          <p:grpSp>
            <p:nvGrpSpPr>
              <p:cNvPr id="11315" name="Group 10"/>
              <p:cNvGrpSpPr>
                <a:grpSpLocks/>
              </p:cNvGrpSpPr>
              <p:nvPr/>
            </p:nvGrpSpPr>
            <p:grpSpPr bwMode="auto">
              <a:xfrm>
                <a:off x="2208" y="2185"/>
                <a:ext cx="176" cy="68"/>
                <a:chOff x="2848" y="848"/>
                <a:chExt cx="140" cy="98"/>
              </a:xfrm>
            </p:grpSpPr>
            <p:sp>
              <p:nvSpPr>
                <p:cNvPr id="11320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21" name="Line 1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22" name="Line 1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316" name="Group 14"/>
              <p:cNvGrpSpPr>
                <a:grpSpLocks/>
              </p:cNvGrpSpPr>
              <p:nvPr/>
            </p:nvGrpSpPr>
            <p:grpSpPr bwMode="auto">
              <a:xfrm flipV="1">
                <a:off x="2208" y="2184"/>
                <a:ext cx="176" cy="68"/>
                <a:chOff x="2848" y="848"/>
                <a:chExt cx="140" cy="98"/>
              </a:xfrm>
            </p:grpSpPr>
            <p:sp>
              <p:nvSpPr>
                <p:cNvPr id="11317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18" name="Line 1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19" name="Line 1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1278" name="Oval 18"/>
            <p:cNvSpPr>
              <a:spLocks noChangeArrowheads="1"/>
            </p:cNvSpPr>
            <p:nvPr/>
          </p:nvSpPr>
          <p:spPr bwMode="auto">
            <a:xfrm>
              <a:off x="3520" y="3312"/>
              <a:ext cx="755" cy="233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9" name="Line 19"/>
            <p:cNvSpPr>
              <a:spLocks noChangeShapeType="1"/>
            </p:cNvSpPr>
            <p:nvPr/>
          </p:nvSpPr>
          <p:spPr bwMode="auto">
            <a:xfrm>
              <a:off x="3526" y="3299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0" name="Rectangle 20"/>
            <p:cNvSpPr>
              <a:spLocks noChangeArrowheads="1"/>
            </p:cNvSpPr>
            <p:nvPr/>
          </p:nvSpPr>
          <p:spPr bwMode="auto">
            <a:xfrm>
              <a:off x="3526" y="3275"/>
              <a:ext cx="755" cy="166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1281" name="Oval 21"/>
            <p:cNvSpPr>
              <a:spLocks noChangeArrowheads="1"/>
            </p:cNvSpPr>
            <p:nvPr/>
          </p:nvSpPr>
          <p:spPr bwMode="auto">
            <a:xfrm>
              <a:off x="3532" y="3131"/>
              <a:ext cx="755" cy="271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1267" name="Object 22"/>
            <p:cNvGraphicFramePr>
              <a:graphicFrameLocks noChangeAspect="1"/>
            </p:cNvGraphicFramePr>
            <p:nvPr/>
          </p:nvGraphicFramePr>
          <p:xfrm>
            <a:off x="716" y="2816"/>
            <a:ext cx="407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49" name="Clip" r:id="rId5" imgW="1305000" imgH="1085760" progId="MS_ClipArt_Gallery.2">
                    <p:embed/>
                  </p:oleObj>
                </mc:Choice>
                <mc:Fallback>
                  <p:oleObj name="Clip" r:id="rId5" imgW="1305000" imgH="10857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6" y="2816"/>
                          <a:ext cx="407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2" name="Line 23"/>
            <p:cNvSpPr>
              <a:spLocks noChangeShapeType="1"/>
            </p:cNvSpPr>
            <p:nvPr/>
          </p:nvSpPr>
          <p:spPr bwMode="auto">
            <a:xfrm>
              <a:off x="1110" y="3072"/>
              <a:ext cx="31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3" name="Line 24"/>
            <p:cNvSpPr>
              <a:spLocks noChangeShapeType="1"/>
            </p:cNvSpPr>
            <p:nvPr/>
          </p:nvSpPr>
          <p:spPr bwMode="auto">
            <a:xfrm flipV="1">
              <a:off x="1302" y="3693"/>
              <a:ext cx="123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4" name="Line 25"/>
            <p:cNvSpPr>
              <a:spLocks noChangeShapeType="1"/>
            </p:cNvSpPr>
            <p:nvPr/>
          </p:nvSpPr>
          <p:spPr bwMode="auto">
            <a:xfrm>
              <a:off x="2322" y="3336"/>
              <a:ext cx="1218" cy="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5" name="Line 26"/>
            <p:cNvSpPr>
              <a:spLocks noChangeShapeType="1"/>
            </p:cNvSpPr>
            <p:nvPr/>
          </p:nvSpPr>
          <p:spPr bwMode="auto">
            <a:xfrm flipH="1">
              <a:off x="1428" y="3066"/>
              <a:ext cx="0" cy="6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6" name="Line 27"/>
            <p:cNvSpPr>
              <a:spLocks noChangeShapeType="1"/>
            </p:cNvSpPr>
            <p:nvPr/>
          </p:nvSpPr>
          <p:spPr bwMode="auto">
            <a:xfrm>
              <a:off x="1434" y="3339"/>
              <a:ext cx="12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7" name="Rectangle 28"/>
            <p:cNvSpPr>
              <a:spLocks noChangeArrowheads="1"/>
            </p:cNvSpPr>
            <p:nvPr/>
          </p:nvSpPr>
          <p:spPr bwMode="auto">
            <a:xfrm>
              <a:off x="2901" y="3210"/>
              <a:ext cx="93" cy="1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8" name="Rectangle 29"/>
            <p:cNvSpPr>
              <a:spLocks noChangeArrowheads="1"/>
            </p:cNvSpPr>
            <p:nvPr/>
          </p:nvSpPr>
          <p:spPr bwMode="auto">
            <a:xfrm>
              <a:off x="2112" y="3255"/>
              <a:ext cx="93" cy="1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9" name="Rectangle 30"/>
            <p:cNvSpPr>
              <a:spLocks noChangeArrowheads="1"/>
            </p:cNvSpPr>
            <p:nvPr/>
          </p:nvSpPr>
          <p:spPr bwMode="auto">
            <a:xfrm>
              <a:off x="2214" y="3255"/>
              <a:ext cx="93" cy="12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0" name="Rectangle 31"/>
            <p:cNvSpPr>
              <a:spLocks noChangeArrowheads="1"/>
            </p:cNvSpPr>
            <p:nvPr/>
          </p:nvSpPr>
          <p:spPr bwMode="auto">
            <a:xfrm>
              <a:off x="1449" y="3192"/>
              <a:ext cx="93" cy="1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1" name="Line 32"/>
            <p:cNvSpPr>
              <a:spLocks noChangeShapeType="1"/>
            </p:cNvSpPr>
            <p:nvPr/>
          </p:nvSpPr>
          <p:spPr bwMode="auto">
            <a:xfrm>
              <a:off x="1560" y="3258"/>
              <a:ext cx="153" cy="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2" name="Line 33"/>
            <p:cNvSpPr>
              <a:spLocks noChangeShapeType="1"/>
            </p:cNvSpPr>
            <p:nvPr/>
          </p:nvSpPr>
          <p:spPr bwMode="auto">
            <a:xfrm flipV="1">
              <a:off x="1350" y="3432"/>
              <a:ext cx="0" cy="1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3" name="Line 34"/>
            <p:cNvSpPr>
              <a:spLocks noChangeShapeType="1"/>
            </p:cNvSpPr>
            <p:nvPr/>
          </p:nvSpPr>
          <p:spPr bwMode="auto">
            <a:xfrm flipV="1">
              <a:off x="3387" y="3084"/>
              <a:ext cx="23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4" name="Text Box 35"/>
            <p:cNvSpPr txBox="1">
              <a:spLocks noChangeArrowheads="1"/>
            </p:cNvSpPr>
            <p:nvPr/>
          </p:nvSpPr>
          <p:spPr bwMode="auto">
            <a:xfrm>
              <a:off x="494" y="2831"/>
              <a:ext cx="2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>
                  <a:solidFill>
                    <a:schemeClr val="accent1"/>
                  </a:solidFill>
                  <a:latin typeface="Comic Sans MS" pitchFamily="66" charset="0"/>
                </a:rPr>
                <a:t>A</a:t>
              </a:r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11295" name="Text Box 36"/>
            <p:cNvSpPr txBox="1">
              <a:spLocks noChangeArrowheads="1"/>
            </p:cNvSpPr>
            <p:nvPr/>
          </p:nvSpPr>
          <p:spPr bwMode="auto">
            <a:xfrm>
              <a:off x="668" y="3473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Comic Sans MS" pitchFamily="66" charset="0"/>
                </a:rPr>
                <a:t>B</a:t>
              </a:r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11296" name="Rectangle 37"/>
            <p:cNvSpPr>
              <a:spLocks noChangeArrowheads="1"/>
            </p:cNvSpPr>
            <p:nvPr/>
          </p:nvSpPr>
          <p:spPr bwMode="auto">
            <a:xfrm>
              <a:off x="2295" y="3216"/>
              <a:ext cx="93" cy="1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7" name="Text Box 38"/>
            <p:cNvSpPr txBox="1">
              <a:spLocks noChangeArrowheads="1"/>
            </p:cNvSpPr>
            <p:nvPr/>
          </p:nvSpPr>
          <p:spPr bwMode="auto">
            <a:xfrm>
              <a:off x="2540" y="2966"/>
              <a:ext cx="89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propagation</a:t>
              </a:r>
              <a:endParaRPr lang="en-US" sz="1800"/>
            </a:p>
          </p:txBody>
        </p:sp>
        <p:sp>
          <p:nvSpPr>
            <p:cNvPr id="11298" name="Line 39"/>
            <p:cNvSpPr>
              <a:spLocks noChangeShapeType="1"/>
            </p:cNvSpPr>
            <p:nvPr/>
          </p:nvSpPr>
          <p:spPr bwMode="auto">
            <a:xfrm rot="10800000">
              <a:off x="2385" y="3084"/>
              <a:ext cx="20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9" name="Text Box 40"/>
            <p:cNvSpPr txBox="1">
              <a:spLocks noChangeArrowheads="1"/>
            </p:cNvSpPr>
            <p:nvPr/>
          </p:nvSpPr>
          <p:spPr bwMode="auto">
            <a:xfrm>
              <a:off x="1346" y="2702"/>
              <a:ext cx="95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transmission</a:t>
              </a:r>
              <a:endParaRPr lang="en-US" sz="1800"/>
            </a:p>
          </p:txBody>
        </p:sp>
        <p:sp>
          <p:nvSpPr>
            <p:cNvPr id="11300" name="Line 41"/>
            <p:cNvSpPr>
              <a:spLocks noChangeShapeType="1"/>
            </p:cNvSpPr>
            <p:nvPr/>
          </p:nvSpPr>
          <p:spPr bwMode="auto">
            <a:xfrm rot="10800000" flipH="1" flipV="1">
              <a:off x="2022" y="2874"/>
              <a:ext cx="333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3" name="Line 44"/>
            <p:cNvSpPr>
              <a:spLocks noChangeShapeType="1"/>
            </p:cNvSpPr>
            <p:nvPr/>
          </p:nvSpPr>
          <p:spPr bwMode="auto">
            <a:xfrm rot="10800000" flipV="1">
              <a:off x="2097" y="3546"/>
              <a:ext cx="2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4" name="Text Box 45"/>
            <p:cNvSpPr txBox="1">
              <a:spLocks noChangeArrowheads="1"/>
            </p:cNvSpPr>
            <p:nvPr/>
          </p:nvSpPr>
          <p:spPr bwMode="auto">
            <a:xfrm>
              <a:off x="2354" y="3830"/>
              <a:ext cx="6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queueing</a:t>
              </a:r>
              <a:endParaRPr lang="en-US" sz="1800"/>
            </a:p>
          </p:txBody>
        </p:sp>
        <p:sp>
          <p:nvSpPr>
            <p:cNvPr id="11305" name="Line 46"/>
            <p:cNvSpPr>
              <a:spLocks noChangeShapeType="1"/>
            </p:cNvSpPr>
            <p:nvPr/>
          </p:nvSpPr>
          <p:spPr bwMode="auto">
            <a:xfrm rot="10800000">
              <a:off x="2199" y="3546"/>
              <a:ext cx="375" cy="3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306" name="Group 47"/>
            <p:cNvGrpSpPr>
              <a:grpSpLocks/>
            </p:cNvGrpSpPr>
            <p:nvPr/>
          </p:nvGrpSpPr>
          <p:grpSpPr bwMode="auto">
            <a:xfrm>
              <a:off x="3738" y="3168"/>
              <a:ext cx="314" cy="75"/>
              <a:chOff x="2208" y="2184"/>
              <a:chExt cx="176" cy="69"/>
            </a:xfrm>
          </p:grpSpPr>
          <p:grpSp>
            <p:nvGrpSpPr>
              <p:cNvPr id="11307" name="Group 48"/>
              <p:cNvGrpSpPr>
                <a:grpSpLocks/>
              </p:cNvGrpSpPr>
              <p:nvPr/>
            </p:nvGrpSpPr>
            <p:grpSpPr bwMode="auto">
              <a:xfrm>
                <a:off x="2208" y="2185"/>
                <a:ext cx="176" cy="68"/>
                <a:chOff x="2848" y="848"/>
                <a:chExt cx="140" cy="98"/>
              </a:xfrm>
            </p:grpSpPr>
            <p:sp>
              <p:nvSpPr>
                <p:cNvPr id="11312" name="Line 4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13" name="Line 5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14" name="Line 5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308" name="Group 52"/>
              <p:cNvGrpSpPr>
                <a:grpSpLocks/>
              </p:cNvGrpSpPr>
              <p:nvPr/>
            </p:nvGrpSpPr>
            <p:grpSpPr bwMode="auto">
              <a:xfrm flipV="1">
                <a:off x="2208" y="2184"/>
                <a:ext cx="176" cy="68"/>
                <a:chOff x="2848" y="848"/>
                <a:chExt cx="140" cy="98"/>
              </a:xfrm>
            </p:grpSpPr>
            <p:sp>
              <p:nvSpPr>
                <p:cNvPr id="11309" name="Line 5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10" name="Line 5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11" name="Line 5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5410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smtClean="0"/>
              <a:t>L.Rania Ahmed Tabeidi</a:t>
            </a: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1-</a:t>
            </a:r>
            <a:fld id="{583CE13E-32D3-4460-9FDA-DC4E1C886697}" type="slidenum">
              <a:rPr lang="en-US" sz="1400"/>
              <a:pPr/>
              <a:t>34</a:t>
            </a:fld>
            <a:endParaRPr lang="en-US" sz="1400"/>
          </a:p>
        </p:txBody>
      </p:sp>
      <p:sp>
        <p:nvSpPr>
          <p:cNvPr id="48132" name="Rectangle 2"/>
          <p:cNvSpPr>
            <a:spLocks noChangeArrowheads="1"/>
          </p:cNvSpPr>
          <p:nvPr/>
        </p:nvSpPr>
        <p:spPr bwMode="auto">
          <a:xfrm>
            <a:off x="762000" y="534987"/>
            <a:ext cx="73660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94" tIns="45647" rIns="91294" bIns="45647" anchor="ctr"/>
          <a:lstStyle/>
          <a:p>
            <a:r>
              <a:rPr lang="en-US" sz="2800" u="sng" dirty="0">
                <a:solidFill>
                  <a:schemeClr val="accent2"/>
                </a:solidFill>
                <a:latin typeface="Comic Sans MS" pitchFamily="66" charset="0"/>
              </a:rPr>
              <a:t>Total Delay in Datagram Networks</a:t>
            </a:r>
            <a:endParaRPr lang="en-US" sz="3200" u="sng" dirty="0">
              <a:solidFill>
                <a:schemeClr val="accent2"/>
              </a:solidFill>
              <a:latin typeface="Comic Sans MS" pitchFamily="66" charset="0"/>
            </a:endParaRPr>
          </a:p>
        </p:txBody>
      </p:sp>
      <p:grpSp>
        <p:nvGrpSpPr>
          <p:cNvPr id="48133" name="Group 3"/>
          <p:cNvGrpSpPr>
            <a:grpSpLocks/>
          </p:cNvGrpSpPr>
          <p:nvPr/>
        </p:nvGrpSpPr>
        <p:grpSpPr bwMode="auto">
          <a:xfrm>
            <a:off x="6132513" y="4402138"/>
            <a:ext cx="1890712" cy="1447800"/>
            <a:chOff x="1321" y="2432"/>
            <a:chExt cx="1097" cy="774"/>
          </a:xfrm>
        </p:grpSpPr>
        <p:sp>
          <p:nvSpPr>
            <p:cNvPr id="48165" name="AutoShape 4"/>
            <p:cNvSpPr>
              <a:spLocks noChangeArrowheads="1"/>
            </p:cNvSpPr>
            <p:nvPr/>
          </p:nvSpPr>
          <p:spPr bwMode="auto">
            <a:xfrm rot="5400000">
              <a:off x="1714" y="2039"/>
              <a:ext cx="305" cy="1091"/>
            </a:xfrm>
            <a:prstGeom prst="parallelogram">
              <a:avLst>
                <a:gd name="adj" fmla="val 2500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lIns="183353" tIns="45839" rIns="91671" bIns="45839" anchor="ctr"/>
            <a:lstStyle/>
            <a:p>
              <a:pPr algn="ctr" eaLnBrk="1" hangingPunct="1">
                <a:spcBef>
                  <a:spcPts val="1000"/>
                </a:spcBef>
                <a:spcAft>
                  <a:spcPts val="1000"/>
                </a:spcAft>
              </a:pPr>
              <a:r>
                <a:rPr lang="en-US" altLang="zh-TW" sz="1400">
                  <a:solidFill>
                    <a:srgbClr val="000000"/>
                  </a:solidFill>
                  <a:latin typeface="Arial" pitchFamily="34" charset="0"/>
                  <a:ea typeface="PMingLiU" pitchFamily="18" charset="-120"/>
                </a:rPr>
                <a:t>Packet 1</a:t>
              </a:r>
            </a:p>
          </p:txBody>
        </p:sp>
        <p:sp>
          <p:nvSpPr>
            <p:cNvPr id="48166" name="AutoShape 5"/>
            <p:cNvSpPr>
              <a:spLocks noChangeArrowheads="1"/>
            </p:cNvSpPr>
            <p:nvPr/>
          </p:nvSpPr>
          <p:spPr bwMode="auto">
            <a:xfrm rot="5400000">
              <a:off x="1721" y="2270"/>
              <a:ext cx="304" cy="1091"/>
            </a:xfrm>
            <a:prstGeom prst="parallelogram">
              <a:avLst>
                <a:gd name="adj" fmla="val 2500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lIns="183353" tIns="45839" rIns="91671" bIns="45839" anchor="ctr"/>
            <a:lstStyle/>
            <a:p>
              <a:pPr algn="ctr" eaLnBrk="1" hangingPunct="1">
                <a:spcBef>
                  <a:spcPts val="1000"/>
                </a:spcBef>
                <a:spcAft>
                  <a:spcPts val="1000"/>
                </a:spcAft>
              </a:pPr>
              <a:r>
                <a:rPr lang="en-US" altLang="zh-TW" sz="1400">
                  <a:solidFill>
                    <a:srgbClr val="000000"/>
                  </a:solidFill>
                  <a:latin typeface="Arial" pitchFamily="34" charset="0"/>
                  <a:ea typeface="PMingLiU" pitchFamily="18" charset="-120"/>
                </a:rPr>
                <a:t>Packet 2</a:t>
              </a:r>
            </a:p>
          </p:txBody>
        </p:sp>
        <p:sp>
          <p:nvSpPr>
            <p:cNvPr id="48167" name="AutoShape 6"/>
            <p:cNvSpPr>
              <a:spLocks noChangeArrowheads="1"/>
            </p:cNvSpPr>
            <p:nvPr/>
          </p:nvSpPr>
          <p:spPr bwMode="auto">
            <a:xfrm rot="5400000">
              <a:off x="1714" y="2508"/>
              <a:ext cx="305" cy="1091"/>
            </a:xfrm>
            <a:prstGeom prst="parallelogram">
              <a:avLst>
                <a:gd name="adj" fmla="val 2500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lIns="183353" tIns="45839" rIns="91671" bIns="45839" anchor="ctr"/>
            <a:lstStyle/>
            <a:p>
              <a:pPr algn="ctr" eaLnBrk="1" hangingPunct="1">
                <a:spcBef>
                  <a:spcPts val="1000"/>
                </a:spcBef>
                <a:spcAft>
                  <a:spcPts val="1000"/>
                </a:spcAft>
              </a:pPr>
              <a:r>
                <a:rPr lang="en-US" altLang="zh-TW" sz="1400">
                  <a:solidFill>
                    <a:srgbClr val="000000"/>
                  </a:solidFill>
                  <a:latin typeface="Arial" pitchFamily="34" charset="0"/>
                  <a:ea typeface="PMingLiU" pitchFamily="18" charset="-120"/>
                </a:rPr>
                <a:t>Packet 3</a:t>
              </a:r>
            </a:p>
          </p:txBody>
        </p:sp>
      </p:grpSp>
      <p:grpSp>
        <p:nvGrpSpPr>
          <p:cNvPr id="48134" name="Group 7"/>
          <p:cNvGrpSpPr>
            <a:grpSpLocks/>
          </p:cNvGrpSpPr>
          <p:nvPr/>
        </p:nvGrpSpPr>
        <p:grpSpPr bwMode="auto">
          <a:xfrm>
            <a:off x="4235450" y="3684588"/>
            <a:ext cx="1887538" cy="1446212"/>
            <a:chOff x="1321" y="2432"/>
            <a:chExt cx="1097" cy="774"/>
          </a:xfrm>
        </p:grpSpPr>
        <p:sp>
          <p:nvSpPr>
            <p:cNvPr id="48162" name="AutoShape 8"/>
            <p:cNvSpPr>
              <a:spLocks noChangeArrowheads="1"/>
            </p:cNvSpPr>
            <p:nvPr/>
          </p:nvSpPr>
          <p:spPr bwMode="auto">
            <a:xfrm rot="5400000">
              <a:off x="1714" y="2039"/>
              <a:ext cx="305" cy="1091"/>
            </a:xfrm>
            <a:prstGeom prst="parallelogram">
              <a:avLst>
                <a:gd name="adj" fmla="val 2500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lIns="183353" tIns="45839" rIns="91671" bIns="45839" anchor="ctr"/>
            <a:lstStyle/>
            <a:p>
              <a:pPr algn="ctr" eaLnBrk="1" hangingPunct="1">
                <a:spcBef>
                  <a:spcPts val="1000"/>
                </a:spcBef>
                <a:spcAft>
                  <a:spcPts val="1000"/>
                </a:spcAft>
              </a:pPr>
              <a:r>
                <a:rPr lang="en-US" altLang="zh-TW" sz="1400">
                  <a:latin typeface="Arial" pitchFamily="34" charset="0"/>
                  <a:ea typeface="PMingLiU" pitchFamily="18" charset="-120"/>
                </a:rPr>
                <a:t>Packet 1</a:t>
              </a:r>
            </a:p>
          </p:txBody>
        </p:sp>
        <p:sp>
          <p:nvSpPr>
            <p:cNvPr id="48163" name="AutoShape 9"/>
            <p:cNvSpPr>
              <a:spLocks noChangeArrowheads="1"/>
            </p:cNvSpPr>
            <p:nvPr/>
          </p:nvSpPr>
          <p:spPr bwMode="auto">
            <a:xfrm rot="5400000">
              <a:off x="1721" y="2270"/>
              <a:ext cx="304" cy="1091"/>
            </a:xfrm>
            <a:prstGeom prst="parallelogram">
              <a:avLst>
                <a:gd name="adj" fmla="val 2500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lIns="183353" tIns="45839" rIns="91671" bIns="45839" anchor="ctr"/>
            <a:lstStyle/>
            <a:p>
              <a:pPr algn="ctr" eaLnBrk="1" hangingPunct="1">
                <a:spcBef>
                  <a:spcPts val="1000"/>
                </a:spcBef>
                <a:spcAft>
                  <a:spcPts val="1000"/>
                </a:spcAft>
              </a:pPr>
              <a:r>
                <a:rPr lang="en-US" altLang="zh-TW" sz="1400">
                  <a:latin typeface="Arial" pitchFamily="34" charset="0"/>
                  <a:ea typeface="PMingLiU" pitchFamily="18" charset="-120"/>
                </a:rPr>
                <a:t>Packet 2</a:t>
              </a:r>
            </a:p>
          </p:txBody>
        </p:sp>
        <p:sp>
          <p:nvSpPr>
            <p:cNvPr id="48164" name="AutoShape 10"/>
            <p:cNvSpPr>
              <a:spLocks noChangeArrowheads="1"/>
            </p:cNvSpPr>
            <p:nvPr/>
          </p:nvSpPr>
          <p:spPr bwMode="auto">
            <a:xfrm rot="5400000">
              <a:off x="1714" y="2508"/>
              <a:ext cx="305" cy="1091"/>
            </a:xfrm>
            <a:prstGeom prst="parallelogram">
              <a:avLst>
                <a:gd name="adj" fmla="val 2500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lIns="183353" tIns="45839" rIns="91671" bIns="45839" anchor="ctr"/>
            <a:lstStyle/>
            <a:p>
              <a:pPr algn="ctr" eaLnBrk="1" hangingPunct="1">
                <a:spcBef>
                  <a:spcPts val="1000"/>
                </a:spcBef>
                <a:spcAft>
                  <a:spcPts val="1000"/>
                </a:spcAft>
              </a:pPr>
              <a:r>
                <a:rPr lang="en-US" altLang="zh-TW" sz="1400">
                  <a:latin typeface="Arial" pitchFamily="34" charset="0"/>
                  <a:ea typeface="PMingLiU" pitchFamily="18" charset="-120"/>
                </a:rPr>
                <a:t>Packet 3</a:t>
              </a:r>
            </a:p>
          </p:txBody>
        </p:sp>
      </p:grpSp>
      <p:sp>
        <p:nvSpPr>
          <p:cNvPr id="48135" name="Rectangle 11"/>
          <p:cNvSpPr>
            <a:spLocks noChangeArrowheads="1"/>
          </p:cNvSpPr>
          <p:nvPr/>
        </p:nvSpPr>
        <p:spPr bwMode="auto">
          <a:xfrm>
            <a:off x="3605213" y="2620963"/>
            <a:ext cx="0" cy="14287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36" name="Rectangle 12"/>
          <p:cNvSpPr>
            <a:spLocks noChangeArrowheads="1"/>
          </p:cNvSpPr>
          <p:nvPr/>
        </p:nvSpPr>
        <p:spPr bwMode="auto">
          <a:xfrm>
            <a:off x="3605213" y="3490913"/>
            <a:ext cx="0" cy="15875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37" name="Line 13"/>
          <p:cNvSpPr>
            <a:spLocks noChangeShapeType="1"/>
          </p:cNvSpPr>
          <p:nvPr/>
        </p:nvSpPr>
        <p:spPr bwMode="auto">
          <a:xfrm flipV="1">
            <a:off x="2374900" y="2959100"/>
            <a:ext cx="2008188" cy="3968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274731" tIns="45786" rIns="91570" bIns="228943" anchor="ctr"/>
          <a:lstStyle/>
          <a:p>
            <a:endParaRPr lang="en-US"/>
          </a:p>
        </p:txBody>
      </p:sp>
      <p:sp>
        <p:nvSpPr>
          <p:cNvPr id="48138" name="Line 14"/>
          <p:cNvSpPr>
            <a:spLocks noChangeShapeType="1"/>
          </p:cNvSpPr>
          <p:nvPr/>
        </p:nvSpPr>
        <p:spPr bwMode="auto">
          <a:xfrm flipV="1">
            <a:off x="4219575" y="3136900"/>
            <a:ext cx="163513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274731" tIns="45786" rIns="91570" bIns="228943" anchor="ctr"/>
          <a:lstStyle/>
          <a:p>
            <a:endParaRPr lang="en-US"/>
          </a:p>
        </p:txBody>
      </p:sp>
      <p:sp>
        <p:nvSpPr>
          <p:cNvPr id="48139" name="AutoShape 15"/>
          <p:cNvSpPr>
            <a:spLocks/>
          </p:cNvSpPr>
          <p:nvPr/>
        </p:nvSpPr>
        <p:spPr bwMode="auto">
          <a:xfrm>
            <a:off x="4465638" y="2955925"/>
            <a:ext cx="82550" cy="180975"/>
          </a:xfrm>
          <a:prstGeom prst="rightBrace">
            <a:avLst>
              <a:gd name="adj1" fmla="val 18269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274206" tIns="45701" rIns="91396" bIns="228508" anchor="ctr"/>
          <a:lstStyle/>
          <a:p>
            <a:pPr>
              <a:spcBef>
                <a:spcPct val="50000"/>
              </a:spcBef>
              <a:spcAft>
                <a:spcPts val="1000"/>
              </a:spcAft>
            </a:pPr>
            <a:endParaRPr lang="en-US" sz="1400" b="1">
              <a:latin typeface="PMingLiU" pitchFamily="18" charset="-120"/>
            </a:endParaRPr>
          </a:p>
        </p:txBody>
      </p:sp>
      <p:grpSp>
        <p:nvGrpSpPr>
          <p:cNvPr id="48140" name="Group 16"/>
          <p:cNvGrpSpPr>
            <a:grpSpLocks/>
          </p:cNvGrpSpPr>
          <p:nvPr/>
        </p:nvGrpSpPr>
        <p:grpSpPr bwMode="auto">
          <a:xfrm>
            <a:off x="2368550" y="3025775"/>
            <a:ext cx="1887538" cy="1446213"/>
            <a:chOff x="1321" y="2432"/>
            <a:chExt cx="1097" cy="774"/>
          </a:xfrm>
        </p:grpSpPr>
        <p:sp>
          <p:nvSpPr>
            <p:cNvPr id="48159" name="AutoShape 17"/>
            <p:cNvSpPr>
              <a:spLocks noChangeArrowheads="1"/>
            </p:cNvSpPr>
            <p:nvPr/>
          </p:nvSpPr>
          <p:spPr bwMode="auto">
            <a:xfrm rot="5400000">
              <a:off x="1714" y="2039"/>
              <a:ext cx="305" cy="1091"/>
            </a:xfrm>
            <a:prstGeom prst="parallelogram">
              <a:avLst>
                <a:gd name="adj" fmla="val 2500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lIns="183353" tIns="0" rIns="91671" bIns="45839" anchor="ctr"/>
            <a:lstStyle/>
            <a:p>
              <a:pPr algn="ctr" eaLnBrk="1" hangingPunct="1">
                <a:spcBef>
                  <a:spcPts val="1000"/>
                </a:spcBef>
                <a:spcAft>
                  <a:spcPts val="1000"/>
                </a:spcAft>
              </a:pPr>
              <a:r>
                <a:rPr lang="en-US" altLang="zh-TW" sz="1400">
                  <a:latin typeface="Arial" pitchFamily="34" charset="0"/>
                  <a:ea typeface="PMingLiU" pitchFamily="18" charset="-120"/>
                </a:rPr>
                <a:t>Packet 1</a:t>
              </a:r>
            </a:p>
          </p:txBody>
        </p:sp>
        <p:sp>
          <p:nvSpPr>
            <p:cNvPr id="48160" name="AutoShape 18"/>
            <p:cNvSpPr>
              <a:spLocks noChangeArrowheads="1"/>
            </p:cNvSpPr>
            <p:nvPr/>
          </p:nvSpPr>
          <p:spPr bwMode="auto">
            <a:xfrm rot="5400000">
              <a:off x="1721" y="2270"/>
              <a:ext cx="304" cy="1091"/>
            </a:xfrm>
            <a:prstGeom prst="parallelogram">
              <a:avLst>
                <a:gd name="adj" fmla="val 2500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lIns="183353" tIns="0" rIns="91671" bIns="45839" anchor="ctr"/>
            <a:lstStyle/>
            <a:p>
              <a:pPr algn="ctr" eaLnBrk="1" hangingPunct="1">
                <a:spcBef>
                  <a:spcPts val="1000"/>
                </a:spcBef>
                <a:spcAft>
                  <a:spcPts val="1000"/>
                </a:spcAft>
              </a:pPr>
              <a:r>
                <a:rPr lang="en-US" altLang="zh-TW" sz="1400">
                  <a:latin typeface="Arial" pitchFamily="34" charset="0"/>
                  <a:ea typeface="PMingLiU" pitchFamily="18" charset="-120"/>
                </a:rPr>
                <a:t>Packet 2</a:t>
              </a:r>
            </a:p>
          </p:txBody>
        </p:sp>
        <p:sp>
          <p:nvSpPr>
            <p:cNvPr id="48161" name="AutoShape 19"/>
            <p:cNvSpPr>
              <a:spLocks noChangeArrowheads="1"/>
            </p:cNvSpPr>
            <p:nvPr/>
          </p:nvSpPr>
          <p:spPr bwMode="auto">
            <a:xfrm rot="5400000">
              <a:off x="1714" y="2508"/>
              <a:ext cx="305" cy="1091"/>
            </a:xfrm>
            <a:prstGeom prst="parallelogram">
              <a:avLst>
                <a:gd name="adj" fmla="val 2500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lIns="183353" tIns="0" rIns="91671" bIns="45839" anchor="ctr"/>
            <a:lstStyle/>
            <a:p>
              <a:pPr algn="ctr" eaLnBrk="1" hangingPunct="1">
                <a:spcBef>
                  <a:spcPts val="1000"/>
                </a:spcBef>
                <a:spcAft>
                  <a:spcPts val="1000"/>
                </a:spcAft>
              </a:pPr>
              <a:r>
                <a:rPr lang="en-US" altLang="zh-TW" sz="1400">
                  <a:latin typeface="Arial" pitchFamily="34" charset="0"/>
                  <a:ea typeface="PMingLiU" pitchFamily="18" charset="-120"/>
                </a:rPr>
                <a:t>Packet 3</a:t>
              </a:r>
            </a:p>
          </p:txBody>
        </p:sp>
      </p:grpSp>
      <p:sp>
        <p:nvSpPr>
          <p:cNvPr id="48141" name="Line 20"/>
          <p:cNvSpPr>
            <a:spLocks noChangeShapeType="1"/>
          </p:cNvSpPr>
          <p:nvPr/>
        </p:nvSpPr>
        <p:spPr bwMode="auto">
          <a:xfrm>
            <a:off x="2368550" y="1884363"/>
            <a:ext cx="0" cy="4132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3" tIns="45717" rIns="91433" bIns="45717" anchor="ctr"/>
          <a:lstStyle/>
          <a:p>
            <a:endParaRPr lang="en-US"/>
          </a:p>
        </p:txBody>
      </p:sp>
      <p:sp>
        <p:nvSpPr>
          <p:cNvPr id="48142" name="Line 21"/>
          <p:cNvSpPr>
            <a:spLocks noChangeShapeType="1"/>
          </p:cNvSpPr>
          <p:nvPr/>
        </p:nvSpPr>
        <p:spPr bwMode="auto">
          <a:xfrm>
            <a:off x="4244975" y="1884363"/>
            <a:ext cx="0" cy="4132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3" tIns="45717" rIns="91433" bIns="45717" anchor="ctr"/>
          <a:lstStyle/>
          <a:p>
            <a:endParaRPr lang="en-US"/>
          </a:p>
        </p:txBody>
      </p:sp>
      <p:sp>
        <p:nvSpPr>
          <p:cNvPr id="48143" name="Line 22"/>
          <p:cNvSpPr>
            <a:spLocks noChangeShapeType="1"/>
          </p:cNvSpPr>
          <p:nvPr/>
        </p:nvSpPr>
        <p:spPr bwMode="auto">
          <a:xfrm>
            <a:off x="6126163" y="1884363"/>
            <a:ext cx="0" cy="4132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3" tIns="45717" rIns="91433" bIns="45717" anchor="ctr"/>
          <a:lstStyle/>
          <a:p>
            <a:endParaRPr lang="en-US"/>
          </a:p>
        </p:txBody>
      </p:sp>
      <p:sp>
        <p:nvSpPr>
          <p:cNvPr id="48144" name="Line 23"/>
          <p:cNvSpPr>
            <a:spLocks noChangeShapeType="1"/>
          </p:cNvSpPr>
          <p:nvPr/>
        </p:nvSpPr>
        <p:spPr bwMode="auto">
          <a:xfrm>
            <a:off x="8002588" y="1884363"/>
            <a:ext cx="0" cy="4132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3" tIns="45717" rIns="91433" bIns="45717" anchor="ctr"/>
          <a:lstStyle/>
          <a:p>
            <a:endParaRPr lang="en-US"/>
          </a:p>
        </p:txBody>
      </p:sp>
      <p:sp>
        <p:nvSpPr>
          <p:cNvPr id="48145" name="Oval 24"/>
          <p:cNvSpPr>
            <a:spLocks noChangeArrowheads="1"/>
          </p:cNvSpPr>
          <p:nvPr/>
        </p:nvSpPr>
        <p:spPr bwMode="auto">
          <a:xfrm>
            <a:off x="6529388" y="4035425"/>
            <a:ext cx="230187" cy="35718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570" tIns="45786" rIns="91570" bIns="228943" anchorCtr="1">
            <a:spAutoFit/>
          </a:bodyPr>
          <a:lstStyle/>
          <a:p>
            <a:endParaRPr lang="en-US"/>
          </a:p>
        </p:txBody>
      </p:sp>
      <p:sp>
        <p:nvSpPr>
          <p:cNvPr id="48146" name="Line 25"/>
          <p:cNvSpPr>
            <a:spLocks noChangeShapeType="1"/>
          </p:cNvSpPr>
          <p:nvPr/>
        </p:nvSpPr>
        <p:spPr bwMode="auto">
          <a:xfrm flipV="1">
            <a:off x="6702425" y="3316288"/>
            <a:ext cx="115888" cy="7397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570" tIns="45786" rIns="91570" bIns="228943" anchorCtr="1">
            <a:spAutoFit/>
          </a:bodyPr>
          <a:lstStyle/>
          <a:p>
            <a:endParaRPr lang="en-US"/>
          </a:p>
        </p:txBody>
      </p:sp>
      <p:sp>
        <p:nvSpPr>
          <p:cNvPr id="48147" name="Text Box 26"/>
          <p:cNvSpPr txBox="1">
            <a:spLocks noChangeArrowheads="1"/>
          </p:cNvSpPr>
          <p:nvPr/>
        </p:nvSpPr>
        <p:spPr bwMode="auto">
          <a:xfrm>
            <a:off x="6584950" y="2436813"/>
            <a:ext cx="1395413" cy="155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6" tIns="45701" rIns="91396" bIns="228508" anchorCtr="1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spcAft>
                <a:spcPts val="1000"/>
              </a:spcAft>
            </a:pPr>
            <a:r>
              <a:rPr lang="en-US" sz="1400">
                <a:latin typeface="Comic Sans MS" pitchFamily="66" charset="0"/>
              </a:rPr>
              <a:t>nodal processing </a:t>
            </a:r>
            <a:br>
              <a:rPr lang="en-US" sz="1400">
                <a:latin typeface="Comic Sans MS" pitchFamily="66" charset="0"/>
              </a:rPr>
            </a:br>
            <a:r>
              <a:rPr lang="en-US" sz="1400">
                <a:latin typeface="Comic Sans MS" pitchFamily="66" charset="0"/>
              </a:rPr>
              <a:t>and queueing delay of Packet 1 at Node 2</a:t>
            </a:r>
          </a:p>
        </p:txBody>
      </p:sp>
      <p:sp>
        <p:nvSpPr>
          <p:cNvPr id="48148" name="Line 27"/>
          <p:cNvSpPr>
            <a:spLocks noChangeShapeType="1"/>
          </p:cNvSpPr>
          <p:nvPr/>
        </p:nvSpPr>
        <p:spPr bwMode="auto">
          <a:xfrm flipV="1">
            <a:off x="6875463" y="3414713"/>
            <a:ext cx="1384300" cy="333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570" tIns="45786" rIns="91570" bIns="228943" anchorCtr="1">
            <a:spAutoFit/>
          </a:bodyPr>
          <a:lstStyle/>
          <a:p>
            <a:endParaRPr lang="en-US"/>
          </a:p>
        </p:txBody>
      </p:sp>
      <p:sp>
        <p:nvSpPr>
          <p:cNvPr id="48149" name="AutoShape 28"/>
          <p:cNvSpPr>
            <a:spLocks/>
          </p:cNvSpPr>
          <p:nvPr/>
        </p:nvSpPr>
        <p:spPr bwMode="auto">
          <a:xfrm>
            <a:off x="2159000" y="2998788"/>
            <a:ext cx="82550" cy="449262"/>
          </a:xfrm>
          <a:prstGeom prst="leftBrace">
            <a:avLst>
              <a:gd name="adj1" fmla="val 45353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396" tIns="45701" rIns="274206" bIns="228508" anchor="ctr"/>
          <a:lstStyle/>
          <a:p>
            <a:pPr algn="r">
              <a:spcBef>
                <a:spcPct val="50000"/>
              </a:spcBef>
              <a:spcAft>
                <a:spcPts val="1000"/>
              </a:spcAft>
            </a:pPr>
            <a:endParaRPr lang="en-US" sz="1400">
              <a:latin typeface="PMingLiU" pitchFamily="18" charset="-120"/>
            </a:endParaRPr>
          </a:p>
          <a:p>
            <a:pPr algn="r">
              <a:spcBef>
                <a:spcPct val="50000"/>
              </a:spcBef>
              <a:spcAft>
                <a:spcPts val="1000"/>
              </a:spcAft>
            </a:pPr>
            <a:endParaRPr lang="en-US" sz="1400">
              <a:latin typeface="PMingLiU" pitchFamily="18" charset="-120"/>
            </a:endParaRPr>
          </a:p>
        </p:txBody>
      </p:sp>
      <p:sp>
        <p:nvSpPr>
          <p:cNvPr id="48150" name="Text Box 29"/>
          <p:cNvSpPr txBox="1">
            <a:spLocks noChangeArrowheads="1"/>
          </p:cNvSpPr>
          <p:nvPr/>
        </p:nvSpPr>
        <p:spPr bwMode="auto">
          <a:xfrm>
            <a:off x="4503738" y="2041525"/>
            <a:ext cx="1362075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315" tIns="44367" rIns="90315" bIns="44367">
            <a:spAutoFit/>
          </a:bodyPr>
          <a:lstStyle>
            <a:lvl1pPr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>
                <a:latin typeface="Comic Sans MS" pitchFamily="66" charset="0"/>
              </a:rPr>
              <a:t>propagation</a:t>
            </a:r>
          </a:p>
          <a:p>
            <a:r>
              <a:rPr lang="en-US" sz="1400">
                <a:latin typeface="Comic Sans MS" pitchFamily="66" charset="0"/>
              </a:rPr>
              <a:t>delay between</a:t>
            </a:r>
          </a:p>
          <a:p>
            <a:r>
              <a:rPr lang="en-US" sz="1400">
                <a:latin typeface="Comic Sans MS" pitchFamily="66" charset="0"/>
              </a:rPr>
              <a:t>Host 1 and </a:t>
            </a:r>
          </a:p>
          <a:p>
            <a:r>
              <a:rPr lang="en-US" sz="1400">
                <a:latin typeface="Comic Sans MS" pitchFamily="66" charset="0"/>
              </a:rPr>
              <a:t>Node 2 </a:t>
            </a:r>
          </a:p>
        </p:txBody>
      </p:sp>
      <p:sp>
        <p:nvSpPr>
          <p:cNvPr id="48151" name="Line 30"/>
          <p:cNvSpPr>
            <a:spLocks noChangeShapeType="1"/>
          </p:cNvSpPr>
          <p:nvPr/>
        </p:nvSpPr>
        <p:spPr bwMode="auto">
          <a:xfrm flipV="1">
            <a:off x="6135688" y="3875088"/>
            <a:ext cx="331787" cy="3603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48152" name="Line 31"/>
          <p:cNvSpPr>
            <a:spLocks noChangeShapeType="1"/>
          </p:cNvSpPr>
          <p:nvPr/>
        </p:nvSpPr>
        <p:spPr bwMode="auto">
          <a:xfrm flipV="1">
            <a:off x="6116638" y="4032250"/>
            <a:ext cx="330200" cy="3603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48153" name="AutoShape 32"/>
          <p:cNvSpPr>
            <a:spLocks/>
          </p:cNvSpPr>
          <p:nvPr/>
        </p:nvSpPr>
        <p:spPr bwMode="auto">
          <a:xfrm>
            <a:off x="6529388" y="3852863"/>
            <a:ext cx="166687" cy="179387"/>
          </a:xfrm>
          <a:prstGeom prst="rightBrace">
            <a:avLst>
              <a:gd name="adj1" fmla="val 8968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274206" tIns="45701" rIns="91396" bIns="228508" anchor="ctr"/>
          <a:lstStyle/>
          <a:p>
            <a:pPr>
              <a:spcBef>
                <a:spcPct val="50000"/>
              </a:spcBef>
              <a:spcAft>
                <a:spcPts val="1000"/>
              </a:spcAft>
            </a:pPr>
            <a:endParaRPr lang="en-US" sz="1400" b="1">
              <a:latin typeface="PMingLiU" pitchFamily="18" charset="-120"/>
            </a:endParaRPr>
          </a:p>
        </p:txBody>
      </p:sp>
      <p:sp>
        <p:nvSpPr>
          <p:cNvPr id="48154" name="Text Box 33"/>
          <p:cNvSpPr txBox="1">
            <a:spLocks noChangeArrowheads="1"/>
          </p:cNvSpPr>
          <p:nvPr/>
        </p:nvSpPr>
        <p:spPr bwMode="auto">
          <a:xfrm>
            <a:off x="688975" y="2833688"/>
            <a:ext cx="1520825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315" tIns="44367" rIns="90315" bIns="44367">
            <a:spAutoFit/>
          </a:bodyPr>
          <a:lstStyle>
            <a:lvl1pPr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dirty="0">
                <a:latin typeface="Comic Sans MS" pitchFamily="66" charset="0"/>
              </a:rPr>
              <a:t>transmission </a:t>
            </a:r>
          </a:p>
          <a:p>
            <a:r>
              <a:rPr lang="en-US" sz="1400" dirty="0">
                <a:latin typeface="Comic Sans MS" pitchFamily="66" charset="0"/>
              </a:rPr>
              <a:t>time of Packet 1</a:t>
            </a:r>
          </a:p>
          <a:p>
            <a:r>
              <a:rPr lang="en-US" sz="1400" dirty="0">
                <a:latin typeface="Comic Sans MS" pitchFamily="66" charset="0"/>
              </a:rPr>
              <a:t>at Host 1</a:t>
            </a:r>
          </a:p>
        </p:txBody>
      </p:sp>
      <p:sp>
        <p:nvSpPr>
          <p:cNvPr id="48155" name="Rectangle 34"/>
          <p:cNvSpPr>
            <a:spLocks noChangeArrowheads="1"/>
          </p:cNvSpPr>
          <p:nvPr/>
        </p:nvSpPr>
        <p:spPr bwMode="auto">
          <a:xfrm>
            <a:off x="2019300" y="1425575"/>
            <a:ext cx="7715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94" tIns="45647" rIns="91294" bIns="45647">
            <a:spAutoFit/>
          </a:bodyPr>
          <a:lstStyle/>
          <a:p>
            <a:pPr algn="ctr" defTabSz="912813">
              <a:spcBef>
                <a:spcPct val="50000"/>
              </a:spcBef>
              <a:spcAft>
                <a:spcPts val="1000"/>
              </a:spcAft>
            </a:pPr>
            <a:r>
              <a:rPr lang="en-US" sz="1600">
                <a:latin typeface="Arial" pitchFamily="34" charset="0"/>
              </a:rPr>
              <a:t>Host 1</a:t>
            </a:r>
          </a:p>
        </p:txBody>
      </p:sp>
      <p:sp>
        <p:nvSpPr>
          <p:cNvPr id="48156" name="Rectangle 35"/>
          <p:cNvSpPr>
            <a:spLocks noChangeArrowheads="1"/>
          </p:cNvSpPr>
          <p:nvPr/>
        </p:nvSpPr>
        <p:spPr bwMode="auto">
          <a:xfrm>
            <a:off x="7572375" y="1425575"/>
            <a:ext cx="7699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94" tIns="45647" rIns="91294" bIns="45647">
            <a:spAutoFit/>
          </a:bodyPr>
          <a:lstStyle/>
          <a:p>
            <a:pPr algn="ctr" defTabSz="912813">
              <a:spcBef>
                <a:spcPct val="50000"/>
              </a:spcBef>
              <a:spcAft>
                <a:spcPts val="1000"/>
              </a:spcAft>
            </a:pPr>
            <a:r>
              <a:rPr lang="en-US" sz="1600">
                <a:latin typeface="Arial" pitchFamily="34" charset="0"/>
              </a:rPr>
              <a:t>Host 2</a:t>
            </a:r>
          </a:p>
        </p:txBody>
      </p:sp>
      <p:sp>
        <p:nvSpPr>
          <p:cNvPr id="48157" name="Rectangle 36"/>
          <p:cNvSpPr>
            <a:spLocks noChangeArrowheads="1"/>
          </p:cNvSpPr>
          <p:nvPr/>
        </p:nvSpPr>
        <p:spPr bwMode="auto">
          <a:xfrm>
            <a:off x="3838575" y="1425575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94" tIns="45647" rIns="91294" bIns="45647">
            <a:spAutoFit/>
          </a:bodyPr>
          <a:lstStyle/>
          <a:p>
            <a:pPr algn="ctr" defTabSz="912813">
              <a:spcBef>
                <a:spcPct val="50000"/>
              </a:spcBef>
              <a:spcAft>
                <a:spcPts val="1000"/>
              </a:spcAft>
            </a:pPr>
            <a:r>
              <a:rPr lang="en-US" sz="1600">
                <a:latin typeface="Arial" pitchFamily="34" charset="0"/>
              </a:rPr>
              <a:t>Node 1</a:t>
            </a:r>
          </a:p>
        </p:txBody>
      </p:sp>
      <p:sp>
        <p:nvSpPr>
          <p:cNvPr id="48158" name="Rectangle 37"/>
          <p:cNvSpPr>
            <a:spLocks noChangeArrowheads="1"/>
          </p:cNvSpPr>
          <p:nvPr/>
        </p:nvSpPr>
        <p:spPr bwMode="auto">
          <a:xfrm>
            <a:off x="5767388" y="1425575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94" tIns="45647" rIns="91294" bIns="45647">
            <a:spAutoFit/>
          </a:bodyPr>
          <a:lstStyle/>
          <a:p>
            <a:pPr algn="ctr" defTabSz="912813">
              <a:spcBef>
                <a:spcPct val="50000"/>
              </a:spcBef>
              <a:spcAft>
                <a:spcPts val="1000"/>
              </a:spcAft>
            </a:pPr>
            <a:r>
              <a:rPr lang="en-US" sz="1600">
                <a:latin typeface="Arial" pitchFamily="34" charset="0"/>
              </a:rPr>
              <a:t>Node 2</a:t>
            </a:r>
          </a:p>
        </p:txBody>
      </p:sp>
    </p:spTree>
    <p:extLst>
      <p:ext uri="{BB962C8B-B14F-4D97-AF65-F5344CB8AC3E}">
        <p14:creationId xmlns:p14="http://schemas.microsoft.com/office/powerpoint/2010/main" val="384862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smtClean="0"/>
              <a:t>L.Rania Ahmed Tabeidi</a:t>
            </a:r>
          </a:p>
        </p:txBody>
      </p:sp>
      <p:sp>
        <p:nvSpPr>
          <p:cNvPr id="1843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1-</a:t>
            </a:r>
            <a:fld id="{FF787D95-DF0C-451D-987F-4D5474D88987}" type="slidenum">
              <a:rPr lang="en-US" sz="1400"/>
              <a:pPr/>
              <a:t>35</a:t>
            </a:fld>
            <a:endParaRPr lang="en-US" sz="1400"/>
          </a:p>
        </p:txBody>
      </p:sp>
      <p:sp>
        <p:nvSpPr>
          <p:cNvPr id="184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685801"/>
            <a:ext cx="6965245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Packet loss</a:t>
            </a:r>
          </a:p>
        </p:txBody>
      </p:sp>
      <p:sp>
        <p:nvSpPr>
          <p:cNvPr id="184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1999" y="1546225"/>
            <a:ext cx="7986713" cy="4648200"/>
          </a:xfrm>
        </p:spPr>
        <p:txBody>
          <a:bodyPr/>
          <a:lstStyle/>
          <a:p>
            <a:r>
              <a:rPr lang="en-US" dirty="0" smtClean="0"/>
              <a:t>queue preceding link in buffer has finite capacity</a:t>
            </a:r>
          </a:p>
          <a:p>
            <a:r>
              <a:rPr lang="en-US" dirty="0" smtClean="0"/>
              <a:t>packet arriving to full queue dropped</a:t>
            </a:r>
          </a:p>
          <a:p>
            <a:r>
              <a:rPr lang="en-US" dirty="0" smtClean="0"/>
              <a:t>lost packet may be retransmitted by previous node, by source end system, or not at all.</a:t>
            </a:r>
          </a:p>
        </p:txBody>
      </p:sp>
      <p:graphicFrame>
        <p:nvGraphicFramePr>
          <p:cNvPr id="18434" name="Object 4"/>
          <p:cNvGraphicFramePr>
            <a:graphicFrameLocks noChangeAspect="1"/>
          </p:cNvGraphicFramePr>
          <p:nvPr/>
        </p:nvGraphicFramePr>
        <p:xfrm>
          <a:off x="2051050" y="5346700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6" name="Clip" r:id="rId4" imgW="1305000" imgH="1085760" progId="MS_ClipArt_Gallery.2">
                  <p:embed/>
                </p:oleObj>
              </mc:Choice>
              <mc:Fallback>
                <p:oleObj name="Clip" r:id="rId4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5346700"/>
                        <a:ext cx="64611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0" name="Oval 5"/>
          <p:cNvSpPr>
            <a:spLocks noChangeArrowheads="1"/>
          </p:cNvSpPr>
          <p:nvPr/>
        </p:nvSpPr>
        <p:spPr bwMode="auto">
          <a:xfrm>
            <a:off x="3092450" y="5105400"/>
            <a:ext cx="1198563" cy="369888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Rectangle 6"/>
          <p:cNvSpPr>
            <a:spLocks noChangeArrowheads="1"/>
          </p:cNvSpPr>
          <p:nvPr/>
        </p:nvSpPr>
        <p:spPr bwMode="auto">
          <a:xfrm>
            <a:off x="3092450" y="5037138"/>
            <a:ext cx="1198563" cy="2635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8442" name="Oval 7"/>
          <p:cNvSpPr>
            <a:spLocks noChangeArrowheads="1"/>
          </p:cNvSpPr>
          <p:nvPr/>
        </p:nvSpPr>
        <p:spPr bwMode="auto">
          <a:xfrm>
            <a:off x="3101975" y="4808538"/>
            <a:ext cx="1198563" cy="430212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443" name="Group 8"/>
          <p:cNvGrpSpPr>
            <a:grpSpLocks/>
          </p:cNvGrpSpPr>
          <p:nvPr/>
        </p:nvGrpSpPr>
        <p:grpSpPr bwMode="auto">
          <a:xfrm>
            <a:off x="3448050" y="4838700"/>
            <a:ext cx="498475" cy="119063"/>
            <a:chOff x="2208" y="2184"/>
            <a:chExt cx="176" cy="69"/>
          </a:xfrm>
        </p:grpSpPr>
        <p:grpSp>
          <p:nvGrpSpPr>
            <p:cNvPr id="18469" name="Group 9"/>
            <p:cNvGrpSpPr>
              <a:grpSpLocks/>
            </p:cNvGrpSpPr>
            <p:nvPr/>
          </p:nvGrpSpPr>
          <p:grpSpPr bwMode="auto">
            <a:xfrm>
              <a:off x="2208" y="2185"/>
              <a:ext cx="176" cy="68"/>
              <a:chOff x="2848" y="848"/>
              <a:chExt cx="140" cy="98"/>
            </a:xfrm>
          </p:grpSpPr>
          <p:sp>
            <p:nvSpPr>
              <p:cNvPr id="18474" name="Line 1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5" name="Line 1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6" name="Line 1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470" name="Group 13"/>
            <p:cNvGrpSpPr>
              <a:grpSpLocks/>
            </p:cNvGrpSpPr>
            <p:nvPr/>
          </p:nvGrpSpPr>
          <p:grpSpPr bwMode="auto">
            <a:xfrm flipV="1">
              <a:off x="2208" y="2184"/>
              <a:ext cx="176" cy="68"/>
              <a:chOff x="2848" y="848"/>
              <a:chExt cx="140" cy="98"/>
            </a:xfrm>
          </p:grpSpPr>
          <p:sp>
            <p:nvSpPr>
              <p:cNvPr id="18471" name="Line 1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2" name="Line 1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3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aphicFrame>
        <p:nvGraphicFramePr>
          <p:cNvPr id="18435" name="Object 17"/>
          <p:cNvGraphicFramePr>
            <a:graphicFrameLocks noChangeAspect="1"/>
          </p:cNvGraphicFramePr>
          <p:nvPr/>
        </p:nvGraphicFramePr>
        <p:xfrm>
          <a:off x="1736725" y="4337050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7" name="Clip" r:id="rId6" imgW="1305000" imgH="1085760" progId="MS_ClipArt_Gallery.2">
                  <p:embed/>
                </p:oleObj>
              </mc:Choice>
              <mc:Fallback>
                <p:oleObj name="Clip" r:id="rId6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6725" y="4337050"/>
                        <a:ext cx="64611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4" name="Line 18"/>
          <p:cNvSpPr>
            <a:spLocks noChangeShapeType="1"/>
          </p:cNvSpPr>
          <p:nvPr/>
        </p:nvSpPr>
        <p:spPr bwMode="auto">
          <a:xfrm>
            <a:off x="2362200" y="4743450"/>
            <a:ext cx="5048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5" name="Line 19"/>
          <p:cNvSpPr>
            <a:spLocks noChangeShapeType="1"/>
          </p:cNvSpPr>
          <p:nvPr/>
        </p:nvSpPr>
        <p:spPr bwMode="auto">
          <a:xfrm flipV="1">
            <a:off x="2667000" y="5729288"/>
            <a:ext cx="195263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Line 20"/>
          <p:cNvSpPr>
            <a:spLocks noChangeShapeType="1"/>
          </p:cNvSpPr>
          <p:nvPr/>
        </p:nvSpPr>
        <p:spPr bwMode="auto">
          <a:xfrm>
            <a:off x="4286250" y="5162550"/>
            <a:ext cx="1933575" cy="9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7" name="Line 21"/>
          <p:cNvSpPr>
            <a:spLocks noChangeShapeType="1"/>
          </p:cNvSpPr>
          <p:nvPr/>
        </p:nvSpPr>
        <p:spPr bwMode="auto">
          <a:xfrm flipH="1">
            <a:off x="2867025" y="4733925"/>
            <a:ext cx="0" cy="1000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8" name="Line 22"/>
          <p:cNvSpPr>
            <a:spLocks noChangeShapeType="1"/>
          </p:cNvSpPr>
          <p:nvPr/>
        </p:nvSpPr>
        <p:spPr bwMode="auto">
          <a:xfrm>
            <a:off x="2876550" y="5167313"/>
            <a:ext cx="2000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9" name="Rectangle 23"/>
          <p:cNvSpPr>
            <a:spLocks noChangeArrowheads="1"/>
          </p:cNvSpPr>
          <p:nvPr/>
        </p:nvSpPr>
        <p:spPr bwMode="auto">
          <a:xfrm>
            <a:off x="5205413" y="4962525"/>
            <a:ext cx="147637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0" name="Rectangle 24"/>
          <p:cNvSpPr>
            <a:spLocks noChangeArrowheads="1"/>
          </p:cNvSpPr>
          <p:nvPr/>
        </p:nvSpPr>
        <p:spPr bwMode="auto">
          <a:xfrm>
            <a:off x="3952875" y="5033963"/>
            <a:ext cx="147638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1" name="Rectangle 25"/>
          <p:cNvSpPr>
            <a:spLocks noChangeArrowheads="1"/>
          </p:cNvSpPr>
          <p:nvPr/>
        </p:nvSpPr>
        <p:spPr bwMode="auto">
          <a:xfrm>
            <a:off x="4114800" y="5033963"/>
            <a:ext cx="147638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2" name="Rectangle 26"/>
          <p:cNvSpPr>
            <a:spLocks noChangeArrowheads="1"/>
          </p:cNvSpPr>
          <p:nvPr/>
        </p:nvSpPr>
        <p:spPr bwMode="auto">
          <a:xfrm>
            <a:off x="2805113" y="5208588"/>
            <a:ext cx="147637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3" name="Freeform 27"/>
          <p:cNvSpPr>
            <a:spLocks/>
          </p:cNvSpPr>
          <p:nvPr/>
        </p:nvSpPr>
        <p:spPr bwMode="auto">
          <a:xfrm>
            <a:off x="2903538" y="5087938"/>
            <a:ext cx="228600" cy="103187"/>
          </a:xfrm>
          <a:custGeom>
            <a:avLst/>
            <a:gdLst>
              <a:gd name="T0" fmla="*/ 0 w 111"/>
              <a:gd name="T1" fmla="*/ 158918736 h 67"/>
              <a:gd name="T2" fmla="*/ 0 w 111"/>
              <a:gd name="T3" fmla="*/ 0 h 67"/>
              <a:gd name="T4" fmla="*/ 470792432 w 111"/>
              <a:gd name="T5" fmla="*/ 2371761 h 67"/>
              <a:gd name="T6" fmla="*/ 0 60000 65536"/>
              <a:gd name="T7" fmla="*/ 0 60000 65536"/>
              <a:gd name="T8" fmla="*/ 0 60000 65536"/>
              <a:gd name="T9" fmla="*/ 0 w 111"/>
              <a:gd name="T10" fmla="*/ 0 h 67"/>
              <a:gd name="T11" fmla="*/ 111 w 111"/>
              <a:gd name="T12" fmla="*/ 67 h 6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1" h="67">
                <a:moveTo>
                  <a:pt x="0" y="67"/>
                </a:moveTo>
                <a:lnTo>
                  <a:pt x="0" y="0"/>
                </a:lnTo>
                <a:lnTo>
                  <a:pt x="111" y="1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4" name="Line 28"/>
          <p:cNvSpPr>
            <a:spLocks noChangeShapeType="1"/>
          </p:cNvSpPr>
          <p:nvPr/>
        </p:nvSpPr>
        <p:spPr bwMode="auto">
          <a:xfrm flipV="1">
            <a:off x="2809875" y="5451475"/>
            <a:ext cx="0" cy="176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5" name="Text Box 29"/>
          <p:cNvSpPr txBox="1">
            <a:spLocks noChangeArrowheads="1"/>
          </p:cNvSpPr>
          <p:nvPr/>
        </p:nvSpPr>
        <p:spPr bwMode="auto">
          <a:xfrm>
            <a:off x="1384300" y="4360863"/>
            <a:ext cx="40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>
                <a:solidFill>
                  <a:schemeClr val="accent1"/>
                </a:solidFill>
                <a:latin typeface="Comic Sans MS" pitchFamily="66" charset="0"/>
              </a:rPr>
              <a:t>A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18456" name="Text Box 30"/>
          <p:cNvSpPr txBox="1">
            <a:spLocks noChangeArrowheads="1"/>
          </p:cNvSpPr>
          <p:nvPr/>
        </p:nvSpPr>
        <p:spPr bwMode="auto">
          <a:xfrm>
            <a:off x="1660525" y="5380038"/>
            <a:ext cx="376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Comic Sans MS" pitchFamily="66" charset="0"/>
              </a:rPr>
              <a:t>B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18457" name="Text Box 31"/>
          <p:cNvSpPr txBox="1">
            <a:spLocks noChangeArrowheads="1"/>
          </p:cNvSpPr>
          <p:nvPr/>
        </p:nvSpPr>
        <p:spPr bwMode="auto">
          <a:xfrm>
            <a:off x="4765675" y="4203700"/>
            <a:ext cx="28813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packet being transmitted</a:t>
            </a:r>
            <a:endParaRPr lang="en-US" sz="1800"/>
          </a:p>
        </p:txBody>
      </p:sp>
      <p:sp>
        <p:nvSpPr>
          <p:cNvPr id="18458" name="Line 32"/>
          <p:cNvSpPr>
            <a:spLocks noChangeShapeType="1"/>
          </p:cNvSpPr>
          <p:nvPr/>
        </p:nvSpPr>
        <p:spPr bwMode="auto">
          <a:xfrm rot="10800000" flipV="1">
            <a:off x="4283075" y="4495800"/>
            <a:ext cx="727075" cy="57785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9" name="Rectangle 33"/>
          <p:cNvSpPr>
            <a:spLocks noChangeArrowheads="1"/>
          </p:cNvSpPr>
          <p:nvPr/>
        </p:nvSpPr>
        <p:spPr bwMode="auto">
          <a:xfrm>
            <a:off x="3789363" y="5032375"/>
            <a:ext cx="147637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0" name="Rectangle 34"/>
          <p:cNvSpPr>
            <a:spLocks noChangeArrowheads="1"/>
          </p:cNvSpPr>
          <p:nvPr/>
        </p:nvSpPr>
        <p:spPr bwMode="auto">
          <a:xfrm>
            <a:off x="3627438" y="5032375"/>
            <a:ext cx="147637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1" name="Rectangle 35"/>
          <p:cNvSpPr>
            <a:spLocks noChangeArrowheads="1"/>
          </p:cNvSpPr>
          <p:nvPr/>
        </p:nvSpPr>
        <p:spPr bwMode="auto">
          <a:xfrm>
            <a:off x="3462338" y="5032375"/>
            <a:ext cx="147637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2" name="Rectangle 36"/>
          <p:cNvSpPr>
            <a:spLocks noChangeArrowheads="1"/>
          </p:cNvSpPr>
          <p:nvPr/>
        </p:nvSpPr>
        <p:spPr bwMode="auto">
          <a:xfrm>
            <a:off x="3298825" y="5032375"/>
            <a:ext cx="147638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3" name="Rectangle 37"/>
          <p:cNvSpPr>
            <a:spLocks noChangeArrowheads="1"/>
          </p:cNvSpPr>
          <p:nvPr/>
        </p:nvSpPr>
        <p:spPr bwMode="auto">
          <a:xfrm>
            <a:off x="3133725" y="5033963"/>
            <a:ext cx="147638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4" name="Rectangle 38"/>
          <p:cNvSpPr>
            <a:spLocks noChangeArrowheads="1"/>
          </p:cNvSpPr>
          <p:nvPr/>
        </p:nvSpPr>
        <p:spPr bwMode="auto">
          <a:xfrm>
            <a:off x="3105150" y="5010150"/>
            <a:ext cx="1171575" cy="242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5" name="Line 39"/>
          <p:cNvSpPr>
            <a:spLocks noChangeShapeType="1"/>
          </p:cNvSpPr>
          <p:nvPr/>
        </p:nvSpPr>
        <p:spPr bwMode="auto">
          <a:xfrm rot="10800000">
            <a:off x="3008313" y="5448300"/>
            <a:ext cx="771525" cy="39687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6" name="Text Box 40"/>
          <p:cNvSpPr txBox="1">
            <a:spLocks noChangeArrowheads="1"/>
          </p:cNvSpPr>
          <p:nvPr/>
        </p:nvSpPr>
        <p:spPr bwMode="auto">
          <a:xfrm>
            <a:off x="3708400" y="5661025"/>
            <a:ext cx="20780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packet arriving to</a:t>
            </a:r>
          </a:p>
          <a:p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full buffer</a:t>
            </a:r>
            <a:r>
              <a:rPr lang="en-US" sz="1800">
                <a:latin typeface="Comic Sans MS" pitchFamily="66" charset="0"/>
              </a:rPr>
              <a:t> </a:t>
            </a:r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is </a:t>
            </a:r>
            <a:r>
              <a:rPr lang="en-US" sz="1800" i="1">
                <a:solidFill>
                  <a:srgbClr val="FF0000"/>
                </a:solidFill>
                <a:latin typeface="Comic Sans MS" pitchFamily="66" charset="0"/>
              </a:rPr>
              <a:t>lost</a:t>
            </a:r>
          </a:p>
        </p:txBody>
      </p:sp>
      <p:sp>
        <p:nvSpPr>
          <p:cNvPr id="18467" name="Text Box 41"/>
          <p:cNvSpPr txBox="1">
            <a:spLocks noChangeArrowheads="1"/>
          </p:cNvSpPr>
          <p:nvPr/>
        </p:nvSpPr>
        <p:spPr bwMode="auto">
          <a:xfrm>
            <a:off x="2946400" y="4022725"/>
            <a:ext cx="16398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buffer </a:t>
            </a:r>
          </a:p>
          <a:p>
            <a:pPr algn="ctr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(waiting area)</a:t>
            </a:r>
            <a:endParaRPr lang="en-US" sz="1800"/>
          </a:p>
        </p:txBody>
      </p:sp>
      <p:sp>
        <p:nvSpPr>
          <p:cNvPr id="18468" name="Line 42"/>
          <p:cNvSpPr>
            <a:spLocks noChangeShapeType="1"/>
          </p:cNvSpPr>
          <p:nvPr/>
        </p:nvSpPr>
        <p:spPr bwMode="auto">
          <a:xfrm>
            <a:off x="3238500" y="4619625"/>
            <a:ext cx="0" cy="33337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40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Rectangle 3"/>
          <p:cNvSpPr>
            <a:spLocks noGrp="1" noChangeArrowheads="1"/>
          </p:cNvSpPr>
          <p:nvPr>
            <p:ph type="title"/>
          </p:nvPr>
        </p:nvSpPr>
        <p:spPr>
          <a:xfrm>
            <a:off x="1095023" y="609601"/>
            <a:ext cx="6965245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Throughput</a:t>
            </a:r>
          </a:p>
        </p:txBody>
      </p:sp>
      <p:sp>
        <p:nvSpPr>
          <p:cNvPr id="1946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30287" y="1981200"/>
            <a:ext cx="7058025" cy="4114800"/>
          </a:xfrm>
        </p:spPr>
        <p:txBody>
          <a:bodyPr/>
          <a:lstStyle/>
          <a:p>
            <a:r>
              <a:rPr lang="en-US" i="1" dirty="0" smtClean="0">
                <a:solidFill>
                  <a:srgbClr val="FF3300"/>
                </a:solidFill>
              </a:rPr>
              <a:t>throughput:</a:t>
            </a:r>
            <a:r>
              <a:rPr lang="en-US" dirty="0" smtClean="0"/>
              <a:t> rate (bits/time unit) at which bits transferred between sender/receiver</a:t>
            </a:r>
          </a:p>
        </p:txBody>
      </p:sp>
    </p:spTree>
    <p:extLst>
      <p:ext uri="{BB962C8B-B14F-4D97-AF65-F5344CB8AC3E}">
        <p14:creationId xmlns:p14="http://schemas.microsoft.com/office/powerpoint/2010/main" val="234626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Number Placeholder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19247-6D64-45EC-94E2-5D6851EFDB03}" type="slidenum">
              <a:rPr lang="en-US"/>
              <a:pPr/>
              <a:t>37</a:t>
            </a:fld>
            <a:endParaRPr lang="en-US"/>
          </a:p>
        </p:txBody>
      </p:sp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762000" y="5334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chemeClr val="tx2"/>
                </a:solidFill>
              </a:rPr>
              <a:t>Circuit Switch vs. Packet switch</a:t>
            </a:r>
          </a:p>
        </p:txBody>
      </p:sp>
      <p:grpSp>
        <p:nvGrpSpPr>
          <p:cNvPr id="60419" name="Group 3"/>
          <p:cNvGrpSpPr>
            <a:grpSpLocks/>
          </p:cNvGrpSpPr>
          <p:nvPr/>
        </p:nvGrpSpPr>
        <p:grpSpPr bwMode="auto">
          <a:xfrm>
            <a:off x="914400" y="1564731"/>
            <a:ext cx="7295836" cy="4226469"/>
            <a:chOff x="-3" y="-3"/>
            <a:chExt cx="3806" cy="2883"/>
          </a:xfrm>
        </p:grpSpPr>
        <p:grpSp>
          <p:nvGrpSpPr>
            <p:cNvPr id="60420" name="Group 4"/>
            <p:cNvGrpSpPr>
              <a:grpSpLocks/>
            </p:cNvGrpSpPr>
            <p:nvPr/>
          </p:nvGrpSpPr>
          <p:grpSpPr bwMode="auto">
            <a:xfrm>
              <a:off x="0" y="0"/>
              <a:ext cx="3800" cy="2877"/>
              <a:chOff x="0" y="0"/>
              <a:chExt cx="3800" cy="2877"/>
            </a:xfrm>
          </p:grpSpPr>
          <p:grpSp>
            <p:nvGrpSpPr>
              <p:cNvPr id="60421" name="Group 5"/>
              <p:cNvGrpSpPr>
                <a:grpSpLocks/>
              </p:cNvGrpSpPr>
              <p:nvPr/>
            </p:nvGrpSpPr>
            <p:grpSpPr bwMode="auto">
              <a:xfrm>
                <a:off x="0" y="0"/>
                <a:ext cx="417" cy="403"/>
                <a:chOff x="0" y="0"/>
                <a:chExt cx="417" cy="403"/>
              </a:xfrm>
            </p:grpSpPr>
            <p:sp>
              <p:nvSpPr>
                <p:cNvPr id="60422" name="Rectangle 6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331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sz="1400">
                      <a:cs typeface="Times New Roman" pitchFamily="18" charset="0"/>
                    </a:rPr>
                    <a:t>Sr #</a:t>
                  </a:r>
                </a:p>
                <a:p>
                  <a:endParaRPr lang="en-US" sz="2800"/>
                </a:p>
              </p:txBody>
            </p:sp>
            <p:sp>
              <p:nvSpPr>
                <p:cNvPr id="60423" name="Rectangle 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17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0424" name="Group 8"/>
              <p:cNvGrpSpPr>
                <a:grpSpLocks/>
              </p:cNvGrpSpPr>
              <p:nvPr/>
            </p:nvGrpSpPr>
            <p:grpSpPr bwMode="auto">
              <a:xfrm>
                <a:off x="417" y="0"/>
                <a:ext cx="1382" cy="403"/>
                <a:chOff x="417" y="0"/>
                <a:chExt cx="1382" cy="403"/>
              </a:xfrm>
            </p:grpSpPr>
            <p:sp>
              <p:nvSpPr>
                <p:cNvPr id="60425" name="Rectangle 9"/>
                <p:cNvSpPr>
                  <a:spLocks noChangeArrowheads="1"/>
                </p:cNvSpPr>
                <p:nvPr/>
              </p:nvSpPr>
              <p:spPr bwMode="auto">
                <a:xfrm>
                  <a:off x="460" y="0"/>
                  <a:ext cx="1296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sz="1400">
                      <a:cs typeface="Times New Roman" pitchFamily="18" charset="0"/>
                    </a:rPr>
                    <a:t>Circuit Switch</a:t>
                  </a:r>
                </a:p>
                <a:p>
                  <a:endParaRPr lang="en-US" sz="2800"/>
                </a:p>
              </p:txBody>
            </p:sp>
            <p:sp>
              <p:nvSpPr>
                <p:cNvPr id="60426" name="Rectangle 10"/>
                <p:cNvSpPr>
                  <a:spLocks noChangeArrowheads="1"/>
                </p:cNvSpPr>
                <p:nvPr/>
              </p:nvSpPr>
              <p:spPr bwMode="auto">
                <a:xfrm>
                  <a:off x="417" y="0"/>
                  <a:ext cx="13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0427" name="Group 11"/>
              <p:cNvGrpSpPr>
                <a:grpSpLocks/>
              </p:cNvGrpSpPr>
              <p:nvPr/>
            </p:nvGrpSpPr>
            <p:grpSpPr bwMode="auto">
              <a:xfrm>
                <a:off x="1799" y="0"/>
                <a:ext cx="2001" cy="403"/>
                <a:chOff x="1799" y="0"/>
                <a:chExt cx="2001" cy="403"/>
              </a:xfrm>
            </p:grpSpPr>
            <p:sp>
              <p:nvSpPr>
                <p:cNvPr id="60428" name="Rectangle 12"/>
                <p:cNvSpPr>
                  <a:spLocks noChangeArrowheads="1"/>
                </p:cNvSpPr>
                <p:nvPr/>
              </p:nvSpPr>
              <p:spPr bwMode="auto">
                <a:xfrm>
                  <a:off x="1842" y="0"/>
                  <a:ext cx="1915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sz="1400">
                      <a:cs typeface="Times New Roman" pitchFamily="18" charset="0"/>
                    </a:rPr>
                    <a:t>Packet Switch</a:t>
                  </a:r>
                </a:p>
                <a:p>
                  <a:endParaRPr lang="en-US" sz="2800"/>
                </a:p>
              </p:txBody>
            </p:sp>
            <p:sp>
              <p:nvSpPr>
                <p:cNvPr id="60429" name="Rectangle 13"/>
                <p:cNvSpPr>
                  <a:spLocks noChangeArrowheads="1"/>
                </p:cNvSpPr>
                <p:nvPr/>
              </p:nvSpPr>
              <p:spPr bwMode="auto">
                <a:xfrm>
                  <a:off x="1799" y="0"/>
                  <a:ext cx="200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0430" name="Group 14"/>
              <p:cNvGrpSpPr>
                <a:grpSpLocks/>
              </p:cNvGrpSpPr>
              <p:nvPr/>
            </p:nvGrpSpPr>
            <p:grpSpPr bwMode="auto">
              <a:xfrm>
                <a:off x="0" y="403"/>
                <a:ext cx="417" cy="1093"/>
                <a:chOff x="0" y="403"/>
                <a:chExt cx="417" cy="1093"/>
              </a:xfrm>
            </p:grpSpPr>
            <p:sp>
              <p:nvSpPr>
                <p:cNvPr id="60431" name="Rectangle 15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331" cy="109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sz="1400">
                      <a:cs typeface="Times New Roman" pitchFamily="18" charset="0"/>
                    </a:rPr>
                    <a:t>1.</a:t>
                  </a:r>
                </a:p>
                <a:p>
                  <a:endParaRPr lang="en-US" sz="2800"/>
                </a:p>
              </p:txBody>
            </p:sp>
            <p:sp>
              <p:nvSpPr>
                <p:cNvPr id="60432" name="Rectangle 16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417" cy="109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0433" name="Group 17"/>
              <p:cNvGrpSpPr>
                <a:grpSpLocks/>
              </p:cNvGrpSpPr>
              <p:nvPr/>
            </p:nvGrpSpPr>
            <p:grpSpPr bwMode="auto">
              <a:xfrm>
                <a:off x="417" y="403"/>
                <a:ext cx="1382" cy="1093"/>
                <a:chOff x="417" y="403"/>
                <a:chExt cx="1382" cy="1093"/>
              </a:xfrm>
            </p:grpSpPr>
            <p:sp>
              <p:nvSpPr>
                <p:cNvPr id="60434" name="Rectangle 18"/>
                <p:cNvSpPr>
                  <a:spLocks noChangeArrowheads="1"/>
                </p:cNvSpPr>
                <p:nvPr/>
              </p:nvSpPr>
              <p:spPr bwMode="auto">
                <a:xfrm>
                  <a:off x="460" y="403"/>
                  <a:ext cx="1296" cy="109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sz="1400" dirty="0">
                      <a:cs typeface="Times New Roman" pitchFamily="18" charset="0"/>
                    </a:rPr>
                    <a:t>Forwarding decision at the time of call arrival. Thus, no header is required</a:t>
                  </a:r>
                </a:p>
                <a:p>
                  <a:endParaRPr lang="en-US" sz="2800" dirty="0"/>
                </a:p>
              </p:txBody>
            </p:sp>
            <p:sp>
              <p:nvSpPr>
                <p:cNvPr id="60435" name="Rectangle 19"/>
                <p:cNvSpPr>
                  <a:spLocks noChangeArrowheads="1"/>
                </p:cNvSpPr>
                <p:nvPr/>
              </p:nvSpPr>
              <p:spPr bwMode="auto">
                <a:xfrm>
                  <a:off x="417" y="403"/>
                  <a:ext cx="1382" cy="109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0436" name="Group 20"/>
              <p:cNvGrpSpPr>
                <a:grpSpLocks/>
              </p:cNvGrpSpPr>
              <p:nvPr/>
            </p:nvGrpSpPr>
            <p:grpSpPr bwMode="auto">
              <a:xfrm>
                <a:off x="1799" y="403"/>
                <a:ext cx="2001" cy="1093"/>
                <a:chOff x="1799" y="403"/>
                <a:chExt cx="2001" cy="1093"/>
              </a:xfrm>
            </p:grpSpPr>
            <p:sp>
              <p:nvSpPr>
                <p:cNvPr id="60437" name="Rectangle 21"/>
                <p:cNvSpPr>
                  <a:spLocks noChangeArrowheads="1"/>
                </p:cNvSpPr>
                <p:nvPr/>
              </p:nvSpPr>
              <p:spPr bwMode="auto">
                <a:xfrm>
                  <a:off x="1842" y="403"/>
                  <a:ext cx="1915" cy="109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sz="1400" dirty="0">
                      <a:cs typeface="Times New Roman" pitchFamily="18" charset="0"/>
                    </a:rPr>
                    <a:t>Forwarding decision every time a new packet arrives. </a:t>
                  </a:r>
                  <a:endParaRPr lang="en-US" sz="2800" dirty="0"/>
                </a:p>
              </p:txBody>
            </p:sp>
            <p:sp>
              <p:nvSpPr>
                <p:cNvPr id="60438" name="Rectangle 22"/>
                <p:cNvSpPr>
                  <a:spLocks noChangeArrowheads="1"/>
                </p:cNvSpPr>
                <p:nvPr/>
              </p:nvSpPr>
              <p:spPr bwMode="auto">
                <a:xfrm>
                  <a:off x="1799" y="403"/>
                  <a:ext cx="2001" cy="109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0439" name="Group 23"/>
              <p:cNvGrpSpPr>
                <a:grpSpLocks/>
              </p:cNvGrpSpPr>
              <p:nvPr/>
            </p:nvGrpSpPr>
            <p:grpSpPr bwMode="auto">
              <a:xfrm>
                <a:off x="0" y="1496"/>
                <a:ext cx="417" cy="518"/>
                <a:chOff x="0" y="1496"/>
                <a:chExt cx="417" cy="518"/>
              </a:xfrm>
            </p:grpSpPr>
            <p:sp>
              <p:nvSpPr>
                <p:cNvPr id="60440" name="Rectangle 24"/>
                <p:cNvSpPr>
                  <a:spLocks noChangeArrowheads="1"/>
                </p:cNvSpPr>
                <p:nvPr/>
              </p:nvSpPr>
              <p:spPr bwMode="auto">
                <a:xfrm>
                  <a:off x="43" y="1496"/>
                  <a:ext cx="331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sz="1400">
                      <a:cs typeface="Times New Roman" pitchFamily="18" charset="0"/>
                    </a:rPr>
                    <a:t>2</a:t>
                  </a:r>
                </a:p>
                <a:p>
                  <a:endParaRPr lang="en-US" sz="2800"/>
                </a:p>
              </p:txBody>
            </p:sp>
            <p:sp>
              <p:nvSpPr>
                <p:cNvPr id="60441" name="Rectangle 25"/>
                <p:cNvSpPr>
                  <a:spLocks noChangeArrowheads="1"/>
                </p:cNvSpPr>
                <p:nvPr/>
              </p:nvSpPr>
              <p:spPr bwMode="auto">
                <a:xfrm>
                  <a:off x="0" y="1496"/>
                  <a:ext cx="417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0442" name="Group 26"/>
              <p:cNvGrpSpPr>
                <a:grpSpLocks/>
              </p:cNvGrpSpPr>
              <p:nvPr/>
            </p:nvGrpSpPr>
            <p:grpSpPr bwMode="auto">
              <a:xfrm>
                <a:off x="417" y="1496"/>
                <a:ext cx="1382" cy="518"/>
                <a:chOff x="417" y="1496"/>
                <a:chExt cx="1382" cy="518"/>
              </a:xfrm>
            </p:grpSpPr>
            <p:sp>
              <p:nvSpPr>
                <p:cNvPr id="60443" name="Rectangle 27"/>
                <p:cNvSpPr>
                  <a:spLocks noChangeArrowheads="1"/>
                </p:cNvSpPr>
                <p:nvPr/>
              </p:nvSpPr>
              <p:spPr bwMode="auto">
                <a:xfrm>
                  <a:off x="460" y="1496"/>
                  <a:ext cx="1296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sz="1400">
                      <a:cs typeface="Times New Roman" pitchFamily="18" charset="0"/>
                    </a:rPr>
                    <a:t>Circuit switched call lasts for few minutes</a:t>
                  </a:r>
                </a:p>
                <a:p>
                  <a:endParaRPr lang="en-US" sz="2800"/>
                </a:p>
              </p:txBody>
            </p:sp>
            <p:sp>
              <p:nvSpPr>
                <p:cNvPr id="60444" name="Rectangle 28"/>
                <p:cNvSpPr>
                  <a:spLocks noChangeArrowheads="1"/>
                </p:cNvSpPr>
                <p:nvPr/>
              </p:nvSpPr>
              <p:spPr bwMode="auto">
                <a:xfrm>
                  <a:off x="417" y="1496"/>
                  <a:ext cx="1382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0445" name="Group 29"/>
              <p:cNvGrpSpPr>
                <a:grpSpLocks/>
              </p:cNvGrpSpPr>
              <p:nvPr/>
            </p:nvGrpSpPr>
            <p:grpSpPr bwMode="auto">
              <a:xfrm>
                <a:off x="1799" y="1496"/>
                <a:ext cx="2001" cy="518"/>
                <a:chOff x="1799" y="1496"/>
                <a:chExt cx="2001" cy="518"/>
              </a:xfrm>
            </p:grpSpPr>
            <p:sp>
              <p:nvSpPr>
                <p:cNvPr id="60446" name="Rectangle 30"/>
                <p:cNvSpPr>
                  <a:spLocks noChangeArrowheads="1"/>
                </p:cNvSpPr>
                <p:nvPr/>
              </p:nvSpPr>
              <p:spPr bwMode="auto">
                <a:xfrm>
                  <a:off x="1842" y="1496"/>
                  <a:ext cx="1915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sz="1400">
                      <a:cs typeface="Times New Roman" pitchFamily="18" charset="0"/>
                    </a:rPr>
                    <a:t>New packet may arrive every few </a:t>
                  </a:r>
                  <a:r>
                    <a:rPr lang="en-US" sz="1400">
                      <a:cs typeface="Times New Roman" pitchFamily="18" charset="0"/>
                      <a:sym typeface="Symbol" pitchFamily="18" charset="2"/>
                    </a:rPr>
                    <a:t></a:t>
                  </a:r>
                  <a:r>
                    <a:rPr lang="en-US" sz="1400">
                      <a:cs typeface="Times New Roman" pitchFamily="18" charset="0"/>
                    </a:rPr>
                    <a:t>sec</a:t>
                  </a:r>
                  <a:endParaRPr lang="en-US" sz="1400">
                    <a:cs typeface="Times New Roman" pitchFamily="18" charset="0"/>
                    <a:sym typeface="Symbol" pitchFamily="18" charset="2"/>
                  </a:endParaRPr>
                </a:p>
                <a:p>
                  <a:endParaRPr lang="en-US" sz="1400">
                    <a:cs typeface="Times New Roman" pitchFamily="18" charset="0"/>
                    <a:sym typeface="Symbol" pitchFamily="18" charset="2"/>
                  </a:endParaRPr>
                </a:p>
              </p:txBody>
            </p:sp>
            <p:sp>
              <p:nvSpPr>
                <p:cNvPr id="60447" name="Rectangle 31"/>
                <p:cNvSpPr>
                  <a:spLocks noChangeArrowheads="1"/>
                </p:cNvSpPr>
                <p:nvPr/>
              </p:nvSpPr>
              <p:spPr bwMode="auto">
                <a:xfrm>
                  <a:off x="1799" y="1496"/>
                  <a:ext cx="2001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0448" name="Group 32"/>
              <p:cNvGrpSpPr>
                <a:grpSpLocks/>
              </p:cNvGrpSpPr>
              <p:nvPr/>
            </p:nvGrpSpPr>
            <p:grpSpPr bwMode="auto">
              <a:xfrm>
                <a:off x="0" y="2014"/>
                <a:ext cx="417" cy="863"/>
                <a:chOff x="0" y="2014"/>
                <a:chExt cx="417" cy="863"/>
              </a:xfrm>
            </p:grpSpPr>
            <p:sp>
              <p:nvSpPr>
                <p:cNvPr id="60449" name="Rectangle 33"/>
                <p:cNvSpPr>
                  <a:spLocks noChangeArrowheads="1"/>
                </p:cNvSpPr>
                <p:nvPr/>
              </p:nvSpPr>
              <p:spPr bwMode="auto">
                <a:xfrm>
                  <a:off x="43" y="2014"/>
                  <a:ext cx="331" cy="8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sz="1400">
                      <a:cs typeface="Times New Roman" pitchFamily="18" charset="0"/>
                    </a:rPr>
                    <a:t>3</a:t>
                  </a:r>
                </a:p>
                <a:p>
                  <a:endParaRPr lang="en-US" sz="2800"/>
                </a:p>
              </p:txBody>
            </p:sp>
            <p:sp>
              <p:nvSpPr>
                <p:cNvPr id="60450" name="Rectangle 34"/>
                <p:cNvSpPr>
                  <a:spLocks noChangeArrowheads="1"/>
                </p:cNvSpPr>
                <p:nvPr/>
              </p:nvSpPr>
              <p:spPr bwMode="auto">
                <a:xfrm>
                  <a:off x="0" y="2014"/>
                  <a:ext cx="417" cy="86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0451" name="Group 35"/>
              <p:cNvGrpSpPr>
                <a:grpSpLocks/>
              </p:cNvGrpSpPr>
              <p:nvPr/>
            </p:nvGrpSpPr>
            <p:grpSpPr bwMode="auto">
              <a:xfrm>
                <a:off x="417" y="2014"/>
                <a:ext cx="1382" cy="863"/>
                <a:chOff x="417" y="2014"/>
                <a:chExt cx="1382" cy="863"/>
              </a:xfrm>
            </p:grpSpPr>
            <p:sp>
              <p:nvSpPr>
                <p:cNvPr id="60452" name="Rectangle 36"/>
                <p:cNvSpPr>
                  <a:spLocks noChangeArrowheads="1"/>
                </p:cNvSpPr>
                <p:nvPr/>
              </p:nvSpPr>
              <p:spPr bwMode="auto">
                <a:xfrm>
                  <a:off x="460" y="2014"/>
                  <a:ext cx="1296" cy="8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sz="1400" dirty="0">
                      <a:cs typeface="Times New Roman" pitchFamily="18" charset="0"/>
                    </a:rPr>
                    <a:t>No buffer required</a:t>
                  </a:r>
                </a:p>
                <a:p>
                  <a:endParaRPr lang="en-US" sz="2800" dirty="0"/>
                </a:p>
              </p:txBody>
            </p:sp>
            <p:sp>
              <p:nvSpPr>
                <p:cNvPr id="60453" name="Rectangle 37"/>
                <p:cNvSpPr>
                  <a:spLocks noChangeArrowheads="1"/>
                </p:cNvSpPr>
                <p:nvPr/>
              </p:nvSpPr>
              <p:spPr bwMode="auto">
                <a:xfrm>
                  <a:off x="417" y="2014"/>
                  <a:ext cx="1382" cy="86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0454" name="Group 38"/>
              <p:cNvGrpSpPr>
                <a:grpSpLocks/>
              </p:cNvGrpSpPr>
              <p:nvPr/>
            </p:nvGrpSpPr>
            <p:grpSpPr bwMode="auto">
              <a:xfrm>
                <a:off x="1799" y="2014"/>
                <a:ext cx="2001" cy="863"/>
                <a:chOff x="1799" y="2014"/>
                <a:chExt cx="2001" cy="863"/>
              </a:xfrm>
            </p:grpSpPr>
            <p:sp>
              <p:nvSpPr>
                <p:cNvPr id="60455" name="Rectangle 39"/>
                <p:cNvSpPr>
                  <a:spLocks noChangeArrowheads="1"/>
                </p:cNvSpPr>
                <p:nvPr/>
              </p:nvSpPr>
              <p:spPr bwMode="auto">
                <a:xfrm>
                  <a:off x="1842" y="2014"/>
                  <a:ext cx="1915" cy="8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2800" dirty="0"/>
                </a:p>
              </p:txBody>
            </p:sp>
            <p:sp>
              <p:nvSpPr>
                <p:cNvPr id="60456" name="Rectangle 40"/>
                <p:cNvSpPr>
                  <a:spLocks noChangeArrowheads="1"/>
                </p:cNvSpPr>
                <p:nvPr/>
              </p:nvSpPr>
              <p:spPr bwMode="auto">
                <a:xfrm>
                  <a:off x="1799" y="2014"/>
                  <a:ext cx="2001" cy="86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60457" name="Rectangle 41"/>
            <p:cNvSpPr>
              <a:spLocks noChangeArrowheads="1"/>
            </p:cNvSpPr>
            <p:nvPr/>
          </p:nvSpPr>
          <p:spPr bwMode="auto">
            <a:xfrm>
              <a:off x="-3" y="-3"/>
              <a:ext cx="3806" cy="2883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572000" y="4583668"/>
            <a:ext cx="13195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cs typeface="Times New Roman" pitchFamily="18" charset="0"/>
              </a:rPr>
              <a:t>buffer </a:t>
            </a:r>
            <a:r>
              <a:rPr lang="en-US" sz="1400" dirty="0">
                <a:cs typeface="Times New Roman" pitchFamily="18" charset="0"/>
              </a:rPr>
              <a:t>required</a:t>
            </a:r>
          </a:p>
        </p:txBody>
      </p:sp>
    </p:spTree>
    <p:extLst>
      <p:ext uri="{BB962C8B-B14F-4D97-AF65-F5344CB8AC3E}">
        <p14:creationId xmlns:p14="http://schemas.microsoft.com/office/powerpoint/2010/main" val="24286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smtClean="0"/>
              <a:t>L.Rania Ahmed Tabeidi</a:t>
            </a:r>
          </a:p>
        </p:txBody>
      </p:sp>
      <p:sp>
        <p:nvSpPr>
          <p:cNvPr id="583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1-</a:t>
            </a:r>
            <a:fld id="{4A86DA7E-2D78-4C90-BCB7-CD918D47D621}" type="slidenum">
              <a:rPr lang="en-US" sz="1400"/>
              <a:pPr/>
              <a:t>38</a:t>
            </a:fld>
            <a:endParaRPr lang="en-US" sz="1400"/>
          </a:p>
        </p:txBody>
      </p:sp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92D050"/>
                </a:solidFill>
              </a:rPr>
              <a:t>Summary</a:t>
            </a: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Network Taxonomy</a:t>
            </a:r>
          </a:p>
          <a:p>
            <a:pPr lvl="1"/>
            <a:r>
              <a:rPr lang="en-US" dirty="0" smtClean="0"/>
              <a:t>Broadcast </a:t>
            </a:r>
          </a:p>
          <a:p>
            <a:pPr lvl="1"/>
            <a:r>
              <a:rPr lang="en-US" dirty="0" smtClean="0"/>
              <a:t>Circuit Switch</a:t>
            </a:r>
          </a:p>
          <a:p>
            <a:pPr lvl="1"/>
            <a:r>
              <a:rPr lang="en-US" dirty="0" smtClean="0"/>
              <a:t>Packet switch</a:t>
            </a:r>
          </a:p>
          <a:p>
            <a:pPr lvl="1"/>
            <a:r>
              <a:rPr lang="en-US" dirty="0" smtClean="0"/>
              <a:t>Virtual circuit switch</a:t>
            </a:r>
          </a:p>
          <a:p>
            <a:pPr lvl="1">
              <a:buFont typeface="Wingdings" pitchFamily="2" charset="2"/>
              <a:buNone/>
            </a:pPr>
            <a:endParaRPr lang="en-US" dirty="0" smtClean="0"/>
          </a:p>
          <a:p>
            <a:r>
              <a:rPr lang="en-US" dirty="0" smtClean="0"/>
              <a:t>Switched Network Performance</a:t>
            </a:r>
          </a:p>
          <a:p>
            <a:pPr lvl="1"/>
            <a:r>
              <a:rPr lang="en-US" dirty="0" smtClean="0"/>
              <a:t>Delay, packet loss, throughput</a:t>
            </a:r>
          </a:p>
        </p:txBody>
      </p:sp>
    </p:spTree>
    <p:extLst>
      <p:ext uri="{BB962C8B-B14F-4D97-AF65-F5344CB8AC3E}">
        <p14:creationId xmlns:p14="http://schemas.microsoft.com/office/powerpoint/2010/main" val="15074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119257"/>
            <a:ext cx="6629400" cy="3603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End </a:t>
            </a:r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Slide </a:t>
            </a: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Show # 3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en-US" sz="96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>
                <a:solidFill>
                  <a:srgbClr val="04617B"/>
                </a:solidFill>
              </a:rPr>
              <a:pPr/>
              <a:t>39</a:t>
            </a:fld>
            <a:endParaRPr lang="en-US">
              <a:solidFill>
                <a:srgbClr val="04617B"/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smtClean="0">
                <a:solidFill>
                  <a:srgbClr val="0070C0"/>
                </a:solidFill>
              </a:rPr>
              <a:t>L.Rania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7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Pushpi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823</TotalTime>
  <Words>1951</Words>
  <Application>Microsoft Office PowerPoint</Application>
  <PresentationFormat>On-screen Show (4:3)</PresentationFormat>
  <Paragraphs>404</Paragraphs>
  <Slides>39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1_Pushpin</vt:lpstr>
      <vt:lpstr>Clip</vt:lpstr>
      <vt:lpstr>Equation</vt:lpstr>
      <vt:lpstr>PowerPoint Presentation</vt:lpstr>
      <vt:lpstr>Outline</vt:lpstr>
      <vt:lpstr>Network Taxonomy</vt:lpstr>
      <vt:lpstr>1. Broadcast networks </vt:lpstr>
      <vt:lpstr>2. Switching Networks</vt:lpstr>
      <vt:lpstr>2. Switching Networks cont…</vt:lpstr>
      <vt:lpstr>2. Switched Network cont…</vt:lpstr>
      <vt:lpstr>2.1 Circuit Switching</vt:lpstr>
      <vt:lpstr>2.1 Circuit Switching cont…</vt:lpstr>
      <vt:lpstr>PowerPoint Presentation</vt:lpstr>
      <vt:lpstr>2.1 Circuit switching cont…</vt:lpstr>
      <vt:lpstr>2.1  Circuit Switching cont…</vt:lpstr>
      <vt:lpstr>Circuit Switching: FDM and TDM</vt:lpstr>
      <vt:lpstr>Time Division Multiplexing (TDM)</vt:lpstr>
      <vt:lpstr>Circuit Switching: FDM and TDM cont…</vt:lpstr>
      <vt:lpstr>2.2 Time Division Mux (TDM) </vt:lpstr>
      <vt:lpstr>Packet Switching</vt:lpstr>
      <vt:lpstr>2.2 Packet-switched Networks:  Features:</vt:lpstr>
      <vt:lpstr>Timing Diagram of Packet Switching</vt:lpstr>
      <vt:lpstr>2.2 Packet-switched Networks:  Forwarding</vt:lpstr>
      <vt:lpstr>Datagram</vt:lpstr>
      <vt:lpstr>Virtual Circuit</vt:lpstr>
      <vt:lpstr>Packet Switching : Virtual Circuit</vt:lpstr>
      <vt:lpstr>Packet Switching: Virtual Circuit</vt:lpstr>
      <vt:lpstr>Packet Switching vs Circuit Switching</vt:lpstr>
      <vt:lpstr>Switching technology</vt:lpstr>
      <vt:lpstr>Disadvantages of packet switching</vt:lpstr>
      <vt:lpstr>PowerPoint Presentation</vt:lpstr>
      <vt:lpstr>An Example</vt:lpstr>
      <vt:lpstr>An Example (cont.)</vt:lpstr>
      <vt:lpstr>Another example</vt:lpstr>
      <vt:lpstr>How do loss and delay occur in packet switching?</vt:lpstr>
      <vt:lpstr>packet delay</vt:lpstr>
      <vt:lpstr>PowerPoint Presentation</vt:lpstr>
      <vt:lpstr>Packet loss</vt:lpstr>
      <vt:lpstr>Throughput</vt:lpstr>
      <vt:lpstr>PowerPoint Presentation</vt:lpstr>
      <vt:lpstr>Summary</vt:lpstr>
      <vt:lpstr>PowerPoint Presentation</vt:lpstr>
    </vt:vector>
  </TitlesOfParts>
  <Company>rno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rno</dc:creator>
  <cp:lastModifiedBy>rno</cp:lastModifiedBy>
  <cp:revision>102</cp:revision>
  <dcterms:created xsi:type="dcterms:W3CDTF">2012-02-02T23:41:35Z</dcterms:created>
  <dcterms:modified xsi:type="dcterms:W3CDTF">2012-02-19T21:58:48Z</dcterms:modified>
</cp:coreProperties>
</file>