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Default Extension="gif" ContentType="image/gif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19"/>
  </p:notesMasterIdLst>
  <p:sldIdLst>
    <p:sldId id="270" r:id="rId2"/>
    <p:sldId id="256" r:id="rId3"/>
    <p:sldId id="257" r:id="rId4"/>
    <p:sldId id="275" r:id="rId5"/>
    <p:sldId id="273" r:id="rId6"/>
    <p:sldId id="258" r:id="rId7"/>
    <p:sldId id="274" r:id="rId8"/>
    <p:sldId id="259" r:id="rId9"/>
    <p:sldId id="260" r:id="rId10"/>
    <p:sldId id="261" r:id="rId11"/>
    <p:sldId id="262" r:id="rId12"/>
    <p:sldId id="280" r:id="rId13"/>
    <p:sldId id="263" r:id="rId14"/>
    <p:sldId id="276" r:id="rId15"/>
    <p:sldId id="277" r:id="rId16"/>
    <p:sldId id="279" r:id="rId17"/>
    <p:sldId id="278" r:id="rId18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B9B8"/>
    <a:srgbClr val="D99694"/>
    <a:srgbClr val="FF6699"/>
    <a:srgbClr val="FF5050"/>
    <a:srgbClr val="4F622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82967" autoAdjust="0"/>
    <p:restoredTop sz="96661" autoAdjust="0"/>
  </p:normalViewPr>
  <p:slideViewPr>
    <p:cSldViewPr>
      <p:cViewPr>
        <p:scale>
          <a:sx n="77" d="100"/>
          <a:sy n="77" d="100"/>
        </p:scale>
        <p:origin x="-684" y="-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BBD120-D3FB-4377-B135-59CDEE080F7C}" type="datetimeFigureOut">
              <a:rPr lang="en-US" smtClean="0"/>
              <a:pPr/>
              <a:t>9/29/2011</a:t>
            </a:fld>
            <a:endParaRPr lang="en-US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2BF5D3-244B-4A2F-B89F-6641E2E7226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BF5D3-244B-4A2F-B89F-6641E2E7226F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BF5D3-244B-4A2F-B89F-6641E2E7226F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BF5D3-244B-4A2F-B89F-6641E2E7226F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BF5D3-244B-4A2F-B89F-6641E2E7226F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BF5D3-244B-4A2F-B89F-6641E2E7226F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BF5D3-244B-4A2F-B89F-6641E2E7226F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BF5D3-244B-4A2F-B89F-6641E2E7226F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BF5D3-244B-4A2F-B89F-6641E2E7226F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BF5D3-244B-4A2F-B89F-6641E2E7226F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BF5D3-244B-4A2F-B89F-6641E2E7226F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BF5D3-244B-4A2F-B89F-6641E2E7226F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BF5D3-244B-4A2F-B89F-6641E2E7226F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BF5D3-244B-4A2F-B89F-6641E2E7226F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BF5D3-244B-4A2F-B89F-6641E2E7226F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BF5D3-244B-4A2F-B89F-6641E2E7226F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BF5D3-244B-4A2F-B89F-6641E2E7226F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BF5D3-244B-4A2F-B89F-6641E2E7226F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7E308-73BE-4819-B92D-1019C9CF2F33}" type="datetimeFigureOut">
              <a:rPr lang="ar-SA" smtClean="0"/>
              <a:pPr/>
              <a:t>02/11/1432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34995-9168-49AC-B2F8-13CDFE2FF847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7E308-73BE-4819-B92D-1019C9CF2F33}" type="datetimeFigureOut">
              <a:rPr lang="ar-SA" smtClean="0"/>
              <a:pPr/>
              <a:t>02/11/1432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34995-9168-49AC-B2F8-13CDFE2FF847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7E308-73BE-4819-B92D-1019C9CF2F33}" type="datetimeFigureOut">
              <a:rPr lang="ar-SA" smtClean="0"/>
              <a:pPr/>
              <a:t>02/11/1432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34995-9168-49AC-B2F8-13CDFE2FF847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7E308-73BE-4819-B92D-1019C9CF2F33}" type="datetimeFigureOut">
              <a:rPr lang="ar-SA" smtClean="0"/>
              <a:pPr/>
              <a:t>02/11/1432</a:t>
            </a:fld>
            <a:endParaRPr lang="ar-SA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34995-9168-49AC-B2F8-13CDFE2FF847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7E308-73BE-4819-B92D-1019C9CF2F33}" type="datetimeFigureOut">
              <a:rPr lang="ar-SA" smtClean="0"/>
              <a:pPr/>
              <a:t>02/11/1432</a:t>
            </a:fld>
            <a:endParaRPr lang="ar-SA" dirty="0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34995-9168-49AC-B2F8-13CDFE2FF847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7E308-73BE-4819-B92D-1019C9CF2F33}" type="datetimeFigureOut">
              <a:rPr lang="ar-SA" smtClean="0"/>
              <a:pPr/>
              <a:t>02/11/1432</a:t>
            </a:fld>
            <a:endParaRPr lang="ar-SA" dirty="0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34995-9168-49AC-B2F8-13CDFE2FF847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7E308-73BE-4819-B92D-1019C9CF2F33}" type="datetimeFigureOut">
              <a:rPr lang="ar-SA" smtClean="0"/>
              <a:pPr/>
              <a:t>02/11/1432</a:t>
            </a:fld>
            <a:endParaRPr lang="ar-SA" dirty="0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34995-9168-49AC-B2F8-13CDFE2FF847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7E308-73BE-4819-B92D-1019C9CF2F33}" type="datetimeFigureOut">
              <a:rPr lang="ar-SA" smtClean="0"/>
              <a:pPr/>
              <a:t>02/11/1432</a:t>
            </a:fld>
            <a:endParaRPr lang="ar-SA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34995-9168-49AC-B2F8-13CDFE2FF847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7E308-73BE-4819-B92D-1019C9CF2F33}" type="datetimeFigureOut">
              <a:rPr lang="ar-SA" smtClean="0"/>
              <a:pPr/>
              <a:t>02/11/1432</a:t>
            </a:fld>
            <a:endParaRPr lang="ar-SA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34995-9168-49AC-B2F8-13CDFE2FF847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7E308-73BE-4819-B92D-1019C9CF2F33}" type="datetimeFigureOut">
              <a:rPr lang="ar-SA" smtClean="0"/>
              <a:pPr/>
              <a:t>02/11/1432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34995-9168-49AC-B2F8-13CDFE2FF847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7E308-73BE-4819-B92D-1019C9CF2F33}" type="datetimeFigureOut">
              <a:rPr lang="ar-SA" smtClean="0"/>
              <a:pPr/>
              <a:t>02/11/1432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34995-9168-49AC-B2F8-13CDFE2FF847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E7E308-73BE-4819-B92D-1019C9CF2F33}" type="datetimeFigureOut">
              <a:rPr lang="ar-SA" smtClean="0"/>
              <a:pPr/>
              <a:t>02/11/1432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534995-9168-49AC-B2F8-13CDFE2FF847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صورة 8" descr="imag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857760"/>
            <a:ext cx="1857356" cy="2000239"/>
          </a:xfrm>
          <a:prstGeom prst="rect">
            <a:avLst/>
          </a:prstGeom>
        </p:spPr>
      </p:pic>
      <p:pic>
        <p:nvPicPr>
          <p:cNvPr id="10" name="صورة 9" descr="imag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14876" y="4857761"/>
            <a:ext cx="2000232" cy="2000239"/>
          </a:xfrm>
          <a:prstGeom prst="rect">
            <a:avLst/>
          </a:prstGeom>
        </p:spPr>
      </p:pic>
      <p:pic>
        <p:nvPicPr>
          <p:cNvPr id="11" name="صورة 10" descr="imag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5984" y="4929174"/>
            <a:ext cx="1928794" cy="1928826"/>
          </a:xfrm>
          <a:prstGeom prst="rect">
            <a:avLst/>
          </a:prstGeom>
        </p:spPr>
      </p:pic>
      <p:pic>
        <p:nvPicPr>
          <p:cNvPr id="12" name="صورة 11" descr="imag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15206" y="4857760"/>
            <a:ext cx="1928794" cy="2000240"/>
          </a:xfrm>
          <a:prstGeom prst="rect">
            <a:avLst/>
          </a:prstGeom>
        </p:spPr>
      </p:pic>
      <p:pic>
        <p:nvPicPr>
          <p:cNvPr id="13" name="صورة 12" descr="imag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928794" cy="2071678"/>
          </a:xfrm>
          <a:prstGeom prst="rect">
            <a:avLst/>
          </a:prstGeom>
        </p:spPr>
      </p:pic>
      <p:pic>
        <p:nvPicPr>
          <p:cNvPr id="14" name="صورة 13" descr="imag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571744"/>
            <a:ext cx="1857356" cy="1911791"/>
          </a:xfrm>
          <a:prstGeom prst="rect">
            <a:avLst/>
          </a:prstGeom>
        </p:spPr>
      </p:pic>
      <p:sp>
        <p:nvSpPr>
          <p:cNvPr id="18" name="مستطيل 17"/>
          <p:cNvSpPr/>
          <p:nvPr/>
        </p:nvSpPr>
        <p:spPr>
          <a:xfrm>
            <a:off x="2285984" y="928670"/>
            <a:ext cx="5643602" cy="3785652"/>
          </a:xfrm>
          <a:prstGeom prst="rect">
            <a:avLst/>
          </a:prstGeom>
          <a:solidFill>
            <a:schemeClr val="accent3">
              <a:lumMod val="50000"/>
            </a:schemeClr>
          </a:solidFill>
          <a:ln w="5715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endParaRPr lang="ar-SA" sz="6000" b="1" cap="none" spc="0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glow rad="101600">
                  <a:srgbClr val="FFFF00">
                    <a:alpha val="60000"/>
                  </a:srgbClr>
                </a:glow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  <a:p>
            <a:pPr algn="ctr"/>
            <a:r>
              <a:rPr lang="ar-SA" sz="60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المحاضرة الثانية</a:t>
            </a:r>
          </a:p>
          <a:p>
            <a:pPr algn="ctr"/>
            <a:r>
              <a:rPr lang="ar-SA" sz="6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الأنسجة </a:t>
            </a:r>
            <a:r>
              <a:rPr lang="ar-SA" sz="60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الطلائية</a:t>
            </a:r>
            <a:endParaRPr lang="ar-SA" sz="6000" b="1" cap="none" spc="0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glow rad="101600">
                  <a:srgbClr val="FFFF00">
                    <a:alpha val="60000"/>
                  </a:srgbClr>
                </a:glow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  <a:p>
            <a:pPr algn="ctr"/>
            <a:endParaRPr lang="ar-SA" sz="6000" b="1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glow rad="101600">
                  <a:srgbClr val="FFFF00">
                    <a:alpha val="60000"/>
                  </a:srgbClr>
                </a:glow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allAtOnce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6"/>
          <p:cNvSpPr/>
          <p:nvPr/>
        </p:nvSpPr>
        <p:spPr>
          <a:xfrm>
            <a:off x="2428860" y="214290"/>
            <a:ext cx="4572032" cy="714380"/>
          </a:xfrm>
          <a:prstGeom prst="rect">
            <a:avLst/>
          </a:prstGeom>
          <a:ln w="57150">
            <a:solidFill>
              <a:schemeClr val="accent5">
                <a:lumMod val="75000"/>
              </a:schemeClr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الأنسجة في جسم الإنسان</a:t>
            </a:r>
            <a:endParaRPr lang="ar-SA" sz="40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2">
                  <a:lumMod val="75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6" name="مستطيل مستدير الزوايا 15"/>
          <p:cNvSpPr/>
          <p:nvPr/>
        </p:nvSpPr>
        <p:spPr>
          <a:xfrm>
            <a:off x="-2844824" y="5013176"/>
            <a:ext cx="832746" cy="642942"/>
          </a:xfrm>
          <a:prstGeom prst="roundRect">
            <a:avLst/>
          </a:prstGeom>
          <a:ln w="57150">
            <a:solidFill>
              <a:schemeClr val="accent2">
                <a:lumMod val="40000"/>
                <a:lumOff val="60000"/>
              </a:schemeClr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b="1" dirty="0" err="1" smtClean="0">
                <a:solidFill>
                  <a:schemeClr val="accent4">
                    <a:lumMod val="50000"/>
                  </a:schemeClr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الأنسج</a:t>
            </a:r>
            <a:endParaRPr lang="ar-SA" sz="4000" b="1" dirty="0" smtClean="0">
              <a:solidFill>
                <a:schemeClr val="accent4">
                  <a:lumMod val="50000"/>
                </a:schemeClr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9" name="مستطيل مستدير الزوايا 18"/>
          <p:cNvSpPr/>
          <p:nvPr/>
        </p:nvSpPr>
        <p:spPr>
          <a:xfrm>
            <a:off x="3059832" y="5877272"/>
            <a:ext cx="3071834" cy="642942"/>
          </a:xfrm>
          <a:prstGeom prst="roundRect">
            <a:avLst/>
          </a:prstGeom>
          <a:ln w="57150">
            <a:solidFill>
              <a:schemeClr val="accent2">
                <a:lumMod val="40000"/>
                <a:lumOff val="60000"/>
              </a:schemeClr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b="1" dirty="0" smtClean="0">
                <a:solidFill>
                  <a:schemeClr val="accent4">
                    <a:lumMod val="50000"/>
                  </a:schemeClr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الأنسجة العصبية</a:t>
            </a:r>
          </a:p>
        </p:txBody>
      </p:sp>
      <p:sp>
        <p:nvSpPr>
          <p:cNvPr id="20" name="مستطيل مستدير الزوايا 19"/>
          <p:cNvSpPr/>
          <p:nvPr/>
        </p:nvSpPr>
        <p:spPr>
          <a:xfrm>
            <a:off x="1285852" y="4857760"/>
            <a:ext cx="2857520" cy="642942"/>
          </a:xfrm>
          <a:prstGeom prst="roundRect">
            <a:avLst/>
          </a:prstGeom>
          <a:ln w="57150">
            <a:solidFill>
              <a:schemeClr val="accent2">
                <a:lumMod val="40000"/>
                <a:lumOff val="60000"/>
              </a:schemeClr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b="1" dirty="0" smtClean="0">
                <a:solidFill>
                  <a:schemeClr val="accent4">
                    <a:lumMod val="50000"/>
                  </a:schemeClr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الأنسجة الضامة</a:t>
            </a:r>
          </a:p>
        </p:txBody>
      </p:sp>
      <p:sp>
        <p:nvSpPr>
          <p:cNvPr id="27" name="مستطيل مستدير الزوايا 26"/>
          <p:cNvSpPr/>
          <p:nvPr/>
        </p:nvSpPr>
        <p:spPr>
          <a:xfrm>
            <a:off x="5000628" y="4857760"/>
            <a:ext cx="3071834" cy="642942"/>
          </a:xfrm>
          <a:prstGeom prst="roundRect">
            <a:avLst/>
          </a:prstGeom>
          <a:ln w="57150">
            <a:solidFill>
              <a:schemeClr val="accent2">
                <a:lumMod val="40000"/>
                <a:lumOff val="60000"/>
              </a:schemeClr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b="1" dirty="0" smtClean="0">
                <a:solidFill>
                  <a:schemeClr val="accent4">
                    <a:lumMod val="50000"/>
                  </a:schemeClr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الأنسجة العضلية</a:t>
            </a:r>
          </a:p>
        </p:txBody>
      </p:sp>
      <p:sp>
        <p:nvSpPr>
          <p:cNvPr id="28" name="مستطيل مستدير الزوايا 27"/>
          <p:cNvSpPr/>
          <p:nvPr/>
        </p:nvSpPr>
        <p:spPr>
          <a:xfrm>
            <a:off x="3571868" y="3786190"/>
            <a:ext cx="2928958" cy="714380"/>
          </a:xfrm>
          <a:prstGeom prst="roundRect">
            <a:avLst/>
          </a:prstGeom>
          <a:ln w="57150">
            <a:solidFill>
              <a:schemeClr val="accent2">
                <a:lumMod val="40000"/>
                <a:lumOff val="60000"/>
              </a:schemeClr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b="1" dirty="0" smtClean="0">
                <a:solidFill>
                  <a:schemeClr val="accent4">
                    <a:lumMod val="50000"/>
                  </a:schemeClr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الأنسجة</a:t>
            </a:r>
            <a:r>
              <a:rPr lang="ar-SA" sz="4000" dirty="0" smtClean="0">
                <a:solidFill>
                  <a:schemeClr val="accent4">
                    <a:lumMod val="50000"/>
                  </a:schemeClr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Arabic Typesetting" pitchFamily="66" charset="-78"/>
                <a:cs typeface="Arabic Typesetting" pitchFamily="66" charset="-78"/>
              </a:rPr>
              <a:t> </a:t>
            </a:r>
            <a:r>
              <a:rPr lang="ar-SA" sz="4000" b="1" dirty="0" smtClean="0">
                <a:solidFill>
                  <a:schemeClr val="accent4">
                    <a:lumMod val="50000"/>
                  </a:schemeClr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الطلائية</a:t>
            </a:r>
            <a:endParaRPr lang="ar-SA" sz="4000" b="1" dirty="0">
              <a:solidFill>
                <a:schemeClr val="accent4">
                  <a:lumMod val="50000"/>
                </a:schemeClr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0" name="مربع نص 9"/>
          <p:cNvSpPr txBox="1"/>
          <p:nvPr/>
        </p:nvSpPr>
        <p:spPr>
          <a:xfrm>
            <a:off x="0" y="1214422"/>
            <a:ext cx="892971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400" b="1" dirty="0" smtClean="0">
                <a:solidFill>
                  <a:srgbClr val="0070C0"/>
                </a:solidFill>
              </a:rPr>
              <a:t>الأنسجة:</a:t>
            </a:r>
            <a:r>
              <a:rPr lang="ar-SA" sz="2400" dirty="0" smtClean="0">
                <a:solidFill>
                  <a:srgbClr val="0070C0"/>
                </a:solidFill>
              </a:rPr>
              <a:t> مجموعة من الخلايا المتشابهة في التركيب والوظيفة.</a:t>
            </a:r>
          </a:p>
          <a:p>
            <a:endParaRPr lang="ar-SA" sz="2400" dirty="0" smtClean="0"/>
          </a:p>
          <a:p>
            <a:r>
              <a:rPr lang="ar-SA" sz="2400" dirty="0" smtClean="0">
                <a:solidFill>
                  <a:srgbClr val="C00000"/>
                </a:solidFill>
              </a:rPr>
              <a:t>( خلية </a:t>
            </a:r>
            <a:r>
              <a:rPr lang="ar-SA" sz="2400" dirty="0" smtClean="0">
                <a:solidFill>
                  <a:srgbClr val="C00000"/>
                </a:solidFill>
                <a:sym typeface="Wingdings 3"/>
              </a:rPr>
              <a:t></a:t>
            </a:r>
            <a:r>
              <a:rPr lang="ar-SA" sz="2400" dirty="0" smtClean="0">
                <a:solidFill>
                  <a:srgbClr val="C00000"/>
                </a:solidFill>
              </a:rPr>
              <a:t> نسيج </a:t>
            </a:r>
            <a:r>
              <a:rPr lang="ar-SA" sz="2400" dirty="0" smtClean="0">
                <a:solidFill>
                  <a:srgbClr val="C00000"/>
                </a:solidFill>
                <a:sym typeface="Wingdings 3"/>
              </a:rPr>
              <a:t></a:t>
            </a:r>
            <a:r>
              <a:rPr lang="ar-SA" sz="2400" dirty="0" smtClean="0">
                <a:solidFill>
                  <a:srgbClr val="C00000"/>
                </a:solidFill>
              </a:rPr>
              <a:t> عضو </a:t>
            </a:r>
            <a:r>
              <a:rPr lang="ar-SA" sz="2400" dirty="0" smtClean="0">
                <a:solidFill>
                  <a:srgbClr val="C00000"/>
                </a:solidFill>
                <a:sym typeface="Wingdings 3"/>
              </a:rPr>
              <a:t></a:t>
            </a:r>
            <a:r>
              <a:rPr lang="ar-SA" sz="2400" dirty="0" smtClean="0">
                <a:solidFill>
                  <a:srgbClr val="C00000"/>
                </a:solidFill>
              </a:rPr>
              <a:t> جهاز </a:t>
            </a:r>
            <a:r>
              <a:rPr lang="ar-SA" sz="2400" dirty="0" smtClean="0">
                <a:solidFill>
                  <a:srgbClr val="C00000"/>
                </a:solidFill>
                <a:sym typeface="Wingdings 3"/>
              </a:rPr>
              <a:t></a:t>
            </a:r>
            <a:r>
              <a:rPr lang="ar-SA" sz="2400" dirty="0" smtClean="0">
                <a:solidFill>
                  <a:srgbClr val="C00000"/>
                </a:solidFill>
              </a:rPr>
              <a:t> جسم الإنسان )</a:t>
            </a:r>
          </a:p>
          <a:p>
            <a:endParaRPr lang="ar-SA" sz="2400" dirty="0" smtClean="0"/>
          </a:p>
          <a:p>
            <a:r>
              <a:rPr lang="ar-SA" sz="2400" b="1" dirty="0" smtClean="0"/>
              <a:t>تكمن أوجه الاختلاف بين الأنسجة الحيوانية حول </a:t>
            </a:r>
            <a:r>
              <a:rPr lang="ar-SA" sz="2400" dirty="0" smtClean="0"/>
              <a:t>( أحجامها ، أشكالها ، ترتيبها ، كمية المادة البينية الخلالية ، وظائفها ).</a:t>
            </a:r>
            <a:endParaRPr lang="en-US" sz="2400" dirty="0"/>
          </a:p>
        </p:txBody>
      </p:sp>
      <p:sp>
        <p:nvSpPr>
          <p:cNvPr id="13" name="مستطيل مستدير الزوايا 12"/>
          <p:cNvSpPr/>
          <p:nvPr/>
        </p:nvSpPr>
        <p:spPr>
          <a:xfrm rot="20379109">
            <a:off x="318536" y="3701631"/>
            <a:ext cx="2928958" cy="714380"/>
          </a:xfrm>
          <a:prstGeom prst="roundRect">
            <a:avLst/>
          </a:prstGeom>
          <a:ln w="57150">
            <a:solidFill>
              <a:schemeClr val="accent2">
                <a:lumMod val="40000"/>
                <a:lumOff val="60000"/>
              </a:schemeClr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أنواع الأنسجة</a:t>
            </a:r>
            <a:endParaRPr lang="en-US" sz="4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2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allAtOnce" animBg="1"/>
      <p:bldP spid="16" grpId="0" build="p" animBg="1"/>
      <p:bldP spid="19" grpId="0" build="p" animBg="1"/>
      <p:bldP spid="20" grpId="0" build="p" animBg="1"/>
      <p:bldP spid="27" grpId="0" build="p" animBg="1"/>
      <p:bldP spid="28" grpId="0" build="p" animBg="1"/>
      <p:bldP spid="10" grpId="0" build="allAtOnce"/>
      <p:bldP spid="13" grpId="0" build="allAtOnce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ربع نص 5"/>
          <p:cNvSpPr txBox="1"/>
          <p:nvPr/>
        </p:nvSpPr>
        <p:spPr>
          <a:xfrm>
            <a:off x="539552" y="1700808"/>
            <a:ext cx="8215370" cy="3108543"/>
          </a:xfrm>
          <a:prstGeom prst="rect">
            <a:avLst/>
          </a:prstGeom>
          <a:solidFill>
            <a:schemeClr val="accent6">
              <a:lumMod val="40000"/>
              <a:lumOff val="60000"/>
              <a:alpha val="73000"/>
            </a:schemeClr>
          </a:solidFill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2800" b="1" u="sng" dirty="0" smtClean="0">
                <a:solidFill>
                  <a:schemeClr val="tx1"/>
                </a:solidFill>
              </a:rPr>
              <a:t>الأنسجة الطلائية</a:t>
            </a:r>
          </a:p>
          <a:p>
            <a:endParaRPr lang="ar-SA" sz="2800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ar-SA" sz="2800" dirty="0" smtClean="0"/>
              <a:t>يوجد النسيج الطلائي إما على السطوح الخارجية للجسم أو يبطن السطوح الداخلية للتجاويف أو بطانة أعضاء الجسم المختلفة كبطانة الجهاز الهضمي والتنفسي والأوعية الدموية والقنوات الغددية. </a:t>
            </a:r>
          </a:p>
          <a:p>
            <a:pPr>
              <a:buNone/>
            </a:pPr>
            <a:endParaRPr lang="ar-SA" sz="2800" dirty="0" smtClean="0"/>
          </a:p>
          <a:p>
            <a:pPr>
              <a:buNone/>
            </a:pPr>
            <a:endParaRPr lang="ar-SA" sz="2800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8229600" cy="5440378"/>
          </a:xfrm>
        </p:spPr>
        <p:txBody>
          <a:bodyPr>
            <a:noAutofit/>
          </a:bodyPr>
          <a:lstStyle/>
          <a:p>
            <a:endParaRPr lang="en-US" sz="2400" dirty="0"/>
          </a:p>
        </p:txBody>
      </p:sp>
      <p:sp>
        <p:nvSpPr>
          <p:cNvPr id="3" name="مربع نص 5"/>
          <p:cNvSpPr txBox="1"/>
          <p:nvPr/>
        </p:nvSpPr>
        <p:spPr>
          <a:xfrm>
            <a:off x="323528" y="1340768"/>
            <a:ext cx="8496944" cy="5262979"/>
          </a:xfrm>
          <a:prstGeom prst="rect">
            <a:avLst/>
          </a:prstGeom>
          <a:solidFill>
            <a:srgbClr val="FFC000">
              <a:alpha val="73000"/>
            </a:srgbClr>
          </a:solidFill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ar-SA" sz="2800" dirty="0" smtClean="0"/>
              <a:t>يرتكز النسيج </a:t>
            </a:r>
            <a:r>
              <a:rPr lang="ar-SA" sz="2800" dirty="0" err="1" smtClean="0"/>
              <a:t>الطلائي</a:t>
            </a:r>
            <a:r>
              <a:rPr lang="ar-SA" sz="2800" dirty="0" smtClean="0"/>
              <a:t> على غشاء قاعدي متجانس وغير خلوي، مكون من ألياف شبكية تعمل على دعامة النسيج وتفصله عن الطبقة التي تقع تحته. </a:t>
            </a:r>
          </a:p>
          <a:p>
            <a:pPr marL="514350" indent="-514350">
              <a:buFont typeface="+mj-lt"/>
              <a:buAutoNum type="arabicPeriod"/>
            </a:pPr>
            <a:r>
              <a:rPr lang="ar-SA" sz="2800" dirty="0" smtClean="0"/>
              <a:t>خلاياه متراصة بجوار بعضها البعض. </a:t>
            </a:r>
          </a:p>
          <a:p>
            <a:pPr marL="514350" indent="-514350">
              <a:buFont typeface="+mj-lt"/>
              <a:buAutoNum type="arabicPeriod"/>
            </a:pPr>
            <a:r>
              <a:rPr lang="ar-SA" sz="2800" dirty="0" smtClean="0"/>
              <a:t>المادة بين الخلوية، التي تلصق الخلايا بعضها ببعض قليلة جداً أو تكون معدومة وذلك نظراً لوجود الخلايا بجوار بعضها البعض.</a:t>
            </a:r>
          </a:p>
          <a:p>
            <a:pPr marL="514350" indent="-514350">
              <a:buFont typeface="+mj-lt"/>
              <a:buAutoNum type="arabicPeriod"/>
            </a:pPr>
            <a:r>
              <a:rPr lang="ar-SA" sz="2800" dirty="0" smtClean="0"/>
              <a:t>يخلو النسيج من الأوعية الدموية، ويصله الغذاء بطريقة الانتشار من الطبقة التي تقع تحت. </a:t>
            </a:r>
          </a:p>
          <a:p>
            <a:pPr marL="514350" indent="-514350">
              <a:buFont typeface="+mj-lt"/>
              <a:buAutoNum type="arabicPeriod"/>
            </a:pPr>
            <a:r>
              <a:rPr lang="ar-SA" sz="2800" dirty="0" smtClean="0"/>
              <a:t>تتصف بعض خلايا النسيج بوجود </a:t>
            </a:r>
            <a:r>
              <a:rPr lang="ar-SA" sz="2800" dirty="0" err="1" smtClean="0"/>
              <a:t>زوائد</a:t>
            </a:r>
            <a:r>
              <a:rPr lang="ar-SA" sz="2800" dirty="0" smtClean="0"/>
              <a:t> </a:t>
            </a:r>
            <a:r>
              <a:rPr lang="ar-SA" sz="2800" dirty="0" err="1" smtClean="0"/>
              <a:t>هدبية</a:t>
            </a:r>
            <a:r>
              <a:rPr lang="ar-SA" sz="2800" dirty="0" smtClean="0"/>
              <a:t> على سطحها تسمى بالأهداب. </a:t>
            </a:r>
          </a:p>
          <a:p>
            <a:pPr marL="514350" indent="-514350">
              <a:buFont typeface="+mj-lt"/>
              <a:buAutoNum type="arabicPeriod"/>
            </a:pPr>
            <a:r>
              <a:rPr lang="ar-SA" sz="2800" dirty="0" smtClean="0"/>
              <a:t>الطبقة السفلى منه تنقسم لتعويض الخلايا التالفة وتعرف هذه الطبقة بطبقة </a:t>
            </a:r>
            <a:r>
              <a:rPr lang="ar-SA" sz="2800" dirty="0" err="1" smtClean="0"/>
              <a:t>ملبيجي</a:t>
            </a:r>
            <a:r>
              <a:rPr lang="ar-SA" sz="2800" dirty="0" smtClean="0"/>
              <a:t>. </a:t>
            </a:r>
            <a:endParaRPr lang="ar-SA" sz="2800" dirty="0" smtClean="0">
              <a:solidFill>
                <a:schemeClr val="tx1"/>
              </a:solidFill>
            </a:endParaRPr>
          </a:p>
        </p:txBody>
      </p:sp>
      <p:sp>
        <p:nvSpPr>
          <p:cNvPr id="4" name="مربع نص 5"/>
          <p:cNvSpPr txBox="1"/>
          <p:nvPr/>
        </p:nvSpPr>
        <p:spPr>
          <a:xfrm>
            <a:off x="2627784" y="404664"/>
            <a:ext cx="4104456" cy="523220"/>
          </a:xfrm>
          <a:prstGeom prst="rect">
            <a:avLst/>
          </a:prstGeom>
          <a:solidFill>
            <a:srgbClr val="FFC000">
              <a:alpha val="73000"/>
            </a:srgbClr>
          </a:solidFill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2800" b="1" i="1" u="sng" dirty="0" smtClean="0"/>
              <a:t>خصائص النسيج </a:t>
            </a:r>
            <a:r>
              <a:rPr lang="ar-SA" sz="2800" b="1" i="1" u="sng" dirty="0" err="1" smtClean="0"/>
              <a:t>الطلائي</a:t>
            </a:r>
            <a:endParaRPr lang="ar-SA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5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 txBox="1">
            <a:spLocks/>
          </p:cNvSpPr>
          <p:nvPr/>
        </p:nvSpPr>
        <p:spPr>
          <a:xfrm>
            <a:off x="285720" y="1340768"/>
            <a:ext cx="8572560" cy="5231504"/>
          </a:xfrm>
          <a:prstGeom prst="rect">
            <a:avLst/>
          </a:prstGeom>
          <a:solidFill>
            <a:schemeClr val="accent5">
              <a:lumMod val="60000"/>
              <a:lumOff val="40000"/>
              <a:alpha val="78824"/>
            </a:schemeClr>
          </a:solidFill>
          <a:ln w="57150">
            <a:solidFill>
              <a:srgbClr val="D99694">
                <a:alpha val="76078"/>
              </a:srgbClr>
            </a:solidFill>
          </a:ln>
        </p:spPr>
        <p:txBody>
          <a:bodyPr>
            <a:normAutofit/>
          </a:bodyPr>
          <a:lstStyle/>
          <a:p>
            <a:endParaRPr lang="ar-SA" sz="2400" dirty="0" smtClean="0"/>
          </a:p>
          <a:p>
            <a:r>
              <a:rPr lang="ar-SA" sz="2400" dirty="0" smtClean="0"/>
              <a:t>1- الحماية: وتقوم </a:t>
            </a:r>
            <a:r>
              <a:rPr lang="ar-SA" sz="2400" dirty="0" err="1" smtClean="0"/>
              <a:t>بها</a:t>
            </a:r>
            <a:r>
              <a:rPr lang="ar-SA" sz="2400" dirty="0" smtClean="0"/>
              <a:t> الأنسجة </a:t>
            </a:r>
            <a:r>
              <a:rPr lang="ar-SA" sz="2400" dirty="0" err="1" smtClean="0"/>
              <a:t>الطلائية</a:t>
            </a:r>
            <a:r>
              <a:rPr lang="ar-SA" sz="2400" dirty="0" smtClean="0"/>
              <a:t> الطبقية مثل بشرة الجلد. ويتلاءم تركيبه مع وظيفتها حيث تتكون أنسجتها من عدة طبقات لأنها معرضة للاحتكاك. </a:t>
            </a:r>
          </a:p>
          <a:p>
            <a:r>
              <a:rPr lang="ar-SA" sz="2400" dirty="0" smtClean="0"/>
              <a:t>  </a:t>
            </a:r>
          </a:p>
          <a:p>
            <a:r>
              <a:rPr lang="ar-SA" sz="2400" dirty="0" smtClean="0"/>
              <a:t> 2- الترشيح: وتقوم </a:t>
            </a:r>
            <a:r>
              <a:rPr lang="ar-SA" sz="2400" dirty="0" err="1" smtClean="0"/>
              <a:t>بها</a:t>
            </a:r>
            <a:r>
              <a:rPr lang="ar-SA" sz="2400" dirty="0" smtClean="0"/>
              <a:t> الأنسجة </a:t>
            </a:r>
            <a:r>
              <a:rPr lang="ar-SA" sz="2400" dirty="0" err="1" smtClean="0"/>
              <a:t>الطلائية</a:t>
            </a:r>
            <a:r>
              <a:rPr lang="ar-SA" sz="2400" dirty="0" smtClean="0"/>
              <a:t> البسيطة الموجودة في بطانة الأوعية الدموية وبطانة محفظة </a:t>
            </a:r>
            <a:r>
              <a:rPr lang="ar-SA" sz="2400" dirty="0" err="1" smtClean="0"/>
              <a:t>بومان</a:t>
            </a:r>
            <a:r>
              <a:rPr lang="ar-SA" sz="2400" dirty="0" smtClean="0"/>
              <a:t> وبطانة الحويصلات الهوائية ويتلاءم تركيبها مع وظيفتها حيث تتكون من طبقة واحدة ليسهل ترشيح المواد من خلالها.     </a:t>
            </a:r>
          </a:p>
          <a:p>
            <a:endParaRPr lang="ar-SA" sz="2400" dirty="0" smtClean="0"/>
          </a:p>
          <a:p>
            <a:r>
              <a:rPr lang="ar-SA" sz="2400" dirty="0" smtClean="0"/>
              <a:t>3- الامتصاص: تقوم </a:t>
            </a:r>
            <a:r>
              <a:rPr lang="ar-SA" sz="2400" dirty="0" err="1" smtClean="0"/>
              <a:t>بها</a:t>
            </a:r>
            <a:r>
              <a:rPr lang="ar-SA" sz="2400" dirty="0" smtClean="0"/>
              <a:t> الأنسجة </a:t>
            </a:r>
            <a:r>
              <a:rPr lang="ar-SA" sz="2400" dirty="0" err="1" smtClean="0"/>
              <a:t>الطلائية</a:t>
            </a:r>
            <a:r>
              <a:rPr lang="ar-SA" sz="2400" dirty="0" smtClean="0"/>
              <a:t> البسيطة الموجودة في بطانة القناة الهضمية كالأمعاء. ولو كانت بطانة الأمعاء تتكون من عدة طبقات لطالت عملية الامتصاص. </a:t>
            </a:r>
          </a:p>
          <a:p>
            <a:endParaRPr lang="ar-SA" sz="2400" dirty="0" smtClean="0"/>
          </a:p>
          <a:p>
            <a:r>
              <a:rPr lang="ar-SA" sz="2400" dirty="0" smtClean="0"/>
              <a:t> 4- الإفراز: تقوم </a:t>
            </a:r>
            <a:r>
              <a:rPr lang="ar-SA" sz="2400" dirty="0" err="1" smtClean="0"/>
              <a:t>بها</a:t>
            </a:r>
            <a:r>
              <a:rPr lang="ar-SA" sz="2400" dirty="0" smtClean="0"/>
              <a:t> الأنسجة </a:t>
            </a:r>
            <a:r>
              <a:rPr lang="ar-SA" sz="2400" dirty="0" err="1" smtClean="0"/>
              <a:t>الطلائية</a:t>
            </a:r>
            <a:r>
              <a:rPr lang="ar-SA" sz="2400" dirty="0" smtClean="0"/>
              <a:t> </a:t>
            </a:r>
            <a:r>
              <a:rPr lang="ar-SA" sz="2400" dirty="0" err="1" smtClean="0"/>
              <a:t>الغدية</a:t>
            </a:r>
            <a:r>
              <a:rPr lang="ar-SA" sz="2400" dirty="0" smtClean="0"/>
              <a:t> الموجودة في الغدد الصماء والغدة اللعابية والعرقية.</a:t>
            </a:r>
          </a:p>
          <a:p>
            <a:endParaRPr lang="ar-SA" sz="2400" dirty="0" smtClean="0"/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SA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عنوان 1"/>
          <p:cNvSpPr txBox="1">
            <a:spLocks/>
          </p:cNvSpPr>
          <p:nvPr/>
        </p:nvSpPr>
        <p:spPr>
          <a:xfrm>
            <a:off x="2555776" y="404664"/>
            <a:ext cx="4248472" cy="5825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rgbClr val="E6B9B8"/>
            </a:solidFill>
          </a:ln>
        </p:spPr>
        <p:txBody>
          <a:bodyPr>
            <a:noAutofit/>
          </a:bodyPr>
          <a:lstStyle/>
          <a:p>
            <a:r>
              <a:rPr lang="ar-SA" sz="4000" b="1" u="sng" dirty="0" smtClean="0"/>
              <a:t>وظائف الأنسجة </a:t>
            </a:r>
            <a:r>
              <a:rPr lang="ar-SA" sz="4000" b="1" u="sng" dirty="0" err="1" smtClean="0"/>
              <a:t>الطلائية</a:t>
            </a:r>
            <a:endParaRPr lang="ar-SA" sz="4000" b="1" u="sng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571736" y="214290"/>
            <a:ext cx="4071966" cy="582594"/>
          </a:xfrm>
          <a:solidFill>
            <a:schemeClr val="accent2">
              <a:lumMod val="60000"/>
              <a:lumOff val="40000"/>
            </a:schemeClr>
          </a:solidFill>
          <a:ln w="38100">
            <a:solidFill>
              <a:srgbClr val="E6B9B8"/>
            </a:solidFill>
          </a:ln>
        </p:spPr>
        <p:txBody>
          <a:bodyPr>
            <a:normAutofit fontScale="90000"/>
          </a:bodyPr>
          <a:lstStyle/>
          <a:p>
            <a:r>
              <a:rPr lang="ar-SA" dirty="0" smtClean="0"/>
              <a:t>أنواع الأنسجة الطلائية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85720" y="1000108"/>
            <a:ext cx="8572560" cy="5572164"/>
          </a:xfrm>
          <a:solidFill>
            <a:srgbClr val="D99694">
              <a:alpha val="78824"/>
            </a:srgbClr>
          </a:solidFill>
          <a:ln w="57150">
            <a:solidFill>
              <a:srgbClr val="D99694">
                <a:alpha val="76078"/>
              </a:srgbClr>
            </a:solidFill>
          </a:ln>
        </p:spPr>
        <p:txBody>
          <a:bodyPr>
            <a:normAutofit/>
          </a:bodyPr>
          <a:lstStyle/>
          <a:p>
            <a:pPr>
              <a:buNone/>
            </a:pPr>
            <a:r>
              <a:rPr lang="ar-SA" sz="2400" dirty="0" smtClean="0"/>
              <a:t>  يمكن تقسيم الأنسجة الطلائيه بالنظر إلى عدد طبقات خلاياها أو أشكلها وأحجامها </a:t>
            </a:r>
          </a:p>
          <a:p>
            <a:pPr>
              <a:buNone/>
            </a:pPr>
            <a:r>
              <a:rPr lang="ar-SA" sz="2400" dirty="0" smtClean="0"/>
              <a:t>   وتصنف الانسجه الطلائية بناء على إشكال خلايا إلى :</a:t>
            </a:r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1142976" y="2357430"/>
            <a:ext cx="2000264" cy="500066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>
                <a:solidFill>
                  <a:schemeClr val="tx1"/>
                </a:solidFill>
              </a:rPr>
              <a:t>أنسجه طلائيه مركبه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6" name="مستطيل مستدير الزوايا 5"/>
          <p:cNvSpPr/>
          <p:nvPr/>
        </p:nvSpPr>
        <p:spPr>
          <a:xfrm>
            <a:off x="6000760" y="2428868"/>
            <a:ext cx="2071702" cy="500066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000" b="1" dirty="0" smtClean="0">
                <a:solidFill>
                  <a:schemeClr val="tx1"/>
                </a:solidFill>
              </a:rPr>
              <a:t>أنسجة طلائيه بسيطة</a:t>
            </a:r>
          </a:p>
        </p:txBody>
      </p:sp>
      <p:sp>
        <p:nvSpPr>
          <p:cNvPr id="21" name="مربع نص 20"/>
          <p:cNvSpPr txBox="1"/>
          <p:nvPr/>
        </p:nvSpPr>
        <p:spPr>
          <a:xfrm>
            <a:off x="6000760" y="3357562"/>
            <a:ext cx="221457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ar-SA" dirty="0" smtClean="0"/>
              <a:t>نسيج طلائي بسيط حرشفي</a:t>
            </a:r>
            <a:endParaRPr lang="ar-SA" dirty="0"/>
          </a:p>
        </p:txBody>
      </p:sp>
      <p:sp>
        <p:nvSpPr>
          <p:cNvPr id="22" name="مربع نص 21"/>
          <p:cNvSpPr txBox="1"/>
          <p:nvPr/>
        </p:nvSpPr>
        <p:spPr>
          <a:xfrm>
            <a:off x="6143636" y="3786190"/>
            <a:ext cx="2071702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ar-SA" dirty="0" smtClean="0"/>
              <a:t>نسيج طلائي بسيط مكعب</a:t>
            </a:r>
            <a:endParaRPr lang="ar-SA" dirty="0"/>
          </a:p>
        </p:txBody>
      </p:sp>
      <p:sp>
        <p:nvSpPr>
          <p:cNvPr id="23" name="مربع نص 22"/>
          <p:cNvSpPr txBox="1"/>
          <p:nvPr/>
        </p:nvSpPr>
        <p:spPr>
          <a:xfrm>
            <a:off x="5929322" y="4214818"/>
            <a:ext cx="228601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ar-SA" dirty="0" smtClean="0"/>
              <a:t>نسيج طلائي بسيط عمودي </a:t>
            </a:r>
            <a:endParaRPr lang="ar-SA" dirty="0"/>
          </a:p>
        </p:txBody>
      </p:sp>
      <p:sp>
        <p:nvSpPr>
          <p:cNvPr id="24" name="مربع نص 23"/>
          <p:cNvSpPr txBox="1"/>
          <p:nvPr/>
        </p:nvSpPr>
        <p:spPr>
          <a:xfrm>
            <a:off x="5429256" y="4714884"/>
            <a:ext cx="2756499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ar-SA" dirty="0" smtClean="0"/>
              <a:t>نسيج طلائي بسيط عمودي مهدب</a:t>
            </a:r>
            <a:endParaRPr lang="ar-SA" dirty="0"/>
          </a:p>
        </p:txBody>
      </p:sp>
      <p:sp>
        <p:nvSpPr>
          <p:cNvPr id="27" name="مربع نص 26"/>
          <p:cNvSpPr txBox="1"/>
          <p:nvPr/>
        </p:nvSpPr>
        <p:spPr>
          <a:xfrm>
            <a:off x="5643570" y="5143512"/>
            <a:ext cx="257176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ar-SA" dirty="0" smtClean="0"/>
              <a:t>نسيج طلائي طبقي كاذب</a:t>
            </a:r>
            <a:endParaRPr lang="ar-SA" dirty="0"/>
          </a:p>
        </p:txBody>
      </p:sp>
      <p:sp>
        <p:nvSpPr>
          <p:cNvPr id="28" name="مربع نص 27"/>
          <p:cNvSpPr txBox="1"/>
          <p:nvPr/>
        </p:nvSpPr>
        <p:spPr>
          <a:xfrm>
            <a:off x="5500694" y="5572140"/>
            <a:ext cx="2685029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ar-SA" dirty="0" smtClean="0"/>
              <a:t>نسيج طلائي طبقي كاذب مهدب</a:t>
            </a:r>
            <a:endParaRPr lang="ar-SA" dirty="0"/>
          </a:p>
        </p:txBody>
      </p:sp>
      <p:sp>
        <p:nvSpPr>
          <p:cNvPr id="35" name="مربع نص 34"/>
          <p:cNvSpPr txBox="1"/>
          <p:nvPr/>
        </p:nvSpPr>
        <p:spPr>
          <a:xfrm>
            <a:off x="1000100" y="3429000"/>
            <a:ext cx="228601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ar-SA" dirty="0" smtClean="0"/>
              <a:t>نسيج طلائي مركب حرشفي</a:t>
            </a:r>
            <a:endParaRPr lang="ar-SA" dirty="0"/>
          </a:p>
        </p:txBody>
      </p:sp>
      <p:sp>
        <p:nvSpPr>
          <p:cNvPr id="36" name="مربع نص 35"/>
          <p:cNvSpPr txBox="1"/>
          <p:nvPr/>
        </p:nvSpPr>
        <p:spPr>
          <a:xfrm>
            <a:off x="857224" y="4143380"/>
            <a:ext cx="2357454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ar-SA" dirty="0" smtClean="0"/>
              <a:t>نسيج طلائي مركب عمودي</a:t>
            </a:r>
          </a:p>
        </p:txBody>
      </p:sp>
      <p:sp>
        <p:nvSpPr>
          <p:cNvPr id="37" name="مربع نص 36"/>
          <p:cNvSpPr txBox="1"/>
          <p:nvPr/>
        </p:nvSpPr>
        <p:spPr>
          <a:xfrm>
            <a:off x="500034" y="4929198"/>
            <a:ext cx="2786082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ar-SA" dirty="0" smtClean="0"/>
              <a:t>نسيج طلائي مركب عمودي مهدب</a:t>
            </a:r>
            <a:endParaRPr lang="ar-SA" dirty="0"/>
          </a:p>
        </p:txBody>
      </p:sp>
      <p:sp>
        <p:nvSpPr>
          <p:cNvPr id="38" name="مربع نص 37"/>
          <p:cNvSpPr txBox="1"/>
          <p:nvPr/>
        </p:nvSpPr>
        <p:spPr>
          <a:xfrm>
            <a:off x="928662" y="5572140"/>
            <a:ext cx="228601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ar-SA" dirty="0" smtClean="0"/>
              <a:t>نسيج طلائي مركب انتقالي 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35" grpId="0"/>
      <p:bldP spid="3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وان 6"/>
          <p:cNvSpPr txBox="1">
            <a:spLocks/>
          </p:cNvSpPr>
          <p:nvPr/>
        </p:nvSpPr>
        <p:spPr>
          <a:xfrm>
            <a:off x="2555776" y="2636912"/>
            <a:ext cx="4000528" cy="642958"/>
          </a:xfrm>
          <a:prstGeom prst="rect">
            <a:avLst/>
          </a:prstGeom>
          <a:ln w="57150" cap="flat" cmpd="sng" algn="ctr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fontScale="82500" lnSpcReduction="10000"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1) </a:t>
            </a:r>
            <a:r>
              <a:rPr kumimoji="0" lang="ar-SA" sz="4400" b="1" i="0" u="none" strike="noStrike" kern="1200" cap="none" spc="0" normalizeH="0" baseline="0" noProof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+mn-lt"/>
                <a:ea typeface="+mn-ea"/>
                <a:cs typeface="+mn-cs"/>
              </a:rPr>
              <a:t>أنسجة </a:t>
            </a:r>
            <a:r>
              <a:rPr kumimoji="0" lang="ar-SA" sz="4400" b="1" i="0" u="none" strike="noStrike" kern="1200" cap="none" spc="0" normalizeH="0" baseline="0" noProof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+mn-lt"/>
                <a:ea typeface="+mn-ea"/>
                <a:cs typeface="+mn-cs"/>
              </a:rPr>
              <a:t>طلائية</a:t>
            </a:r>
            <a:r>
              <a:rPr kumimoji="0" lang="ar-SA" sz="4400" b="1" i="0" u="none" strike="noStrike" kern="1200" cap="none" spc="0" normalizeH="0" baseline="0" noProof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+mn-lt"/>
                <a:ea typeface="+mn-ea"/>
                <a:cs typeface="+mn-cs"/>
              </a:rPr>
              <a:t> بسيطة</a:t>
            </a:r>
            <a:endParaRPr kumimoji="0" lang="ar-SA" sz="4400" b="1" i="0" u="none" strike="noStrike" kern="1200" cap="none" spc="0" normalizeH="0" baseline="0" noProof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179512" y="4005064"/>
            <a:ext cx="8786842" cy="95410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ar-SA" sz="2800" b="1" dirty="0" smtClean="0">
                <a:solidFill>
                  <a:schemeClr val="accent6">
                    <a:lumMod val="50000"/>
                  </a:schemeClr>
                </a:solidFill>
              </a:rPr>
              <a:t>يتكون من طبقة واحدة من الخلايا ويوجد في أماكن الترشيح والإفراز والامتصاص وينقسم حسب نوع الخلايا إلى:</a:t>
            </a:r>
            <a:endParaRPr lang="en-US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" name="عنوان 6"/>
          <p:cNvSpPr txBox="1">
            <a:spLocks/>
          </p:cNvSpPr>
          <p:nvPr/>
        </p:nvSpPr>
        <p:spPr>
          <a:xfrm>
            <a:off x="2339752" y="692696"/>
            <a:ext cx="4464496" cy="792088"/>
          </a:xfrm>
          <a:prstGeom prst="rect">
            <a:avLst/>
          </a:prstGeom>
          <a:ln w="57150" cap="flat" cmpd="sng" algn="ctr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ar-SA" sz="40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انواع</a:t>
            </a:r>
            <a:r>
              <a:rPr lang="ar-SA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النسيج </a:t>
            </a:r>
            <a:r>
              <a:rPr lang="ar-SA" sz="40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الطلائي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عنصر نائب للنص 7"/>
          <p:cNvSpPr>
            <a:spLocks noGrp="1"/>
          </p:cNvSpPr>
          <p:nvPr>
            <p:ph type="body" idx="1"/>
          </p:nvPr>
        </p:nvSpPr>
        <p:spPr>
          <a:xfrm>
            <a:off x="285720" y="785794"/>
            <a:ext cx="4325940" cy="1500198"/>
          </a:xfrm>
          <a:ln w="57150">
            <a:solidFill>
              <a:schemeClr val="accent2">
                <a:lumMod val="75000"/>
              </a:schemeClr>
            </a:solidFill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ar-SA" sz="2000" dirty="0" smtClean="0">
                <a:solidFill>
                  <a:schemeClr val="accent6">
                    <a:lumMod val="75000"/>
                  </a:schemeClr>
                </a:solidFill>
              </a:rPr>
              <a:t>2-نسيج طلائي بسيط مكعب:</a:t>
            </a:r>
          </a:p>
          <a:p>
            <a:r>
              <a:rPr lang="ar-SA" sz="2000" dirty="0" smtClean="0"/>
              <a:t>خلاياه مكعبه الشكل ويوجد في الغدد ومنها الغدد العرقية واللعابية</a:t>
            </a:r>
          </a:p>
          <a:p>
            <a:endParaRPr lang="ar-SA" sz="2000" dirty="0" smtClean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ar-SA" sz="2000" dirty="0"/>
          </a:p>
          <a:p>
            <a:pPr>
              <a:buNone/>
            </a:pPr>
            <a:endParaRPr lang="ar-SA" sz="2000" dirty="0" smtClean="0"/>
          </a:p>
          <a:p>
            <a:pPr>
              <a:buNone/>
            </a:pPr>
            <a:endParaRPr lang="ar-SA" sz="2000" dirty="0"/>
          </a:p>
          <a:p>
            <a:pPr>
              <a:buNone/>
            </a:pPr>
            <a:endParaRPr lang="ar-SA" sz="2000" dirty="0" smtClean="0"/>
          </a:p>
          <a:p>
            <a:pPr>
              <a:buNone/>
            </a:pPr>
            <a:endParaRPr lang="ar-SA" sz="2000" dirty="0" smtClean="0"/>
          </a:p>
          <a:p>
            <a:pPr>
              <a:buNone/>
            </a:pPr>
            <a:endParaRPr lang="ar-SA" sz="2000" dirty="0"/>
          </a:p>
          <a:p>
            <a:pPr>
              <a:buNone/>
            </a:pPr>
            <a:endParaRPr lang="ar-SA" sz="2000" dirty="0" smtClean="0"/>
          </a:p>
          <a:p>
            <a:pPr>
              <a:buNone/>
            </a:pPr>
            <a:endParaRPr lang="ar-SA" dirty="0" smtClean="0"/>
          </a:p>
        </p:txBody>
      </p:sp>
      <p:sp>
        <p:nvSpPr>
          <p:cNvPr id="9" name="عنصر نائب للنص 8"/>
          <p:cNvSpPr>
            <a:spLocks noGrp="1"/>
          </p:cNvSpPr>
          <p:nvPr>
            <p:ph type="body" sz="quarter" idx="3"/>
          </p:nvPr>
        </p:nvSpPr>
        <p:spPr>
          <a:xfrm>
            <a:off x="4857752" y="785794"/>
            <a:ext cx="4071966" cy="1500198"/>
          </a:xfrm>
          <a:ln w="57150">
            <a:solidFill>
              <a:schemeClr val="accent2">
                <a:lumMod val="75000"/>
              </a:schemeClr>
            </a:solidFill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55000" lnSpcReduction="20000"/>
          </a:bodyPr>
          <a:lstStyle/>
          <a:p>
            <a:endParaRPr lang="ar-SA" sz="3800" dirty="0" smtClean="0">
              <a:solidFill>
                <a:srgbClr val="FFC000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</a:endParaRPr>
          </a:p>
          <a:p>
            <a:r>
              <a:rPr lang="ar-SA" sz="3800" dirty="0" smtClean="0">
                <a:solidFill>
                  <a:schemeClr val="accent6">
                    <a:lumMod val="75000"/>
                  </a:schemeClr>
                </a:solidFill>
                <a:effectLst/>
              </a:rPr>
              <a:t>1-نسيج طلائي بسيط حرشفي:</a:t>
            </a:r>
          </a:p>
          <a:p>
            <a:r>
              <a:rPr lang="ar-SA" sz="3800" dirty="0" smtClean="0">
                <a:solidFill>
                  <a:schemeClr val="accent6">
                    <a:lumMod val="75000"/>
                  </a:schemeClr>
                </a:solidFill>
                <a:effectLst/>
              </a:rPr>
              <a:t> </a:t>
            </a:r>
            <a:r>
              <a:rPr lang="ar-SA" sz="3800" dirty="0" smtClean="0"/>
              <a:t>يتكون من صف واحد من الخلايا .يوجد في أماكن مختلفة من الجسم ،حيث يوجد في محفظة بومان في الكلية</a:t>
            </a:r>
          </a:p>
          <a:p>
            <a:endParaRPr lang="ar-SA" dirty="0"/>
          </a:p>
        </p:txBody>
      </p:sp>
      <p:pic>
        <p:nvPicPr>
          <p:cNvPr id="11" name="عنصر نائب للمحتوى 10" descr="الانسجه الطلائيه الحرشفيه البسيطه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929190" y="2571744"/>
            <a:ext cx="3928976" cy="4071966"/>
          </a:xfrm>
          <a:prstGeom prst="roundRect">
            <a:avLst/>
          </a:prstGeom>
          <a:ln w="57150" cap="sq">
            <a:solidFill>
              <a:schemeClr val="accent2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صورة 11" descr="الانسجه الطلائيه المكعبه البسيطه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5720" y="2571744"/>
            <a:ext cx="4071966" cy="4071966"/>
          </a:xfrm>
          <a:prstGeom prst="roundRect">
            <a:avLst/>
          </a:prstGeom>
          <a:ln w="57150" cap="sq">
            <a:solidFill>
              <a:schemeClr val="accent2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عنوان 9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5404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animBg="1"/>
      <p:bldP spid="9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357158" y="285728"/>
            <a:ext cx="8429684" cy="6357982"/>
          </a:xfrm>
          <a:solidFill>
            <a:srgbClr val="FF6699">
              <a:alpha val="41961"/>
            </a:srgbClr>
          </a:solidFill>
          <a:ln w="53975" cmpd="sng">
            <a:solidFill>
              <a:schemeClr val="accent2">
                <a:lumMod val="75000"/>
              </a:schemeClr>
            </a:solidFill>
          </a:ln>
        </p:spPr>
        <p:txBody>
          <a:bodyPr/>
          <a:lstStyle/>
          <a:p>
            <a:pPr>
              <a:buNone/>
            </a:pPr>
            <a:r>
              <a:rPr lang="ar-SA" dirty="0" smtClean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3- نسيج طلائي بسيط عمودي:</a:t>
            </a:r>
          </a:p>
          <a:p>
            <a:pPr>
              <a:buNone/>
            </a:pPr>
            <a:r>
              <a:rPr lang="ar-SA" sz="1800" b="1" dirty="0" smtClean="0"/>
              <a:t>خلايا مستطيله الشكل عموديه ،ويبطن قنوات الغدد والمعدة والأمعاء</a:t>
            </a:r>
          </a:p>
          <a:p>
            <a:pPr>
              <a:buNone/>
            </a:pPr>
            <a:endParaRPr lang="ar-SA" dirty="0"/>
          </a:p>
          <a:p>
            <a:pPr>
              <a:buNone/>
            </a:pPr>
            <a:endParaRPr lang="ar-SA" dirty="0"/>
          </a:p>
          <a:p>
            <a:pPr>
              <a:buNone/>
            </a:pPr>
            <a:endParaRPr lang="ar-SA" dirty="0" smtClean="0">
              <a:effectLst/>
            </a:endParaRPr>
          </a:p>
          <a:p>
            <a:pPr>
              <a:buNone/>
            </a:pPr>
            <a:endParaRPr lang="ar-SA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chemeClr val="accent3">
                    <a:lumMod val="50000"/>
                    <a:alpha val="6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>
              <a:buNone/>
            </a:pPr>
            <a:r>
              <a:rPr lang="ar-SA" dirty="0" smtClean="0">
                <a:ln w="18415" cmpd="sng">
                  <a:solidFill>
                    <a:schemeClr val="tx1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4- نسيج طلائي بسيط عمودي مهدب :</a:t>
            </a:r>
          </a:p>
          <a:p>
            <a:pPr>
              <a:buNone/>
            </a:pPr>
            <a:r>
              <a:rPr lang="ar-SA" sz="1800" b="1" dirty="0" smtClean="0"/>
              <a:t>خلايا مستطيله الشكل عموديه لها زوائد في الحافة الحرة منها وتوجد في القناة التنفسية لتطرد الغبار من الجسم</a:t>
            </a:r>
            <a:endParaRPr lang="ar-SA" sz="1800" b="1" dirty="0"/>
          </a:p>
        </p:txBody>
      </p:sp>
      <p:pic>
        <p:nvPicPr>
          <p:cNvPr id="6" name="صورة 5" descr="الانسجه الطلائيه العماديه بسيطه مهدبه.jpg"/>
          <p:cNvPicPr>
            <a:picLocks noChangeAspect="1"/>
          </p:cNvPicPr>
          <p:nvPr/>
        </p:nvPicPr>
        <p:blipFill>
          <a:blip r:embed="rId3" cstate="print"/>
          <a:srcRect l="960" r="2090" b="28101"/>
          <a:stretch>
            <a:fillRect/>
          </a:stretch>
        </p:blipFill>
        <p:spPr>
          <a:xfrm>
            <a:off x="1071538" y="4429132"/>
            <a:ext cx="7215238" cy="207167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7224" y="1285860"/>
            <a:ext cx="3629025" cy="20955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صورة 11" descr="نسيج عمودي بسيط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929190" y="1357298"/>
            <a:ext cx="3048000" cy="207170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428596" y="214290"/>
            <a:ext cx="8372476" cy="6357982"/>
          </a:xfrm>
          <a:solidFill>
            <a:srgbClr val="E6B9B8"/>
          </a:solidFill>
          <a:ln w="76200" cmpd="dbl">
            <a:solidFill>
              <a:schemeClr val="accent2">
                <a:lumMod val="50000"/>
              </a:schemeClr>
            </a:solidFill>
          </a:ln>
        </p:spPr>
        <p:txBody>
          <a:bodyPr/>
          <a:lstStyle/>
          <a:p>
            <a:pPr algn="ctr">
              <a:buNone/>
            </a:pPr>
            <a:r>
              <a:rPr lang="ar-SA" sz="2400" b="1" u="sng" dirty="0" smtClean="0">
                <a:ln w="18000">
                  <a:noFill/>
                  <a:prstDash val="solid"/>
                  <a:miter lim="800000"/>
                </a:ln>
                <a:solidFill>
                  <a:srgbClr val="0070C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5-نسيج طلائي طبقي كاذب</a:t>
            </a:r>
            <a:endParaRPr lang="ar-SA" sz="2400" u="sng" dirty="0" smtClean="0">
              <a:ln w="18000">
                <a:noFill/>
                <a:prstDash val="solid"/>
                <a:miter lim="800000"/>
              </a:ln>
              <a:solidFill>
                <a:srgbClr val="0070C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  <a:p>
            <a:pPr algn="ctr">
              <a:buNone/>
            </a:pPr>
            <a:r>
              <a:rPr lang="ar-SA" sz="2000" dirty="0" smtClean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وتكون خلاياه مستطيلة الشكل بعضها  أطول من الأخر مما يجعلها تظهر عند فحصها بالمجهر على أنها مكونه من طبقتين مثل :الاغشيه المبطنة للشعب الرئوية</a:t>
            </a:r>
            <a:r>
              <a:rPr lang="ar-SA" sz="2000" dirty="0" smtClean="0">
                <a:solidFill>
                  <a:schemeClr val="bg1"/>
                </a:solidFill>
              </a:rPr>
              <a:t>..</a:t>
            </a:r>
          </a:p>
          <a:p>
            <a:pPr>
              <a:buNone/>
            </a:pPr>
            <a:endParaRPr lang="ar-SA" sz="2000" dirty="0">
              <a:solidFill>
                <a:schemeClr val="bg1"/>
              </a:solidFill>
            </a:endParaRPr>
          </a:p>
          <a:p>
            <a:pPr>
              <a:buNone/>
            </a:pPr>
            <a:endParaRPr lang="ar-SA" sz="2000" dirty="0" smtClean="0">
              <a:solidFill>
                <a:schemeClr val="bg1"/>
              </a:solidFill>
            </a:endParaRPr>
          </a:p>
          <a:p>
            <a:pPr algn="ctr">
              <a:spcBef>
                <a:spcPct val="0"/>
              </a:spcBef>
              <a:buNone/>
            </a:pPr>
            <a:endParaRPr lang="ar-SA" sz="20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  <a:buNone/>
            </a:pPr>
            <a:endParaRPr lang="ar-SA" sz="20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  <a:buNone/>
            </a:pPr>
            <a:endParaRPr lang="ar-SA" sz="20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  <a:buNone/>
            </a:pPr>
            <a:endParaRPr lang="ar-SA" sz="20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  <a:buNone/>
            </a:pPr>
            <a:endParaRPr lang="ar-SA" sz="20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  <a:p>
            <a:pPr algn="ctr">
              <a:buNone/>
            </a:pPr>
            <a:r>
              <a:rPr lang="ar-SA" sz="2400" b="1" u="sng" dirty="0" smtClean="0">
                <a:ln w="18000">
                  <a:noFill/>
                  <a:prstDash val="solid"/>
                  <a:miter lim="800000"/>
                </a:ln>
                <a:solidFill>
                  <a:srgbClr val="0070C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6-نسيج طلائي طبقي كاذب مهدب:</a:t>
            </a:r>
          </a:p>
          <a:p>
            <a:pPr algn="ctr">
              <a:buNone/>
            </a:pPr>
            <a:r>
              <a:rPr lang="ar-SA" sz="2000" dirty="0" smtClean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مثل أنسجة الطبقي الكاذب بالإضافة لوجود الأهداب ..</a:t>
            </a:r>
          </a:p>
          <a:p>
            <a:pPr>
              <a:buNone/>
            </a:pPr>
            <a:endParaRPr lang="ar-SA" sz="2000" dirty="0" smtClean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</a:endParaRPr>
          </a:p>
          <a:p>
            <a:pPr>
              <a:buNone/>
            </a:pPr>
            <a:endParaRPr lang="ar-SA" sz="2000" dirty="0">
              <a:solidFill>
                <a:schemeClr val="bg1"/>
              </a:solidFill>
            </a:endParaRPr>
          </a:p>
          <a:p>
            <a:pPr>
              <a:buNone/>
            </a:pPr>
            <a:endParaRPr lang="ar-SA" sz="2000" dirty="0" smtClean="0">
              <a:solidFill>
                <a:schemeClr val="bg1"/>
              </a:solidFill>
            </a:endParaRPr>
          </a:p>
          <a:p>
            <a:pPr>
              <a:buNone/>
            </a:pPr>
            <a:endParaRPr lang="ar-SA" sz="2000" dirty="0">
              <a:solidFill>
                <a:schemeClr val="bg1"/>
              </a:solidFill>
            </a:endParaRPr>
          </a:p>
          <a:p>
            <a:pPr>
              <a:buNone/>
            </a:pPr>
            <a:endParaRPr lang="ar-SA" sz="2000" dirty="0" smtClean="0">
              <a:solidFill>
                <a:schemeClr val="bg1"/>
              </a:solidFill>
            </a:endParaRPr>
          </a:p>
          <a:p>
            <a:pPr>
              <a:buNone/>
            </a:pPr>
            <a:endParaRPr lang="ar-SA" sz="2000" dirty="0" smtClean="0"/>
          </a:p>
          <a:p>
            <a:pPr>
              <a:buNone/>
            </a:pPr>
            <a:endParaRPr lang="ar-SA" dirty="0"/>
          </a:p>
        </p:txBody>
      </p:sp>
      <p:pic>
        <p:nvPicPr>
          <p:cNvPr id="6" name="صورة 5" descr="العمادي الطبقي الكاذب.jpg"/>
          <p:cNvPicPr>
            <a:picLocks noChangeAspect="1"/>
          </p:cNvPicPr>
          <p:nvPr/>
        </p:nvPicPr>
        <p:blipFill>
          <a:blip r:embed="rId3" cstate="print"/>
          <a:srcRect b="27884"/>
          <a:stretch>
            <a:fillRect/>
          </a:stretch>
        </p:blipFill>
        <p:spPr>
          <a:xfrm>
            <a:off x="1000100" y="1428736"/>
            <a:ext cx="2819400" cy="20002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صورة 6" descr="العمادي الطبقي الكاذب المهدب.jpg"/>
          <p:cNvPicPr>
            <a:picLocks noChangeAspect="1"/>
          </p:cNvPicPr>
          <p:nvPr/>
        </p:nvPicPr>
        <p:blipFill>
          <a:blip r:embed="rId4" cstate="print"/>
          <a:srcRect b="34223"/>
          <a:stretch>
            <a:fillRect/>
          </a:stretch>
        </p:blipFill>
        <p:spPr>
          <a:xfrm>
            <a:off x="1000100" y="4357694"/>
            <a:ext cx="7543800" cy="207170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6314" y="1428736"/>
            <a:ext cx="3133725" cy="20383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1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ar-SA" dirty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/>
          </a:p>
          <a:p>
            <a:pPr>
              <a:buNone/>
            </a:pPr>
            <a:r>
              <a:rPr lang="ar-SA" dirty="0" smtClean="0"/>
              <a:t> </a:t>
            </a:r>
          </a:p>
          <a:p>
            <a:pPr>
              <a:buNone/>
            </a:pPr>
            <a:endParaRPr lang="ar-SA" dirty="0"/>
          </a:p>
        </p:txBody>
      </p:sp>
      <p:pic>
        <p:nvPicPr>
          <p:cNvPr id="8" name="عنصر نائب للمحتوى 7" descr="نسيج طلائي مركب حرشفي.bmp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860032" y="3212976"/>
            <a:ext cx="4041775" cy="3429025"/>
          </a:xfrm>
          <a:prstGeom prst="roundRect">
            <a:avLst/>
          </a:prstGeom>
          <a:solidFill>
            <a:srgbClr val="FFFFFF">
              <a:shade val="85000"/>
            </a:srgbClr>
          </a:solidFill>
          <a:ln w="38100">
            <a:solidFill>
              <a:srgbClr val="FFFF00"/>
            </a:solidFill>
          </a:ln>
          <a:effectLst>
            <a:glow rad="101600">
              <a:schemeClr val="accent2">
                <a:lumMod val="75000"/>
                <a:alpha val="60000"/>
              </a:schemeClr>
            </a:glow>
          </a:effectLst>
        </p:spPr>
      </p:pic>
      <p:pic>
        <p:nvPicPr>
          <p:cNvPr id="10" name="صورة 9" descr="نسيج طلائي مركب عمودي.bmp"/>
          <p:cNvPicPr>
            <a:picLocks noChangeAspect="1"/>
          </p:cNvPicPr>
          <p:nvPr/>
        </p:nvPicPr>
        <p:blipFill>
          <a:blip r:embed="rId4" cstate="print"/>
          <a:srcRect b="2041"/>
          <a:stretch>
            <a:fillRect/>
          </a:stretch>
        </p:blipFill>
        <p:spPr>
          <a:xfrm>
            <a:off x="285720" y="3214686"/>
            <a:ext cx="4038600" cy="3429024"/>
          </a:xfrm>
          <a:prstGeom prst="roundRect">
            <a:avLst/>
          </a:prstGeom>
          <a:solidFill>
            <a:srgbClr val="FFFFFF">
              <a:shade val="85000"/>
            </a:srgbClr>
          </a:solidFill>
          <a:ln w="38100">
            <a:solidFill>
              <a:srgbClr val="FFFF00"/>
            </a:solidFill>
          </a:ln>
          <a:effectLst>
            <a:glow rad="101600">
              <a:schemeClr val="accent2">
                <a:lumMod val="75000"/>
                <a:alpha val="60000"/>
              </a:schemeClr>
            </a:glow>
          </a:effectLst>
        </p:spPr>
      </p:pic>
      <p:sp>
        <p:nvSpPr>
          <p:cNvPr id="11" name="عنوان 6"/>
          <p:cNvSpPr txBox="1">
            <a:spLocks/>
          </p:cNvSpPr>
          <p:nvPr/>
        </p:nvSpPr>
        <p:spPr>
          <a:xfrm>
            <a:off x="2555776" y="260648"/>
            <a:ext cx="4000528" cy="642958"/>
          </a:xfrm>
          <a:prstGeom prst="rect">
            <a:avLst/>
          </a:prstGeom>
          <a:ln w="57150" cap="flat" cmpd="sng" algn="ctr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fontScale="82500" lnSpcReduction="10000"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1) </a:t>
            </a:r>
            <a:r>
              <a:rPr kumimoji="0" lang="ar-SA" sz="4400" b="1" i="0" u="none" strike="noStrike" kern="1200" cap="none" spc="0" normalizeH="0" baseline="0" noProof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+mn-lt"/>
                <a:ea typeface="+mn-ea"/>
                <a:cs typeface="+mn-cs"/>
              </a:rPr>
              <a:t>أنسجة </a:t>
            </a:r>
            <a:r>
              <a:rPr kumimoji="0" lang="ar-SA" sz="4400" b="1" i="0" u="none" strike="noStrike" kern="1200" cap="none" spc="0" normalizeH="0" baseline="0" noProof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+mn-lt"/>
                <a:ea typeface="+mn-ea"/>
                <a:cs typeface="+mn-cs"/>
              </a:rPr>
              <a:t>طلائية</a:t>
            </a:r>
            <a:r>
              <a:rPr lang="ar-SA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المركبة</a:t>
            </a:r>
            <a:endParaRPr kumimoji="0" lang="ar-SA" sz="4400" b="1" i="0" u="none" strike="noStrike" kern="1200" cap="none" spc="0" normalizeH="0" baseline="0" noProof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3" name="عنصر نائب للمحتوى 2"/>
          <p:cNvSpPr txBox="1">
            <a:spLocks/>
          </p:cNvSpPr>
          <p:nvPr/>
        </p:nvSpPr>
        <p:spPr>
          <a:xfrm>
            <a:off x="4860032" y="1268760"/>
            <a:ext cx="4104456" cy="1728192"/>
          </a:xfrm>
          <a:prstGeom prst="rect">
            <a:avLst/>
          </a:prstGeom>
          <a:solidFill>
            <a:srgbClr val="4F6228"/>
          </a:solidFill>
          <a:ln w="28575">
            <a:solidFill>
              <a:srgbClr val="FFFF00"/>
            </a:solidFill>
          </a:ln>
        </p:spPr>
        <p:txBody>
          <a:bodyPr vert="horz" lIns="91440" tIns="45720" rIns="91440" bIns="45720" rtlCol="1">
            <a:normAutofit fontScale="92500" lnSpcReduction="20000"/>
          </a:bodyPr>
          <a:lstStyle/>
          <a:p>
            <a:r>
              <a:rPr lang="ar-SA" sz="3200" dirty="0" smtClean="0">
                <a:ln w="18415" cmpd="sng">
                  <a:noFill/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1-نسيج طلائي مركب حرشفي:</a:t>
            </a:r>
          </a:p>
          <a:p>
            <a:r>
              <a:rPr lang="ar-SA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خلاياه غير منتظمة الشكل  يوجد:في بشرة الجلد وبطانة الفم..</a:t>
            </a:r>
          </a:p>
        </p:txBody>
      </p:sp>
      <p:sp>
        <p:nvSpPr>
          <p:cNvPr id="14" name="عنصر نائب للمحتوى 2"/>
          <p:cNvSpPr txBox="1">
            <a:spLocks/>
          </p:cNvSpPr>
          <p:nvPr/>
        </p:nvSpPr>
        <p:spPr>
          <a:xfrm>
            <a:off x="251520" y="1268760"/>
            <a:ext cx="4104456" cy="1728192"/>
          </a:xfrm>
          <a:prstGeom prst="rect">
            <a:avLst/>
          </a:prstGeom>
          <a:solidFill>
            <a:srgbClr val="4F6228"/>
          </a:solidFill>
          <a:ln w="28575">
            <a:solidFill>
              <a:srgbClr val="FFFF00"/>
            </a:solidFill>
          </a:ln>
        </p:spPr>
        <p:txBody>
          <a:bodyPr vert="horz" lIns="91440" tIns="45720" rIns="91440" bIns="45720" rtlCol="1">
            <a:normAutofit fontScale="77500" lnSpcReduction="20000"/>
          </a:bodyPr>
          <a:lstStyle/>
          <a:p>
            <a:r>
              <a:rPr lang="ar-SA" sz="3200" dirty="0" smtClean="0">
                <a:ln w="18415" cmpd="sng">
                  <a:noFill/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2-نسيج طلائي مركب عمودي: </a:t>
            </a:r>
          </a:p>
          <a:p>
            <a:r>
              <a:rPr lang="ar-SA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خلاياه مستطيله الشكل  قابله للتمدد البسيط للأعلى.ويوجد في أماكن مختلفة من الجسم منها ملتحمة العين.. </a:t>
            </a:r>
            <a:endParaRPr lang="ar-SA" sz="3200" b="1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C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endParaRPr lang="ar-SA" sz="3200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0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2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2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2" descr="C:\Users\it13207\Pictures\مصففه حرشفية 2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916832"/>
            <a:ext cx="9360562" cy="43787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4294967295"/>
          </p:nvPr>
        </p:nvSpPr>
        <p:spPr>
          <a:xfrm>
            <a:off x="285720" y="285728"/>
            <a:ext cx="8572560" cy="6357982"/>
          </a:xfrm>
          <a:solidFill>
            <a:srgbClr val="4F6228"/>
          </a:solidFill>
          <a:ln w="28575">
            <a:solidFill>
              <a:srgbClr val="FFFF00"/>
            </a:solidFill>
          </a:ln>
        </p:spPr>
        <p:txBody>
          <a:bodyPr/>
          <a:lstStyle/>
          <a:p>
            <a:pPr>
              <a:buNone/>
            </a:pPr>
            <a:r>
              <a:rPr lang="ar-SA" sz="2800" b="1" dirty="0" smtClean="0">
                <a:effectLst/>
              </a:rPr>
              <a:t>3-نسيج طلائي مركب عمودي مهدب: </a:t>
            </a:r>
            <a:r>
              <a:rPr lang="ar-SA" sz="2800" dirty="0" smtClean="0">
                <a:solidFill>
                  <a:srgbClr val="FFFF00"/>
                </a:solidFill>
                <a:effectLst>
                  <a:glow rad="101600">
                    <a:schemeClr val="accent3">
                      <a:lumMod val="75000"/>
                      <a:alpha val="60000"/>
                    </a:schemeClr>
                  </a:glow>
                </a:effectLst>
              </a:rPr>
              <a:t>يشبه المركب العمودي بالإضافة لأهداب.</a:t>
            </a:r>
          </a:p>
          <a:p>
            <a:pPr>
              <a:buNone/>
            </a:pPr>
            <a:endParaRPr lang="ar-SA" sz="2400" dirty="0" smtClean="0">
              <a:solidFill>
                <a:srgbClr val="FFFF00"/>
              </a:solidFill>
              <a:effectLst>
                <a:glow rad="101600">
                  <a:schemeClr val="accent3">
                    <a:lumMod val="75000"/>
                    <a:alpha val="60000"/>
                  </a:schemeClr>
                </a:glow>
              </a:effectLst>
            </a:endParaRPr>
          </a:p>
          <a:p>
            <a:pPr>
              <a:buNone/>
            </a:pPr>
            <a:endParaRPr lang="ar-SA" dirty="0">
              <a:solidFill>
                <a:srgbClr val="FFFF00"/>
              </a:solidFill>
            </a:endParaRPr>
          </a:p>
          <a:p>
            <a:pPr>
              <a:buNone/>
            </a:pPr>
            <a:endParaRPr lang="ar-SA" dirty="0" smtClean="0">
              <a:solidFill>
                <a:srgbClr val="FFFF00"/>
              </a:solidFill>
            </a:endParaRPr>
          </a:p>
          <a:p>
            <a:pPr>
              <a:buNone/>
            </a:pPr>
            <a:endParaRPr lang="ar-SA" sz="2400" dirty="0" smtClean="0">
              <a:solidFill>
                <a:srgbClr val="FFFF00"/>
              </a:solidFill>
            </a:endParaRPr>
          </a:p>
          <a:p>
            <a:pPr>
              <a:buNone/>
            </a:pPr>
            <a:r>
              <a:rPr lang="ar-SA" sz="2800" b="1" dirty="0" smtClean="0">
                <a:effectLst/>
              </a:rPr>
              <a:t>4-نسيج طلائي مركب انتقالي: </a:t>
            </a:r>
            <a:r>
              <a:rPr lang="ar-SA" sz="2800" dirty="0" smtClean="0">
                <a:solidFill>
                  <a:srgbClr val="FFFF00"/>
                </a:solidFill>
                <a:effectLst>
                  <a:glow rad="101600">
                    <a:schemeClr val="accent3">
                      <a:lumMod val="75000"/>
                      <a:alpha val="60000"/>
                    </a:schemeClr>
                  </a:glow>
                </a:effectLst>
              </a:rPr>
              <a:t>خلايا مرنه تتميز بقدراتها على تغير شكلها حسب الضغط الواقع عليها توجد في بطانة المثانة البولية..</a:t>
            </a:r>
          </a:p>
          <a:p>
            <a:pPr>
              <a:buNone/>
            </a:pPr>
            <a:endParaRPr lang="ar-SA" dirty="0"/>
          </a:p>
        </p:txBody>
      </p:sp>
      <p:pic>
        <p:nvPicPr>
          <p:cNvPr id="5" name="صورة 4" descr="العمادي الطبقي الهدب.jpg"/>
          <p:cNvPicPr>
            <a:picLocks noChangeAspect="1"/>
          </p:cNvPicPr>
          <p:nvPr/>
        </p:nvPicPr>
        <p:blipFill>
          <a:blip r:embed="rId3" cstate="print"/>
          <a:srcRect t="8894" b="32692"/>
          <a:stretch>
            <a:fillRect/>
          </a:stretch>
        </p:blipFill>
        <p:spPr>
          <a:xfrm>
            <a:off x="2660664" y="1000108"/>
            <a:ext cx="4197352" cy="1928826"/>
          </a:xfrm>
          <a:prstGeom prst="rect">
            <a:avLst/>
          </a:prstGeom>
          <a:ln w="38100">
            <a:solidFill>
              <a:schemeClr val="bg2">
                <a:lumMod val="50000"/>
              </a:schemeClr>
            </a:solidFill>
          </a:ln>
          <a:effectLst>
            <a:glow rad="101600">
              <a:srgbClr val="FFFF00">
                <a:alpha val="60000"/>
              </a:srgbClr>
            </a:glow>
          </a:effectLst>
        </p:spPr>
      </p:pic>
      <p:pic>
        <p:nvPicPr>
          <p:cNvPr id="6" name="صورة 5" descr="الطلائيه المركبه الانتقاليه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00298" y="4365104"/>
            <a:ext cx="4357718" cy="2021410"/>
          </a:xfrm>
          <a:prstGeom prst="rect">
            <a:avLst/>
          </a:prstGeom>
          <a:ln w="38100">
            <a:solidFill>
              <a:schemeClr val="bg2">
                <a:lumMod val="50000"/>
              </a:schemeClr>
            </a:solidFill>
          </a:ln>
          <a:effectLst>
            <a:glow rad="101600">
              <a:srgbClr val="FFFF00">
                <a:alpha val="60000"/>
              </a:srgb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68874"/>
          </a:xfrm>
        </p:spPr>
        <p:txBody>
          <a:bodyPr>
            <a:normAutofit/>
          </a:bodyPr>
          <a:lstStyle/>
          <a:p>
            <a:r>
              <a:rPr lang="ar-SA" sz="3200" dirty="0" smtClean="0"/>
              <a:t/>
            </a:r>
            <a:br>
              <a:rPr lang="ar-SA" sz="3200" dirty="0" smtClean="0"/>
            </a:br>
            <a:r>
              <a:rPr lang="ar-SA" sz="3200" b="1" dirty="0" smtClean="0"/>
              <a:t/>
            </a:r>
            <a:br>
              <a:rPr lang="ar-SA" sz="3200" b="1" dirty="0" smtClean="0"/>
            </a:br>
            <a:r>
              <a:rPr lang="ar-SA" sz="3200" b="1" dirty="0" smtClean="0"/>
              <a:t/>
            </a:r>
            <a:br>
              <a:rPr lang="ar-SA" sz="3200" b="1" dirty="0" smtClean="0"/>
            </a:br>
            <a:endParaRPr lang="en-US" sz="3200" dirty="0"/>
          </a:p>
        </p:txBody>
      </p:sp>
      <p:sp>
        <p:nvSpPr>
          <p:cNvPr id="3" name="مربع نص 5"/>
          <p:cNvSpPr txBox="1"/>
          <p:nvPr/>
        </p:nvSpPr>
        <p:spPr>
          <a:xfrm>
            <a:off x="755576" y="1844824"/>
            <a:ext cx="7848872" cy="440120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ar-SA" sz="2800" b="1" dirty="0" smtClean="0"/>
              <a:t>الغدة :</a:t>
            </a:r>
            <a:r>
              <a:rPr lang="ar-SA" sz="2800" dirty="0" smtClean="0"/>
              <a:t> عبارة عن خلية أو مجموعة من خلايا أفرازية إنضمت لبعضها وكونت ما يسمى بالنسيج الغدي. </a:t>
            </a:r>
            <a:r>
              <a:rPr lang="ar-SA" sz="2800" dirty="0" err="1" smtClean="0"/>
              <a:t>وإفرازات</a:t>
            </a:r>
            <a:r>
              <a:rPr lang="ar-SA" sz="2800" dirty="0" smtClean="0"/>
              <a:t> الغدد ذات فائدة للجسم تؤدي وظيفة حيوية للجسم وتعمل على حفظ توازنه الفسيولوجي.</a:t>
            </a:r>
          </a:p>
          <a:p>
            <a:endParaRPr lang="ar-SA" sz="2800" dirty="0" smtClean="0"/>
          </a:p>
          <a:p>
            <a:r>
              <a:rPr lang="ar-SA" sz="28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انواع</a:t>
            </a:r>
            <a:r>
              <a:rPr lang="ar-SA" sz="2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الغدد حسب آلية الإفراز:</a:t>
            </a:r>
          </a:p>
          <a:p>
            <a:endParaRPr lang="ar-SA" sz="2800" b="1" dirty="0" smtClean="0"/>
          </a:p>
          <a:p>
            <a:pPr marL="514350" indent="-514350">
              <a:buFont typeface="+mj-lt"/>
              <a:buAutoNum type="arabicParenR"/>
            </a:pPr>
            <a:r>
              <a:rPr lang="ar-SA" sz="2800" dirty="0" smtClean="0">
                <a:solidFill>
                  <a:schemeClr val="tx1"/>
                </a:solidFill>
              </a:rPr>
              <a:t>الغدد المتماسكة.</a:t>
            </a:r>
          </a:p>
          <a:p>
            <a:pPr marL="514350" indent="-514350">
              <a:buFont typeface="+mj-lt"/>
              <a:buAutoNum type="arabicParenR"/>
            </a:pPr>
            <a:r>
              <a:rPr lang="ar-SA" sz="2800" dirty="0" smtClean="0">
                <a:solidFill>
                  <a:schemeClr val="tx1"/>
                </a:solidFill>
              </a:rPr>
              <a:t>الغدد المتاكله.</a:t>
            </a:r>
          </a:p>
          <a:p>
            <a:pPr marL="514350" indent="-514350">
              <a:buFont typeface="+mj-lt"/>
              <a:buAutoNum type="arabicParenR"/>
            </a:pPr>
            <a:r>
              <a:rPr lang="ar-SA" sz="2800" dirty="0" smtClean="0">
                <a:solidFill>
                  <a:schemeClr val="tx1"/>
                </a:solidFill>
              </a:rPr>
              <a:t>الغدد المنحلة.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4" name="مربع نص 5"/>
          <p:cNvSpPr txBox="1"/>
          <p:nvPr/>
        </p:nvSpPr>
        <p:spPr>
          <a:xfrm>
            <a:off x="2987824" y="764704"/>
            <a:ext cx="3159968" cy="52322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SA" sz="2800" b="1" u="sng" dirty="0" smtClean="0">
                <a:solidFill>
                  <a:schemeClr val="tx1"/>
                </a:solidFill>
              </a:rPr>
              <a:t>النسيج </a:t>
            </a:r>
            <a:r>
              <a:rPr lang="ar-SA" sz="2800" b="1" u="sng" dirty="0" err="1" smtClean="0">
                <a:solidFill>
                  <a:schemeClr val="tx1"/>
                </a:solidFill>
              </a:rPr>
              <a:t>الطلائي</a:t>
            </a:r>
            <a:r>
              <a:rPr lang="ar-SA" sz="2800" b="1" u="sng" dirty="0" smtClean="0">
                <a:solidFill>
                  <a:schemeClr val="tx1"/>
                </a:solidFill>
              </a:rPr>
              <a:t> الغددي </a:t>
            </a:r>
            <a:endParaRPr lang="en-US" sz="2800" b="1" u="sng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rot="1525324">
            <a:off x="6156176" y="836712"/>
            <a:ext cx="1954560" cy="1570186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ar-SA" dirty="0" smtClean="0"/>
              <a:t>الغدد متماسكة</a:t>
            </a:r>
            <a:endParaRPr lang="en-US" dirty="0"/>
          </a:p>
        </p:txBody>
      </p:sp>
      <p:pic>
        <p:nvPicPr>
          <p:cNvPr id="3" name="صورة 2" descr="غده متماسكله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11760" y="3501008"/>
            <a:ext cx="3063230" cy="302433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39552" y="1484784"/>
            <a:ext cx="4752528" cy="1200329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ar-SA" sz="2400" dirty="0" smtClean="0"/>
              <a:t>توجد منها </a:t>
            </a:r>
            <a:r>
              <a:rPr lang="ar-SA" sz="2400" dirty="0" err="1" smtClean="0"/>
              <a:t>امثلة</a:t>
            </a:r>
            <a:r>
              <a:rPr lang="ar-SA" sz="2400" dirty="0" smtClean="0"/>
              <a:t> في البنكرياس والغدد اللعابية وفي هذه الغدد ينتشر </a:t>
            </a:r>
            <a:r>
              <a:rPr lang="ar-SA" sz="2400" dirty="0" err="1" smtClean="0"/>
              <a:t>الافراز</a:t>
            </a:r>
            <a:r>
              <a:rPr lang="ar-SA" sz="2400" dirty="0" smtClean="0"/>
              <a:t> من خلف الحواف الخارجية للخلايا بينما تظل الغدة متماسكة.</a:t>
            </a:r>
            <a:endParaRPr lang="en-GB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rot="20488076">
            <a:off x="571672" y="1125825"/>
            <a:ext cx="2520280" cy="1519522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ar-SA" sz="4800" dirty="0" smtClean="0"/>
              <a:t>الغدد </a:t>
            </a:r>
            <a:br>
              <a:rPr lang="ar-SA" sz="4800" dirty="0" smtClean="0"/>
            </a:br>
            <a:r>
              <a:rPr lang="ar-SA" sz="4800" dirty="0" err="1" smtClean="0"/>
              <a:t>متاكله</a:t>
            </a:r>
            <a:endParaRPr lang="en-US" sz="4800" dirty="0"/>
          </a:p>
        </p:txBody>
      </p:sp>
      <p:pic>
        <p:nvPicPr>
          <p:cNvPr id="3" name="صورة 2" descr="غده متاكله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63688" y="3717032"/>
            <a:ext cx="3456384" cy="266429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643438" y="1844824"/>
            <a:ext cx="3384946" cy="156966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ar-SA" sz="2400" dirty="0" smtClean="0"/>
              <a:t>في هذه الحالة تتآكل قمم الخلايا لينطلق الإفراز </a:t>
            </a:r>
            <a:r>
              <a:rPr lang="ar-SA" sz="2400" dirty="0" err="1" smtClean="0"/>
              <a:t>الغدي</a:t>
            </a:r>
            <a:r>
              <a:rPr lang="ar-SA" sz="2400" dirty="0" smtClean="0"/>
              <a:t>,ثم تستعيد الخلايا أجزاءها المتآكلة,كما في الغدد الثديية.</a:t>
            </a:r>
            <a:endParaRPr lang="en-GB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rot="20510591">
            <a:off x="360954" y="548715"/>
            <a:ext cx="2088232" cy="1498178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ar-SA" dirty="0" smtClean="0"/>
              <a:t>الغدد منحله</a:t>
            </a:r>
            <a:endParaRPr lang="en-US" dirty="0"/>
          </a:p>
        </p:txBody>
      </p:sp>
      <p:pic>
        <p:nvPicPr>
          <p:cNvPr id="3" name="صورة 2" descr="غدد منحله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3568" y="4149080"/>
            <a:ext cx="2926678" cy="2448272"/>
          </a:xfrm>
          <a:prstGeom prst="rect">
            <a:avLst/>
          </a:prstGeom>
        </p:spPr>
      </p:pic>
      <p:pic>
        <p:nvPicPr>
          <p:cNvPr id="4" name="صورة 3" descr="غدد منحله.jpg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355976" y="4293096"/>
            <a:ext cx="2808312" cy="230425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786182" y="1357298"/>
            <a:ext cx="4286280" cy="230832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ar-SA" sz="2400" dirty="0" smtClean="0"/>
              <a:t>تنفجر الخلايا </a:t>
            </a:r>
            <a:r>
              <a:rPr lang="ar-SA" sz="2400" dirty="0" err="1" smtClean="0"/>
              <a:t>الغدية</a:t>
            </a:r>
            <a:r>
              <a:rPr lang="ar-SA" sz="2400" dirty="0" smtClean="0"/>
              <a:t> كلياَ مطلقة المادة الإفرازية.ثم تستبدل الخلايا المنفجرة عن طريق تكاثر الخلايا غير </a:t>
            </a:r>
            <a:r>
              <a:rPr lang="ar-SA" sz="2400" dirty="0" err="1" smtClean="0"/>
              <a:t>المفرزة</a:t>
            </a:r>
            <a:r>
              <a:rPr lang="ar-SA" sz="2400" dirty="0" smtClean="0"/>
              <a:t> الموجودة في الجدار الخارجي للغدة.وتتمثل هذه الغدد في الغدة </a:t>
            </a:r>
            <a:r>
              <a:rPr lang="ar-SA" sz="2400" dirty="0" err="1" smtClean="0"/>
              <a:t>الدهنية</a:t>
            </a:r>
            <a:r>
              <a:rPr lang="ar-SA" sz="2400" dirty="0" smtClean="0"/>
              <a:t> الموجودة في جلد </a:t>
            </a:r>
            <a:r>
              <a:rPr lang="ar-SA" sz="2400" dirty="0" err="1" smtClean="0"/>
              <a:t>الثديات</a:t>
            </a:r>
            <a:r>
              <a:rPr lang="ar-SA" sz="2400" dirty="0" smtClean="0"/>
              <a:t> .</a:t>
            </a:r>
            <a:endParaRPr lang="en-GB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1280</TotalTime>
  <Words>744</Words>
  <Application>Microsoft Office PowerPoint</Application>
  <PresentationFormat>عرض على الشاشة (3:4)‏</PresentationFormat>
  <Paragraphs>134</Paragraphs>
  <Slides>17</Slides>
  <Notes>17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17</vt:i4>
      </vt:variant>
    </vt:vector>
  </HeadingPairs>
  <TitlesOfParts>
    <vt:vector size="18" baseType="lpstr">
      <vt:lpstr>سمة Office</vt:lpstr>
      <vt:lpstr>الشريحة 1</vt:lpstr>
      <vt:lpstr>الشريحة 2</vt:lpstr>
      <vt:lpstr>الشريحة 3</vt:lpstr>
      <vt:lpstr>الشريحة 4</vt:lpstr>
      <vt:lpstr>الشريحة 5</vt:lpstr>
      <vt:lpstr>أنواع الأنسجة الطلائية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   </vt:lpstr>
      <vt:lpstr>الغدد متماسكة</vt:lpstr>
      <vt:lpstr>الغدد  متاكله</vt:lpstr>
      <vt:lpstr>الغدد منحله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Toshiba</dc:creator>
  <cp:lastModifiedBy>itp-0ct-10</cp:lastModifiedBy>
  <cp:revision>142</cp:revision>
  <dcterms:created xsi:type="dcterms:W3CDTF">2011-03-14T17:39:58Z</dcterms:created>
  <dcterms:modified xsi:type="dcterms:W3CDTF">2011-09-29T08:37:18Z</dcterms:modified>
</cp:coreProperties>
</file>