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054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A44A47-E40C-4C80-82A2-936EE5E0186C}" type="datetimeFigureOut">
              <a:rPr lang="en-US" smtClean="0"/>
              <a:t>10/29/2011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B8A702-4986-4FFD-AA24-FC6CD65A088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B8A702-4986-4FFD-AA24-FC6CD65A0888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B8A702-4986-4FFD-AA24-FC6CD65A0888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B8A702-4986-4FFD-AA24-FC6CD65A0888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B8A702-4986-4FFD-AA24-FC6CD65A0888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B8A702-4986-4FFD-AA24-FC6CD65A0888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B8A702-4986-4FFD-AA24-FC6CD65A0888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B8A702-4986-4FFD-AA24-FC6CD65A0888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B8A702-4986-4FFD-AA24-FC6CD65A0888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B8A702-4986-4FFD-AA24-FC6CD65A0888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B8A702-4986-4FFD-AA24-FC6CD65A0888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B8A702-4986-4FFD-AA24-FC6CD65A0888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B8A702-4986-4FFD-AA24-FC6CD65A0888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عنوان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16" name="عنصر نائب للتاريخ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6559A-6CFC-4E14-8009-E8E57621CB5D}" type="datetimeFigureOut">
              <a:rPr lang="ar-SA" smtClean="0"/>
              <a:pPr/>
              <a:t>02/12/1432</a:t>
            </a:fld>
            <a:endParaRPr lang="ar-SA"/>
          </a:p>
        </p:txBody>
      </p:sp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5" name="عنصر نائب لرقم الشريحة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032A2B7-178C-47DC-AB2D-9F4BB51CED7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عنوان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7" name="عنصر نائب للمحتوى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6559A-6CFC-4E14-8009-E8E57621CB5D}" type="datetimeFigureOut">
              <a:rPr lang="ar-SA" smtClean="0"/>
              <a:pPr/>
              <a:t>02/12/1432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032A2B7-178C-47DC-AB2D-9F4BB51CED7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عنصر نائب للنص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9" name="عنصر نائب للتاريخ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6559A-6CFC-4E14-8009-E8E57621CB5D}" type="datetimeFigureOut">
              <a:rPr lang="ar-SA" smtClean="0"/>
              <a:pPr/>
              <a:t>02/12/1432</a:t>
            </a:fld>
            <a:endParaRPr lang="ar-SA"/>
          </a:p>
        </p:txBody>
      </p:sp>
      <p:sp>
        <p:nvSpPr>
          <p:cNvPr id="11" name="عنصر نائب للتذييل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2A2B7-178C-47DC-AB2D-9F4BB51CED7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عنوان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1" name="عنصر نائب للتاريخ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6559A-6CFC-4E14-8009-E8E57621CB5D}" type="datetimeFigureOut">
              <a:rPr lang="ar-SA" smtClean="0"/>
              <a:pPr/>
              <a:t>02/12/1432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1" name="عنصر نائب لرقم الشريحة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2A2B7-178C-47DC-AB2D-9F4BB51CED7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عنوان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25" name="عنصر نائب للنص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8" name="عنصر نائب للمحتوى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6559A-6CFC-4E14-8009-E8E57621CB5D}" type="datetimeFigureOut">
              <a:rPr lang="ar-SA" smtClean="0"/>
              <a:pPr/>
              <a:t>02/12/1432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5032A2B7-178C-47DC-AB2D-9F4BB51CED7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عنوان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2" name="عنصر نائب للتاريخ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6559A-6CFC-4E14-8009-E8E57621CB5D}" type="datetimeFigureOut">
              <a:rPr lang="ar-SA" smtClean="0"/>
              <a:pPr/>
              <a:t>02/12/1432</a:t>
            </a:fld>
            <a:endParaRPr lang="ar-SA"/>
          </a:p>
        </p:txBody>
      </p:sp>
      <p:sp>
        <p:nvSpPr>
          <p:cNvPr id="21" name="عنصر نائب للتذييل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2A2B7-178C-47DC-AB2D-9F4BB51CED7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6559A-6CFC-4E14-8009-E8E57621CB5D}" type="datetimeFigureOut">
              <a:rPr lang="ar-SA" smtClean="0"/>
              <a:pPr/>
              <a:t>02/12/1432</a:t>
            </a:fld>
            <a:endParaRPr lang="ar-SA"/>
          </a:p>
        </p:txBody>
      </p:sp>
      <p:sp>
        <p:nvSpPr>
          <p:cNvPr id="24" name="عنصر نائب للتذييل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2A2B7-178C-47DC-AB2D-9F4BB51CED7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عنوان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6" name="عنصر نائب للنص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6559A-6CFC-4E14-8009-E8E57621CB5D}" type="datetimeFigureOut">
              <a:rPr lang="ar-SA" smtClean="0"/>
              <a:pPr/>
              <a:t>02/12/1432</a:t>
            </a:fld>
            <a:endParaRPr lang="ar-SA"/>
          </a:p>
        </p:txBody>
      </p:sp>
      <p:sp>
        <p:nvSpPr>
          <p:cNvPr id="29" name="عنصر نائب للتذييل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2A2B7-178C-47DC-AB2D-9F4BB51CED7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عنصر نائب للصورة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6559A-6CFC-4E14-8009-E8E57621CB5D}" type="datetimeFigureOut">
              <a:rPr lang="ar-SA" smtClean="0"/>
              <a:pPr/>
              <a:t>02/12/1432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1" name="عنصر نائب لرقم الشريحة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2A2B7-178C-47DC-AB2D-9F4BB51CED7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7" name="عنوان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6" name="عنصر نائب للنص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6559A-6CFC-4E14-8009-E8E57621CB5D}" type="datetimeFigureOut">
              <a:rPr lang="ar-SA" smtClean="0"/>
              <a:pPr/>
              <a:t>02/12/1432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2A2B7-178C-47DC-AB2D-9F4BB51CED7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6559A-6CFC-4E14-8009-E8E57621CB5D}" type="datetimeFigureOut">
              <a:rPr lang="ar-SA" smtClean="0"/>
              <a:pPr/>
              <a:t>02/12/1432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2A2B7-178C-47DC-AB2D-9F4BB51CED7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عنصر نائب للنص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تاريخ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AE6559A-6CFC-4E14-8009-E8E57621CB5D}" type="datetimeFigureOut">
              <a:rPr lang="ar-SA" smtClean="0"/>
              <a:pPr/>
              <a:t>02/12/1432</a:t>
            </a:fld>
            <a:endParaRPr lang="ar-SA"/>
          </a:p>
        </p:txBody>
      </p:sp>
      <p:sp>
        <p:nvSpPr>
          <p:cNvPr id="28" name="عنصر نائب للتذييل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032A2B7-178C-47DC-AB2D-9F4BB51CED7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عنصر نائب للعنوان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395536" y="5085184"/>
            <a:ext cx="8458200" cy="1222375"/>
          </a:xfrm>
        </p:spPr>
        <p:txBody>
          <a:bodyPr>
            <a:noAutofit/>
          </a:bodyPr>
          <a:lstStyle/>
          <a:p>
            <a:pPr algn="ctr"/>
            <a:r>
              <a:rPr lang="ar-SA" sz="4400" b="1" dirty="0" smtClean="0">
                <a:solidFill>
                  <a:schemeClr val="accent3">
                    <a:lumMod val="75000"/>
                  </a:schemeClr>
                </a:solidFill>
              </a:rPr>
              <a:t>طائفة </a:t>
            </a:r>
            <a:r>
              <a:rPr lang="ar-SA" sz="4400" b="1" dirty="0" err="1" smtClean="0">
                <a:solidFill>
                  <a:schemeClr val="accent3">
                    <a:lumMod val="75000"/>
                  </a:schemeClr>
                </a:solidFill>
              </a:rPr>
              <a:t>الفنجانيات</a:t>
            </a:r>
            <a:r>
              <a:rPr lang="ar-SA" sz="4400" b="1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ar-SA" sz="4400" b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ar-SA" sz="4400" b="1" dirty="0" err="1" smtClean="0">
                <a:solidFill>
                  <a:schemeClr val="accent3">
                    <a:lumMod val="75000"/>
                  </a:schemeClr>
                </a:solidFill>
              </a:rPr>
              <a:t>الأوريليا</a:t>
            </a:r>
            <a:r>
              <a:rPr lang="ar-SA" sz="4400" b="1" dirty="0" smtClean="0">
                <a:solidFill>
                  <a:schemeClr val="accent3">
                    <a:lumMod val="75000"/>
                  </a:schemeClr>
                </a:solidFill>
              </a:rPr>
              <a:t> – قنديل البحر</a:t>
            </a:r>
            <a:endParaRPr lang="ar-SA" sz="4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صورة 3" descr="images (17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404664"/>
            <a:ext cx="7992888" cy="45365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838200"/>
          </a:xfrm>
        </p:spPr>
        <p:txBody>
          <a:bodyPr/>
          <a:lstStyle/>
          <a:p>
            <a:pPr algn="r"/>
            <a:r>
              <a:rPr lang="ar-SA" b="1" dirty="0" err="1" smtClean="0">
                <a:solidFill>
                  <a:srgbClr val="050547"/>
                </a:solidFill>
              </a:rPr>
              <a:t>الأوريليا</a:t>
            </a:r>
            <a:endParaRPr lang="ar-SA" b="1" dirty="0">
              <a:solidFill>
                <a:srgbClr val="050547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347864" y="980728"/>
            <a:ext cx="5796136" cy="5616624"/>
          </a:xfrm>
        </p:spPr>
        <p:txBody>
          <a:bodyPr>
            <a:noAutofit/>
          </a:bodyPr>
          <a:lstStyle/>
          <a:p>
            <a:r>
              <a:rPr lang="ar-SA" sz="3600" b="1" dirty="0" smtClean="0">
                <a:solidFill>
                  <a:schemeClr val="accent3">
                    <a:lumMod val="75000"/>
                  </a:schemeClr>
                </a:solidFill>
              </a:rPr>
              <a:t>من قناديل البحر الشائعة , تنتشر بكثرة في المياة الساحلية, طافية فوق سطح الماء , و سابحة ببطء بواسطة انقباضات منتضمة من جسمها,وَ توجد ملقاة على رمال الشاطئ , الشكل السائد في حياتها الميدوزى. </a:t>
            </a:r>
          </a:p>
        </p:txBody>
      </p:sp>
      <p:pic>
        <p:nvPicPr>
          <p:cNvPr id="4" name="صورة 3" descr="images (15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124744"/>
            <a:ext cx="3384376" cy="55446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686800" cy="838200"/>
          </a:xfrm>
        </p:spPr>
        <p:txBody>
          <a:bodyPr/>
          <a:lstStyle/>
          <a:p>
            <a:pPr algn="r"/>
            <a:r>
              <a:rPr lang="ar-SA" b="1" dirty="0" smtClean="0">
                <a:solidFill>
                  <a:schemeClr val="accent4">
                    <a:lumMod val="50000"/>
                  </a:schemeClr>
                </a:solidFill>
              </a:rPr>
              <a:t>الشكل الخارجي:</a:t>
            </a:r>
            <a:endParaRPr lang="ar-SA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6" name="صورة 5" descr="images (27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052736"/>
            <a:ext cx="3707904" cy="5805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>
          <a:xfrm>
            <a:off x="3563888" y="1340768"/>
            <a:ext cx="5427712" cy="5112568"/>
          </a:xfrm>
        </p:spPr>
        <p:txBody>
          <a:bodyPr>
            <a:normAutofit fontScale="92500" lnSpcReduction="10000"/>
          </a:bodyPr>
          <a:lstStyle/>
          <a:p>
            <a:r>
              <a:rPr lang="ar-SA" b="1" dirty="0" smtClean="0">
                <a:solidFill>
                  <a:schemeClr val="accent3">
                    <a:lumMod val="75000"/>
                  </a:schemeClr>
                </a:solidFill>
              </a:rPr>
              <a:t>قرصية الشكل</a:t>
            </a:r>
          </a:p>
          <a:p>
            <a:r>
              <a:rPr lang="ar-SA" b="1" dirty="0" smtClean="0">
                <a:solidFill>
                  <a:schemeClr val="accent3">
                    <a:lumMod val="75000"/>
                  </a:schemeClr>
                </a:solidFill>
              </a:rPr>
              <a:t>تشبه مظلة </a:t>
            </a:r>
            <a:r>
              <a:rPr lang="ar-SA" b="1" dirty="0" err="1" smtClean="0">
                <a:solidFill>
                  <a:schemeClr val="accent3">
                    <a:lumMod val="75000"/>
                  </a:schemeClr>
                </a:solidFill>
              </a:rPr>
              <a:t>جيلاتينية</a:t>
            </a:r>
            <a:r>
              <a:rPr lang="ar-SA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ar-SA" b="1" dirty="0" err="1" smtClean="0">
                <a:solidFill>
                  <a:schemeClr val="accent3">
                    <a:lumMod val="75000"/>
                  </a:schemeClr>
                </a:solidFill>
              </a:rPr>
              <a:t>مزرقة</a:t>
            </a:r>
            <a:r>
              <a:rPr lang="ar-SA" b="1" dirty="0" smtClean="0">
                <a:solidFill>
                  <a:schemeClr val="accent3">
                    <a:lumMod val="75000"/>
                  </a:schemeClr>
                </a:solidFill>
              </a:rPr>
              <a:t> اللون.</a:t>
            </a:r>
          </a:p>
          <a:p>
            <a:r>
              <a:rPr lang="ar-SA" b="1" dirty="0" smtClean="0">
                <a:solidFill>
                  <a:schemeClr val="accent3">
                    <a:lumMod val="75000"/>
                  </a:schemeClr>
                </a:solidFill>
              </a:rPr>
              <a:t>سطحها الظهري محدب قليلاً.</a:t>
            </a:r>
          </a:p>
          <a:p>
            <a:r>
              <a:rPr lang="ar-SA" b="1" dirty="0" smtClean="0">
                <a:solidFill>
                  <a:schemeClr val="accent3">
                    <a:lumMod val="75000"/>
                  </a:schemeClr>
                </a:solidFill>
              </a:rPr>
              <a:t>حافتها مزودة </a:t>
            </a:r>
            <a:r>
              <a:rPr lang="ar-SA" b="1" dirty="0" err="1" smtClean="0">
                <a:solidFill>
                  <a:schemeClr val="accent3">
                    <a:lumMod val="75000"/>
                  </a:schemeClr>
                </a:solidFill>
              </a:rPr>
              <a:t>بلوامس</a:t>
            </a:r>
            <a:r>
              <a:rPr lang="ar-SA" b="1" dirty="0" smtClean="0">
                <a:solidFill>
                  <a:schemeClr val="accent3">
                    <a:lumMod val="75000"/>
                  </a:schemeClr>
                </a:solidFill>
              </a:rPr>
              <a:t> قصيرة.</a:t>
            </a:r>
          </a:p>
          <a:p>
            <a:r>
              <a:rPr lang="ar-SA" b="1" dirty="0" smtClean="0">
                <a:solidFill>
                  <a:schemeClr val="accent3">
                    <a:lumMod val="75000"/>
                  </a:schemeClr>
                </a:solidFill>
              </a:rPr>
              <a:t>تحتوي على أكياس </a:t>
            </a:r>
            <a:r>
              <a:rPr lang="ar-SA" b="1" dirty="0" err="1" smtClean="0">
                <a:solidFill>
                  <a:schemeClr val="accent3">
                    <a:lumMod val="75000"/>
                  </a:schemeClr>
                </a:solidFill>
              </a:rPr>
              <a:t>لمسية</a:t>
            </a:r>
            <a:r>
              <a:rPr lang="ar-SA" b="1" dirty="0" smtClean="0">
                <a:solidFill>
                  <a:schemeClr val="accent3">
                    <a:lumMod val="75000"/>
                  </a:schemeClr>
                </a:solidFill>
              </a:rPr>
              <a:t>.</a:t>
            </a:r>
          </a:p>
          <a:p>
            <a:r>
              <a:rPr lang="ar-SA" b="1" dirty="0" smtClean="0">
                <a:solidFill>
                  <a:schemeClr val="accent3">
                    <a:lumMod val="75000"/>
                  </a:schemeClr>
                </a:solidFill>
              </a:rPr>
              <a:t>يتدلى من وسط باطن المظلة مقبض قصير يحمل فتحة الفم.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4" name="عنصر نائب للمحتوى 3" descr="الشكل الخارجي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427984" y="1412776"/>
            <a:ext cx="4519389" cy="50405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صورة 4" descr="شكل الخارجي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1412776"/>
            <a:ext cx="4104456" cy="50405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b="1" dirty="0" smtClean="0">
                <a:solidFill>
                  <a:schemeClr val="accent4">
                    <a:lumMod val="50000"/>
                  </a:schemeClr>
                </a:solidFill>
              </a:rPr>
              <a:t>الحركة:</a:t>
            </a:r>
            <a:endParaRPr lang="ar-SA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554162"/>
            <a:ext cx="8991600" cy="4525963"/>
          </a:xfrm>
        </p:spPr>
        <p:txBody>
          <a:bodyPr>
            <a:noAutofit/>
          </a:bodyPr>
          <a:lstStyle/>
          <a:p>
            <a:r>
              <a:rPr lang="ar-SA" sz="4000" b="1" dirty="0" smtClean="0">
                <a:solidFill>
                  <a:schemeClr val="accent3">
                    <a:lumMod val="75000"/>
                  </a:schemeClr>
                </a:solidFill>
              </a:rPr>
              <a:t>تسبح في الماء </a:t>
            </a:r>
            <a:r>
              <a:rPr lang="ar-SA" sz="4000" b="1" dirty="0" err="1" smtClean="0">
                <a:solidFill>
                  <a:schemeClr val="accent3">
                    <a:lumMod val="75000"/>
                  </a:schemeClr>
                </a:solidFill>
              </a:rPr>
              <a:t>بإنقباضات</a:t>
            </a:r>
            <a:r>
              <a:rPr lang="ar-SA" sz="4000" b="1" dirty="0" smtClean="0">
                <a:solidFill>
                  <a:schemeClr val="accent3">
                    <a:lumMod val="75000"/>
                  </a:schemeClr>
                </a:solidFill>
              </a:rPr>
              <a:t> متتابعة لجسمها. </a:t>
            </a:r>
          </a:p>
          <a:p>
            <a:r>
              <a:rPr lang="ar-SA" sz="4000" b="1" dirty="0" smtClean="0">
                <a:solidFill>
                  <a:schemeClr val="accent3">
                    <a:lumMod val="75000"/>
                  </a:schemeClr>
                </a:solidFill>
              </a:rPr>
              <a:t>قد يرتخي جسمها لتطفو على سطح الماء.</a:t>
            </a:r>
          </a:p>
          <a:p>
            <a:r>
              <a:rPr lang="ar-SA" sz="4000" b="1" dirty="0" smtClean="0">
                <a:solidFill>
                  <a:schemeClr val="accent3">
                    <a:lumMod val="75000"/>
                  </a:schemeClr>
                </a:solidFill>
              </a:rPr>
              <a:t>يساعد الجسم للقيام بهذه الحركة وجود ألياف عضلية </a:t>
            </a:r>
            <a:r>
              <a:rPr lang="ar-SA" sz="4000" b="1" dirty="0" err="1" smtClean="0">
                <a:solidFill>
                  <a:schemeClr val="accent3">
                    <a:lumMod val="75000"/>
                  </a:schemeClr>
                </a:solidFill>
              </a:rPr>
              <a:t>شعاعية</a:t>
            </a:r>
            <a:r>
              <a:rPr lang="ar-SA" sz="4000" b="1" dirty="0" smtClean="0">
                <a:solidFill>
                  <a:schemeClr val="accent3">
                    <a:lumMod val="75000"/>
                  </a:schemeClr>
                </a:solidFill>
              </a:rPr>
              <a:t> و دائرية تمتد تحت طبقة </a:t>
            </a:r>
            <a:r>
              <a:rPr lang="ar-SA" sz="4000" b="1" smtClean="0">
                <a:solidFill>
                  <a:schemeClr val="accent3">
                    <a:lumMod val="75000"/>
                  </a:schemeClr>
                </a:solidFill>
              </a:rPr>
              <a:t>الاكتودرم</a:t>
            </a:r>
            <a:r>
              <a:rPr lang="ar-SA" sz="40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ar-SA" sz="4000" b="1" dirty="0" smtClean="0">
                <a:solidFill>
                  <a:schemeClr val="accent3">
                    <a:lumMod val="75000"/>
                  </a:schemeClr>
                </a:solidFill>
              </a:rPr>
              <a:t>المغلفة لباطن المظلة.</a:t>
            </a:r>
            <a:endParaRPr lang="ar-SA" sz="40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images (29)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51520" y="260648"/>
            <a:ext cx="8712968" cy="65973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b="1" dirty="0" err="1" smtClean="0">
                <a:solidFill>
                  <a:schemeClr val="accent4">
                    <a:lumMod val="50000"/>
                  </a:schemeClr>
                </a:solidFill>
              </a:rPr>
              <a:t>الإغتذاء</a:t>
            </a:r>
            <a:r>
              <a:rPr lang="ar-SA" b="1" dirty="0" smtClean="0">
                <a:solidFill>
                  <a:schemeClr val="accent4">
                    <a:lumMod val="50000"/>
                  </a:schemeClr>
                </a:solidFill>
              </a:rPr>
              <a:t>:</a:t>
            </a:r>
            <a:endParaRPr lang="ar-SA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83568" y="1412776"/>
            <a:ext cx="8460432" cy="4971182"/>
          </a:xfrm>
        </p:spPr>
        <p:txBody>
          <a:bodyPr>
            <a:noAutofit/>
          </a:bodyPr>
          <a:lstStyle/>
          <a:p>
            <a:r>
              <a:rPr lang="ar-SA" sz="4000" b="1" dirty="0" smtClean="0">
                <a:solidFill>
                  <a:schemeClr val="accent3">
                    <a:lumMod val="75000"/>
                  </a:schemeClr>
                </a:solidFill>
              </a:rPr>
              <a:t>تتغذى على الحيوانات القشرية الصغيرة, </a:t>
            </a:r>
            <a:r>
              <a:rPr lang="ar-SA" sz="4000" b="1" dirty="0" err="1" smtClean="0">
                <a:solidFill>
                  <a:schemeClr val="accent3">
                    <a:lumMod val="75000"/>
                  </a:schemeClr>
                </a:solidFill>
              </a:rPr>
              <a:t>و</a:t>
            </a:r>
            <a:r>
              <a:rPr lang="ar-SA" sz="4000" b="1" dirty="0" smtClean="0">
                <a:solidFill>
                  <a:schemeClr val="accent3">
                    <a:lumMod val="75000"/>
                  </a:schemeClr>
                </a:solidFill>
              </a:rPr>
              <a:t> كائنات أخرى كثيرة, تلسعها بمولدات الخيط الموجودة على الفصوص </a:t>
            </a:r>
            <a:r>
              <a:rPr lang="ar-SA" sz="4000" b="1" dirty="0" err="1" smtClean="0">
                <a:solidFill>
                  <a:schemeClr val="accent3">
                    <a:lumMod val="75000"/>
                  </a:schemeClr>
                </a:solidFill>
              </a:rPr>
              <a:t>الفمية</a:t>
            </a:r>
            <a:r>
              <a:rPr lang="ar-SA" sz="4000" b="1" dirty="0" smtClean="0">
                <a:solidFill>
                  <a:schemeClr val="accent3">
                    <a:lumMod val="75000"/>
                  </a:schemeClr>
                </a:solidFill>
              </a:rPr>
              <a:t> ثم تمررها على </a:t>
            </a:r>
            <a:r>
              <a:rPr lang="ar-SA" sz="4000" b="1" dirty="0" err="1" smtClean="0">
                <a:solidFill>
                  <a:schemeClr val="accent3">
                    <a:lumMod val="75000"/>
                  </a:schemeClr>
                </a:solidFill>
              </a:rPr>
              <a:t>ميازيب</a:t>
            </a:r>
            <a:r>
              <a:rPr lang="ar-SA" sz="4000" b="1" dirty="0" smtClean="0">
                <a:solidFill>
                  <a:schemeClr val="accent3">
                    <a:lumMod val="75000"/>
                  </a:schemeClr>
                </a:solidFill>
              </a:rPr>
              <a:t> هذه الفصوص لتدخلها </a:t>
            </a:r>
            <a:r>
              <a:rPr lang="ar-SA" sz="4000" b="1" dirty="0" err="1" smtClean="0">
                <a:solidFill>
                  <a:schemeClr val="accent3">
                    <a:lumMod val="75000"/>
                  </a:schemeClr>
                </a:solidFill>
              </a:rPr>
              <a:t>الى</a:t>
            </a:r>
            <a:r>
              <a:rPr lang="ar-SA" sz="4000" b="1" dirty="0" smtClean="0">
                <a:solidFill>
                  <a:schemeClr val="accent3">
                    <a:lumMod val="75000"/>
                  </a:schemeClr>
                </a:solidFill>
              </a:rPr>
              <a:t> داخل الجيوب المعدية من خلال فتحة الفم. </a:t>
            </a:r>
            <a:endParaRPr lang="ar-SA" sz="40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SA" sz="4000" b="1" dirty="0" smtClean="0">
                <a:solidFill>
                  <a:schemeClr val="accent4">
                    <a:lumMod val="50000"/>
                  </a:schemeClr>
                </a:solidFill>
              </a:rPr>
              <a:t>التنفس </a:t>
            </a:r>
            <a:r>
              <a:rPr lang="ar-SA" sz="4000" b="1" dirty="0" err="1" smtClean="0">
                <a:solidFill>
                  <a:schemeClr val="accent4">
                    <a:lumMod val="50000"/>
                  </a:schemeClr>
                </a:solidFill>
              </a:rPr>
              <a:t>و</a:t>
            </a:r>
            <a:r>
              <a:rPr lang="ar-SA" sz="4000" b="1" dirty="0" smtClean="0">
                <a:solidFill>
                  <a:schemeClr val="accent4">
                    <a:lumMod val="50000"/>
                  </a:schemeClr>
                </a:solidFill>
              </a:rPr>
              <a:t> الإخراج:</a:t>
            </a:r>
            <a:endParaRPr lang="ar-SA" sz="4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4000" b="1" dirty="0" smtClean="0">
                <a:solidFill>
                  <a:schemeClr val="accent3">
                    <a:lumMod val="75000"/>
                  </a:schemeClr>
                </a:solidFill>
              </a:rPr>
              <a:t>تتم عملية التنفس </a:t>
            </a:r>
            <a:r>
              <a:rPr lang="ar-SA" sz="4000" b="1" dirty="0" err="1" smtClean="0">
                <a:solidFill>
                  <a:schemeClr val="accent3">
                    <a:lumMod val="75000"/>
                  </a:schemeClr>
                </a:solidFill>
              </a:rPr>
              <a:t>و</a:t>
            </a:r>
            <a:r>
              <a:rPr lang="ar-SA" sz="40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ar-SA" sz="4000" b="1" dirty="0" err="1" smtClean="0">
                <a:solidFill>
                  <a:schemeClr val="accent3">
                    <a:lumMod val="75000"/>
                  </a:schemeClr>
                </a:solidFill>
              </a:rPr>
              <a:t>الاخراج</a:t>
            </a:r>
            <a:r>
              <a:rPr lang="ar-SA" sz="4000" b="1" dirty="0" smtClean="0">
                <a:solidFill>
                  <a:schemeClr val="accent3">
                    <a:lumMod val="75000"/>
                  </a:schemeClr>
                </a:solidFill>
              </a:rPr>
              <a:t> بالانتشار البسيط .</a:t>
            </a:r>
            <a:endParaRPr lang="ar-SA" sz="40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4" name="صورة 3" descr="images (23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3068960"/>
            <a:ext cx="7956376" cy="32403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SA" sz="4000" b="1" dirty="0" smtClean="0">
                <a:solidFill>
                  <a:schemeClr val="accent4">
                    <a:lumMod val="50000"/>
                  </a:schemeClr>
                </a:solidFill>
              </a:rPr>
              <a:t>الحساسية:</a:t>
            </a:r>
            <a:endParaRPr lang="ar-SA" sz="4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2272" y="1484784"/>
            <a:ext cx="5571728" cy="5040560"/>
          </a:xfrm>
        </p:spPr>
        <p:txBody>
          <a:bodyPr>
            <a:normAutofit/>
          </a:bodyPr>
          <a:lstStyle/>
          <a:p>
            <a:r>
              <a:rPr lang="ar-SA" sz="4000" b="1" dirty="0" smtClean="0">
                <a:solidFill>
                  <a:schemeClr val="accent3">
                    <a:lumMod val="75000"/>
                  </a:schemeClr>
                </a:solidFill>
              </a:rPr>
              <a:t>لها شبكة عصبية منتشرة ممتدة تحت طبقة </a:t>
            </a:r>
            <a:r>
              <a:rPr lang="ar-SA" sz="4000" b="1" dirty="0" err="1" smtClean="0">
                <a:solidFill>
                  <a:schemeClr val="accent3">
                    <a:lumMod val="75000"/>
                  </a:schemeClr>
                </a:solidFill>
              </a:rPr>
              <a:t>الإكتودرم</a:t>
            </a:r>
            <a:r>
              <a:rPr lang="ar-SA" sz="4000" b="1" dirty="0" smtClean="0">
                <a:solidFill>
                  <a:schemeClr val="accent3">
                    <a:lumMod val="75000"/>
                  </a:schemeClr>
                </a:solidFill>
              </a:rPr>
              <a:t> و تنظم أنشطتها المختلفة, </a:t>
            </a:r>
            <a:r>
              <a:rPr lang="ar-SA" sz="4000" b="1" dirty="0" err="1" smtClean="0">
                <a:solidFill>
                  <a:schemeClr val="accent3">
                    <a:lumMod val="75000"/>
                  </a:schemeClr>
                </a:solidFill>
              </a:rPr>
              <a:t>و</a:t>
            </a:r>
            <a:r>
              <a:rPr lang="ar-SA" sz="4000" b="1" dirty="0" smtClean="0">
                <a:solidFill>
                  <a:schemeClr val="accent3">
                    <a:lumMod val="75000"/>
                  </a:schemeClr>
                </a:solidFill>
              </a:rPr>
              <a:t> لها أيضاً أعضاء حسية خاصة هي الأكياس </a:t>
            </a:r>
            <a:r>
              <a:rPr lang="ar-SA" sz="4000" b="1" dirty="0" err="1" smtClean="0">
                <a:solidFill>
                  <a:schemeClr val="accent3">
                    <a:lumMod val="75000"/>
                  </a:schemeClr>
                </a:solidFill>
              </a:rPr>
              <a:t>اللمسية</a:t>
            </a:r>
            <a:r>
              <a:rPr lang="ar-SA" sz="4000" b="1" dirty="0" smtClean="0">
                <a:solidFill>
                  <a:schemeClr val="accent3">
                    <a:lumMod val="75000"/>
                  </a:schemeClr>
                </a:solidFill>
              </a:rPr>
              <a:t> .</a:t>
            </a:r>
            <a:endParaRPr lang="ar-SA" sz="40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4" name="صورة 3" descr="800px-jelly_fish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124744"/>
            <a:ext cx="3635896" cy="551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images (25)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95536" y="188640"/>
            <a:ext cx="8424936" cy="63813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مربع نص 4"/>
          <p:cNvSpPr txBox="1"/>
          <p:nvPr/>
        </p:nvSpPr>
        <p:spPr>
          <a:xfrm>
            <a:off x="251520" y="5805264"/>
            <a:ext cx="8481809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200" b="1" dirty="0" smtClean="0">
                <a:solidFill>
                  <a:schemeClr val="bg1"/>
                </a:solidFill>
              </a:rPr>
              <a:t>صورة لقنديل البحر طافي على شاطئ البحر</a:t>
            </a:r>
            <a:endParaRPr lang="ar-SA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عنصر نائب للمحتوى 3" descr="images (26)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188640"/>
            <a:ext cx="9144000" cy="63367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مربع نص 4"/>
          <p:cNvSpPr txBox="1"/>
          <p:nvPr/>
        </p:nvSpPr>
        <p:spPr>
          <a:xfrm>
            <a:off x="0" y="5877272"/>
            <a:ext cx="9039655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200" b="1" dirty="0" smtClean="0">
                <a:solidFill>
                  <a:schemeClr val="bg1"/>
                </a:solidFill>
              </a:rPr>
              <a:t>صورة لقنديل البحر </a:t>
            </a:r>
            <a:r>
              <a:rPr lang="ar-SA" sz="3200" b="1" dirty="0" err="1" smtClean="0">
                <a:solidFill>
                  <a:schemeClr val="bg1"/>
                </a:solidFill>
              </a:rPr>
              <a:t>و</a:t>
            </a:r>
            <a:r>
              <a:rPr lang="ar-SA" sz="3200" b="1" dirty="0" smtClean="0">
                <a:solidFill>
                  <a:schemeClr val="bg1"/>
                </a:solidFill>
              </a:rPr>
              <a:t> هو يطفو على سطح البحر</a:t>
            </a:r>
            <a:endParaRPr lang="ar-SA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رحلة">
  <a:themeElements>
    <a:clrScheme name="وحدة نمطية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رحلة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رحلة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71</TotalTime>
  <Words>213</Words>
  <Application>Microsoft Office PowerPoint</Application>
  <PresentationFormat>عرض على الشاشة (3:4)‏</PresentationFormat>
  <Paragraphs>34</Paragraphs>
  <Slides>12</Slides>
  <Notes>12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رحلة</vt:lpstr>
      <vt:lpstr>طائفة الفنجانيات الأوريليا – قنديل البحر</vt:lpstr>
      <vt:lpstr>الأوريليا</vt:lpstr>
      <vt:lpstr>الشكل الخارجي:</vt:lpstr>
      <vt:lpstr>الشريحة 4</vt:lpstr>
      <vt:lpstr>الحركة:</vt:lpstr>
      <vt:lpstr>الشريحة 6</vt:lpstr>
      <vt:lpstr>الإغتذاء:</vt:lpstr>
      <vt:lpstr>التنفس و الإخراج:</vt:lpstr>
      <vt:lpstr>الحساسية:</vt:lpstr>
      <vt:lpstr>الشريحة 10</vt:lpstr>
      <vt:lpstr>الشريحة 11</vt:lpstr>
      <vt:lpstr>الشريحة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طائفة الفنجانيات الأوريليا – قنديل البحر</dc:title>
  <dc:creator>Toshiba</dc:creator>
  <cp:lastModifiedBy>itp-0ct-10</cp:lastModifiedBy>
  <cp:revision>9</cp:revision>
  <dcterms:created xsi:type="dcterms:W3CDTF">2011-03-21T18:17:44Z</dcterms:created>
  <dcterms:modified xsi:type="dcterms:W3CDTF">2011-10-29T20:37:12Z</dcterms:modified>
</cp:coreProperties>
</file>