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17"/>
  </p:notesMasterIdLst>
  <p:sldIdLst>
    <p:sldId id="257" r:id="rId2"/>
    <p:sldId id="258" r:id="rId3"/>
    <p:sldId id="259" r:id="rId4"/>
    <p:sldId id="260" r:id="rId5"/>
    <p:sldId id="261" r:id="rId6"/>
    <p:sldId id="272" r:id="rId7"/>
    <p:sldId id="262" r:id="rId8"/>
    <p:sldId id="273" r:id="rId9"/>
    <p:sldId id="263" r:id="rId10"/>
    <p:sldId id="264" r:id="rId11"/>
    <p:sldId id="265" r:id="rId12"/>
    <p:sldId id="266" r:id="rId13"/>
    <p:sldId id="267" r:id="rId14"/>
    <p:sldId id="268" r:id="rId15"/>
    <p:sldId id="269" r:id="rId1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006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3A3ACF-77D7-4CC4-A16E-57F21C15978B}" type="datetimeFigureOut">
              <a:rPr lang="en-US" smtClean="0"/>
              <a:t>10/30/2011</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FE78E4-B096-4AC8-9F54-6FF6DB10321F}"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AFE78E4-B096-4AC8-9F54-6FF6DB10321F}"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AFE78E4-B096-4AC8-9F54-6FF6DB10321F}"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AFE78E4-B096-4AC8-9F54-6FF6DB10321F}"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AFE78E4-B096-4AC8-9F54-6FF6DB10321F}"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AFE78E4-B096-4AC8-9F54-6FF6DB10321F}"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AFE78E4-B096-4AC8-9F54-6FF6DB10321F}"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AFE78E4-B096-4AC8-9F54-6FF6DB10321F}"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AFE78E4-B096-4AC8-9F54-6FF6DB10321F}"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AFE78E4-B096-4AC8-9F54-6FF6DB10321F}"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AFE78E4-B096-4AC8-9F54-6FF6DB10321F}"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AFE78E4-B096-4AC8-9F54-6FF6DB10321F}"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AFE78E4-B096-4AC8-9F54-6FF6DB10321F}"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AFE78E4-B096-4AC8-9F54-6FF6DB10321F}"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AFE78E4-B096-4AC8-9F54-6FF6DB10321F}"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FAFE78E4-B096-4AC8-9F54-6FF6DB10321F}" type="slidenum">
              <a:rPr lang="en-US" smtClean="0"/>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6AD1AE1D-7E6B-49D3-B11D-69AF6FA801B6}" type="datetimeFigureOut">
              <a:rPr lang="ar-SA" smtClean="0"/>
              <a:pPr/>
              <a:t>03/12/1432</a:t>
            </a:fld>
            <a:endParaRPr lang="ar-SA"/>
          </a:p>
        </p:txBody>
      </p:sp>
      <p:sp>
        <p:nvSpPr>
          <p:cNvPr id="2" name="عنصر نائب للتذييل 1"/>
          <p:cNvSpPr>
            <a:spLocks noGrp="1"/>
          </p:cNvSpPr>
          <p:nvPr>
            <p:ph type="ftr" sz="quarter" idx="11"/>
          </p:nvPr>
        </p:nvSpPr>
        <p:spPr/>
        <p:txBody>
          <a:bodyPr/>
          <a:lstStyle/>
          <a:p>
            <a:endParaRPr lang="ar-SA"/>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CD5F245F-778F-438E-B95A-44A6618E48DF}" type="slidenum">
              <a:rPr lang="ar-SA" smtClean="0"/>
              <a:pPr/>
              <a:t>‹#›</a:t>
            </a:fld>
            <a:endParaRPr lang="ar-SA"/>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6AD1AE1D-7E6B-49D3-B11D-69AF6FA801B6}" type="datetimeFigureOut">
              <a:rPr lang="ar-SA" smtClean="0"/>
              <a:pPr/>
              <a:t>03/12/1432</a:t>
            </a:fld>
            <a:endParaRPr lang="ar-SA"/>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CD5F245F-778F-438E-B95A-44A6618E48DF}" type="slidenum">
              <a:rPr lang="ar-SA" smtClean="0"/>
              <a:pPr/>
              <a:t>‹#›</a:t>
            </a:fld>
            <a:endParaRPr lang="ar-SA"/>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fld id="{6AD1AE1D-7E6B-49D3-B11D-69AF6FA801B6}" type="datetimeFigureOut">
              <a:rPr lang="ar-SA" smtClean="0"/>
              <a:pPr/>
              <a:t>03/12/1432</a:t>
            </a:fld>
            <a:endParaRPr lang="ar-SA"/>
          </a:p>
        </p:txBody>
      </p:sp>
      <p:sp>
        <p:nvSpPr>
          <p:cNvPr id="11" name="عنصر نائب للتذييل 10"/>
          <p:cNvSpPr>
            <a:spLocks noGrp="1"/>
          </p:cNvSpPr>
          <p:nvPr>
            <p:ph type="ftr" sz="quarter" idx="11"/>
          </p:nvPr>
        </p:nvSpPr>
        <p:spPr/>
        <p:txBody>
          <a:bodyPr/>
          <a:lstStyle/>
          <a:p>
            <a:endParaRPr lang="ar-SA"/>
          </a:p>
        </p:txBody>
      </p:sp>
      <p:sp>
        <p:nvSpPr>
          <p:cNvPr id="16" name="عنصر نائب لرقم الشريحة 15"/>
          <p:cNvSpPr>
            <a:spLocks noGrp="1"/>
          </p:cNvSpPr>
          <p:nvPr>
            <p:ph type="sldNum" sz="quarter" idx="12"/>
          </p:nvPr>
        </p:nvSpPr>
        <p:spPr/>
        <p:txBody>
          <a:bodyPr/>
          <a:lstStyle/>
          <a:p>
            <a:fld id="{CD5F245F-778F-438E-B95A-44A6618E48DF}" type="slidenum">
              <a:rPr lang="ar-SA" smtClean="0"/>
              <a:pPr/>
              <a:t>‹#›</a:t>
            </a:fld>
            <a:endParaRPr lang="ar-SA"/>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fld id="{6AD1AE1D-7E6B-49D3-B11D-69AF6FA801B6}" type="datetimeFigureOut">
              <a:rPr lang="ar-SA" smtClean="0"/>
              <a:pPr/>
              <a:t>03/12/1432</a:t>
            </a:fld>
            <a:endParaRPr lang="ar-SA"/>
          </a:p>
        </p:txBody>
      </p:sp>
      <p:sp>
        <p:nvSpPr>
          <p:cNvPr id="10" name="عنصر نائب للتذييل 9"/>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CD5F245F-778F-438E-B95A-44A6618E48DF}" type="slidenum">
              <a:rPr lang="ar-SA" smtClean="0"/>
              <a:pPr/>
              <a:t>‹#›</a:t>
            </a:fld>
            <a:endParaRPr lang="ar-SA"/>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fld id="{6AD1AE1D-7E6B-49D3-B11D-69AF6FA801B6}" type="datetimeFigureOut">
              <a:rPr lang="ar-SA" smtClean="0"/>
              <a:pPr/>
              <a:t>03/12/1432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229600" y="6477000"/>
            <a:ext cx="762000" cy="246888"/>
          </a:xfrm>
        </p:spPr>
        <p:txBody>
          <a:bodyPr/>
          <a:lstStyle/>
          <a:p>
            <a:fld id="{CD5F245F-778F-438E-B95A-44A6618E48DF}" type="slidenum">
              <a:rPr lang="ar-SA" smtClean="0"/>
              <a:pPr/>
              <a:t>‹#›</a:t>
            </a:fld>
            <a:endParaRPr lang="ar-SA"/>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6AD1AE1D-7E6B-49D3-B11D-69AF6FA801B6}" type="datetimeFigureOut">
              <a:rPr lang="ar-SA" smtClean="0"/>
              <a:pPr/>
              <a:t>03/12/1432</a:t>
            </a:fld>
            <a:endParaRPr lang="ar-SA"/>
          </a:p>
        </p:txBody>
      </p:sp>
      <p:sp>
        <p:nvSpPr>
          <p:cNvPr id="21" name="عنصر نائب للتذييل 20"/>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D5F245F-778F-438E-B95A-44A6618E48DF}" type="slidenum">
              <a:rPr lang="ar-SA" smtClean="0"/>
              <a:pPr/>
              <a:t>‹#›</a:t>
            </a:fld>
            <a:endParaRPr lang="ar-SA"/>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6AD1AE1D-7E6B-49D3-B11D-69AF6FA801B6}" type="datetimeFigureOut">
              <a:rPr lang="ar-SA" smtClean="0"/>
              <a:pPr/>
              <a:t>03/12/1432</a:t>
            </a:fld>
            <a:endParaRPr lang="ar-SA"/>
          </a:p>
        </p:txBody>
      </p:sp>
      <p:sp>
        <p:nvSpPr>
          <p:cNvPr id="24" name="عنصر نائب للتذييل 23"/>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D5F245F-778F-438E-B95A-44A6618E48DF}" type="slidenum">
              <a:rPr lang="ar-SA" smtClean="0"/>
              <a:pPr/>
              <a:t>‹#›</a:t>
            </a:fld>
            <a:endParaRPr lang="ar-SA"/>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6AD1AE1D-7E6B-49D3-B11D-69AF6FA801B6}" type="datetimeFigureOut">
              <a:rPr lang="ar-SA" smtClean="0"/>
              <a:pPr/>
              <a:t>03/12/1432</a:t>
            </a:fld>
            <a:endParaRPr lang="ar-SA"/>
          </a:p>
        </p:txBody>
      </p:sp>
      <p:sp>
        <p:nvSpPr>
          <p:cNvPr id="29" name="عنصر نائب للتذييل 28"/>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D5F245F-778F-438E-B95A-44A6618E48DF}" type="slidenum">
              <a:rPr lang="ar-SA" smtClean="0"/>
              <a:pPr/>
              <a:t>‹#›</a:t>
            </a:fld>
            <a:endParaRPr lang="ar-SA"/>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6AD1AE1D-7E6B-49D3-B11D-69AF6FA801B6}" type="datetimeFigureOut">
              <a:rPr lang="ar-SA" smtClean="0"/>
              <a:pPr/>
              <a:t>03/12/1432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CD5F245F-778F-438E-B95A-44A6618E48DF}" type="slidenum">
              <a:rPr lang="ar-SA" smtClean="0"/>
              <a:pPr/>
              <a:t>‹#›</a:t>
            </a:fld>
            <a:endParaRPr lang="ar-SA"/>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AD1AE1D-7E6B-49D3-B11D-69AF6FA801B6}" type="datetimeFigureOut">
              <a:rPr lang="ar-SA" smtClean="0"/>
              <a:pPr/>
              <a:t>03/12/1432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D5F245F-778F-438E-B95A-44A6618E48DF}" type="slidenum">
              <a:rPr lang="ar-SA" smtClean="0"/>
              <a:pPr/>
              <a:t>‹#›</a:t>
            </a:fld>
            <a:endParaRPr lang="ar-SA"/>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AD1AE1D-7E6B-49D3-B11D-69AF6FA801B6}" type="datetimeFigureOut">
              <a:rPr lang="ar-SA" smtClean="0"/>
              <a:pPr/>
              <a:t>03/12/1432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D5F245F-778F-438E-B95A-44A6618E48DF}" type="slidenum">
              <a:rPr lang="ar-SA" smtClean="0"/>
              <a:pPr/>
              <a:t>‹#›</a:t>
            </a:fld>
            <a:endParaRPr lang="ar-SA"/>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6AD1AE1D-7E6B-49D3-B11D-69AF6FA801B6}" type="datetimeFigureOut">
              <a:rPr lang="ar-SA" smtClean="0"/>
              <a:pPr/>
              <a:t>03/12/1432</a:t>
            </a:fld>
            <a:endParaRPr lang="ar-SA"/>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CD5F245F-778F-438E-B95A-44A6618E48DF}" type="slidenum">
              <a:rPr lang="ar-SA" smtClean="0"/>
              <a:pPr/>
              <a:t>‹#›</a:t>
            </a:fld>
            <a:endParaRPr lang="ar-SA"/>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wipe dir="r"/>
  </p:transition>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692696"/>
            <a:ext cx="8229600" cy="2088232"/>
          </a:xfrm>
        </p:spPr>
        <p:txBody>
          <a:bodyPr>
            <a:normAutofit/>
          </a:bodyPr>
          <a:lstStyle/>
          <a:p>
            <a:pPr algn="ctr"/>
            <a:r>
              <a:rPr lang="ar-SA" b="1" dirty="0" smtClean="0"/>
              <a:t>الحيوانات </a:t>
            </a:r>
            <a:r>
              <a:rPr lang="ar-SA" b="1" dirty="0" err="1" smtClean="0"/>
              <a:t>ثنــآئية</a:t>
            </a:r>
            <a:r>
              <a:rPr lang="ar-SA" b="1" dirty="0" smtClean="0"/>
              <a:t> </a:t>
            </a:r>
            <a:r>
              <a:rPr lang="ar-SA" b="1" dirty="0" err="1" smtClean="0"/>
              <a:t>الطبقه</a:t>
            </a:r>
            <a:r>
              <a:rPr lang="ar-SA" b="1" dirty="0" smtClean="0"/>
              <a:t/>
            </a:r>
            <a:br>
              <a:rPr lang="ar-SA" b="1" dirty="0" smtClean="0"/>
            </a:br>
            <a:r>
              <a:rPr lang="ar-SA" b="1" dirty="0" smtClean="0"/>
              <a:t>شعبة : الجـوفمعويــات</a:t>
            </a:r>
            <a:br>
              <a:rPr lang="ar-SA" b="1" dirty="0" smtClean="0"/>
            </a:br>
            <a:endParaRPr lang="ar-SA" dirty="0"/>
          </a:p>
        </p:txBody>
      </p:sp>
      <p:pic>
        <p:nvPicPr>
          <p:cNvPr id="4" name="عنصر نائب للمحتوى 3" descr="images (17).jpg"/>
          <p:cNvPicPr>
            <a:picLocks noGrp="1" noChangeAspect="1"/>
          </p:cNvPicPr>
          <p:nvPr>
            <p:ph idx="1"/>
          </p:nvPr>
        </p:nvPicPr>
        <p:blipFill>
          <a:blip r:embed="rId3" cstate="print"/>
          <a:stretch>
            <a:fillRect/>
          </a:stretch>
        </p:blipFill>
        <p:spPr>
          <a:xfrm>
            <a:off x="827584" y="2502694"/>
            <a:ext cx="7560840" cy="3302570"/>
          </a:xfrm>
        </p:spPr>
      </p:pic>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الصفات العامة</a:t>
            </a:r>
            <a:endParaRPr lang="ar-SA" dirty="0"/>
          </a:p>
        </p:txBody>
      </p:sp>
      <p:sp>
        <p:nvSpPr>
          <p:cNvPr id="3" name="عنصر نائب للمحتوى 2"/>
          <p:cNvSpPr>
            <a:spLocks noGrp="1"/>
          </p:cNvSpPr>
          <p:nvPr>
            <p:ph idx="1"/>
          </p:nvPr>
        </p:nvSpPr>
        <p:spPr/>
        <p:txBody>
          <a:bodyPr/>
          <a:lstStyle/>
          <a:p>
            <a:pPr>
              <a:buNone/>
            </a:pPr>
            <a:r>
              <a:rPr lang="ar-SA" b="1" dirty="0">
                <a:solidFill>
                  <a:schemeClr val="tx1"/>
                </a:solidFill>
              </a:rPr>
              <a:t>1</a:t>
            </a:r>
            <a:r>
              <a:rPr lang="ar-SA" b="1" dirty="0" smtClean="0">
                <a:solidFill>
                  <a:schemeClr val="tx1"/>
                </a:solidFill>
              </a:rPr>
              <a:t>-</a:t>
            </a:r>
            <a:r>
              <a:rPr lang="ar-SA" b="1" dirty="0" smtClean="0">
                <a:solidFill>
                  <a:srgbClr val="EE0060"/>
                </a:solidFill>
              </a:rPr>
              <a:t> </a:t>
            </a:r>
            <a:r>
              <a:rPr lang="ar-SA" b="1" dirty="0" err="1" smtClean="0">
                <a:solidFill>
                  <a:srgbClr val="EE0060"/>
                </a:solidFill>
              </a:rPr>
              <a:t>الجوفمعويات</a:t>
            </a:r>
            <a:r>
              <a:rPr lang="ar-SA" b="1" dirty="0" smtClean="0">
                <a:solidFill>
                  <a:srgbClr val="EE0060"/>
                </a:solidFill>
              </a:rPr>
              <a:t> </a:t>
            </a:r>
            <a:r>
              <a:rPr lang="ar-SA" b="1" dirty="0" err="1" smtClean="0">
                <a:solidFill>
                  <a:srgbClr val="EE0060"/>
                </a:solidFill>
              </a:rPr>
              <a:t>بعديات</a:t>
            </a:r>
            <a:r>
              <a:rPr lang="ar-SA" b="1" dirty="0" smtClean="0">
                <a:solidFill>
                  <a:srgbClr val="EE0060"/>
                </a:solidFill>
              </a:rPr>
              <a:t> حيوانية مائية بسيطة , أغلب أنواعها بحرية و جالسة.</a:t>
            </a:r>
          </a:p>
          <a:p>
            <a:pPr>
              <a:buNone/>
            </a:pPr>
            <a:endParaRPr lang="ar-SA" b="1" dirty="0" smtClean="0">
              <a:solidFill>
                <a:srgbClr val="EE0060"/>
              </a:solidFill>
            </a:endParaRPr>
          </a:p>
          <a:p>
            <a:pPr>
              <a:buNone/>
            </a:pPr>
            <a:r>
              <a:rPr lang="ar-SA" b="1" dirty="0">
                <a:solidFill>
                  <a:schemeClr val="tx1"/>
                </a:solidFill>
              </a:rPr>
              <a:t>2</a:t>
            </a:r>
            <a:r>
              <a:rPr lang="ar-SA" b="1" dirty="0" smtClean="0">
                <a:solidFill>
                  <a:schemeClr val="tx1"/>
                </a:solidFill>
              </a:rPr>
              <a:t>-</a:t>
            </a:r>
            <a:r>
              <a:rPr lang="ar-SA" b="1" dirty="0" smtClean="0">
                <a:solidFill>
                  <a:srgbClr val="EE0060"/>
                </a:solidFill>
              </a:rPr>
              <a:t> حيوانات </a:t>
            </a:r>
            <a:r>
              <a:rPr lang="ar-SA" b="1" dirty="0" err="1" smtClean="0">
                <a:solidFill>
                  <a:srgbClr val="EE0060"/>
                </a:solidFill>
              </a:rPr>
              <a:t>شعاعية</a:t>
            </a:r>
            <a:r>
              <a:rPr lang="ar-SA" b="1" dirty="0" smtClean="0">
                <a:solidFill>
                  <a:srgbClr val="EE0060"/>
                </a:solidFill>
              </a:rPr>
              <a:t> التماثل.</a:t>
            </a:r>
          </a:p>
          <a:p>
            <a:endParaRPr lang="ar-SA" b="1" dirty="0" smtClean="0">
              <a:solidFill>
                <a:srgbClr val="EE0060"/>
              </a:solidFill>
            </a:endParaRPr>
          </a:p>
          <a:p>
            <a:pPr>
              <a:buNone/>
            </a:pPr>
            <a:r>
              <a:rPr lang="ar-SA" b="1" dirty="0">
                <a:solidFill>
                  <a:schemeClr val="tx1"/>
                </a:solidFill>
              </a:rPr>
              <a:t>3</a:t>
            </a:r>
            <a:r>
              <a:rPr lang="ar-SA" b="1" dirty="0" smtClean="0">
                <a:solidFill>
                  <a:schemeClr val="tx1"/>
                </a:solidFill>
              </a:rPr>
              <a:t>- </a:t>
            </a:r>
            <a:r>
              <a:rPr lang="ar-SA" b="1" dirty="0" smtClean="0">
                <a:solidFill>
                  <a:srgbClr val="EE0060"/>
                </a:solidFill>
              </a:rPr>
              <a:t>يتركب جسمها من أنواع مختلفة من الخلايا تنتظم في طبقتين (الأكتودرم وَ الإندودرم) و بينهما طبقة هلامية.</a:t>
            </a:r>
          </a:p>
          <a:p>
            <a:pPr>
              <a:buNone/>
            </a:pPr>
            <a:endParaRPr lang="ar-SA" dirty="0"/>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 الصفات العامة </a:t>
            </a:r>
            <a:r>
              <a:rPr lang="ar-SA" dirty="0" err="1" smtClean="0"/>
              <a:t>للجوفمعويات</a:t>
            </a:r>
            <a:r>
              <a:rPr lang="ar-SA" dirty="0" smtClean="0"/>
              <a:t> </a:t>
            </a:r>
            <a:endParaRPr lang="ar-SA" dirty="0"/>
          </a:p>
        </p:txBody>
      </p:sp>
      <p:sp>
        <p:nvSpPr>
          <p:cNvPr id="3" name="عنصر نائب للمحتوى 2"/>
          <p:cNvSpPr>
            <a:spLocks noGrp="1"/>
          </p:cNvSpPr>
          <p:nvPr>
            <p:ph idx="1"/>
          </p:nvPr>
        </p:nvSpPr>
        <p:spPr/>
        <p:txBody>
          <a:bodyPr>
            <a:normAutofit fontScale="92500" lnSpcReduction="20000"/>
          </a:bodyPr>
          <a:lstStyle/>
          <a:p>
            <a:r>
              <a:rPr lang="ar-SA" b="1" dirty="0" smtClean="0">
                <a:solidFill>
                  <a:schemeClr val="tx1"/>
                </a:solidFill>
              </a:rPr>
              <a:t>لها خلايا لاسعة متخصصة.</a:t>
            </a:r>
          </a:p>
          <a:p>
            <a:r>
              <a:rPr lang="ar-SA" b="1" dirty="0" smtClean="0">
                <a:solidFill>
                  <a:schemeClr val="tx1"/>
                </a:solidFill>
              </a:rPr>
              <a:t>لها تجويف داخلي واحد </a:t>
            </a:r>
            <a:r>
              <a:rPr lang="ar-SA" b="1" dirty="0" smtClean="0">
                <a:solidFill>
                  <a:schemeClr val="bg2">
                    <a:lumMod val="25000"/>
                  </a:schemeClr>
                </a:solidFill>
              </a:rPr>
              <a:t>(</a:t>
            </a:r>
            <a:r>
              <a:rPr lang="ar-SA" b="1" dirty="0" smtClean="0">
                <a:solidFill>
                  <a:srgbClr val="EE0060"/>
                </a:solidFill>
              </a:rPr>
              <a:t>التجويف المعدي الوعائي</a:t>
            </a:r>
            <a:r>
              <a:rPr lang="ar-SA" b="1" dirty="0" smtClean="0">
                <a:solidFill>
                  <a:schemeClr val="bg2">
                    <a:lumMod val="25000"/>
                  </a:schemeClr>
                </a:solidFill>
              </a:rPr>
              <a:t>).</a:t>
            </a:r>
            <a:r>
              <a:rPr lang="ar-SA" b="1" dirty="0" smtClean="0">
                <a:solidFill>
                  <a:schemeClr val="tx1"/>
                </a:solidFill>
              </a:rPr>
              <a:t> 3- تتم عملية التنفس </a:t>
            </a:r>
            <a:r>
              <a:rPr lang="ar-SA" b="1" dirty="0" err="1" smtClean="0">
                <a:solidFill>
                  <a:schemeClr val="tx1"/>
                </a:solidFill>
              </a:rPr>
              <a:t>و</a:t>
            </a:r>
            <a:r>
              <a:rPr lang="ar-SA" b="1" dirty="0" smtClean="0">
                <a:solidFill>
                  <a:schemeClr val="tx1"/>
                </a:solidFill>
              </a:rPr>
              <a:t> الإخراج بالانتشار البسيط.</a:t>
            </a:r>
          </a:p>
          <a:p>
            <a:r>
              <a:rPr lang="ar-SA" b="1" dirty="0" smtClean="0">
                <a:solidFill>
                  <a:schemeClr val="tx1"/>
                </a:solidFill>
              </a:rPr>
              <a:t> لها جهاز عصبي شبكي منتشر على هيئة شبكة عصبية, أو مركز في حلقات </a:t>
            </a:r>
            <a:r>
              <a:rPr lang="ar-SA" b="1" dirty="0" err="1" smtClean="0">
                <a:solidFill>
                  <a:schemeClr val="tx1"/>
                </a:solidFill>
              </a:rPr>
              <a:t>و</a:t>
            </a:r>
            <a:r>
              <a:rPr lang="ar-SA" b="1" dirty="0" smtClean="0">
                <a:solidFill>
                  <a:schemeClr val="tx1"/>
                </a:solidFill>
              </a:rPr>
              <a:t> حبال عصبية.</a:t>
            </a:r>
          </a:p>
          <a:p>
            <a:pPr>
              <a:buNone/>
            </a:pPr>
            <a:r>
              <a:rPr lang="ar-SA" b="1" dirty="0" smtClean="0">
                <a:solidFill>
                  <a:schemeClr val="tx1"/>
                </a:solidFill>
              </a:rPr>
              <a:t>5- تتكاثر: </a:t>
            </a:r>
            <a:endParaRPr lang="ar-SA" b="1" dirty="0" smtClean="0">
              <a:solidFill>
                <a:schemeClr val="bg2">
                  <a:lumMod val="25000"/>
                </a:schemeClr>
              </a:solidFill>
            </a:endParaRPr>
          </a:p>
          <a:p>
            <a:pPr>
              <a:buNone/>
            </a:pPr>
            <a:r>
              <a:rPr lang="ar-SA" b="1" dirty="0" smtClean="0">
                <a:solidFill>
                  <a:srgbClr val="FF0066"/>
                </a:solidFill>
              </a:rPr>
              <a:t>            1- لا جنسياً </a:t>
            </a:r>
            <a:r>
              <a:rPr lang="ar-SA" b="1" dirty="0" err="1" smtClean="0">
                <a:solidFill>
                  <a:srgbClr val="FF0066"/>
                </a:solidFill>
              </a:rPr>
              <a:t>يالتبرعم</a:t>
            </a:r>
            <a:r>
              <a:rPr lang="ar-SA" b="1" dirty="0" smtClean="0">
                <a:solidFill>
                  <a:srgbClr val="FF0066"/>
                </a:solidFill>
              </a:rPr>
              <a:t>. </a:t>
            </a:r>
          </a:p>
          <a:p>
            <a:pPr>
              <a:buNone/>
            </a:pPr>
            <a:r>
              <a:rPr lang="ar-SA" b="1" dirty="0" smtClean="0">
                <a:solidFill>
                  <a:srgbClr val="FF0066"/>
                </a:solidFill>
              </a:rPr>
              <a:t>            2- جنسياً بتكوين الأمشاج. </a:t>
            </a:r>
          </a:p>
          <a:p>
            <a:pPr>
              <a:buNone/>
            </a:pPr>
            <a:endParaRPr lang="ar-SA" dirty="0"/>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4000" b="1" dirty="0" smtClean="0"/>
              <a:t>التصنيف</a:t>
            </a:r>
            <a:endParaRPr lang="ar-SA" sz="4000" b="1" dirty="0"/>
          </a:p>
        </p:txBody>
      </p:sp>
      <p:sp>
        <p:nvSpPr>
          <p:cNvPr id="3" name="عنصر نائب للمحتوى 2"/>
          <p:cNvSpPr>
            <a:spLocks noGrp="1"/>
          </p:cNvSpPr>
          <p:nvPr>
            <p:ph idx="1"/>
          </p:nvPr>
        </p:nvSpPr>
        <p:spPr>
          <a:xfrm>
            <a:off x="457200" y="1556792"/>
            <a:ext cx="8686800" cy="4525963"/>
          </a:xfrm>
        </p:spPr>
        <p:txBody>
          <a:bodyPr/>
          <a:lstStyle/>
          <a:p>
            <a:r>
              <a:rPr lang="ar-SA" dirty="0" smtClean="0">
                <a:solidFill>
                  <a:srgbClr val="CC0066"/>
                </a:solidFill>
              </a:rPr>
              <a:t>شعبة </a:t>
            </a:r>
            <a:r>
              <a:rPr lang="ar-SA" dirty="0" err="1" smtClean="0">
                <a:solidFill>
                  <a:srgbClr val="CC0066"/>
                </a:solidFill>
              </a:rPr>
              <a:t>الجوفمعويات</a:t>
            </a:r>
            <a:r>
              <a:rPr lang="ar-SA" dirty="0" smtClean="0">
                <a:solidFill>
                  <a:srgbClr val="CC0066"/>
                </a:solidFill>
              </a:rPr>
              <a:t> تتفرع </a:t>
            </a:r>
            <a:r>
              <a:rPr lang="ar-SA" dirty="0" err="1" smtClean="0">
                <a:solidFill>
                  <a:srgbClr val="CC0066"/>
                </a:solidFill>
              </a:rPr>
              <a:t>الى</a:t>
            </a:r>
            <a:r>
              <a:rPr lang="ar-SA" dirty="0" smtClean="0">
                <a:solidFill>
                  <a:srgbClr val="CC0066"/>
                </a:solidFill>
              </a:rPr>
              <a:t>:</a:t>
            </a:r>
          </a:p>
          <a:p>
            <a:endParaRPr lang="ar-SA" dirty="0" smtClean="0"/>
          </a:p>
          <a:p>
            <a:r>
              <a:rPr lang="ar-SA" dirty="0" smtClean="0">
                <a:solidFill>
                  <a:schemeClr val="tx1"/>
                </a:solidFill>
              </a:rPr>
              <a:t>1- طائفة </a:t>
            </a:r>
            <a:r>
              <a:rPr lang="ar-SA" dirty="0" err="1" smtClean="0">
                <a:solidFill>
                  <a:schemeClr val="tx1"/>
                </a:solidFill>
              </a:rPr>
              <a:t>الهيدريات</a:t>
            </a:r>
            <a:endParaRPr lang="ar-SA" dirty="0" smtClean="0">
              <a:solidFill>
                <a:schemeClr val="tx1"/>
              </a:solidFill>
            </a:endParaRPr>
          </a:p>
          <a:p>
            <a:r>
              <a:rPr lang="ar-SA" dirty="0" smtClean="0">
                <a:solidFill>
                  <a:schemeClr val="tx1"/>
                </a:solidFill>
              </a:rPr>
              <a:t>2- طائفة </a:t>
            </a:r>
            <a:r>
              <a:rPr lang="ar-SA" dirty="0" err="1" smtClean="0">
                <a:solidFill>
                  <a:schemeClr val="tx1"/>
                </a:solidFill>
              </a:rPr>
              <a:t>الفنجانيات</a:t>
            </a:r>
            <a:endParaRPr lang="ar-SA" dirty="0" smtClean="0">
              <a:solidFill>
                <a:schemeClr val="tx1"/>
              </a:solidFill>
            </a:endParaRPr>
          </a:p>
          <a:p>
            <a:r>
              <a:rPr lang="ar-SA" dirty="0" smtClean="0">
                <a:solidFill>
                  <a:schemeClr val="tx1"/>
                </a:solidFill>
              </a:rPr>
              <a:t>3- طائفة </a:t>
            </a:r>
            <a:r>
              <a:rPr lang="ar-SA" dirty="0" err="1" smtClean="0">
                <a:solidFill>
                  <a:schemeClr val="tx1"/>
                </a:solidFill>
              </a:rPr>
              <a:t>الشعاعيات</a:t>
            </a:r>
            <a:endParaRPr lang="ar-SA" dirty="0" smtClean="0">
              <a:solidFill>
                <a:schemeClr val="tx1"/>
              </a:solidFill>
            </a:endParaRPr>
          </a:p>
          <a:p>
            <a:endParaRPr lang="ar-SA" dirty="0"/>
          </a:p>
        </p:txBody>
      </p:sp>
      <p:pic>
        <p:nvPicPr>
          <p:cNvPr id="4" name="صورة 3" descr="images.jpg"/>
          <p:cNvPicPr>
            <a:picLocks noChangeAspect="1"/>
          </p:cNvPicPr>
          <p:nvPr/>
        </p:nvPicPr>
        <p:blipFill>
          <a:blip r:embed="rId3" cstate="print"/>
          <a:stretch>
            <a:fillRect/>
          </a:stretch>
        </p:blipFill>
        <p:spPr>
          <a:xfrm>
            <a:off x="179512" y="2204864"/>
            <a:ext cx="4896544" cy="4392488"/>
          </a:xfrm>
          <a:prstGeom prst="rect">
            <a:avLst/>
          </a:prstGeom>
        </p:spPr>
      </p:pic>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err="1" smtClean="0"/>
              <a:t>الهيدرا</a:t>
            </a:r>
            <a:endParaRPr lang="ar-SA" dirty="0"/>
          </a:p>
        </p:txBody>
      </p:sp>
      <p:sp>
        <p:nvSpPr>
          <p:cNvPr id="3" name="عنصر نائب للمحتوى 2"/>
          <p:cNvSpPr>
            <a:spLocks noGrp="1"/>
          </p:cNvSpPr>
          <p:nvPr>
            <p:ph idx="1"/>
          </p:nvPr>
        </p:nvSpPr>
        <p:spPr>
          <a:xfrm>
            <a:off x="457200" y="980728"/>
            <a:ext cx="8686800" cy="4525963"/>
          </a:xfrm>
        </p:spPr>
        <p:txBody>
          <a:bodyPr/>
          <a:lstStyle/>
          <a:p>
            <a:pPr algn="ctr">
              <a:buNone/>
            </a:pPr>
            <a:endParaRPr lang="ar-SA" b="1" dirty="0" smtClean="0">
              <a:solidFill>
                <a:srgbClr val="00B050"/>
              </a:solidFill>
              <a:effectLst>
                <a:outerShdw blurRad="38100" dist="38100" dir="2700000" algn="tl">
                  <a:srgbClr val="000000">
                    <a:alpha val="43137"/>
                  </a:srgbClr>
                </a:outerShdw>
              </a:effectLst>
            </a:endParaRPr>
          </a:p>
          <a:p>
            <a:pPr algn="ctr">
              <a:buNone/>
            </a:pPr>
            <a:r>
              <a:rPr lang="ar-SA" b="1" dirty="0" smtClean="0">
                <a:solidFill>
                  <a:srgbClr val="00B050"/>
                </a:solidFill>
                <a:effectLst>
                  <a:outerShdw blurRad="38100" dist="38100" dir="2700000" algn="tl">
                    <a:srgbClr val="000000">
                      <a:alpha val="43137"/>
                    </a:srgbClr>
                  </a:outerShdw>
                </a:effectLst>
              </a:rPr>
              <a:t>حيوان </a:t>
            </a:r>
            <a:r>
              <a:rPr lang="ar-SA" b="1" dirty="0" err="1" smtClean="0">
                <a:solidFill>
                  <a:srgbClr val="00B050"/>
                </a:solidFill>
                <a:effectLst>
                  <a:outerShdw blurRad="38100" dist="38100" dir="2700000" algn="tl">
                    <a:srgbClr val="000000">
                      <a:alpha val="43137"/>
                    </a:srgbClr>
                  </a:outerShdw>
                </a:effectLst>
              </a:rPr>
              <a:t>جوفمعوي</a:t>
            </a:r>
            <a:r>
              <a:rPr lang="ar-SA" b="1" dirty="0" smtClean="0">
                <a:solidFill>
                  <a:srgbClr val="00B050"/>
                </a:solidFill>
                <a:effectLst>
                  <a:outerShdw blurRad="38100" dist="38100" dir="2700000" algn="tl">
                    <a:srgbClr val="000000">
                      <a:alpha val="43137"/>
                    </a:srgbClr>
                  </a:outerShdw>
                </a:effectLst>
              </a:rPr>
              <a:t> بسيط يعيش ملتصقاً بالصخور </a:t>
            </a:r>
            <a:r>
              <a:rPr lang="ar-SA" b="1" dirty="0" err="1" smtClean="0">
                <a:solidFill>
                  <a:srgbClr val="00B050"/>
                </a:solidFill>
                <a:effectLst>
                  <a:outerShdw blurRad="38100" dist="38100" dir="2700000" algn="tl">
                    <a:srgbClr val="000000">
                      <a:alpha val="43137"/>
                    </a:srgbClr>
                  </a:outerShdw>
                </a:effectLst>
              </a:rPr>
              <a:t>و</a:t>
            </a:r>
            <a:r>
              <a:rPr lang="ar-SA" b="1" dirty="0" smtClean="0">
                <a:solidFill>
                  <a:srgbClr val="00B050"/>
                </a:solidFill>
                <a:effectLst>
                  <a:outerShdw blurRad="38100" dist="38100" dir="2700000" algn="tl">
                    <a:srgbClr val="000000">
                      <a:alpha val="43137"/>
                    </a:srgbClr>
                  </a:outerShdw>
                </a:effectLst>
              </a:rPr>
              <a:t> النباتات المائية في برك </a:t>
            </a:r>
            <a:r>
              <a:rPr lang="ar-SA" b="1" dirty="0" err="1" smtClean="0">
                <a:solidFill>
                  <a:srgbClr val="00B050"/>
                </a:solidFill>
                <a:effectLst>
                  <a:outerShdw blurRad="38100" dist="38100" dir="2700000" algn="tl">
                    <a:srgbClr val="000000">
                      <a:alpha val="43137"/>
                    </a:srgbClr>
                  </a:outerShdw>
                </a:effectLst>
              </a:rPr>
              <a:t>و</a:t>
            </a:r>
            <a:r>
              <a:rPr lang="ar-SA" b="1" dirty="0" smtClean="0">
                <a:solidFill>
                  <a:srgbClr val="00B050"/>
                </a:solidFill>
                <a:effectLst>
                  <a:outerShdw blurRad="38100" dist="38100" dir="2700000" algn="tl">
                    <a:srgbClr val="000000">
                      <a:alpha val="43137"/>
                    </a:srgbClr>
                  </a:outerShdw>
                </a:effectLst>
              </a:rPr>
              <a:t> قنوات المياه العذبة. </a:t>
            </a:r>
          </a:p>
          <a:p>
            <a:endParaRPr lang="ar-SA" dirty="0"/>
          </a:p>
        </p:txBody>
      </p:sp>
      <p:pic>
        <p:nvPicPr>
          <p:cNvPr id="4" name="صورة 3" descr="images (14).jpg"/>
          <p:cNvPicPr>
            <a:picLocks noChangeAspect="1"/>
          </p:cNvPicPr>
          <p:nvPr/>
        </p:nvPicPr>
        <p:blipFill>
          <a:blip r:embed="rId3" cstate="print"/>
          <a:stretch>
            <a:fillRect/>
          </a:stretch>
        </p:blipFill>
        <p:spPr>
          <a:xfrm>
            <a:off x="899592" y="3140968"/>
            <a:ext cx="7704856" cy="32403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4427984" y="980728"/>
            <a:ext cx="4355976" cy="5315421"/>
          </a:xfrm>
        </p:spPr>
        <p:txBody>
          <a:bodyPr>
            <a:normAutofit fontScale="70000" lnSpcReduction="20000"/>
          </a:bodyPr>
          <a:lstStyle/>
          <a:p>
            <a:r>
              <a:rPr lang="ar-SA" sz="4600" b="1" i="1" dirty="0" smtClean="0">
                <a:solidFill>
                  <a:schemeClr val="accent5">
                    <a:lumMod val="75000"/>
                  </a:schemeClr>
                </a:solidFill>
                <a:effectLst>
                  <a:outerShdw blurRad="38100" dist="38100" dir="2700000" algn="tl">
                    <a:srgbClr val="000000">
                      <a:alpha val="43137"/>
                    </a:srgbClr>
                  </a:outerShdw>
                </a:effectLst>
              </a:rPr>
              <a:t>الحركة : </a:t>
            </a:r>
          </a:p>
          <a:p>
            <a:pPr>
              <a:buNone/>
            </a:pPr>
            <a:r>
              <a:rPr lang="ar-SA" sz="4600" b="1" dirty="0" smtClean="0">
                <a:solidFill>
                  <a:srgbClr val="EE0060"/>
                </a:solidFill>
              </a:rPr>
              <a:t>1- </a:t>
            </a:r>
            <a:r>
              <a:rPr lang="ar-SA" sz="4600" b="1" dirty="0" err="1" smtClean="0">
                <a:solidFill>
                  <a:srgbClr val="EE0060"/>
                </a:solidFill>
              </a:rPr>
              <a:t>الإنزلاق</a:t>
            </a:r>
            <a:r>
              <a:rPr lang="ar-SA" sz="4600" b="1" dirty="0" smtClean="0">
                <a:solidFill>
                  <a:srgbClr val="EE0060"/>
                </a:solidFill>
              </a:rPr>
              <a:t> </a:t>
            </a:r>
          </a:p>
          <a:p>
            <a:pPr>
              <a:buNone/>
            </a:pPr>
            <a:r>
              <a:rPr lang="ar-SA" sz="4600" b="1" dirty="0" smtClean="0">
                <a:solidFill>
                  <a:srgbClr val="EE0060"/>
                </a:solidFill>
              </a:rPr>
              <a:t>2- المشي</a:t>
            </a:r>
          </a:p>
          <a:p>
            <a:pPr>
              <a:buNone/>
            </a:pPr>
            <a:r>
              <a:rPr lang="ar-SA" sz="4600" b="1" dirty="0" smtClean="0">
                <a:solidFill>
                  <a:srgbClr val="EE0060"/>
                </a:solidFill>
              </a:rPr>
              <a:t>3- الشقلبة </a:t>
            </a:r>
          </a:p>
          <a:p>
            <a:pPr>
              <a:buNone/>
            </a:pPr>
            <a:r>
              <a:rPr lang="ar-SA" sz="4600" b="1" dirty="0" smtClean="0">
                <a:solidFill>
                  <a:srgbClr val="EE0060"/>
                </a:solidFill>
              </a:rPr>
              <a:t>4- الطفو </a:t>
            </a:r>
          </a:p>
          <a:p>
            <a:pPr>
              <a:buNone/>
            </a:pPr>
            <a:endParaRPr lang="ar-SA" sz="4600" b="1" dirty="0" smtClean="0"/>
          </a:p>
          <a:p>
            <a:r>
              <a:rPr lang="ar-SA" sz="4600" b="1" i="1" dirty="0" err="1" smtClean="0">
                <a:solidFill>
                  <a:schemeClr val="accent5">
                    <a:lumMod val="75000"/>
                  </a:schemeClr>
                </a:solidFill>
                <a:effectLst>
                  <a:outerShdw blurRad="38100" dist="38100" dir="2700000" algn="tl">
                    <a:srgbClr val="000000">
                      <a:alpha val="43137"/>
                    </a:srgbClr>
                  </a:outerShdw>
                </a:effectLst>
              </a:rPr>
              <a:t>الإغتذاء</a:t>
            </a:r>
            <a:r>
              <a:rPr lang="ar-SA" sz="4600" b="1" i="1" dirty="0" smtClean="0">
                <a:solidFill>
                  <a:schemeClr val="accent5">
                    <a:lumMod val="75000"/>
                  </a:schemeClr>
                </a:solidFill>
                <a:effectLst>
                  <a:outerShdw blurRad="38100" dist="38100" dir="2700000" algn="tl">
                    <a:srgbClr val="000000">
                      <a:alpha val="43137"/>
                    </a:srgbClr>
                  </a:outerShdw>
                </a:effectLst>
              </a:rPr>
              <a:t>:</a:t>
            </a:r>
          </a:p>
          <a:p>
            <a:pPr>
              <a:buNone/>
            </a:pPr>
            <a:r>
              <a:rPr lang="ar-SA" sz="4600" b="1" dirty="0" smtClean="0">
                <a:solidFill>
                  <a:srgbClr val="EE0060"/>
                </a:solidFill>
              </a:rPr>
              <a:t>   يتغذى حيوانياً على القشريات الصغيرة </a:t>
            </a:r>
            <a:r>
              <a:rPr lang="ar-SA" sz="4600" b="1" dirty="0" err="1" smtClean="0">
                <a:solidFill>
                  <a:srgbClr val="EE0060"/>
                </a:solidFill>
              </a:rPr>
              <a:t>و</a:t>
            </a:r>
            <a:r>
              <a:rPr lang="ar-SA" sz="4600" b="1" dirty="0" smtClean="0">
                <a:solidFill>
                  <a:srgbClr val="EE0060"/>
                </a:solidFill>
              </a:rPr>
              <a:t> </a:t>
            </a:r>
            <a:r>
              <a:rPr lang="ar-SA" sz="4600" b="1" dirty="0" err="1" smtClean="0">
                <a:solidFill>
                  <a:srgbClr val="EE0060"/>
                </a:solidFill>
              </a:rPr>
              <a:t>يرقانات</a:t>
            </a:r>
            <a:r>
              <a:rPr lang="ar-SA" sz="4600" b="1" dirty="0" smtClean="0">
                <a:solidFill>
                  <a:srgbClr val="EE0060"/>
                </a:solidFill>
              </a:rPr>
              <a:t> الحشرات. </a:t>
            </a:r>
          </a:p>
          <a:p>
            <a:endParaRPr lang="ar-SA" dirty="0"/>
          </a:p>
        </p:txBody>
      </p:sp>
      <p:pic>
        <p:nvPicPr>
          <p:cNvPr id="4" name="صورة 3" descr="I10-82-hydra.jpg"/>
          <p:cNvPicPr>
            <a:picLocks noChangeAspect="1"/>
          </p:cNvPicPr>
          <p:nvPr/>
        </p:nvPicPr>
        <p:blipFill>
          <a:blip r:embed="rId3" cstate="print"/>
          <a:stretch>
            <a:fillRect/>
          </a:stretch>
        </p:blipFill>
        <p:spPr>
          <a:xfrm>
            <a:off x="179512" y="476672"/>
            <a:ext cx="4104456" cy="5832648"/>
          </a:xfrm>
          <a:prstGeom prst="rect">
            <a:avLst/>
          </a:prstGeom>
        </p:spPr>
      </p:pic>
      <p:sp>
        <p:nvSpPr>
          <p:cNvPr id="5" name="مربع نص 4"/>
          <p:cNvSpPr txBox="1"/>
          <p:nvPr/>
        </p:nvSpPr>
        <p:spPr>
          <a:xfrm>
            <a:off x="6732240" y="260648"/>
            <a:ext cx="2147533" cy="707886"/>
          </a:xfrm>
          <a:prstGeom prst="rect">
            <a:avLst/>
          </a:prstGeom>
          <a:noFill/>
        </p:spPr>
        <p:txBody>
          <a:bodyPr wrap="square" rtlCol="1">
            <a:spAutoFit/>
          </a:bodyPr>
          <a:lstStyle/>
          <a:p>
            <a:r>
              <a:rPr lang="ar-SA" sz="4000" b="1" dirty="0" err="1" smtClean="0"/>
              <a:t>الهيدرا</a:t>
            </a:r>
            <a:endParaRPr lang="ar-SA" sz="4000" b="1" dirty="0"/>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4356100" y="333375"/>
            <a:ext cx="4787900" cy="6191250"/>
          </a:xfrm>
        </p:spPr>
        <p:txBody>
          <a:bodyPr>
            <a:normAutofit fontScale="92500" lnSpcReduction="10000"/>
          </a:bodyPr>
          <a:lstStyle/>
          <a:p>
            <a:pPr algn="ctr">
              <a:buNone/>
            </a:pPr>
            <a:r>
              <a:rPr lang="ar-SA" sz="4600" b="1" i="1" dirty="0" smtClean="0">
                <a:solidFill>
                  <a:schemeClr val="accent5">
                    <a:lumMod val="75000"/>
                  </a:schemeClr>
                </a:solidFill>
                <a:effectLst>
                  <a:outerShdw blurRad="38100" dist="38100" dir="2700000" algn="tl">
                    <a:srgbClr val="000000">
                      <a:alpha val="43137"/>
                    </a:srgbClr>
                  </a:outerShdw>
                </a:effectLst>
              </a:rPr>
              <a:t>التنفس </a:t>
            </a:r>
            <a:r>
              <a:rPr lang="ar-SA" sz="4600" b="1" i="1" dirty="0" err="1" smtClean="0">
                <a:solidFill>
                  <a:schemeClr val="accent5">
                    <a:lumMod val="75000"/>
                  </a:schemeClr>
                </a:solidFill>
                <a:effectLst>
                  <a:outerShdw blurRad="38100" dist="38100" dir="2700000" algn="tl">
                    <a:srgbClr val="000000">
                      <a:alpha val="43137"/>
                    </a:srgbClr>
                  </a:outerShdw>
                </a:effectLst>
              </a:rPr>
              <a:t>و</a:t>
            </a:r>
            <a:r>
              <a:rPr lang="ar-SA" sz="4600" b="1" i="1" dirty="0" smtClean="0">
                <a:solidFill>
                  <a:schemeClr val="accent5">
                    <a:lumMod val="75000"/>
                  </a:schemeClr>
                </a:solidFill>
                <a:effectLst>
                  <a:outerShdw blurRad="38100" dist="38100" dir="2700000" algn="tl">
                    <a:srgbClr val="000000">
                      <a:alpha val="43137"/>
                    </a:srgbClr>
                  </a:outerShdw>
                </a:effectLst>
              </a:rPr>
              <a:t> الإخراج:</a:t>
            </a:r>
            <a:endParaRPr lang="ar-SA" sz="4600" b="1" i="1" dirty="0" smtClean="0">
              <a:solidFill>
                <a:schemeClr val="bg1">
                  <a:lumMod val="50000"/>
                  <a:lumOff val="50000"/>
                </a:schemeClr>
              </a:solidFill>
              <a:effectLst>
                <a:outerShdw blurRad="38100" dist="38100" dir="2700000" algn="tl">
                  <a:srgbClr val="000000">
                    <a:alpha val="43137"/>
                  </a:srgbClr>
                </a:outerShdw>
              </a:effectLst>
            </a:endParaRPr>
          </a:p>
          <a:p>
            <a:pPr>
              <a:buNone/>
            </a:pPr>
            <a:r>
              <a:rPr lang="ar-SA" sz="4600" b="1" dirty="0" smtClean="0">
                <a:solidFill>
                  <a:srgbClr val="EE0060"/>
                </a:solidFill>
              </a:rPr>
              <a:t>  لا توجد </a:t>
            </a:r>
            <a:r>
              <a:rPr lang="ar-SA" sz="4600" b="1" dirty="0" err="1" smtClean="0">
                <a:solidFill>
                  <a:srgbClr val="EE0060"/>
                </a:solidFill>
              </a:rPr>
              <a:t>للهيدرا</a:t>
            </a:r>
            <a:r>
              <a:rPr lang="ar-SA" sz="4600" b="1" dirty="0" smtClean="0">
                <a:solidFill>
                  <a:srgbClr val="EE0060"/>
                </a:solidFill>
              </a:rPr>
              <a:t> أنسجة خاصة للتنفس أو الإخراج, فكلاهما يتم عن طريق الانتشار البسيط نظراً  لصغر حجم الجسم </a:t>
            </a:r>
            <a:r>
              <a:rPr lang="ar-SA" sz="4600" b="1" dirty="0" err="1" smtClean="0">
                <a:solidFill>
                  <a:srgbClr val="EE0060"/>
                </a:solidFill>
              </a:rPr>
              <a:t>و</a:t>
            </a:r>
            <a:r>
              <a:rPr lang="ar-SA" sz="4600" b="1" dirty="0" smtClean="0">
                <a:solidFill>
                  <a:srgbClr val="EE0060"/>
                </a:solidFill>
              </a:rPr>
              <a:t> قربه من الماء.</a:t>
            </a:r>
          </a:p>
          <a:p>
            <a:endParaRPr lang="ar-SA" dirty="0"/>
          </a:p>
        </p:txBody>
      </p:sp>
      <p:pic>
        <p:nvPicPr>
          <p:cNvPr id="4" name="صورة 3" descr="images (12).jpg"/>
          <p:cNvPicPr>
            <a:picLocks noChangeAspect="1"/>
          </p:cNvPicPr>
          <p:nvPr/>
        </p:nvPicPr>
        <p:blipFill>
          <a:blip r:embed="rId3" cstate="print"/>
          <a:stretch>
            <a:fillRect/>
          </a:stretch>
        </p:blipFill>
        <p:spPr>
          <a:xfrm>
            <a:off x="323528" y="620688"/>
            <a:ext cx="3779912" cy="56166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a:xfrm>
            <a:off x="457200" y="457200"/>
            <a:ext cx="8686800" cy="838200"/>
          </a:xfrm>
        </p:spPr>
        <p:txBody>
          <a:bodyPr>
            <a:normAutofit fontScale="90000"/>
          </a:bodyPr>
          <a:lstStyle/>
          <a:p>
            <a:pPr algn="r"/>
            <a:r>
              <a:rPr lang="ar-SA" b="1" dirty="0" smtClean="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طائفة </a:t>
            </a:r>
            <a:r>
              <a:rPr lang="ar-SA" b="1" dirty="0" err="1" smtClean="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الفنجانيات</a:t>
            </a:r>
            <a:r>
              <a:rPr lang="ar-SA" b="1" dirty="0" smtClean="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ar-SA" b="1" dirty="0" smtClean="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endParaRPr lang="ar-SA" dirty="0"/>
          </a:p>
        </p:txBody>
      </p:sp>
      <p:sp>
        <p:nvSpPr>
          <p:cNvPr id="3" name="عنصر نائب للمحتوى 2"/>
          <p:cNvSpPr>
            <a:spLocks noGrp="1"/>
          </p:cNvSpPr>
          <p:nvPr>
            <p:ph idx="4294967295"/>
          </p:nvPr>
        </p:nvSpPr>
        <p:spPr>
          <a:xfrm>
            <a:off x="457200" y="1152525"/>
            <a:ext cx="8686800" cy="5732463"/>
          </a:xfrm>
        </p:spPr>
        <p:txBody>
          <a:bodyPr>
            <a:normAutofit fontScale="62500" lnSpcReduction="20000"/>
          </a:bodyPr>
          <a:lstStyle/>
          <a:p>
            <a:r>
              <a:rPr lang="ar-SA" sz="5100" b="1" dirty="0" err="1" smtClean="0">
                <a:solidFill>
                  <a:srgbClr val="002060"/>
                </a:solidFill>
              </a:rPr>
              <a:t>الأوريليا</a:t>
            </a:r>
            <a:r>
              <a:rPr lang="ar-SA" sz="5100" b="1" dirty="0" smtClean="0">
                <a:solidFill>
                  <a:srgbClr val="002060"/>
                </a:solidFill>
              </a:rPr>
              <a:t> ..</a:t>
            </a:r>
          </a:p>
          <a:p>
            <a:r>
              <a:rPr lang="ar-SA" sz="5100" b="1" dirty="0" smtClean="0">
                <a:solidFill>
                  <a:schemeClr val="accent3">
                    <a:lumMod val="75000"/>
                  </a:schemeClr>
                </a:solidFill>
              </a:rPr>
              <a:t>من قناديل البحر </a:t>
            </a:r>
            <a:r>
              <a:rPr lang="ar-SA" sz="5100" b="1" dirty="0" err="1" smtClean="0">
                <a:solidFill>
                  <a:schemeClr val="accent3">
                    <a:lumMod val="75000"/>
                  </a:schemeClr>
                </a:solidFill>
              </a:rPr>
              <a:t>الشائعه</a:t>
            </a:r>
            <a:r>
              <a:rPr lang="ar-SA" sz="5100" b="1" dirty="0" smtClean="0">
                <a:solidFill>
                  <a:schemeClr val="accent3">
                    <a:lumMod val="75000"/>
                  </a:schemeClr>
                </a:solidFill>
              </a:rPr>
              <a:t> </a:t>
            </a:r>
          </a:p>
          <a:p>
            <a:r>
              <a:rPr lang="ar-SA" sz="5100" b="1" dirty="0" smtClean="0">
                <a:solidFill>
                  <a:schemeClr val="accent3">
                    <a:lumMod val="75000"/>
                  </a:schemeClr>
                </a:solidFill>
              </a:rPr>
              <a:t>توجد ملقاة </a:t>
            </a:r>
          </a:p>
          <a:p>
            <a:r>
              <a:rPr lang="ar-SA" sz="5100" b="1" dirty="0" smtClean="0">
                <a:solidFill>
                  <a:schemeClr val="accent3">
                    <a:lumMod val="75000"/>
                  </a:schemeClr>
                </a:solidFill>
              </a:rPr>
              <a:t>على رمال الشاطئ ..</a:t>
            </a:r>
          </a:p>
          <a:p>
            <a:endParaRPr lang="ar-SA" sz="5100" b="1" dirty="0" smtClean="0">
              <a:solidFill>
                <a:schemeClr val="accent6">
                  <a:lumMod val="60000"/>
                  <a:lumOff val="40000"/>
                </a:schemeClr>
              </a:solidFill>
            </a:endParaRPr>
          </a:p>
          <a:p>
            <a:r>
              <a:rPr lang="ar-SA" sz="5100" b="1" dirty="0" smtClean="0">
                <a:solidFill>
                  <a:srgbClr val="002060"/>
                </a:solidFill>
              </a:rPr>
              <a:t>الشكل الخارجي ..</a:t>
            </a:r>
          </a:p>
          <a:p>
            <a:r>
              <a:rPr lang="ar-SA" sz="5100" b="1" dirty="0" smtClean="0">
                <a:solidFill>
                  <a:schemeClr val="accent3">
                    <a:lumMod val="75000"/>
                  </a:schemeClr>
                </a:solidFill>
              </a:rPr>
              <a:t>شكلها </a:t>
            </a:r>
            <a:r>
              <a:rPr lang="ar-SA" sz="5100" b="1" dirty="0" err="1" smtClean="0">
                <a:solidFill>
                  <a:schemeClr val="accent3">
                    <a:lumMod val="75000"/>
                  </a:schemeClr>
                </a:solidFill>
              </a:rPr>
              <a:t>ميدوزي</a:t>
            </a:r>
            <a:r>
              <a:rPr lang="ar-SA" sz="5100" b="1" dirty="0" smtClean="0">
                <a:solidFill>
                  <a:schemeClr val="accent3">
                    <a:lumMod val="75000"/>
                  </a:schemeClr>
                </a:solidFill>
              </a:rPr>
              <a:t> </a:t>
            </a:r>
          </a:p>
          <a:p>
            <a:r>
              <a:rPr lang="ar-SA" sz="5100" b="1" dirty="0" smtClean="0">
                <a:solidFill>
                  <a:schemeClr val="accent3">
                    <a:lumMod val="75000"/>
                  </a:schemeClr>
                </a:solidFill>
              </a:rPr>
              <a:t>(قرصية الشكل ) .</a:t>
            </a:r>
          </a:p>
          <a:p>
            <a:endParaRPr lang="ar-SA" sz="5100" b="1" dirty="0" smtClean="0">
              <a:solidFill>
                <a:srgbClr val="FFC000"/>
              </a:solidFill>
            </a:endParaRPr>
          </a:p>
          <a:p>
            <a:r>
              <a:rPr lang="ar-SA" sz="5100" b="1" dirty="0" smtClean="0">
                <a:solidFill>
                  <a:srgbClr val="002060"/>
                </a:solidFill>
              </a:rPr>
              <a:t>التنفس والإخراج ..</a:t>
            </a:r>
          </a:p>
          <a:p>
            <a:r>
              <a:rPr lang="ar-SA" sz="5100" b="1" dirty="0" smtClean="0">
                <a:solidFill>
                  <a:schemeClr val="accent3">
                    <a:lumMod val="75000"/>
                  </a:schemeClr>
                </a:solidFill>
              </a:rPr>
              <a:t>تتم عبر </a:t>
            </a:r>
            <a:r>
              <a:rPr lang="ar-SA" sz="5100" b="1" dirty="0" err="1" smtClean="0">
                <a:solidFill>
                  <a:schemeClr val="accent3">
                    <a:lumMod val="75000"/>
                  </a:schemeClr>
                </a:solidFill>
              </a:rPr>
              <a:t>الإنتشار</a:t>
            </a:r>
            <a:r>
              <a:rPr lang="ar-SA" sz="5100" b="1" dirty="0" smtClean="0">
                <a:solidFill>
                  <a:schemeClr val="accent3">
                    <a:lumMod val="75000"/>
                  </a:schemeClr>
                </a:solidFill>
              </a:rPr>
              <a:t> البسيط </a:t>
            </a:r>
          </a:p>
          <a:p>
            <a:endParaRPr lang="ar-SA" dirty="0"/>
          </a:p>
        </p:txBody>
      </p:sp>
      <p:pic>
        <p:nvPicPr>
          <p:cNvPr id="4" name="صورة 3" descr="800px-jelly_fish2.jpg"/>
          <p:cNvPicPr>
            <a:picLocks noChangeAspect="1"/>
          </p:cNvPicPr>
          <p:nvPr/>
        </p:nvPicPr>
        <p:blipFill>
          <a:blip r:embed="rId3" cstate="print"/>
          <a:stretch>
            <a:fillRect/>
          </a:stretch>
        </p:blipFill>
        <p:spPr>
          <a:xfrm>
            <a:off x="179512" y="260648"/>
            <a:ext cx="3744416" cy="6120680"/>
          </a:xfrm>
          <a:prstGeom prst="rect">
            <a:avLst/>
          </a:prstGeom>
        </p:spPr>
      </p:pic>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88640"/>
            <a:ext cx="8686800" cy="838200"/>
          </a:xfrm>
        </p:spPr>
        <p:txBody>
          <a:bodyPr/>
          <a:lstStyle/>
          <a:p>
            <a:pPr algn="r"/>
            <a:r>
              <a:rPr lang="ar-SA" b="1" dirty="0" smtClean="0"/>
              <a:t>البنيان الخلوي</a:t>
            </a:r>
            <a:endParaRPr lang="ar-SA" b="1" dirty="0"/>
          </a:p>
        </p:txBody>
      </p:sp>
      <p:sp>
        <p:nvSpPr>
          <p:cNvPr id="3" name="عنصر نائب للمحتوى 2"/>
          <p:cNvSpPr>
            <a:spLocks noGrp="1"/>
          </p:cNvSpPr>
          <p:nvPr>
            <p:ph idx="1"/>
          </p:nvPr>
        </p:nvSpPr>
        <p:spPr>
          <a:xfrm>
            <a:off x="457200" y="1052736"/>
            <a:ext cx="8686800" cy="4525963"/>
          </a:xfrm>
        </p:spPr>
        <p:txBody>
          <a:bodyPr/>
          <a:lstStyle/>
          <a:p>
            <a:r>
              <a:rPr lang="ar-SA" dirty="0" smtClean="0">
                <a:solidFill>
                  <a:srgbClr val="EE0060"/>
                </a:solidFill>
              </a:rPr>
              <a:t>أنسجتها تشبه </a:t>
            </a:r>
            <a:r>
              <a:rPr lang="ar-SA" dirty="0" err="1" smtClean="0">
                <a:solidFill>
                  <a:srgbClr val="EE0060"/>
                </a:solidFill>
              </a:rPr>
              <a:t>الهيدرا</a:t>
            </a:r>
            <a:r>
              <a:rPr lang="ar-SA" dirty="0" smtClean="0">
                <a:solidFill>
                  <a:srgbClr val="EE0060"/>
                </a:solidFill>
              </a:rPr>
              <a:t> و </a:t>
            </a:r>
            <a:r>
              <a:rPr lang="ar-SA" dirty="0" err="1" smtClean="0">
                <a:solidFill>
                  <a:srgbClr val="EE0060"/>
                </a:solidFill>
              </a:rPr>
              <a:t>الأوبيليا</a:t>
            </a:r>
            <a:endParaRPr lang="ar-SA" dirty="0" smtClean="0">
              <a:solidFill>
                <a:srgbClr val="EE0060"/>
              </a:solidFill>
            </a:endParaRPr>
          </a:p>
          <a:p>
            <a:r>
              <a:rPr lang="ar-SA" dirty="0" smtClean="0">
                <a:solidFill>
                  <a:srgbClr val="EE0060"/>
                </a:solidFill>
              </a:rPr>
              <a:t>حركتها تسبح في الماء </a:t>
            </a:r>
            <a:r>
              <a:rPr lang="ar-SA" dirty="0" err="1" smtClean="0">
                <a:solidFill>
                  <a:srgbClr val="EE0060"/>
                </a:solidFill>
              </a:rPr>
              <a:t>بالإنقباضات</a:t>
            </a:r>
            <a:r>
              <a:rPr lang="ar-SA" dirty="0" smtClean="0">
                <a:solidFill>
                  <a:srgbClr val="EE0060"/>
                </a:solidFill>
              </a:rPr>
              <a:t> المتتابعة</a:t>
            </a:r>
          </a:p>
          <a:p>
            <a:pPr>
              <a:buNone/>
            </a:pPr>
            <a:endParaRPr lang="ar-SA" dirty="0"/>
          </a:p>
        </p:txBody>
      </p:sp>
      <p:pic>
        <p:nvPicPr>
          <p:cNvPr id="4" name="صورة 3" descr="images (13).jpg"/>
          <p:cNvPicPr>
            <a:picLocks noChangeAspect="1"/>
          </p:cNvPicPr>
          <p:nvPr/>
        </p:nvPicPr>
        <p:blipFill>
          <a:blip r:embed="rId3" cstate="print"/>
          <a:stretch>
            <a:fillRect/>
          </a:stretch>
        </p:blipFill>
        <p:spPr>
          <a:xfrm>
            <a:off x="179512" y="2348881"/>
            <a:ext cx="4427984" cy="4509119"/>
          </a:xfrm>
          <a:prstGeom prst="rect">
            <a:avLst/>
          </a:prstGeom>
        </p:spPr>
      </p:pic>
      <p:pic>
        <p:nvPicPr>
          <p:cNvPr id="5" name="صورة 4" descr="images (12).jpg"/>
          <p:cNvPicPr>
            <a:picLocks noChangeAspect="1"/>
          </p:cNvPicPr>
          <p:nvPr/>
        </p:nvPicPr>
        <p:blipFill>
          <a:blip r:embed="rId4" cstate="print"/>
          <a:stretch>
            <a:fillRect/>
          </a:stretch>
        </p:blipFill>
        <p:spPr>
          <a:xfrm>
            <a:off x="4716016" y="2420888"/>
            <a:ext cx="4176464" cy="42347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4148138" y="692696"/>
            <a:ext cx="4995862" cy="5387429"/>
          </a:xfrm>
        </p:spPr>
        <p:txBody>
          <a:bodyPr>
            <a:normAutofit/>
          </a:bodyPr>
          <a:lstStyle/>
          <a:p>
            <a:r>
              <a:rPr lang="ar-SA" b="1" dirty="0" err="1" smtClean="0">
                <a:solidFill>
                  <a:schemeClr val="accent1">
                    <a:lumMod val="50000"/>
                  </a:schemeClr>
                </a:solidFill>
              </a:rPr>
              <a:t>الإغتذاء</a:t>
            </a:r>
            <a:r>
              <a:rPr lang="ar-SA" b="1" dirty="0" smtClean="0">
                <a:solidFill>
                  <a:schemeClr val="accent1">
                    <a:lumMod val="50000"/>
                  </a:schemeClr>
                </a:solidFill>
              </a:rPr>
              <a:t> </a:t>
            </a:r>
            <a:r>
              <a:rPr lang="ar-SA" b="1" dirty="0" smtClean="0">
                <a:solidFill>
                  <a:srgbClr val="EE0060"/>
                </a:solidFill>
              </a:rPr>
              <a:t>تتغذى على </a:t>
            </a:r>
          </a:p>
          <a:p>
            <a:pPr>
              <a:buNone/>
            </a:pPr>
            <a:r>
              <a:rPr lang="ar-SA" b="1" dirty="0" smtClean="0">
                <a:solidFill>
                  <a:srgbClr val="EE0060"/>
                </a:solidFill>
              </a:rPr>
              <a:t>   الحيوانات القشرية الصغيرة وكائنات أخرى</a:t>
            </a:r>
          </a:p>
          <a:p>
            <a:pPr>
              <a:buNone/>
            </a:pPr>
            <a:endParaRPr lang="ar-SA" b="1" dirty="0" smtClean="0">
              <a:solidFill>
                <a:schemeClr val="accent1">
                  <a:lumMod val="50000"/>
                </a:schemeClr>
              </a:solidFill>
            </a:endParaRPr>
          </a:p>
          <a:p>
            <a:r>
              <a:rPr lang="ar-SA" b="1" dirty="0" smtClean="0">
                <a:solidFill>
                  <a:schemeClr val="accent1">
                    <a:lumMod val="50000"/>
                  </a:schemeClr>
                </a:solidFill>
              </a:rPr>
              <a:t>الحساسية </a:t>
            </a:r>
          </a:p>
          <a:p>
            <a:pPr>
              <a:buNone/>
            </a:pPr>
            <a:r>
              <a:rPr lang="ar-SA" b="1" dirty="0" smtClean="0">
                <a:solidFill>
                  <a:srgbClr val="EE0060"/>
                </a:solidFill>
              </a:rPr>
              <a:t>   لها شبكة عصبية منتشرة تمتد تحت طبقة </a:t>
            </a:r>
            <a:r>
              <a:rPr lang="ar-SA" b="1" dirty="0" err="1" smtClean="0">
                <a:solidFill>
                  <a:srgbClr val="EE0060"/>
                </a:solidFill>
              </a:rPr>
              <a:t>الإكتودرم</a:t>
            </a:r>
            <a:r>
              <a:rPr lang="ar-SA" b="1" dirty="0" smtClean="0">
                <a:solidFill>
                  <a:srgbClr val="EE0060"/>
                </a:solidFill>
              </a:rPr>
              <a:t> ولها أعضاء حسية خاصة هي الأكياس </a:t>
            </a:r>
            <a:r>
              <a:rPr lang="ar-SA" b="1" dirty="0" err="1" smtClean="0">
                <a:solidFill>
                  <a:srgbClr val="EE0060"/>
                </a:solidFill>
              </a:rPr>
              <a:t>اللمسية</a:t>
            </a:r>
            <a:r>
              <a:rPr lang="ar-SA" b="1" dirty="0" smtClean="0">
                <a:solidFill>
                  <a:srgbClr val="EE0060"/>
                </a:solidFill>
              </a:rPr>
              <a:t> </a:t>
            </a:r>
          </a:p>
          <a:p>
            <a:endParaRPr lang="ar-SA" dirty="0"/>
          </a:p>
        </p:txBody>
      </p:sp>
      <p:pic>
        <p:nvPicPr>
          <p:cNvPr id="4" name="صورة 3" descr="5sd.jpg"/>
          <p:cNvPicPr>
            <a:picLocks noChangeAspect="1"/>
          </p:cNvPicPr>
          <p:nvPr/>
        </p:nvPicPr>
        <p:blipFill>
          <a:blip r:embed="rId3" cstate="print"/>
          <a:stretch>
            <a:fillRect/>
          </a:stretch>
        </p:blipFill>
        <p:spPr>
          <a:xfrm>
            <a:off x="323528" y="332656"/>
            <a:ext cx="3600400" cy="6264696"/>
          </a:xfrm>
          <a:prstGeom prst="rect">
            <a:avLst/>
          </a:prstGeom>
        </p:spPr>
      </p:pic>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SA" b="1" dirty="0" smtClean="0">
                <a:solidFill>
                  <a:schemeClr val="tx2">
                    <a:lumMod val="50000"/>
                  </a:schemeClr>
                </a:solidFill>
              </a:rPr>
              <a:t>التكاثر ودورة الحياة :</a:t>
            </a:r>
            <a:br>
              <a:rPr lang="ar-SA" b="1" dirty="0" smtClean="0">
                <a:solidFill>
                  <a:schemeClr val="tx2">
                    <a:lumMod val="50000"/>
                  </a:schemeClr>
                </a:solidFill>
              </a:rPr>
            </a:br>
            <a:endParaRPr lang="ar-SA" dirty="0"/>
          </a:p>
        </p:txBody>
      </p:sp>
      <p:pic>
        <p:nvPicPr>
          <p:cNvPr id="4" name="عنصر نائب للمحتوى 3" descr="images (22).jpg"/>
          <p:cNvPicPr>
            <a:picLocks noGrp="1" noChangeAspect="1"/>
          </p:cNvPicPr>
          <p:nvPr>
            <p:ph idx="1"/>
          </p:nvPr>
        </p:nvPicPr>
        <p:blipFill>
          <a:blip r:embed="rId3" cstate="print"/>
          <a:stretch>
            <a:fillRect/>
          </a:stretch>
        </p:blipFill>
        <p:spPr>
          <a:xfrm>
            <a:off x="467544" y="1628800"/>
            <a:ext cx="5093344" cy="4577562"/>
          </a:xfrm>
        </p:spPr>
      </p:pic>
      <p:sp>
        <p:nvSpPr>
          <p:cNvPr id="5" name="مربع نص 4"/>
          <p:cNvSpPr txBox="1"/>
          <p:nvPr/>
        </p:nvSpPr>
        <p:spPr>
          <a:xfrm>
            <a:off x="5476375" y="2636912"/>
            <a:ext cx="3204788" cy="830997"/>
          </a:xfrm>
          <a:prstGeom prst="rect">
            <a:avLst/>
          </a:prstGeom>
          <a:noFill/>
        </p:spPr>
        <p:txBody>
          <a:bodyPr wrap="none" rtlCol="1">
            <a:spAutoFit/>
          </a:bodyPr>
          <a:lstStyle/>
          <a:p>
            <a:r>
              <a:rPr lang="ar-SA" sz="2400" b="1" dirty="0" smtClean="0">
                <a:solidFill>
                  <a:srgbClr val="EE0060"/>
                </a:solidFill>
              </a:rPr>
              <a:t>الجنسين منفصلين .. </a:t>
            </a:r>
            <a:endParaRPr lang="en-US" sz="2400" b="1" dirty="0" smtClean="0">
              <a:solidFill>
                <a:srgbClr val="EE0060"/>
              </a:solidFill>
            </a:endParaRPr>
          </a:p>
          <a:p>
            <a:endParaRPr lang="ar-SA" sz="2400" b="1" dirty="0"/>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457200"/>
            <a:ext cx="8686800" cy="1171600"/>
          </a:xfrm>
        </p:spPr>
        <p:txBody>
          <a:bodyPr>
            <a:normAutofit fontScale="90000"/>
          </a:bodyPr>
          <a:lstStyle/>
          <a:p>
            <a:pPr algn="r"/>
            <a:r>
              <a:rPr lang="ar-SA" b="1" i="1" dirty="0" smtClean="0">
                <a:solidFill>
                  <a:schemeClr val="tx1"/>
                </a:solidFill>
                <a:effectLst>
                  <a:outerShdw blurRad="38100" dist="38100" dir="2700000" algn="tl">
                    <a:srgbClr val="000000">
                      <a:alpha val="43137"/>
                    </a:srgbClr>
                  </a:outerShdw>
                </a:effectLst>
              </a:rPr>
              <a:t>رتبة الزهريات:</a:t>
            </a:r>
            <a:br>
              <a:rPr lang="ar-SA" b="1" i="1" dirty="0" smtClean="0">
                <a:solidFill>
                  <a:schemeClr val="tx1"/>
                </a:solidFill>
                <a:effectLst>
                  <a:outerShdw blurRad="38100" dist="38100" dir="2700000" algn="tl">
                    <a:srgbClr val="000000">
                      <a:alpha val="43137"/>
                    </a:srgbClr>
                  </a:outerShdw>
                </a:effectLst>
              </a:rPr>
            </a:br>
            <a:r>
              <a:rPr lang="ar-SA" b="1" i="1" dirty="0" smtClean="0">
                <a:solidFill>
                  <a:schemeClr val="tx1"/>
                </a:solidFill>
                <a:effectLst>
                  <a:outerShdw blurRad="38100" dist="38100" dir="2700000" algn="tl">
                    <a:srgbClr val="000000">
                      <a:alpha val="43137"/>
                    </a:srgbClr>
                  </a:outerShdw>
                </a:effectLst>
              </a:rPr>
              <a:t>المراجين الحجرية</a:t>
            </a:r>
            <a:br>
              <a:rPr lang="ar-SA" b="1" i="1" dirty="0" smtClean="0">
                <a:solidFill>
                  <a:schemeClr val="tx1"/>
                </a:solidFill>
                <a:effectLst>
                  <a:outerShdw blurRad="38100" dist="38100" dir="2700000" algn="tl">
                    <a:srgbClr val="000000">
                      <a:alpha val="43137"/>
                    </a:srgbClr>
                  </a:outerShdw>
                </a:effectLst>
              </a:rPr>
            </a:br>
            <a:endParaRPr lang="ar-SA" dirty="0"/>
          </a:p>
        </p:txBody>
      </p:sp>
      <p:pic>
        <p:nvPicPr>
          <p:cNvPr id="4" name="عنصر نائب للمحتوى 3" descr="images.jpg"/>
          <p:cNvPicPr>
            <a:picLocks noGrp="1" noChangeAspect="1"/>
          </p:cNvPicPr>
          <p:nvPr>
            <p:ph idx="1"/>
          </p:nvPr>
        </p:nvPicPr>
        <p:blipFill>
          <a:blip r:embed="rId3" cstate="print"/>
          <a:stretch>
            <a:fillRect/>
          </a:stretch>
        </p:blipFill>
        <p:spPr>
          <a:xfrm>
            <a:off x="251520" y="1844824"/>
            <a:ext cx="4608512" cy="46805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صورة 4" descr="images (3).jpg"/>
          <p:cNvPicPr>
            <a:picLocks noChangeAspect="1"/>
          </p:cNvPicPr>
          <p:nvPr/>
        </p:nvPicPr>
        <p:blipFill>
          <a:blip r:embed="rId4" cstate="print"/>
          <a:stretch>
            <a:fillRect/>
          </a:stretch>
        </p:blipFill>
        <p:spPr>
          <a:xfrm>
            <a:off x="5004048" y="1844824"/>
            <a:ext cx="3888432" cy="46805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04800" y="476672"/>
            <a:ext cx="8686800" cy="5603453"/>
          </a:xfrm>
        </p:spPr>
        <p:txBody>
          <a:bodyPr>
            <a:normAutofit fontScale="62500" lnSpcReduction="20000"/>
          </a:bodyPr>
          <a:lstStyle/>
          <a:p>
            <a:pPr algn="ctr"/>
            <a:r>
              <a:rPr lang="ar-SA" sz="5400" b="1" u="sng" dirty="0" smtClean="0">
                <a:solidFill>
                  <a:schemeClr val="tx1"/>
                </a:solidFill>
              </a:rPr>
              <a:t>معيشتها :</a:t>
            </a:r>
          </a:p>
          <a:p>
            <a:pPr algn="ctr"/>
            <a:endParaRPr lang="en-US" b="1" dirty="0" smtClean="0">
              <a:solidFill>
                <a:schemeClr val="bg1"/>
              </a:solidFill>
            </a:endParaRPr>
          </a:p>
          <a:p>
            <a:pPr algn="ctr"/>
            <a:r>
              <a:rPr lang="ar-SA" sz="4000" b="1" dirty="0" smtClean="0">
                <a:solidFill>
                  <a:srgbClr val="EE0060"/>
                </a:solidFill>
              </a:rPr>
              <a:t>تعيش في مستعمرات في </a:t>
            </a:r>
            <a:r>
              <a:rPr lang="ar-SA" sz="4000" b="1" u="sng" dirty="0" smtClean="0">
                <a:solidFill>
                  <a:srgbClr val="EE0060"/>
                </a:solidFill>
              </a:rPr>
              <a:t>بحار المناطق الحارة وشبه الحارة ..</a:t>
            </a:r>
            <a:endParaRPr lang="en-US" sz="4000" b="1" u="sng" dirty="0" smtClean="0">
              <a:solidFill>
                <a:srgbClr val="EE0060"/>
              </a:solidFill>
            </a:endParaRPr>
          </a:p>
          <a:p>
            <a:pPr algn="ctr"/>
            <a:r>
              <a:rPr lang="ar-SA" sz="4000" b="1" dirty="0" smtClean="0">
                <a:solidFill>
                  <a:srgbClr val="EE0060"/>
                </a:solidFill>
              </a:rPr>
              <a:t>حيث ../ تفرز هياكل جبرية خارجية ضخمة تتكون منها الشعاب المرجانية ..</a:t>
            </a:r>
            <a:endParaRPr lang="en-US" sz="4000" b="1" dirty="0" smtClean="0">
              <a:solidFill>
                <a:srgbClr val="EE0060"/>
              </a:solidFill>
            </a:endParaRPr>
          </a:p>
          <a:p>
            <a:pPr algn="ctr"/>
            <a:r>
              <a:rPr lang="ar-SA" sz="4000" b="1" u="sng" dirty="0" smtClean="0">
                <a:solidFill>
                  <a:srgbClr val="EE0060"/>
                </a:solidFill>
              </a:rPr>
              <a:t>قليل</a:t>
            </a:r>
            <a:r>
              <a:rPr lang="ar-SA" sz="4000" b="1" dirty="0" smtClean="0">
                <a:solidFill>
                  <a:srgbClr val="EE0060"/>
                </a:solidFill>
              </a:rPr>
              <a:t> من أنواعها يعيش </a:t>
            </a:r>
            <a:r>
              <a:rPr lang="ar-SA" sz="4000" b="1" u="sng" dirty="0" smtClean="0">
                <a:solidFill>
                  <a:srgbClr val="EE0060"/>
                </a:solidFill>
              </a:rPr>
              <a:t>منفرداً </a:t>
            </a:r>
            <a:r>
              <a:rPr lang="ar-SA" sz="4000" b="1" dirty="0" smtClean="0">
                <a:solidFill>
                  <a:srgbClr val="EE0060"/>
                </a:solidFill>
              </a:rPr>
              <a:t>..</a:t>
            </a:r>
            <a:endParaRPr lang="en-US" sz="4000" b="1" dirty="0" smtClean="0">
              <a:solidFill>
                <a:srgbClr val="EE0060"/>
              </a:solidFill>
            </a:endParaRPr>
          </a:p>
          <a:p>
            <a:pPr algn="ctr"/>
            <a:r>
              <a:rPr lang="ar-SA" sz="4000" b="1" dirty="0" smtClean="0">
                <a:solidFill>
                  <a:srgbClr val="EE0060"/>
                </a:solidFill>
              </a:rPr>
              <a:t>تتركب المستعمرة من </a:t>
            </a:r>
            <a:r>
              <a:rPr lang="en-US" sz="4000" b="1" dirty="0" smtClean="0">
                <a:solidFill>
                  <a:srgbClr val="EE0060"/>
                </a:solidFill>
              </a:rPr>
              <a:t>~</a:t>
            </a:r>
            <a:r>
              <a:rPr lang="ar-SA" sz="4000" b="1" dirty="0" smtClean="0">
                <a:solidFill>
                  <a:srgbClr val="EE0060"/>
                </a:solidFill>
              </a:rPr>
              <a:t>&gt; عدد كبير من الأفراد الرقيقة الصغيرة </a:t>
            </a:r>
            <a:r>
              <a:rPr lang="ar-SA" sz="4000" b="1" dirty="0" err="1" smtClean="0">
                <a:solidFill>
                  <a:srgbClr val="EE0060"/>
                </a:solidFill>
              </a:rPr>
              <a:t>البوليبية</a:t>
            </a:r>
            <a:r>
              <a:rPr lang="ar-SA" sz="4000" b="1" dirty="0" smtClean="0">
                <a:solidFill>
                  <a:srgbClr val="EE0060"/>
                </a:solidFill>
              </a:rPr>
              <a:t> الشبيهة بشقائق </a:t>
            </a:r>
            <a:r>
              <a:rPr lang="ar-SA" sz="4000" b="1" dirty="0" err="1" smtClean="0">
                <a:solidFill>
                  <a:srgbClr val="EE0060"/>
                </a:solidFill>
              </a:rPr>
              <a:t>النعمان</a:t>
            </a:r>
            <a:r>
              <a:rPr lang="ar-SA" sz="4000" b="1" dirty="0" smtClean="0">
                <a:solidFill>
                  <a:srgbClr val="EE0060"/>
                </a:solidFill>
              </a:rPr>
              <a:t> تنمو فوق الهيكل الجيري الذي تفرزه ..</a:t>
            </a:r>
            <a:endParaRPr lang="en-US" sz="4000" b="1" dirty="0" smtClean="0">
              <a:solidFill>
                <a:srgbClr val="EE0060"/>
              </a:solidFill>
            </a:endParaRPr>
          </a:p>
          <a:p>
            <a:pPr algn="ctr"/>
            <a:r>
              <a:rPr lang="ar-SA" sz="4000" b="1" dirty="0" smtClean="0">
                <a:solidFill>
                  <a:srgbClr val="EE0060"/>
                </a:solidFill>
              </a:rPr>
              <a:t>ويفرز </a:t>
            </a:r>
            <a:r>
              <a:rPr lang="ar-SA" sz="4000" b="1" dirty="0" err="1" smtClean="0">
                <a:solidFill>
                  <a:srgbClr val="EE0060"/>
                </a:solidFill>
              </a:rPr>
              <a:t>اكتودرم</a:t>
            </a:r>
            <a:r>
              <a:rPr lang="ar-SA" sz="4000" b="1" dirty="0" smtClean="0">
                <a:solidFill>
                  <a:srgbClr val="EE0060"/>
                </a:solidFill>
              </a:rPr>
              <a:t> القرص القاعدي </a:t>
            </a:r>
            <a:r>
              <a:rPr lang="ar-SA" sz="4000" b="1" dirty="0" err="1" smtClean="0">
                <a:solidFill>
                  <a:srgbClr val="EE0060"/>
                </a:solidFill>
              </a:rPr>
              <a:t>للبوليب</a:t>
            </a:r>
            <a:r>
              <a:rPr lang="ar-SA" sz="4000" b="1" dirty="0" smtClean="0">
                <a:solidFill>
                  <a:srgbClr val="EE0060"/>
                </a:solidFill>
              </a:rPr>
              <a:t> فنجانه قاعدية من كربونات الكالسيوم تحته ,, عبارة عن صفيحة قاعدية ,, يحيط بها جدار قائم حول الحافة يعرف بالغلاف ,, وتبرز إلى الداخل من الغلاف حواجز رأسية شعاعيه ,, وتتقابل بعض هذه الحواجز في مركز الفنجانة مكونة عويميداً مرتفعاً ..</a:t>
            </a:r>
            <a:endParaRPr lang="en-US" sz="4000" b="1" dirty="0" smtClean="0">
              <a:solidFill>
                <a:srgbClr val="EE0060"/>
              </a:solidFill>
            </a:endParaRPr>
          </a:p>
          <a:p>
            <a:endParaRPr lang="ar-SA" dirty="0"/>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3563938" y="0"/>
            <a:ext cx="5580062" cy="6858000"/>
          </a:xfrm>
        </p:spPr>
        <p:txBody>
          <a:bodyPr>
            <a:normAutofit/>
          </a:bodyPr>
          <a:lstStyle/>
          <a:p>
            <a:r>
              <a:rPr lang="ar-SA" sz="3600" b="1" dirty="0" smtClean="0">
                <a:solidFill>
                  <a:srgbClr val="EE0060"/>
                </a:solidFill>
              </a:rPr>
              <a:t>كثيراً ما تسكن خلايا </a:t>
            </a:r>
            <a:r>
              <a:rPr lang="ar-SA" sz="3600" b="1" dirty="0" err="1" smtClean="0">
                <a:solidFill>
                  <a:srgbClr val="EE0060"/>
                </a:solidFill>
              </a:rPr>
              <a:t>الأندودرم</a:t>
            </a:r>
            <a:r>
              <a:rPr lang="ar-SA" sz="3600" b="1" dirty="0" smtClean="0">
                <a:solidFill>
                  <a:srgbClr val="EE0060"/>
                </a:solidFill>
              </a:rPr>
              <a:t> في هذه المراجين طحالب وحيدة الخلية تعيش معيشة تكافلية معها ,, فالحيوان يستفيد من الأوكسجين الناتج عن عملية التمثيل الضوئي لهذه الطحالب ,, وهي تستفيد من ثاني أكسيد الكربون والمواد النيتروجينية التي يخرجها الحيوان ..</a:t>
            </a:r>
            <a:endParaRPr lang="en-US" sz="3600" b="1" dirty="0" smtClean="0">
              <a:solidFill>
                <a:srgbClr val="EE0060"/>
              </a:solidFill>
            </a:endParaRPr>
          </a:p>
        </p:txBody>
      </p:sp>
      <p:pic>
        <p:nvPicPr>
          <p:cNvPr id="4" name="صورة 3" descr="images (6).jpg"/>
          <p:cNvPicPr>
            <a:picLocks noChangeAspect="1"/>
          </p:cNvPicPr>
          <p:nvPr/>
        </p:nvPicPr>
        <p:blipFill>
          <a:blip r:embed="rId3" cstate="print"/>
          <a:stretch>
            <a:fillRect/>
          </a:stretch>
        </p:blipFill>
        <p:spPr>
          <a:xfrm>
            <a:off x="251520" y="404664"/>
            <a:ext cx="3240360" cy="60486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4716016" y="188641"/>
            <a:ext cx="4427984" cy="6264548"/>
          </a:xfrm>
        </p:spPr>
        <p:txBody>
          <a:bodyPr>
            <a:normAutofit/>
          </a:bodyPr>
          <a:lstStyle/>
          <a:p>
            <a:r>
              <a:rPr lang="ar-SA" sz="4800" b="1" u="sng" dirty="0" smtClean="0">
                <a:solidFill>
                  <a:schemeClr val="tx1">
                    <a:lumMod val="75000"/>
                    <a:lumOff val="25000"/>
                  </a:schemeClr>
                </a:solidFill>
              </a:rPr>
              <a:t>التكاثر :</a:t>
            </a:r>
          </a:p>
          <a:p>
            <a:endParaRPr lang="en-US" b="1" dirty="0" smtClean="0"/>
          </a:p>
          <a:p>
            <a:r>
              <a:rPr lang="ar-SA" b="1" dirty="0" smtClean="0">
                <a:solidFill>
                  <a:srgbClr val="EE0060"/>
                </a:solidFill>
              </a:rPr>
              <a:t>تكون المراجين الحجرية إما وحيدة الشق أو </a:t>
            </a:r>
            <a:r>
              <a:rPr lang="ar-SA" b="1" dirty="0" err="1" smtClean="0">
                <a:solidFill>
                  <a:srgbClr val="EE0060"/>
                </a:solidFill>
              </a:rPr>
              <a:t>خناث</a:t>
            </a:r>
            <a:r>
              <a:rPr lang="ar-SA" b="1" dirty="0" smtClean="0">
                <a:solidFill>
                  <a:srgbClr val="EE0060"/>
                </a:solidFill>
              </a:rPr>
              <a:t> ..</a:t>
            </a:r>
            <a:endParaRPr lang="en-US" b="1" dirty="0" smtClean="0">
              <a:solidFill>
                <a:srgbClr val="EE0060"/>
              </a:solidFill>
            </a:endParaRPr>
          </a:p>
          <a:p>
            <a:r>
              <a:rPr lang="ar-SA" b="1" dirty="0" smtClean="0">
                <a:solidFill>
                  <a:srgbClr val="EE0060"/>
                </a:solidFill>
              </a:rPr>
              <a:t>هناك طريقة لعملية التكاثر </a:t>
            </a:r>
            <a:r>
              <a:rPr lang="ar-SA" b="1" dirty="0" err="1" smtClean="0">
                <a:solidFill>
                  <a:srgbClr val="EE0060"/>
                </a:solidFill>
              </a:rPr>
              <a:t>اللاجنسي</a:t>
            </a:r>
            <a:r>
              <a:rPr lang="ar-SA" b="1" dirty="0" smtClean="0">
                <a:solidFill>
                  <a:srgbClr val="EE0060"/>
                </a:solidFill>
              </a:rPr>
              <a:t> وتكوين المستعمرات وهي الانشطار الطولي </a:t>
            </a:r>
            <a:r>
              <a:rPr lang="ar-SA" b="1" dirty="0" err="1" smtClean="0">
                <a:solidFill>
                  <a:srgbClr val="EE0060"/>
                </a:solidFill>
              </a:rPr>
              <a:t>للبوليب</a:t>
            </a:r>
            <a:r>
              <a:rPr lang="ar-SA" b="1" dirty="0" smtClean="0">
                <a:solidFill>
                  <a:srgbClr val="EE0060"/>
                </a:solidFill>
              </a:rPr>
              <a:t> ..</a:t>
            </a:r>
            <a:endParaRPr lang="en-US" b="1" dirty="0" smtClean="0">
              <a:solidFill>
                <a:srgbClr val="EE0060"/>
              </a:solidFill>
            </a:endParaRPr>
          </a:p>
          <a:p>
            <a:endParaRPr lang="ar-SA" dirty="0" smtClean="0"/>
          </a:p>
          <a:p>
            <a:endParaRPr lang="ar-SA" dirty="0"/>
          </a:p>
        </p:txBody>
      </p:sp>
      <p:pic>
        <p:nvPicPr>
          <p:cNvPr id="4" name="صورة 3" descr="images (6).jpg"/>
          <p:cNvPicPr>
            <a:picLocks noChangeAspect="1"/>
          </p:cNvPicPr>
          <p:nvPr/>
        </p:nvPicPr>
        <p:blipFill>
          <a:blip r:embed="rId3" cstate="print"/>
          <a:stretch>
            <a:fillRect/>
          </a:stretch>
        </p:blipFill>
        <p:spPr>
          <a:xfrm>
            <a:off x="323528" y="764704"/>
            <a:ext cx="4104456" cy="53285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wipe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62</TotalTime>
  <Words>445</Words>
  <Application>Microsoft Office PowerPoint</Application>
  <PresentationFormat>عرض على الشاشة (3:4)‏</PresentationFormat>
  <Paragraphs>84</Paragraphs>
  <Slides>15</Slides>
  <Notes>15</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رحلة</vt:lpstr>
      <vt:lpstr>الحيوانات ثنــآئية الطبقه شعبة : الجـوفمعويــات </vt:lpstr>
      <vt:lpstr>الصفات العامة</vt:lpstr>
      <vt:lpstr> الصفات العامة للجوفمعويات </vt:lpstr>
      <vt:lpstr>التصنيف</vt:lpstr>
      <vt:lpstr>الهيدرا</vt:lpstr>
      <vt:lpstr>الشريحة 6</vt:lpstr>
      <vt:lpstr>الشريحة 7</vt:lpstr>
      <vt:lpstr>طائفة الفنجانيات </vt:lpstr>
      <vt:lpstr>البنيان الخلوي</vt:lpstr>
      <vt:lpstr>الشريحة 10</vt:lpstr>
      <vt:lpstr>التكاثر ودورة الحياة : </vt:lpstr>
      <vt:lpstr>رتبة الزهريات: المراجين الحجرية </vt:lpstr>
      <vt:lpstr>الشريحة 13</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Toshiba</dc:creator>
  <cp:lastModifiedBy>itp-0ct-10</cp:lastModifiedBy>
  <cp:revision>8</cp:revision>
  <dcterms:created xsi:type="dcterms:W3CDTF">2011-03-26T22:33:12Z</dcterms:created>
  <dcterms:modified xsi:type="dcterms:W3CDTF">2011-10-30T15:30:53Z</dcterms:modified>
</cp:coreProperties>
</file>